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3" r:id="rId5"/>
    <p:sldId id="305" r:id="rId6"/>
    <p:sldId id="274" r:id="rId7"/>
    <p:sldId id="275" r:id="rId8"/>
    <p:sldId id="277" r:id="rId9"/>
    <p:sldId id="279" r:id="rId10"/>
    <p:sldId id="280" r:id="rId11"/>
    <p:sldId id="300" r:id="rId12"/>
    <p:sldId id="295" r:id="rId13"/>
    <p:sldId id="297" r:id="rId14"/>
    <p:sldId id="301" r:id="rId15"/>
    <p:sldId id="302" r:id="rId16"/>
    <p:sldId id="303" r:id="rId17"/>
    <p:sldId id="304" r:id="rId18"/>
    <p:sldId id="306" r:id="rId19"/>
    <p:sldId id="307" r:id="rId2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694"/>
  </p:normalViewPr>
  <p:slideViewPr>
    <p:cSldViewPr snapToGrid="0">
      <p:cViewPr varScale="1">
        <p:scale>
          <a:sx n="96" d="100"/>
          <a:sy n="96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6BFA-67A1-CF77-536C-9C8BA7CC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4F869-55F7-4A86-BD44-63BA32A1C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630E-27CA-05AE-6DF7-92B2EDA4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3A18-53E9-853F-A752-43968CDF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4FDA2-D151-575F-70DF-224105DB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B470-718F-D760-B246-5BC4600D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86BB2-2C1E-38A9-82ED-C114CA2D8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70D52-CAE2-A213-1386-41D21029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A7974-17C8-8BB8-5B2B-71E9B406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7AADA-D830-E028-7A63-D1213DF7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737E6-5A0B-0FDB-59A3-D5CCDBFBC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A57D0-B8DF-036F-94E5-FF61EE587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E1F4F-12E8-6DEE-C037-CA849830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3E57-AF1A-3C72-29DF-9E96DD04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93E8-0142-BCC5-3A92-67E9E061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7BBE-DC38-B14B-CA44-242ADD43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5316A-348C-4420-C4F2-D9020A06D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152B7-A1A1-0441-E250-02A48A19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0D58-7176-7BEC-4B79-92819EAD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8FCD-973C-93A9-0F30-F7BAB11E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2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C725-1C85-E1A2-996A-D5A9785E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2B6D5-CCC4-F677-404C-F9D41411F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8D1DE-7111-06B2-2A69-4AB47A42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61888-D68B-CD75-2195-64D2D6F7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9C7-6C68-C909-F504-71665781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2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FF06-A526-CD46-C030-91984798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B698-6149-9AF7-60AA-A81EE77A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06693-84BF-7882-4D35-89AFF3BB6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009F1-7400-4BAF-5A30-EF086E97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3D9A8-5D5C-2448-8F49-47C1219B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C1F09-CB42-7239-F9AF-510D3CD9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1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F84B-4326-8D85-6503-2A82673B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4953E-4D11-2E5D-2728-47825DD7B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94D68-31E9-258C-3BF6-E539332FB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2CFFA-8525-C05A-E975-261D14CFC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58C33-FC76-AB02-0927-F5E731D9A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79C9E-BF5F-4599-BBE0-9586237E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33F7B-3627-22F8-2206-1C7A61B5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963B5-67A9-9A0E-DF4F-78238684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B804-E333-DF4D-E596-FEA8375A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37289-EB04-1B8E-A4B1-39097743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C6E9E-1392-305A-CB73-3DD4B10D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DCE0A-001B-2D15-971D-5EAEDD6B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473EE-D683-FC52-0482-80846548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A1A28-1AA9-8EA4-9A3F-75738AFA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699CD-32B7-470D-B9BD-2BD2E83D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076D-F233-FDCA-2AE9-958453E1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A4A4E-65D6-0335-924F-EABAD114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BA3E3-94E0-90A3-30BF-83016E71F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F9579-D122-8389-BB06-0695A2DA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7781-4EEF-F8D2-2EC9-6FEE2C93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76DD2-D2B7-5C4E-16CA-AE102C3E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8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DD45-A5DA-B146-46D3-4F9DCEFB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C26DE-1DBB-7892-6A40-1826CE3E4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81BB0-46C4-CC42-A8FD-BBDD0D34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FDF1F-7413-E15A-B91C-4C34F609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575E2-68EC-EE32-2980-DE4D7B9F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3F666-0CBF-0054-7569-57A780B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B4197-A541-5257-AB05-E72E2DB2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79380-F7DA-360D-9CF5-0733D698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0A44-52E9-0E27-7B90-612A2771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9C76C-423B-624A-B89F-FDA14CE6A145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B9DE7-F85E-7223-BC46-B90CCBAE0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7FCB-0902-BFC1-3849-1F2D5814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50920-E1AA-2541-A8BE-A5292909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-research-data-portal.ch/services-projects/rse4ord-building-a-research-software-engineering-community-to-promote-open-scienc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se.ethz.ch/blog/2025_02_21_call_for_ambassodors/" TargetMode="External"/><Relationship Id="rId2" Type="http://schemas.openxmlformats.org/officeDocument/2006/relationships/hyperlink" Target="https://www.enhancer.c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data.c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" TargetMode="External"/><Relationship Id="rId2" Type="http://schemas.openxmlformats.org/officeDocument/2006/relationships/hyperlink" Target="mailto:uwe.schmitt@id.ethz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s.id.ethz.ch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se.swiss/" TargetMode="External"/><Relationship Id="rId2" Type="http://schemas.openxmlformats.org/officeDocument/2006/relationships/hyperlink" Target="https://rse.ethz.c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83727-18AA-6254-E049-5CD773837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35E4-6BD5-A91C-9ADC-3F3AC81C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364"/>
            <a:ext cx="10515600" cy="32182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500" b="1" dirty="0">
                <a:solidFill>
                  <a:srgbClr val="215CAF"/>
                </a:solidFill>
              </a:rPr>
              <a:t>RSE community buildup in Switzerland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215CAF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215CAF"/>
                </a:solidFill>
              </a:rPr>
              <a:t>Uwe Schmitt, ETH Zurich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215CAF"/>
                </a:solidFill>
              </a:rPr>
              <a:t>12 Feb 2025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215CAF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215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world with blue and white signs&#10;&#10;Description automatically generated">
            <a:extLst>
              <a:ext uri="{FF2B5EF4-FFF2-40B4-BE49-F238E27FC236}">
                <a16:creationId xmlns:a16="http://schemas.microsoft.com/office/drawing/2014/main" id="{3222BDB1-E76A-9E0B-B8B3-D55F03BC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55" y="689424"/>
            <a:ext cx="10699291" cy="6168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A5A29-E6BE-B49C-5BA6-5FC977ADDBDF}"/>
              </a:ext>
            </a:extLst>
          </p:cNvPr>
          <p:cNvSpPr txBox="1"/>
          <p:nvPr/>
        </p:nvSpPr>
        <p:spPr>
          <a:xfrm>
            <a:off x="185530" y="212035"/>
            <a:ext cx="678511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>
                <a:solidFill>
                  <a:srgbClr val="215CAF"/>
                </a:solidFill>
              </a:rPr>
              <a:t>ETH Domain</a:t>
            </a:r>
          </a:p>
        </p:txBody>
      </p:sp>
    </p:spTree>
    <p:extLst>
      <p:ext uri="{BB962C8B-B14F-4D97-AF65-F5344CB8AC3E}">
        <p14:creationId xmlns:p14="http://schemas.microsoft.com/office/powerpoint/2010/main" val="155992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E16ED-F15C-DA9C-3EF5-EFA15057E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AE57-7DCD-65F9-E382-B9827086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701457"/>
            <a:ext cx="10515600" cy="885605"/>
          </a:xfrm>
        </p:spPr>
        <p:txBody>
          <a:bodyPr>
            <a:normAutofit/>
          </a:bodyPr>
          <a:lstStyle/>
          <a:p>
            <a:r>
              <a:rPr lang="en-US" dirty="0"/>
              <a:t>Funding: RSE4ORD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7016A-7704-1021-B79D-52335D237FCF}"/>
              </a:ext>
            </a:extLst>
          </p:cNvPr>
          <p:cNvSpPr txBox="1"/>
          <p:nvPr/>
        </p:nvSpPr>
        <p:spPr>
          <a:xfrm>
            <a:off x="719959" y="1733750"/>
            <a:ext cx="8629905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https://open-research-data-portal.ch/services-projects/rse4ord-building-a-research-software-engineering-community-to-promote-open-science/</a:t>
            </a:r>
            <a:r>
              <a:rPr lang="en-US" dirty="0"/>
              <a:t>) 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F1F92-9FC1-27DA-180C-5AC0FDE3D1D4}"/>
              </a:ext>
            </a:extLst>
          </p:cNvPr>
          <p:cNvSpPr txBox="1"/>
          <p:nvPr/>
        </p:nvSpPr>
        <p:spPr>
          <a:xfrm>
            <a:off x="719959" y="2526769"/>
            <a:ext cx="8629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Building a research software engineering community to promote FAIR principles for research software.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With all institutes from ETH domain: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ETH Zurich, EPFL + 4 </a:t>
            </a:r>
            <a:r>
              <a:rPr lang="en-US" sz="2800" dirty="0" err="1"/>
              <a:t>RIs</a:t>
            </a:r>
            <a:r>
              <a:rPr lang="en-US" sz="2800" dirty="0"/>
              <a:t> (</a:t>
            </a:r>
            <a:r>
              <a:rPr lang="en-US" sz="2800" dirty="0" err="1"/>
              <a:t>EAWAG</a:t>
            </a:r>
            <a:r>
              <a:rPr lang="en-US" sz="2800" dirty="0"/>
              <a:t>, </a:t>
            </a:r>
            <a:r>
              <a:rPr lang="en-US" sz="2800" dirty="0" err="1"/>
              <a:t>EMPA</a:t>
            </a:r>
            <a:r>
              <a:rPr lang="en-US" sz="2800" dirty="0"/>
              <a:t>, WSL, PSI)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250k CHF in total for 2 years for 9 people</a:t>
            </a:r>
          </a:p>
        </p:txBody>
      </p:sp>
    </p:spTree>
    <p:extLst>
      <p:ext uri="{BB962C8B-B14F-4D97-AF65-F5344CB8AC3E}">
        <p14:creationId xmlns:p14="http://schemas.microsoft.com/office/powerpoint/2010/main" val="20669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C92A2-43BA-2EA3-3E03-3594E34BB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7FD6-F613-6369-7062-8D57C7D3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701457"/>
            <a:ext cx="10515600" cy="885605"/>
          </a:xfrm>
        </p:spPr>
        <p:txBody>
          <a:bodyPr>
            <a:normAutofit/>
          </a:bodyPr>
          <a:lstStyle/>
          <a:p>
            <a:r>
              <a:rPr lang="en-US" dirty="0"/>
              <a:t>RSE4ORD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1D409-0886-F2F3-027C-120A267F909D}"/>
              </a:ext>
            </a:extLst>
          </p:cNvPr>
          <p:cNvSpPr txBox="1"/>
          <p:nvPr/>
        </p:nvSpPr>
        <p:spPr>
          <a:xfrm>
            <a:off x="719959" y="1755338"/>
            <a:ext cx="86299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 up local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Promote FAIR principles for research software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RSE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Evaluate options for a Swiss RSE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Final event / workshop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State as of now: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Initial communities at </a:t>
            </a:r>
            <a:r>
              <a:rPr lang="en-US" sz="2800" dirty="0" err="1"/>
              <a:t>ETHZ</a:t>
            </a:r>
            <a:r>
              <a:rPr lang="en-US" sz="2800" dirty="0"/>
              <a:t>, EPFL, </a:t>
            </a:r>
            <a:r>
              <a:rPr lang="en-US" sz="2800" dirty="0" err="1"/>
              <a:t>EMPA</a:t>
            </a:r>
            <a:r>
              <a:rPr lang="en-US" sz="2800" dirty="0"/>
              <a:t> and </a:t>
            </a:r>
            <a:r>
              <a:rPr lang="en-US" sz="2800" dirty="0" err="1"/>
              <a:t>EAWAG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First meetup at WSL last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PSI in planning</a:t>
            </a:r>
          </a:p>
        </p:txBody>
      </p:sp>
    </p:spTree>
    <p:extLst>
      <p:ext uri="{BB962C8B-B14F-4D97-AF65-F5344CB8AC3E}">
        <p14:creationId xmlns:p14="http://schemas.microsoft.com/office/powerpoint/2010/main" val="316291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3720-DED8-6896-739D-A0A58046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call for RSE ambassadors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13851-02E0-5A60-1A37-AA9DF040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Sponsored by </a:t>
            </a:r>
            <a:r>
              <a:rPr lang="en-US" dirty="0" err="1"/>
              <a:t>EnhanceR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https://www.enhancer.ch/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Association / Network of Swiss Research IT groups</a:t>
            </a:r>
          </a:p>
          <a:p>
            <a:r>
              <a:rPr lang="en-US" dirty="0"/>
              <a:t>5-10k for one year</a:t>
            </a:r>
          </a:p>
          <a:p>
            <a:r>
              <a:rPr lang="en-US" dirty="0"/>
              <a:t>Goal: build RSE communities beyond RSE4ORD</a:t>
            </a:r>
          </a:p>
          <a:p>
            <a:r>
              <a:rPr lang="en-US" dirty="0"/>
              <a:t>Details: </a:t>
            </a:r>
            <a:r>
              <a:rPr lang="en-US" dirty="0">
                <a:hlinkClick r:id="rId3"/>
              </a:rPr>
              <a:t>https://rse.ethz.ch/blog/2025_02_21_call_for_ambassodors/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1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BD514-C587-9007-38C6-678232EC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1737-F56F-854E-22C4-61585AE5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46FC5-B74C-E248-D5AA-D342E58E2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Lighting talks / meetup</a:t>
            </a:r>
          </a:p>
          <a:p>
            <a:r>
              <a:rPr lang="en-US" dirty="0"/>
              <a:t>Zoom presentations</a:t>
            </a:r>
          </a:p>
          <a:p>
            <a:r>
              <a:rPr lang="en-US" dirty="0"/>
              <a:t>Hackathon with </a:t>
            </a:r>
            <a:r>
              <a:rPr lang="en-US" dirty="0">
                <a:hlinkClick r:id="rId2"/>
              </a:rPr>
              <a:t>https://opendata.ch</a:t>
            </a:r>
            <a:r>
              <a:rPr lang="en-US" dirty="0"/>
              <a:t> and other stake holders </a:t>
            </a:r>
          </a:p>
          <a:p>
            <a:r>
              <a:rPr lang="en-US" dirty="0"/>
              <a:t>Ideas:</a:t>
            </a:r>
          </a:p>
          <a:p>
            <a:pPr lvl="1"/>
            <a:r>
              <a:rPr lang="en-US" dirty="0"/>
              <a:t>Panel discussion “RSE education”</a:t>
            </a:r>
          </a:p>
          <a:p>
            <a:pPr lvl="1"/>
            <a:r>
              <a:rPr lang="en-US" dirty="0"/>
              <a:t>international online Book club?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4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2442-A99C-5BCB-E050-BD3947B4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9A19-0D82-E3FB-A595-04BE8C951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very pleased with what we have accomplished so far.</a:t>
            </a:r>
          </a:p>
          <a:p>
            <a:r>
              <a:rPr lang="en-US" dirty="0"/>
              <a:t>But also challenges:</a:t>
            </a:r>
          </a:p>
          <a:p>
            <a:pPr lvl="1"/>
            <a:r>
              <a:rPr lang="en-US" dirty="0"/>
              <a:t>Could need more funding</a:t>
            </a:r>
          </a:p>
          <a:p>
            <a:pPr lvl="1"/>
            <a:r>
              <a:rPr lang="en-US" dirty="0"/>
              <a:t>Keep the community engaged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2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EB03E-FB1C-E302-1853-AD07EE085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9731-A85A-E435-58E3-17FDB5D13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Contact:     Uwe </a:t>
            </a:r>
            <a:r>
              <a:rPr lang="en-US" dirty="0"/>
              <a:t>Schmitt, </a:t>
            </a:r>
            <a:r>
              <a:rPr lang="en-US" dirty="0">
                <a:hlinkClick r:id="rId2"/>
              </a:rPr>
              <a:t>uwe.schmitt@id.ethz.ch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License: </a:t>
            </a:r>
            <a:r>
              <a:rPr lang="en-US" dirty="0">
                <a:hlinkClick r:id="rId3"/>
              </a:rPr>
              <a:t>https://creativecommons.org/licenses/by-nc/4.0/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7AE5-4FC2-D60B-CCD0-DBACAF4E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/ 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B0DE39-5C28-F4E4-361B-50ED950E21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63" y="543340"/>
            <a:ext cx="5844207" cy="38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DFC1A8-CCF3-3C9D-7B36-6FD6B06D3B7A}"/>
              </a:ext>
            </a:extLst>
          </p:cNvPr>
          <p:cNvSpPr txBox="1"/>
          <p:nvPr/>
        </p:nvSpPr>
        <p:spPr>
          <a:xfrm>
            <a:off x="940904" y="1690688"/>
            <a:ext cx="4147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Uwe Schmitt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work as an RSE for </a:t>
            </a:r>
            <a:r>
              <a:rPr lang="en-US" sz="2400" dirty="0">
                <a:hlinkClick r:id="rId3"/>
              </a:rPr>
              <a:t>https://sis.id.ethz.ch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are around 50 people meanwhile.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”First contact”: Visited UK conference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97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474D-EE40-4BBD-9DD6-D790B38D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RSE community @ ETH: 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721EF-D60C-B8EF-3338-51734B136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/>
              <a:t>M</a:t>
            </a:r>
            <a:r>
              <a:rPr lang="en-CH"/>
              <a:t>ail campaign on the 23rd of November 2023</a:t>
            </a:r>
          </a:p>
          <a:p>
            <a:pPr lvl="1">
              <a:lnSpc>
                <a:spcPct val="150000"/>
              </a:lnSpc>
            </a:pPr>
            <a:r>
              <a:rPr lang="en-CH"/>
              <a:t>Emails to both research and technical staff</a:t>
            </a:r>
          </a:p>
          <a:p>
            <a:pPr lvl="1">
              <a:lnSpc>
                <a:spcPct val="150000"/>
              </a:lnSpc>
            </a:pPr>
            <a:r>
              <a:rPr lang="en-CH"/>
              <a:t>Incredible response</a:t>
            </a:r>
          </a:p>
          <a:p>
            <a:pPr>
              <a:lnSpc>
                <a:spcPct val="150000"/>
              </a:lnSpc>
            </a:pPr>
            <a:r>
              <a:rPr lang="en-CH"/>
              <a:t>Announced 1st online information event on 12th of December 2023</a:t>
            </a:r>
          </a:p>
          <a:p>
            <a:pPr>
              <a:lnSpc>
                <a:spcPct val="150000"/>
              </a:lnSpc>
            </a:pPr>
            <a:endParaRPr lang="en-CH"/>
          </a:p>
          <a:p>
            <a:pPr>
              <a:lnSpc>
                <a:spcPct val="150000"/>
              </a:lnSpc>
            </a:pPr>
            <a:endParaRPr lang="en-CH"/>
          </a:p>
          <a:p>
            <a:pPr marL="0" indent="0">
              <a:lnSpc>
                <a:spcPct val="150000"/>
              </a:lnSpc>
              <a:buNone/>
            </a:pP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934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F686-CA10-9E1F-BC1A-41F53465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1st online information event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D5FA-375E-CC8B-021B-0A14B5CED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de-CH" sz="2400" err="1"/>
              <a:t>Around</a:t>
            </a:r>
            <a:r>
              <a:rPr lang="de-CH" sz="2400"/>
              <a:t> </a:t>
            </a:r>
            <a:r>
              <a:rPr lang="en-CH" sz="2400"/>
              <a:t>120 participants</a:t>
            </a:r>
          </a:p>
          <a:p>
            <a:pPr>
              <a:lnSpc>
                <a:spcPct val="150000"/>
              </a:lnSpc>
            </a:pPr>
            <a:r>
              <a:rPr lang="en-CH" sz="2400"/>
              <a:t>2 parts:</a:t>
            </a:r>
          </a:p>
          <a:p>
            <a:pPr marL="914377" lvl="1" indent="-457189">
              <a:lnSpc>
                <a:spcPct val="150000"/>
              </a:lnSpc>
              <a:buFont typeface="+mj-lt"/>
              <a:buAutoNum type="arabicPeriod"/>
            </a:pPr>
            <a:r>
              <a:rPr lang="en-CH"/>
              <a:t>Talk by Prof. Simon Hettrick (Software Sustainability Institute UK)</a:t>
            </a:r>
          </a:p>
          <a:p>
            <a:pPr marL="914377" lvl="1" indent="-457189">
              <a:lnSpc>
                <a:spcPct val="150000"/>
              </a:lnSpc>
              <a:buFont typeface="+mj-lt"/>
              <a:buAutoNum type="arabicPeriod"/>
            </a:pPr>
            <a:r>
              <a:rPr lang="en-CH"/>
              <a:t>Information on community building @ ETH</a:t>
            </a:r>
          </a:p>
          <a:p>
            <a:pPr lvl="2">
              <a:lnSpc>
                <a:spcPct val="150000"/>
              </a:lnSpc>
            </a:pPr>
            <a:r>
              <a:rPr lang="en-CH" sz="2400"/>
              <a:t>RSE community survey</a:t>
            </a:r>
          </a:p>
          <a:p>
            <a:pPr lvl="2">
              <a:lnSpc>
                <a:spcPct val="150000"/>
              </a:lnSpc>
            </a:pPr>
            <a:r>
              <a:rPr lang="en-CH" sz="240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4629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530BD-8128-8D34-132B-AE763A56C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D0E3-E670-E0D2-9BF3-7DB79335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First on-site event: 1st of February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82ED-B1D1-5E66-F9C4-D53FBA446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189" indent="-457189">
              <a:lnSpc>
                <a:spcPct val="150000"/>
              </a:lnSpc>
            </a:pPr>
            <a:r>
              <a:rPr lang="en-US" b="1" dirty="0">
                <a:latin typeface="Aptos"/>
                <a:cs typeface="Arial"/>
              </a:rPr>
              <a:t>Part 1: Lightning talks</a:t>
            </a:r>
            <a:endParaRPr lang="en-US" dirty="0">
              <a:latin typeface="Aptos"/>
              <a:cs typeface="Arial"/>
            </a:endParaRPr>
          </a:p>
          <a:p>
            <a:pPr marL="457189" indent="-457189">
              <a:lnSpc>
                <a:spcPct val="150000"/>
              </a:lnSpc>
            </a:pPr>
            <a:r>
              <a:rPr lang="en-US" b="1" dirty="0">
                <a:latin typeface="Aptos"/>
                <a:cs typeface="Arial"/>
              </a:rPr>
              <a:t>Part 2: Talk by Mr. Peter Schmidt from the UK </a:t>
            </a:r>
            <a:r>
              <a:rPr lang="en-US" b="1" dirty="0" err="1">
                <a:latin typeface="Aptos"/>
                <a:cs typeface="Arial"/>
              </a:rPr>
              <a:t>RSESoc</a:t>
            </a:r>
            <a:endParaRPr lang="en-US" b="1" dirty="0">
              <a:latin typeface="Aptos"/>
              <a:cs typeface="Arial"/>
            </a:endParaRPr>
          </a:p>
          <a:p>
            <a:pPr marL="457189" indent="-457189">
              <a:lnSpc>
                <a:spcPct val="150000"/>
              </a:lnSpc>
            </a:pPr>
            <a:r>
              <a:rPr lang="en-US" b="1" dirty="0">
                <a:latin typeface="Aptos"/>
                <a:cs typeface="Arial"/>
              </a:rPr>
              <a:t>Part 3: Discussion rounds in small groups:</a:t>
            </a:r>
            <a:endParaRPr lang="en-US" dirty="0">
              <a:latin typeface="Aptos"/>
              <a:cs typeface="Arial"/>
            </a:endParaRPr>
          </a:p>
          <a:p>
            <a:pPr marL="1200121" lvl="1" indent="-457189"/>
            <a:r>
              <a:rPr lang="en-US" sz="2600" dirty="0">
                <a:latin typeface="Aptos"/>
                <a:cs typeface="Arial"/>
              </a:rPr>
              <a:t>What do you expect from the RSE community?</a:t>
            </a:r>
          </a:p>
          <a:p>
            <a:pPr marL="1200121" lvl="1" indent="-457189"/>
            <a:r>
              <a:rPr lang="en-US" sz="2600" dirty="0">
                <a:latin typeface="Aptos"/>
                <a:cs typeface="Arial"/>
              </a:rPr>
              <a:t>What kind of role do you imagine for yourself in this community?</a:t>
            </a:r>
          </a:p>
          <a:p>
            <a:pPr marL="1200121" lvl="1" indent="-457189"/>
            <a:r>
              <a:rPr lang="en-US" sz="2600" dirty="0">
                <a:latin typeface="Aptos"/>
                <a:cs typeface="Arial"/>
              </a:rPr>
              <a:t>How can we build the community?</a:t>
            </a:r>
            <a:endParaRPr lang="en-US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13756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F1E105-E047-41D4-1F79-6B09DBA6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531" y="-993914"/>
            <a:ext cx="12377531" cy="92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1639-6566-040E-701B-45A0F13D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167D-5F89-A220-A8BE-6E35F6DA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EPFL Lausanne</a:t>
            </a:r>
            <a:r>
              <a:rPr lang="en-US" dirty="0"/>
              <a:t>: we also want to do something!</a:t>
            </a:r>
          </a:p>
          <a:p>
            <a:r>
              <a:rPr lang="en-US" b="1" dirty="0"/>
              <a:t>KOF Swiss Economic Institute</a:t>
            </a:r>
            <a:r>
              <a:rPr lang="en-US" dirty="0"/>
              <a:t>: We were just about to set up something of our own!</a:t>
            </a:r>
          </a:p>
          <a:p>
            <a:endParaRPr lang="en-US" dirty="0"/>
          </a:p>
          <a:p>
            <a:r>
              <a:rPr lang="en-US" dirty="0"/>
              <a:t>&gt;300  members on mailing list</a:t>
            </a:r>
          </a:p>
          <a:p>
            <a:r>
              <a:rPr lang="en-US" dirty="0"/>
              <a:t>~100 on matrix chat</a:t>
            </a:r>
          </a:p>
          <a:p>
            <a:r>
              <a:rPr lang="en-US" dirty="0"/>
              <a:t>~65 at first on-site event</a:t>
            </a:r>
          </a:p>
          <a:p>
            <a:r>
              <a:rPr lang="en-US" dirty="0"/>
              <a:t>Website </a:t>
            </a:r>
            <a:r>
              <a:rPr lang="en-US" dirty="0">
                <a:hlinkClick r:id="rId2"/>
              </a:rPr>
              <a:t>https://rse.ethz.ch</a:t>
            </a:r>
            <a:r>
              <a:rPr lang="en-US" dirty="0"/>
              <a:t> (could be </a:t>
            </a:r>
            <a:r>
              <a:rPr lang="en-US" dirty="0">
                <a:hlinkClick r:id="rId3"/>
              </a:rPr>
              <a:t>https://rse.swiss</a:t>
            </a:r>
            <a:r>
              <a:rPr lang="en-US" dirty="0"/>
              <a:t> soon)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9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9916-C4D7-8725-704F-1C3C5CD0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since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1DD7-6B19-71B1-74A4-696C3DE0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 calls, Lighting talks in person</a:t>
            </a:r>
          </a:p>
          <a:p>
            <a:r>
              <a:rPr lang="en-US" dirty="0"/>
              <a:t>Small working group at ETH Zurich</a:t>
            </a:r>
          </a:p>
          <a:p>
            <a:r>
              <a:rPr lang="en-US" dirty="0"/>
              <a:t>Panel discussion about “Hiring </a:t>
            </a:r>
            <a:r>
              <a:rPr lang="en-US" dirty="0" err="1"/>
              <a:t>RSEs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rse.ethz.ch</a:t>
            </a:r>
            <a:r>
              <a:rPr lang="en-US" dirty="0"/>
              <a:t>/blog/2024_10_26_rse_job_panel/</a:t>
            </a:r>
          </a:p>
          <a:p>
            <a:r>
              <a:rPr lang="en-US" dirty="0"/>
              <a:t>Got funding!</a:t>
            </a:r>
          </a:p>
        </p:txBody>
      </p:sp>
    </p:spTree>
    <p:extLst>
      <p:ext uri="{BB962C8B-B14F-4D97-AF65-F5344CB8AC3E}">
        <p14:creationId xmlns:p14="http://schemas.microsoft.com/office/powerpoint/2010/main" val="262001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CF04-74D4-BC1F-423F-D3D6531C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56C43-1EBD-A223-4268-77C51B44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C858F001-390C-3CDC-2B64-4F3C8B7AB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050" r="-129" b="5216"/>
          <a:stretch/>
        </p:blipFill>
        <p:spPr>
          <a:xfrm>
            <a:off x="1411" y="-3440"/>
            <a:ext cx="12558611" cy="7806192"/>
          </a:xfrm>
        </p:spPr>
      </p:pic>
    </p:spTree>
    <p:extLst>
      <p:ext uri="{BB962C8B-B14F-4D97-AF65-F5344CB8AC3E}">
        <p14:creationId xmlns:p14="http://schemas.microsoft.com/office/powerpoint/2010/main" val="54093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82610754D7A04F804E8C017A0EB9AB" ma:contentTypeVersion="4" ma:contentTypeDescription="Ein neues Dokument erstellen." ma:contentTypeScope="" ma:versionID="a837e4a2a5b66f8e241c1de32b2a411f">
  <xsd:schema xmlns:xsd="http://www.w3.org/2001/XMLSchema" xmlns:xs="http://www.w3.org/2001/XMLSchema" xmlns:p="http://schemas.microsoft.com/office/2006/metadata/properties" xmlns:ns2="21a521ab-5d4d-46c5-9e98-15a272edee55" targetNamespace="http://schemas.microsoft.com/office/2006/metadata/properties" ma:root="true" ma:fieldsID="6b2d8895406b35c481abb99ed0fd687a" ns2:_="">
    <xsd:import namespace="21a521ab-5d4d-46c5-9e98-15a272edee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521ab-5d4d-46c5-9e98-15a272ede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2330EC-413B-44EF-8BFC-C007868AE7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AF3794-41F9-43B1-B11E-827A46E62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36EFB2-12B3-4D50-A5B3-51E94C1991B1}">
  <ds:schemaRefs>
    <ds:schemaRef ds:uri="21a521ab-5d4d-46c5-9e98-15a272edee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549</Words>
  <Application>Microsoft Macintosh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About me / us</vt:lpstr>
      <vt:lpstr>RSE community @ ETH: first steps</vt:lpstr>
      <vt:lpstr>1st online information event </vt:lpstr>
      <vt:lpstr>First on-site event: 1st of February 2024</vt:lpstr>
      <vt:lpstr>PowerPoint Presentation</vt:lpstr>
      <vt:lpstr>Reactions:</vt:lpstr>
      <vt:lpstr>What happened since then?</vt:lpstr>
      <vt:lpstr>PowerPoint Presentation</vt:lpstr>
      <vt:lpstr>PowerPoint Presentation</vt:lpstr>
      <vt:lpstr>Funding: RSE4ORD</vt:lpstr>
      <vt:lpstr>RSE4ORD</vt:lpstr>
      <vt:lpstr>Upcoming call for RSE ambassadors</vt:lpstr>
      <vt:lpstr>In the pipeline</vt:lpstr>
      <vt:lpstr>Summary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Schmitt  Uwe (ID)</dc:creator>
  <cp:lastModifiedBy>Schmitt  Uwe (ID)</cp:lastModifiedBy>
  <cp:revision>3</cp:revision>
  <dcterms:created xsi:type="dcterms:W3CDTF">2025-01-15T20:15:39Z</dcterms:created>
  <dcterms:modified xsi:type="dcterms:W3CDTF">2025-02-25T10:19:41Z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0x010100B582610754D7A04F804E8C017A0EB9AB</vt:lpwstr>
  </property>
</Properties>
</file>