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8" r:id="rId3"/>
    <p:sldId id="265" r:id="rId4"/>
    <p:sldId id="263" r:id="rId5"/>
    <p:sldId id="274" r:id="rId6"/>
    <p:sldId id="260" r:id="rId7"/>
    <p:sldId id="266" r:id="rId8"/>
    <p:sldId id="267" r:id="rId9"/>
    <p:sldId id="268" r:id="rId10"/>
    <p:sldId id="269" r:id="rId11"/>
    <p:sldId id="289" r:id="rId12"/>
    <p:sldId id="292" r:id="rId13"/>
    <p:sldId id="270" r:id="rId14"/>
    <p:sldId id="271" r:id="rId15"/>
    <p:sldId id="261" r:id="rId16"/>
    <p:sldId id="275" r:id="rId17"/>
    <p:sldId id="276" r:id="rId18"/>
    <p:sldId id="282" r:id="rId19"/>
    <p:sldId id="277" r:id="rId20"/>
    <p:sldId id="290" r:id="rId21"/>
    <p:sldId id="291" r:id="rId22"/>
    <p:sldId id="283" r:id="rId23"/>
    <p:sldId id="286" r:id="rId24"/>
    <p:sldId id="287" r:id="rId25"/>
    <p:sldId id="288" r:id="rId26"/>
    <p:sldId id="285" r:id="rId27"/>
    <p:sldId id="284" r:id="rId28"/>
    <p:sldId id="279" r:id="rId29"/>
    <p:sldId id="280" r:id="rId30"/>
    <p:sldId id="281" r:id="rId31"/>
  </p:sldIdLst>
  <p:sldSz cx="9144000" cy="5143500" type="screen16x9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94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28" autoAdjust="0"/>
    <p:restoredTop sz="79298" autoAdjust="0"/>
  </p:normalViewPr>
  <p:slideViewPr>
    <p:cSldViewPr snapToGrid="0">
      <p:cViewPr>
        <p:scale>
          <a:sx n="95" d="100"/>
          <a:sy n="95" d="100"/>
        </p:scale>
        <p:origin x="144" y="680"/>
      </p:cViewPr>
      <p:guideLst>
        <p:guide pos="29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3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864BF-6A1A-4E23-8A47-9372EE8AE23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4654240-5EDA-4798-96F7-909218D124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High technical barrier (e.g., JSON Schema syntax)</a:t>
          </a:r>
        </a:p>
      </dgm:t>
    </dgm:pt>
    <dgm:pt modelId="{A031BBEC-19CE-4755-9F54-7187CCD564D2}" type="parTrans" cxnId="{6EFBC99F-602A-457E-BC79-BC6F2F14C411}">
      <dgm:prSet/>
      <dgm:spPr/>
      <dgm:t>
        <a:bodyPr/>
        <a:lstStyle/>
        <a:p>
          <a:endParaRPr lang="en-US"/>
        </a:p>
      </dgm:t>
    </dgm:pt>
    <dgm:pt modelId="{3090E0D5-9CE2-4AFA-AA96-2BA035CA4C3A}" type="sibTrans" cxnId="{6EFBC99F-602A-457E-BC79-BC6F2F14C411}">
      <dgm:prSet/>
      <dgm:spPr/>
      <dgm:t>
        <a:bodyPr/>
        <a:lstStyle/>
        <a:p>
          <a:endParaRPr lang="en-US"/>
        </a:p>
      </dgm:t>
    </dgm:pt>
    <dgm:pt modelId="{77E787A0-D2DC-4703-A7FA-A795CC4A7E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Lack of easy-to-use tools</a:t>
          </a:r>
        </a:p>
      </dgm:t>
    </dgm:pt>
    <dgm:pt modelId="{84B2551A-2659-4EEA-B892-20A9220BC364}" type="parTrans" cxnId="{0129C9D6-440C-416A-BEC5-92800ADDB785}">
      <dgm:prSet/>
      <dgm:spPr/>
      <dgm:t>
        <a:bodyPr/>
        <a:lstStyle/>
        <a:p>
          <a:endParaRPr lang="en-US"/>
        </a:p>
      </dgm:t>
    </dgm:pt>
    <dgm:pt modelId="{3B04E59C-8A85-4489-B843-55338AF538C8}" type="sibTrans" cxnId="{0129C9D6-440C-416A-BEC5-92800ADDB785}">
      <dgm:prSet/>
      <dgm:spPr/>
      <dgm:t>
        <a:bodyPr/>
        <a:lstStyle/>
        <a:p>
          <a:endParaRPr lang="en-US"/>
        </a:p>
      </dgm:t>
    </dgm:pt>
    <dgm:pt modelId="{46AE0A9D-AE9A-4DFB-9C29-D95FFBFDD8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Fragmentation between different teams and organizations</a:t>
          </a:r>
        </a:p>
      </dgm:t>
    </dgm:pt>
    <dgm:pt modelId="{ECB70A04-4530-408C-A218-E905B5B15B43}" type="parTrans" cxnId="{A99C5158-795E-4713-AFD1-8A023431E0EC}">
      <dgm:prSet/>
      <dgm:spPr/>
      <dgm:t>
        <a:bodyPr/>
        <a:lstStyle/>
        <a:p>
          <a:endParaRPr lang="en-US"/>
        </a:p>
      </dgm:t>
    </dgm:pt>
    <dgm:pt modelId="{9F540348-D16A-495F-9259-95BCBFD2E820}" type="sibTrans" cxnId="{A99C5158-795E-4713-AFD1-8A023431E0EC}">
      <dgm:prSet/>
      <dgm:spPr/>
      <dgm:t>
        <a:bodyPr/>
        <a:lstStyle/>
        <a:p>
          <a:endParaRPr lang="en-US"/>
        </a:p>
      </dgm:t>
    </dgm:pt>
    <dgm:pt modelId="{192E321B-75FF-4FE6-B71E-C3B243C118A7}" type="pres">
      <dgm:prSet presAssocID="{767864BF-6A1A-4E23-8A47-9372EE8AE23D}" presName="root" presStyleCnt="0">
        <dgm:presLayoutVars>
          <dgm:dir/>
          <dgm:resizeHandles val="exact"/>
        </dgm:presLayoutVars>
      </dgm:prSet>
      <dgm:spPr/>
    </dgm:pt>
    <dgm:pt modelId="{94BC7968-7C1F-49E9-B573-2B419E58E632}" type="pres">
      <dgm:prSet presAssocID="{04654240-5EDA-4798-96F7-909218D12474}" presName="compNode" presStyleCnt="0"/>
      <dgm:spPr/>
    </dgm:pt>
    <dgm:pt modelId="{D7E666CF-C669-4837-AFFA-E20EB29038A5}" type="pres">
      <dgm:prSet presAssocID="{04654240-5EDA-4798-96F7-909218D12474}" presName="bgRect" presStyleLbl="bgShp" presStyleIdx="0" presStyleCnt="3"/>
      <dgm:spPr/>
    </dgm:pt>
    <dgm:pt modelId="{0E7FF285-FCEA-400D-8160-BF5F1F47B08D}" type="pres">
      <dgm:prSet presAssocID="{04654240-5EDA-4798-96F7-909218D124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77766E38-68F3-43E4-ACF4-603A306EAA74}" type="pres">
      <dgm:prSet presAssocID="{04654240-5EDA-4798-96F7-909218D12474}" presName="spaceRect" presStyleCnt="0"/>
      <dgm:spPr/>
    </dgm:pt>
    <dgm:pt modelId="{F64299CC-B67C-4175-9317-99CE445F871A}" type="pres">
      <dgm:prSet presAssocID="{04654240-5EDA-4798-96F7-909218D12474}" presName="parTx" presStyleLbl="revTx" presStyleIdx="0" presStyleCnt="3">
        <dgm:presLayoutVars>
          <dgm:chMax val="0"/>
          <dgm:chPref val="0"/>
        </dgm:presLayoutVars>
      </dgm:prSet>
      <dgm:spPr/>
    </dgm:pt>
    <dgm:pt modelId="{72FD9CF0-E31D-4D62-9C65-15453DDF1516}" type="pres">
      <dgm:prSet presAssocID="{3090E0D5-9CE2-4AFA-AA96-2BA035CA4C3A}" presName="sibTrans" presStyleCnt="0"/>
      <dgm:spPr/>
    </dgm:pt>
    <dgm:pt modelId="{0EE69DC1-251E-40CA-8F30-62974C52D485}" type="pres">
      <dgm:prSet presAssocID="{77E787A0-D2DC-4703-A7FA-A795CC4A7E74}" presName="compNode" presStyleCnt="0"/>
      <dgm:spPr/>
    </dgm:pt>
    <dgm:pt modelId="{A8207C8E-9906-4B5B-BCE9-C37EF38A926E}" type="pres">
      <dgm:prSet presAssocID="{77E787A0-D2DC-4703-A7FA-A795CC4A7E74}" presName="bgRect" presStyleLbl="bgShp" presStyleIdx="1" presStyleCnt="3"/>
      <dgm:spPr/>
    </dgm:pt>
    <dgm:pt modelId="{EB569188-1162-4159-BC2C-23F2E93C661D}" type="pres">
      <dgm:prSet presAssocID="{77E787A0-D2DC-4703-A7FA-A795CC4A7E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25624981-9B77-4AD2-AEFD-550042A960C0}" type="pres">
      <dgm:prSet presAssocID="{77E787A0-D2DC-4703-A7FA-A795CC4A7E74}" presName="spaceRect" presStyleCnt="0"/>
      <dgm:spPr/>
    </dgm:pt>
    <dgm:pt modelId="{C45887FE-B0E7-4350-90DF-920AF4491294}" type="pres">
      <dgm:prSet presAssocID="{77E787A0-D2DC-4703-A7FA-A795CC4A7E74}" presName="parTx" presStyleLbl="revTx" presStyleIdx="1" presStyleCnt="3">
        <dgm:presLayoutVars>
          <dgm:chMax val="0"/>
          <dgm:chPref val="0"/>
        </dgm:presLayoutVars>
      </dgm:prSet>
      <dgm:spPr/>
    </dgm:pt>
    <dgm:pt modelId="{612BFA25-9C51-49D2-931F-54D2E25D5A75}" type="pres">
      <dgm:prSet presAssocID="{3B04E59C-8A85-4489-B843-55338AF538C8}" presName="sibTrans" presStyleCnt="0"/>
      <dgm:spPr/>
    </dgm:pt>
    <dgm:pt modelId="{3E97B18A-E691-43B3-9958-916B0155318C}" type="pres">
      <dgm:prSet presAssocID="{46AE0A9D-AE9A-4DFB-9C29-D95FFBFDD854}" presName="compNode" presStyleCnt="0"/>
      <dgm:spPr/>
    </dgm:pt>
    <dgm:pt modelId="{7B37EB84-1567-4500-AED8-EE8667E9DD6E}" type="pres">
      <dgm:prSet presAssocID="{46AE0A9D-AE9A-4DFB-9C29-D95FFBFDD854}" presName="bgRect" presStyleLbl="bgShp" presStyleIdx="2" presStyleCnt="3"/>
      <dgm:spPr/>
    </dgm:pt>
    <dgm:pt modelId="{5FC7A9CB-6683-48BB-8A05-4FE1CB467DD1}" type="pres">
      <dgm:prSet presAssocID="{46AE0A9D-AE9A-4DFB-9C29-D95FFBFDD8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 with solid fill"/>
        </a:ext>
      </dgm:extLst>
    </dgm:pt>
    <dgm:pt modelId="{F862BEB0-7258-4266-8E2D-26B44F7C7031}" type="pres">
      <dgm:prSet presAssocID="{46AE0A9D-AE9A-4DFB-9C29-D95FFBFDD854}" presName="spaceRect" presStyleCnt="0"/>
      <dgm:spPr/>
    </dgm:pt>
    <dgm:pt modelId="{F5DB9919-E3E7-40BC-BD28-C51F1DFA3187}" type="pres">
      <dgm:prSet presAssocID="{46AE0A9D-AE9A-4DFB-9C29-D95FFBFDD85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461F234-5A9C-4BEB-AB2B-63FC9197D486}" type="presOf" srcId="{767864BF-6A1A-4E23-8A47-9372EE8AE23D}" destId="{192E321B-75FF-4FE6-B71E-C3B243C118A7}" srcOrd="0" destOrd="0" presId="urn:microsoft.com/office/officeart/2018/2/layout/IconVerticalSolidList"/>
    <dgm:cxn modelId="{6F5F7E48-8266-4EC6-8971-5BBA9BAEFA5B}" type="presOf" srcId="{04654240-5EDA-4798-96F7-909218D12474}" destId="{F64299CC-B67C-4175-9317-99CE445F871A}" srcOrd="0" destOrd="0" presId="urn:microsoft.com/office/officeart/2018/2/layout/IconVerticalSolidList"/>
    <dgm:cxn modelId="{A99C5158-795E-4713-AFD1-8A023431E0EC}" srcId="{767864BF-6A1A-4E23-8A47-9372EE8AE23D}" destId="{46AE0A9D-AE9A-4DFB-9C29-D95FFBFDD854}" srcOrd="2" destOrd="0" parTransId="{ECB70A04-4530-408C-A218-E905B5B15B43}" sibTransId="{9F540348-D16A-495F-9259-95BCBFD2E820}"/>
    <dgm:cxn modelId="{57C4E280-B401-4ED4-AF18-FF32CD08E1C8}" type="presOf" srcId="{46AE0A9D-AE9A-4DFB-9C29-D95FFBFDD854}" destId="{F5DB9919-E3E7-40BC-BD28-C51F1DFA3187}" srcOrd="0" destOrd="0" presId="urn:microsoft.com/office/officeart/2018/2/layout/IconVerticalSolidList"/>
    <dgm:cxn modelId="{6EFBC99F-602A-457E-BC79-BC6F2F14C411}" srcId="{767864BF-6A1A-4E23-8A47-9372EE8AE23D}" destId="{04654240-5EDA-4798-96F7-909218D12474}" srcOrd="0" destOrd="0" parTransId="{A031BBEC-19CE-4755-9F54-7187CCD564D2}" sibTransId="{3090E0D5-9CE2-4AFA-AA96-2BA035CA4C3A}"/>
    <dgm:cxn modelId="{0129C9D6-440C-416A-BEC5-92800ADDB785}" srcId="{767864BF-6A1A-4E23-8A47-9372EE8AE23D}" destId="{77E787A0-D2DC-4703-A7FA-A795CC4A7E74}" srcOrd="1" destOrd="0" parTransId="{84B2551A-2659-4EEA-B892-20A9220BC364}" sibTransId="{3B04E59C-8A85-4489-B843-55338AF538C8}"/>
    <dgm:cxn modelId="{A55BD5F2-A8A9-4A72-9D48-7FAE6357616C}" type="presOf" srcId="{77E787A0-D2DC-4703-A7FA-A795CC4A7E74}" destId="{C45887FE-B0E7-4350-90DF-920AF4491294}" srcOrd="0" destOrd="0" presId="urn:microsoft.com/office/officeart/2018/2/layout/IconVerticalSolidList"/>
    <dgm:cxn modelId="{44937FF6-4FF6-4F29-B426-C75B9261ACEC}" type="presParOf" srcId="{192E321B-75FF-4FE6-B71E-C3B243C118A7}" destId="{94BC7968-7C1F-49E9-B573-2B419E58E632}" srcOrd="0" destOrd="0" presId="urn:microsoft.com/office/officeart/2018/2/layout/IconVerticalSolidList"/>
    <dgm:cxn modelId="{48B72B62-2759-4ADE-998B-121E662643FE}" type="presParOf" srcId="{94BC7968-7C1F-49E9-B573-2B419E58E632}" destId="{D7E666CF-C669-4837-AFFA-E20EB29038A5}" srcOrd="0" destOrd="0" presId="urn:microsoft.com/office/officeart/2018/2/layout/IconVerticalSolidList"/>
    <dgm:cxn modelId="{347D64DB-2E07-4704-95C5-8E76E38A942F}" type="presParOf" srcId="{94BC7968-7C1F-49E9-B573-2B419E58E632}" destId="{0E7FF285-FCEA-400D-8160-BF5F1F47B08D}" srcOrd="1" destOrd="0" presId="urn:microsoft.com/office/officeart/2018/2/layout/IconVerticalSolidList"/>
    <dgm:cxn modelId="{EEF1B270-08DF-491D-A375-56E2B357BB21}" type="presParOf" srcId="{94BC7968-7C1F-49E9-B573-2B419E58E632}" destId="{77766E38-68F3-43E4-ACF4-603A306EAA74}" srcOrd="2" destOrd="0" presId="urn:microsoft.com/office/officeart/2018/2/layout/IconVerticalSolidList"/>
    <dgm:cxn modelId="{87E9A465-9549-41B6-BB9C-30F84DEA96A3}" type="presParOf" srcId="{94BC7968-7C1F-49E9-B573-2B419E58E632}" destId="{F64299CC-B67C-4175-9317-99CE445F871A}" srcOrd="3" destOrd="0" presId="urn:microsoft.com/office/officeart/2018/2/layout/IconVerticalSolidList"/>
    <dgm:cxn modelId="{2CEAAE0C-5900-4564-9432-BF18A83B326D}" type="presParOf" srcId="{192E321B-75FF-4FE6-B71E-C3B243C118A7}" destId="{72FD9CF0-E31D-4D62-9C65-15453DDF1516}" srcOrd="1" destOrd="0" presId="urn:microsoft.com/office/officeart/2018/2/layout/IconVerticalSolidList"/>
    <dgm:cxn modelId="{5DB8E0CA-B1DD-4470-81C3-E8758FF852AA}" type="presParOf" srcId="{192E321B-75FF-4FE6-B71E-C3B243C118A7}" destId="{0EE69DC1-251E-40CA-8F30-62974C52D485}" srcOrd="2" destOrd="0" presId="urn:microsoft.com/office/officeart/2018/2/layout/IconVerticalSolidList"/>
    <dgm:cxn modelId="{E7C0F748-7751-48A4-BF61-6A993EF7DE93}" type="presParOf" srcId="{0EE69DC1-251E-40CA-8F30-62974C52D485}" destId="{A8207C8E-9906-4B5B-BCE9-C37EF38A926E}" srcOrd="0" destOrd="0" presId="urn:microsoft.com/office/officeart/2018/2/layout/IconVerticalSolidList"/>
    <dgm:cxn modelId="{FBC8FB89-E399-49B5-85F4-50486A1BE23B}" type="presParOf" srcId="{0EE69DC1-251E-40CA-8F30-62974C52D485}" destId="{EB569188-1162-4159-BC2C-23F2E93C661D}" srcOrd="1" destOrd="0" presId="urn:microsoft.com/office/officeart/2018/2/layout/IconVerticalSolidList"/>
    <dgm:cxn modelId="{5832E95B-8BF7-4114-92F2-E8564BF48F7C}" type="presParOf" srcId="{0EE69DC1-251E-40CA-8F30-62974C52D485}" destId="{25624981-9B77-4AD2-AEFD-550042A960C0}" srcOrd="2" destOrd="0" presId="urn:microsoft.com/office/officeart/2018/2/layout/IconVerticalSolidList"/>
    <dgm:cxn modelId="{F2C0403F-F36B-4004-9D99-D0673379EAF3}" type="presParOf" srcId="{0EE69DC1-251E-40CA-8F30-62974C52D485}" destId="{C45887FE-B0E7-4350-90DF-920AF4491294}" srcOrd="3" destOrd="0" presId="urn:microsoft.com/office/officeart/2018/2/layout/IconVerticalSolidList"/>
    <dgm:cxn modelId="{151FA6E9-7124-46A4-AF5B-C9C0556E8C6A}" type="presParOf" srcId="{192E321B-75FF-4FE6-B71E-C3B243C118A7}" destId="{612BFA25-9C51-49D2-931F-54D2E25D5A75}" srcOrd="3" destOrd="0" presId="urn:microsoft.com/office/officeart/2018/2/layout/IconVerticalSolidList"/>
    <dgm:cxn modelId="{E431FB01-E925-4774-A8EA-4997EAB260B0}" type="presParOf" srcId="{192E321B-75FF-4FE6-B71E-C3B243C118A7}" destId="{3E97B18A-E691-43B3-9958-916B0155318C}" srcOrd="4" destOrd="0" presId="urn:microsoft.com/office/officeart/2018/2/layout/IconVerticalSolidList"/>
    <dgm:cxn modelId="{266AF228-218C-4FD7-A76F-82129B7D6E1D}" type="presParOf" srcId="{3E97B18A-E691-43B3-9958-916B0155318C}" destId="{7B37EB84-1567-4500-AED8-EE8667E9DD6E}" srcOrd="0" destOrd="0" presId="urn:microsoft.com/office/officeart/2018/2/layout/IconVerticalSolidList"/>
    <dgm:cxn modelId="{0A6A1BB1-41D2-4CD1-B0E2-01A509E0DAB6}" type="presParOf" srcId="{3E97B18A-E691-43B3-9958-916B0155318C}" destId="{5FC7A9CB-6683-48BB-8A05-4FE1CB467DD1}" srcOrd="1" destOrd="0" presId="urn:microsoft.com/office/officeart/2018/2/layout/IconVerticalSolidList"/>
    <dgm:cxn modelId="{98985EB8-6736-4593-9762-A606D9035BCD}" type="presParOf" srcId="{3E97B18A-E691-43B3-9958-916B0155318C}" destId="{F862BEB0-7258-4266-8E2D-26B44F7C7031}" srcOrd="2" destOrd="0" presId="urn:microsoft.com/office/officeart/2018/2/layout/IconVerticalSolidList"/>
    <dgm:cxn modelId="{E4BC9CDB-A71B-4AD4-A757-5E1225D18F22}" type="presParOf" srcId="{3E97B18A-E691-43B3-9958-916B0155318C}" destId="{F5DB9919-E3E7-40BC-BD28-C51F1DFA31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666CF-C669-4837-AFFA-E20EB29038A5}">
      <dsp:nvSpPr>
        <dsp:cNvPr id="0" name=""/>
        <dsp:cNvSpPr/>
      </dsp:nvSpPr>
      <dsp:spPr>
        <a:xfrm>
          <a:off x="0" y="458"/>
          <a:ext cx="8243887" cy="10737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FF285-FCEA-400D-8160-BF5F1F47B08D}">
      <dsp:nvSpPr>
        <dsp:cNvPr id="0" name=""/>
        <dsp:cNvSpPr/>
      </dsp:nvSpPr>
      <dsp:spPr>
        <a:xfrm>
          <a:off x="324809" y="242052"/>
          <a:ext cx="590562" cy="590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299CC-B67C-4175-9317-99CE445F871A}">
      <dsp:nvSpPr>
        <dsp:cNvPr id="0" name=""/>
        <dsp:cNvSpPr/>
      </dsp:nvSpPr>
      <dsp:spPr>
        <a:xfrm>
          <a:off x="1240181" y="458"/>
          <a:ext cx="7003705" cy="1073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39" tIns="113639" rIns="113639" bIns="11363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High technical barrier (e.g., JSON Schema syntax)</a:t>
          </a:r>
        </a:p>
      </dsp:txBody>
      <dsp:txXfrm>
        <a:off x="1240181" y="458"/>
        <a:ext cx="7003705" cy="1073749"/>
      </dsp:txXfrm>
    </dsp:sp>
    <dsp:sp modelId="{A8207C8E-9906-4B5B-BCE9-C37EF38A926E}">
      <dsp:nvSpPr>
        <dsp:cNvPr id="0" name=""/>
        <dsp:cNvSpPr/>
      </dsp:nvSpPr>
      <dsp:spPr>
        <a:xfrm>
          <a:off x="0" y="1342646"/>
          <a:ext cx="8243887" cy="10737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69188-1162-4159-BC2C-23F2E93C661D}">
      <dsp:nvSpPr>
        <dsp:cNvPr id="0" name=""/>
        <dsp:cNvSpPr/>
      </dsp:nvSpPr>
      <dsp:spPr>
        <a:xfrm>
          <a:off x="324809" y="1584239"/>
          <a:ext cx="590562" cy="590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887FE-B0E7-4350-90DF-920AF4491294}">
      <dsp:nvSpPr>
        <dsp:cNvPr id="0" name=""/>
        <dsp:cNvSpPr/>
      </dsp:nvSpPr>
      <dsp:spPr>
        <a:xfrm>
          <a:off x="1240181" y="1342646"/>
          <a:ext cx="7003705" cy="1073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39" tIns="113639" rIns="113639" bIns="11363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Lack of easy-to-use tools</a:t>
          </a:r>
        </a:p>
      </dsp:txBody>
      <dsp:txXfrm>
        <a:off x="1240181" y="1342646"/>
        <a:ext cx="7003705" cy="1073749"/>
      </dsp:txXfrm>
    </dsp:sp>
    <dsp:sp modelId="{7B37EB84-1567-4500-AED8-EE8667E9DD6E}">
      <dsp:nvSpPr>
        <dsp:cNvPr id="0" name=""/>
        <dsp:cNvSpPr/>
      </dsp:nvSpPr>
      <dsp:spPr>
        <a:xfrm>
          <a:off x="0" y="2684833"/>
          <a:ext cx="8243887" cy="10737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7A9CB-6683-48BB-8A05-4FE1CB467DD1}">
      <dsp:nvSpPr>
        <dsp:cNvPr id="0" name=""/>
        <dsp:cNvSpPr/>
      </dsp:nvSpPr>
      <dsp:spPr>
        <a:xfrm>
          <a:off x="324809" y="2926427"/>
          <a:ext cx="590562" cy="590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B9919-E3E7-40BC-BD28-C51F1DFA3187}">
      <dsp:nvSpPr>
        <dsp:cNvPr id="0" name=""/>
        <dsp:cNvSpPr/>
      </dsp:nvSpPr>
      <dsp:spPr>
        <a:xfrm>
          <a:off x="1240181" y="2684833"/>
          <a:ext cx="7003705" cy="1073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39" tIns="113639" rIns="113639" bIns="11363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Fragmentation between different teams and organizations</a:t>
          </a:r>
        </a:p>
      </dsp:txBody>
      <dsp:txXfrm>
        <a:off x="1240181" y="2684833"/>
        <a:ext cx="7003705" cy="1073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68313" y="243069"/>
            <a:ext cx="5903912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en-US" b="1"/>
              <a:t>Titel der Präsentation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483506" y="8777812"/>
            <a:ext cx="648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B16A268F-F5C9-0545-AC0D-D76FE6890145}" type="datetime1">
              <a:rPr lang="en-US" sz="800" smtClean="0"/>
              <a:t>2/11/25</a:t>
            </a:fld>
            <a:endParaRPr lang="en-US" sz="8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68313" y="8777813"/>
            <a:ext cx="450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r>
              <a:rPr lang="en-US" sz="800"/>
              <a:t>Universität Stuttgart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270195" y="8777813"/>
            <a:ext cx="36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EE9A79A6-2547-4C8F-B0ED-316280A1A122}" type="slidenum">
              <a:rPr lang="en-US" sz="800" smtClean="0"/>
              <a:pPr algn="l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561533372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401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47680" y="256832"/>
            <a:ext cx="6113274" cy="47505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r>
              <a:rPr lang="en-US"/>
              <a:t>Titel der Präsentation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295600" y="8776800"/>
            <a:ext cx="648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fld id="{296272B6-C915-6F42-B331-CA5DABAF861A}" type="datetime1">
              <a:rPr lang="en-US" smtClean="0"/>
              <a:t>2/11/25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" y="1020763"/>
            <a:ext cx="6792913" cy="38211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47992" y="5016760"/>
            <a:ext cx="6112961" cy="364597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23850" y="8776800"/>
            <a:ext cx="464415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120175" y="8776800"/>
            <a:ext cx="36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/>
            </a:lvl1pPr>
          </a:lstStyle>
          <a:p>
            <a:fld id="{05DD1DF0-DD4E-4B0C-B0FD-D16D9D2A9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8570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80975" indent="-180975" algn="l" defTabSz="713232" rtl="0" eaLnBrk="1" latinLnBrk="0" hangingPunct="1">
      <a:lnSpc>
        <a:spcPct val="120000"/>
      </a:lnSpc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58775" indent="-177800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38163" indent="-179388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19138" indent="-180975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96938" indent="-177800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pos="408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"Thank you for the introduction! Today, I’m going to talk about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MetaConfigurator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an open-source tool for creating and editing data models."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0FC1D5C-A07F-5C4B-8A7A-1A02E97D3C46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41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Now we have structured data and a forma specification of the data model. now we can build on top of this</a:t>
            </a: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Can be communicated or published</a:t>
            </a: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Automatic validation</a:t>
            </a: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Code generation</a:t>
            </a: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 example, we have another user who wrote a python script to add additional data from a public database to the dataset</a:t>
            </a: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What we are working on right now is a learning algorithm to optimize the synthesis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0FB67F-BC83-EB48-8DA1-CB9A5B400190}" type="datetime1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Now we have structured data and a forma specification of the data model. now we can build on top of this</a:t>
            </a: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Can be communicated or published</a:t>
            </a: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Automatic validation</a:t>
            </a: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Code generation</a:t>
            </a: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 example, we have another user who wrote a python script to add additional data from a public database to the dataset</a:t>
            </a: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What we are working on right now is a learning algorithm to optimize the synthesis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0FB67F-BC83-EB48-8DA1-CB9A5B400190}" type="datetime1">
              <a:rPr lang="en-US" smtClean="0"/>
              <a:t>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0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"We’re constantly improving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MetaConfigurator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Upcoming ideas include [list a few planned improvements]."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AADE52-F9A6-1547-B74F-C0EC06B73159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32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"</a:t>
            </a:r>
            <a:r>
              <a:rPr lang="en-US" i="1" dirty="0" err="1"/>
              <a:t>MetaConfigurator</a:t>
            </a:r>
            <a:r>
              <a:rPr lang="en-US" i="1" dirty="0"/>
              <a:t> simplifies data modeling, making schemas easier to create, edit, and share.”</a:t>
            </a:r>
          </a:p>
          <a:p>
            <a:r>
              <a:rPr lang="en-US" i="1" dirty="0"/>
              <a:t>"If you work with structured data, I’d love for you to try it out!"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4D618F8-4262-B240-985C-AC5A8034BB47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21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85B1682-DA7D-1B40-A5E4-E73BCC2FF631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23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"</a:t>
            </a:r>
            <a:r>
              <a:rPr lang="en-US" i="1" dirty="0" err="1"/>
              <a:t>MetaConfigurator</a:t>
            </a:r>
            <a:r>
              <a:rPr lang="en-US" i="1" dirty="0"/>
              <a:t> simplifies data modeling, making schemas easier to create, edit, and share.”</a:t>
            </a:r>
          </a:p>
          <a:p>
            <a:r>
              <a:rPr lang="en-US" i="1" dirty="0"/>
              <a:t>"If you work with structured data, I’d love for you to try it out!"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4D618F8-4262-B240-985C-AC5A8034BB47}" type="datetime1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44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6272B6-C915-6F42-B331-CA5DABAF861A}" type="datetime1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95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6272B6-C915-6F42-B331-CA5DABAF861A}" type="datetime1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30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6272B6-C915-6F42-B331-CA5DABAF861A}" type="datetime1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04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6272B6-C915-6F42-B331-CA5DABAF861A}" type="datetime1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8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6272B6-C915-6F42-B331-CA5DABAF861A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2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6272B6-C915-6F42-B331-CA5DABAF861A}" type="datetime1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02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6272B6-C915-6F42-B331-CA5DABAF861A}" type="datetime1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1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Start with audience interaction: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"Quick show of hands—who here has worked with structured data formats like JSON, XML, or YAML?” – probably everyone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"Now, who has ever struggled with ensuring that data from different sources actually fits together?"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"Schemas are supposed to help with this—but creating and maintaining them is not as easy as it should be."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F451F7B-6B05-514D-BC61-3F415679DFE8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9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data model defines the structure and constraints of data</a:t>
            </a:r>
          </a:p>
          <a:p>
            <a:pPr lvl="1"/>
            <a:r>
              <a:rPr lang="en-US" dirty="0"/>
              <a:t>Specifies required properties, data types, and relationships</a:t>
            </a:r>
          </a:p>
          <a:p>
            <a:pPr lvl="1"/>
            <a:r>
              <a:rPr lang="en-US" dirty="0"/>
              <a:t>Ensures consistency, validation, and interoperability</a:t>
            </a:r>
          </a:p>
          <a:p>
            <a:pPr lvl="1"/>
            <a:r>
              <a:rPr lang="en-US" dirty="0"/>
              <a:t>Analogy: Like a </a:t>
            </a:r>
            <a:r>
              <a:rPr lang="en-US" u="sng" dirty="0"/>
              <a:t>blueprint</a:t>
            </a:r>
            <a:r>
              <a:rPr lang="en-US" dirty="0"/>
              <a:t> for data</a:t>
            </a:r>
          </a:p>
          <a:p>
            <a:pPr lvl="1"/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"However, despite their advantages, schemas are often neglected. Many researchers and developers still rely on ad-hoc structures, leading to incompatibility and inefficiencies."</a:t>
            </a:r>
          </a:p>
          <a:p>
            <a:endParaRPr lang="en-US" i="1" dirty="0"/>
          </a:p>
          <a:p>
            <a:r>
              <a:rPr lang="en-US" i="1" dirty="0" err="1"/>
              <a:t>todo</a:t>
            </a:r>
            <a:r>
              <a:rPr lang="en-US" i="1" dirty="0"/>
              <a:t> data sample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8ECBEB7-3BFF-4F4E-A229-9F7EA6D1F3E5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7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8ECBEB7-3BFF-4F4E-A229-9F7EA6D1F3E5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3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"Even when organizations recognize the need for schemas, creating and maintaining them is a challenge.”</a:t>
            </a:r>
          </a:p>
          <a:p>
            <a:r>
              <a:rPr lang="en-US" i="1" dirty="0"/>
              <a:t>"It requires significant expertise, and manually writing schemas can be slow, error-prone, and frustrating."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AAD0548-0778-FF47-ACAE-CAC76AC33EF7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91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"To tackle these challenges, we developed </a:t>
            </a:r>
            <a:r>
              <a:rPr lang="en-US" i="1" dirty="0" err="1"/>
              <a:t>MetaConfigurator</a:t>
            </a:r>
            <a:r>
              <a:rPr lang="en-US" i="1" dirty="0"/>
              <a:t>: a tool that simplifies schema creation and editing, making it accessible to a wider audience.”</a:t>
            </a:r>
          </a:p>
          <a:p>
            <a:r>
              <a:rPr lang="en-US" i="1" dirty="0"/>
              <a:t>"It offers a unified interface combining a GUI and a text editor, supporting advanced schema features like conditions and constraints.”</a:t>
            </a:r>
          </a:p>
          <a:p>
            <a:r>
              <a:rPr lang="en-US" i="1" dirty="0"/>
              <a:t>”It also allows for editing data according to a schema, as shown in this GIF.” </a:t>
            </a:r>
          </a:p>
          <a:p>
            <a:r>
              <a:rPr lang="en-US" i="1" dirty="0"/>
              <a:t>“For today, the creation and editing of data models (schemas) is the focus, which I will show in a live demonstration”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0FB67F-BC83-EB48-8DA1-CB9A5B400190}" type="datetime1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"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MetaConfigurator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isn’t just a schema editor—it includes features to make schema creation faster, more intuitive, and collaborative.”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Briefly explain each feature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F4533DB-3FC8-964D-A15A-E4D4E97564CA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00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 case of technical issues, fall back on pre-recorded demo</a:t>
            </a:r>
          </a:p>
          <a:p>
            <a:pPr algn="l"/>
            <a:r>
              <a:rPr lang="en-US" i="1" dirty="0"/>
              <a:t>"Enough talking—let me show you how </a:t>
            </a:r>
            <a:r>
              <a:rPr lang="en-US" i="1" dirty="0" err="1"/>
              <a:t>MetaConfigurator</a:t>
            </a:r>
            <a:r>
              <a:rPr lang="en-US" i="1" dirty="0"/>
              <a:t> works!”</a:t>
            </a:r>
          </a:p>
          <a:p>
            <a:pPr algn="l"/>
            <a:r>
              <a:rPr lang="en-US" dirty="0"/>
              <a:t>Walk through a real-world use case (e.g., creating a schema for a research dataset)</a:t>
            </a:r>
          </a:p>
          <a:p>
            <a:pPr algn="l"/>
            <a:r>
              <a:rPr lang="en-US" dirty="0"/>
              <a:t>Highlight how </a:t>
            </a:r>
            <a:r>
              <a:rPr lang="en-US" dirty="0" err="1"/>
              <a:t>MetaConfigurator</a:t>
            </a:r>
            <a:r>
              <a:rPr lang="en-US" dirty="0"/>
              <a:t> reduces complexity compared to manual JSON Schema writing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Demo:</a:t>
            </a:r>
          </a:p>
          <a:p>
            <a:pPr algn="l"/>
            <a:r>
              <a:rPr lang="en-US" dirty="0"/>
              <a:t>Show Excel Table and explain</a:t>
            </a:r>
          </a:p>
          <a:p>
            <a:pPr algn="l"/>
            <a:r>
              <a:rPr lang="en-US" dirty="0"/>
              <a:t>Import CSV in </a:t>
            </a:r>
            <a:r>
              <a:rPr lang="en-US" dirty="0" err="1"/>
              <a:t>MetaConfigurator</a:t>
            </a:r>
            <a:endParaRPr lang="en-US" dirty="0"/>
          </a:p>
          <a:p>
            <a:pPr algn="l"/>
            <a:r>
              <a:rPr lang="en-US" dirty="0"/>
              <a:t>Show resulting JSON</a:t>
            </a:r>
          </a:p>
          <a:p>
            <a:pPr algn="l"/>
            <a:r>
              <a:rPr lang="en-US" dirty="0"/>
              <a:t>Show resulting GUI and then data model</a:t>
            </a:r>
          </a:p>
          <a:p>
            <a:pPr algn="l"/>
            <a:r>
              <a:rPr lang="en-US" dirty="0"/>
              <a:t>Add </a:t>
            </a:r>
            <a:r>
              <a:rPr lang="en-US" dirty="0" err="1"/>
              <a:t>enum</a:t>
            </a:r>
            <a:r>
              <a:rPr lang="en-US" dirty="0"/>
              <a:t> for mass units</a:t>
            </a:r>
          </a:p>
          <a:p>
            <a:pPr algn="l"/>
            <a:r>
              <a:rPr lang="en-US" dirty="0"/>
              <a:t>Show change in the data view</a:t>
            </a:r>
          </a:p>
          <a:p>
            <a:pPr algn="l"/>
            <a:r>
              <a:rPr lang="en-US" dirty="0"/>
              <a:t>More?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Download both schema and data</a:t>
            </a:r>
          </a:p>
          <a:p>
            <a:pPr algn="l"/>
            <a:r>
              <a:rPr lang="en-US" dirty="0"/>
              <a:t>Quickly run a script that validates data based on the schema and show it works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DEF63BE-873C-EB44-904B-245253E7614C}" type="datetime1">
              <a:rPr lang="en-US" smtClean="0"/>
              <a:t>2/14/25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4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 Institute Sublogo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CE681DF-43B0-4056-92E7-4A19F4E76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00" y="268958"/>
            <a:ext cx="2136071" cy="431998"/>
          </a:xfrm>
          <a:prstGeom prst="rect">
            <a:avLst/>
          </a:prstGeom>
        </p:spPr>
      </p:pic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F2727769-9A35-4722-8FB2-4C78D29654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54" y="593154"/>
            <a:ext cx="3561913" cy="435081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de-DE" dirty="0"/>
              <a:t>Institutsname max. 2-zeilig, bitte hier klicken und überschreiben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266841"/>
            <a:ext cx="9144000" cy="3304800"/>
          </a:xfrm>
          <a:solidFill>
            <a:schemeClr val="bg1">
              <a:lumMod val="85000"/>
            </a:schemeClr>
          </a:solidFill>
        </p:spPr>
        <p:txBody>
          <a:bodyPr lIns="72000"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0" name="Titel 14">
            <a:extLst>
              <a:ext uri="{FF2B5EF4-FFF2-40B4-BE49-F238E27FC236}">
                <a16:creationId xmlns:a16="http://schemas.microsoft.com/office/drawing/2014/main" id="{34A0F9E8-2FA1-40F5-9BAC-817EE5B5F4E7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451194" y="21294"/>
            <a:ext cx="4692806" cy="4550347"/>
          </a:xfrm>
          <a:custGeom>
            <a:avLst/>
            <a:gdLst>
              <a:gd name="connsiteX0" fmla="*/ 3208825 w 5540464"/>
              <a:gd name="connsiteY0" fmla="*/ 0 h 5372273"/>
              <a:gd name="connsiteX1" fmla="*/ 5477807 w 5540464"/>
              <a:gd name="connsiteY1" fmla="*/ 939843 h 5372273"/>
              <a:gd name="connsiteX2" fmla="*/ 5540464 w 5540464"/>
              <a:gd name="connsiteY2" fmla="*/ 1008784 h 5372273"/>
              <a:gd name="connsiteX3" fmla="*/ 5540464 w 5540464"/>
              <a:gd name="connsiteY3" fmla="*/ 5372273 h 5372273"/>
              <a:gd name="connsiteX4" fmla="*/ 843928 w 5540464"/>
              <a:gd name="connsiteY4" fmla="*/ 5372273 h 5372273"/>
              <a:gd name="connsiteX5" fmla="*/ 732740 w 5540464"/>
              <a:gd name="connsiteY5" fmla="*/ 5249936 h 5372273"/>
              <a:gd name="connsiteX6" fmla="*/ 0 w 5540464"/>
              <a:gd name="connsiteY6" fmla="*/ 3208825 h 5372273"/>
              <a:gd name="connsiteX7" fmla="*/ 3208825 w 5540464"/>
              <a:gd name="connsiteY7" fmla="*/ 0 h 53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0464" h="5372273">
                <a:moveTo>
                  <a:pt x="3208825" y="0"/>
                </a:moveTo>
                <a:cubicBezTo>
                  <a:pt x="4094918" y="0"/>
                  <a:pt x="4897124" y="359160"/>
                  <a:pt x="5477807" y="939843"/>
                </a:cubicBezTo>
                <a:lnTo>
                  <a:pt x="5540464" y="1008784"/>
                </a:lnTo>
                <a:lnTo>
                  <a:pt x="5540464" y="5372273"/>
                </a:lnTo>
                <a:lnTo>
                  <a:pt x="843928" y="5372273"/>
                </a:lnTo>
                <a:lnTo>
                  <a:pt x="732740" y="5249936"/>
                </a:lnTo>
                <a:cubicBezTo>
                  <a:pt x="274982" y="4695262"/>
                  <a:pt x="0" y="3984156"/>
                  <a:pt x="0" y="3208825"/>
                </a:cubicBezTo>
                <a:cubicBezTo>
                  <a:pt x="0" y="1436640"/>
                  <a:pt x="1436640" y="0"/>
                  <a:pt x="320882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008000" tIns="0" rIns="0" bIns="1044000" anchor="ctr" anchorCtr="0">
            <a:noAutofit/>
          </a:bodyPr>
          <a:lstStyle>
            <a:lvl1pPr marL="0" indent="0" algn="l">
              <a:lnSpc>
                <a:spcPct val="90000"/>
              </a:lnSpc>
              <a:defRPr sz="800" b="1" baseline="0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027060" y="950913"/>
            <a:ext cx="3685140" cy="245169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</a:defRPr>
            </a:lvl1pPr>
            <a:lvl2pPr marL="176212" indent="0">
              <a:buFontTx/>
              <a:buNone/>
              <a:defRPr sz="2800" b="1">
                <a:solidFill>
                  <a:schemeClr val="bg1"/>
                </a:solidFill>
              </a:defRPr>
            </a:lvl2pPr>
            <a:lvl3pPr marL="360359" indent="0">
              <a:buFontTx/>
              <a:buNone/>
              <a:defRPr sz="2800" b="1">
                <a:solidFill>
                  <a:schemeClr val="bg1"/>
                </a:solidFill>
              </a:defRPr>
            </a:lvl3pPr>
            <a:lvl4pPr marL="536570" indent="0">
              <a:buFontTx/>
              <a:buNone/>
              <a:defRPr sz="2800" b="1">
                <a:solidFill>
                  <a:schemeClr val="bg1"/>
                </a:solidFill>
              </a:defRPr>
            </a:lvl4pPr>
            <a:lvl5pPr marL="720718" indent="0">
              <a:buFontTx/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27060" y="3491099"/>
            <a:ext cx="3685140" cy="38556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342897" indent="0" algn="ctr">
              <a:buNone/>
              <a:defRPr sz="1500"/>
            </a:lvl2pPr>
            <a:lvl3pPr marL="685793" indent="0" algn="ctr">
              <a:buNone/>
              <a:defRPr sz="1350"/>
            </a:lvl3pPr>
            <a:lvl4pPr marL="1028690" indent="0" algn="ctr">
              <a:buNone/>
              <a:defRPr sz="1200"/>
            </a:lvl4pPr>
            <a:lvl5pPr marL="1371586" indent="0" algn="ctr">
              <a:buNone/>
              <a:defRPr sz="1200"/>
            </a:lvl5pPr>
            <a:lvl6pPr marL="1714483" indent="0" algn="ctr">
              <a:buNone/>
              <a:defRPr sz="1200"/>
            </a:lvl6pPr>
            <a:lvl7pPr marL="2057379" indent="0" algn="ctr">
              <a:buNone/>
              <a:defRPr sz="1200"/>
            </a:lvl7pPr>
            <a:lvl8pPr marL="2400276" indent="0" algn="ctr">
              <a:buNone/>
              <a:defRPr sz="1200"/>
            </a:lvl8pPr>
            <a:lvl9pPr marL="2743173" indent="0" algn="ctr">
              <a:buNone/>
              <a:defRPr sz="12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98630" y="4694760"/>
            <a:ext cx="1415910" cy="330480"/>
          </a:xfrm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41090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22D3E87-4D5E-42EE-BFAA-DEFADCE5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5900F60D-1768-48E3-A1B5-14BBCB67FE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576000"/>
            <a:ext cx="8244200" cy="277200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008000"/>
            <a:ext cx="3960000" cy="3708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200" y="1008000"/>
            <a:ext cx="3960000" cy="3708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6E2BB5-9BA9-442E-9BF0-88AF7E35C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F3946B-2A28-4BD5-95D8-3381B554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82C5C2-88CF-4E85-87A1-3B28CBF33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E59DF-9C98-443E-93E0-C25D5A93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2FF756D6-45BE-4CA9-8D73-7DC21CF7EB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576000"/>
            <a:ext cx="8244200" cy="277200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008000"/>
            <a:ext cx="3960000" cy="215233"/>
          </a:xfrm>
        </p:spPr>
        <p:txBody>
          <a:bodyPr anchor="b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42897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6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1296000"/>
            <a:ext cx="3960000" cy="342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4752200" y="1008000"/>
            <a:ext cx="3960000" cy="215233"/>
          </a:xfrm>
        </p:spPr>
        <p:txBody>
          <a:bodyPr anchor="b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42897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6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4752200" y="1296000"/>
            <a:ext cx="3960000" cy="342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CBE68D-D329-4E19-9C98-F7528AD25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DCB646-1990-4A83-BF7F-7A829A554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8E22309-6A52-4A7C-99F1-CEE24DDA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13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E3249F-FD38-4D4D-9020-0251E0AF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5501507C-4075-4224-82B8-ACF0E9868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576000"/>
            <a:ext cx="8244200" cy="277200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008000"/>
            <a:ext cx="4176000" cy="3708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895688" y="1007999"/>
            <a:ext cx="3816512" cy="179034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895688" y="2863788"/>
            <a:ext cx="3816512" cy="1846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E3EDDE-398D-41B9-A10F-453325866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2BA180-4C39-40A0-8618-13F12EACF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72E9CC-06C1-4D8B-AB4D-A9861EE14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8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01769-7A5F-4726-A7DE-F0F6415EC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6BEED840-629E-4E70-924A-3F5FA272B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576000"/>
            <a:ext cx="8244200" cy="277200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008000"/>
            <a:ext cx="4176860" cy="3708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895688" y="1008000"/>
            <a:ext cx="3816512" cy="370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F8F059-7A22-4E0F-8B79-7FC499F6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88CB11-71F8-486D-B638-C22AA2EAF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B930EF-1FFF-436D-9D19-8CEE6022B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56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3CA99B5-A2F2-4F10-9CFB-140C563A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23A02F9-9EFB-40DA-A6A9-B4AB8316E8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576000"/>
            <a:ext cx="8244200" cy="277200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9"/>
          </p:nvPr>
        </p:nvSpPr>
        <p:spPr>
          <a:xfrm>
            <a:off x="0" y="951548"/>
            <a:ext cx="3240000" cy="2073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240003" y="951548"/>
            <a:ext cx="3239999" cy="2073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0"/>
          </p:nvPr>
        </p:nvSpPr>
        <p:spPr>
          <a:xfrm>
            <a:off x="0" y="3038621"/>
            <a:ext cx="3240000" cy="21048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7"/>
          </p:nvPr>
        </p:nvSpPr>
        <p:spPr>
          <a:xfrm>
            <a:off x="3240000" y="3038621"/>
            <a:ext cx="3240000" cy="21048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8"/>
          </p:nvPr>
        </p:nvSpPr>
        <p:spPr>
          <a:xfrm>
            <a:off x="6480000" y="951549"/>
            <a:ext cx="2664000" cy="419195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17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rund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A8DCC85-4928-492C-BEE7-FC5B55B3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482226" y="957295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0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1818000" y="957295"/>
            <a:ext cx="6894200" cy="1080000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482226" y="2284074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0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1818000" y="2284074"/>
            <a:ext cx="6894200" cy="1080000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sz="quarter" idx="19"/>
          </p:nvPr>
        </p:nvSpPr>
        <p:spPr>
          <a:xfrm>
            <a:off x="482226" y="3610853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0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0"/>
          </p:nvPr>
        </p:nvSpPr>
        <p:spPr>
          <a:xfrm>
            <a:off x="1818000" y="3610853"/>
            <a:ext cx="6894200" cy="1080000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41223F-B856-4F2D-B33F-55E181107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EA4A0D-C2FB-47F4-9B26-8F461218A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C06C85-60EC-4B14-BA0F-EDC84B2B9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7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eckig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792EEEF-D15B-42F6-B267-A355CF4E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6250" y="958620"/>
            <a:ext cx="144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2144110" y="958621"/>
            <a:ext cx="6568090" cy="1080000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76250" y="2294605"/>
            <a:ext cx="144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2144110" y="2294605"/>
            <a:ext cx="6568090" cy="1080000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3"/>
          </p:nvPr>
        </p:nvSpPr>
        <p:spPr>
          <a:xfrm>
            <a:off x="476250" y="3630591"/>
            <a:ext cx="144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24"/>
          </p:nvPr>
        </p:nvSpPr>
        <p:spPr>
          <a:xfrm>
            <a:off x="2144110" y="3630591"/>
            <a:ext cx="6568090" cy="1080000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D3CBA4-59F9-43FE-B9A3-E46A94884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283E1-50F0-49B0-8DF6-75C63CEBE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D0D84A-45A2-45C5-9990-3E4AD011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2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369BABE-C34D-4B71-ABE7-625BE220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F73F404-72E1-4BC9-B71C-D15CC67905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576000"/>
            <a:ext cx="8244200" cy="277200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9" name="Rechtec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5247" y="2084206"/>
            <a:ext cx="2814039" cy="2626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8" name="Bildplatzhalt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62266" y="1287711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893320"/>
            <a:ext cx="2340290" cy="226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240001"/>
            <a:ext cx="2340290" cy="113080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21" name="Rechteck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96479" y="2084206"/>
            <a:ext cx="2814039" cy="2626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22" name="Bildplatzhalt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583498" y="1287711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134251" y="2893320"/>
            <a:ext cx="2340290" cy="226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134251" y="3240001"/>
            <a:ext cx="2340290" cy="113080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C6E7FA-754C-4DF3-93CA-A5652D6FD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860014-FD67-49D7-8E52-32B98F4DB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6E0B2A-3E4B-42AD-A666-EE9AC24DB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89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B00749-49F7-4FC9-AE55-9A89B467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234A045F-25D1-4F69-800A-3EC98AD24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576000"/>
            <a:ext cx="8244200" cy="277200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9" name="Rechtec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5246" y="2084206"/>
            <a:ext cx="2520000" cy="2626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0CCFCC13-9E94-4A8E-927E-B90EB9693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15246" y="1287711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893320"/>
            <a:ext cx="2160000" cy="226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240001"/>
            <a:ext cx="2160000" cy="113080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13" name="Rechtec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35345" y="2084206"/>
            <a:ext cx="2520000" cy="2626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22" name="Bildplatzhalter 7">
            <a:extLst>
              <a:ext uri="{FF2B5EF4-FFF2-40B4-BE49-F238E27FC236}">
                <a16:creationId xmlns:a16="http://schemas.microsoft.com/office/drawing/2014/main" id="{34D29721-8BC0-4D90-A4F3-75A72451E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75345" y="1287711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576609" y="2893320"/>
            <a:ext cx="2160000" cy="226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576609" y="3240001"/>
            <a:ext cx="2160000" cy="113080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17" name="Rechteck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95444" y="2084205"/>
            <a:ext cx="2520000" cy="26263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23" name="Bildplatzhalter 7">
            <a:extLst>
              <a:ext uri="{FF2B5EF4-FFF2-40B4-BE49-F238E27FC236}">
                <a16:creationId xmlns:a16="http://schemas.microsoft.com/office/drawing/2014/main" id="{01CD30C1-0EF4-4BAD-97BF-FFFDBEF2C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735444" y="1287711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433218" y="2893320"/>
            <a:ext cx="2160000" cy="226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33218" y="3240001"/>
            <a:ext cx="2160000" cy="113080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91F39C-640C-4E49-B63D-92C6ECC98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628DAD-2434-49AB-A1E0-F2225C469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B1ECFF-6681-442D-8B7C-82576D3E2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17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00D522C-4936-4859-8D4D-0C55FD55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29" name="Textplatzhalter 7">
            <a:extLst>
              <a:ext uri="{FF2B5EF4-FFF2-40B4-BE49-F238E27FC236}">
                <a16:creationId xmlns:a16="http://schemas.microsoft.com/office/drawing/2014/main" id="{51AA1992-9A0E-4E06-BCFA-97D889E620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576000"/>
            <a:ext cx="8244200" cy="277200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466728" y="2084206"/>
            <a:ext cx="2031501" cy="2625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23" name="Bildplatzhalter 7">
            <a:extLst>
              <a:ext uri="{FF2B5EF4-FFF2-40B4-BE49-F238E27FC236}">
                <a16:creationId xmlns:a16="http://schemas.microsoft.com/office/drawing/2014/main" id="{8148DC21-4CB2-4171-8B0E-7865619C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32678" y="1287711"/>
            <a:ext cx="1299600" cy="1299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69981" y="2753398"/>
            <a:ext cx="1624994" cy="366998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69981" y="3288873"/>
            <a:ext cx="1624994" cy="129306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24" name="Rechteck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56630" y="2084206"/>
            <a:ext cx="2016000" cy="2625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37" name="Bildplatzhalter 7">
            <a:extLst>
              <a:ext uri="{FF2B5EF4-FFF2-40B4-BE49-F238E27FC236}">
                <a16:creationId xmlns:a16="http://schemas.microsoft.com/office/drawing/2014/main" id="{515DA547-D380-4DDE-8F77-C8902B702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2914830" y="1287711"/>
            <a:ext cx="1299600" cy="1299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752133" y="2753398"/>
            <a:ext cx="1624994" cy="366998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52133" y="3288873"/>
            <a:ext cx="1624994" cy="129306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28" name="Rechteck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1031" y="2084206"/>
            <a:ext cx="2016000" cy="2625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38" name="Bildplatzhalter 7">
            <a:extLst>
              <a:ext uri="{FF2B5EF4-FFF2-40B4-BE49-F238E27FC236}">
                <a16:creationId xmlns:a16="http://schemas.microsoft.com/office/drawing/2014/main" id="{27A38D11-8E8E-44F4-9460-58E87F53E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989231" y="1287711"/>
            <a:ext cx="1299600" cy="1299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0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826534" y="2753398"/>
            <a:ext cx="1624994" cy="366998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826534" y="3288873"/>
            <a:ext cx="1624994" cy="129306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32" name="Rechteck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5432" y="2084206"/>
            <a:ext cx="2016000" cy="2625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39" name="Bildplatzhalter 7">
            <a:extLst>
              <a:ext uri="{FF2B5EF4-FFF2-40B4-BE49-F238E27FC236}">
                <a16:creationId xmlns:a16="http://schemas.microsoft.com/office/drawing/2014/main" id="{F9D0B43C-E1CE-4C97-B82A-2D4CC82B3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63632" y="1287711"/>
            <a:ext cx="1299600" cy="1299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4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900935" y="2753398"/>
            <a:ext cx="1624994" cy="366998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5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900935" y="3288873"/>
            <a:ext cx="1624994" cy="129306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3EA81B-7C92-41D8-9CC0-C6F633C9C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460AC8-AE27-44EF-AA8F-B31521C49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2C9645-CED1-4CDA-B753-24982D514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6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 Institute Sublogo 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8C2509DD-6995-4266-BA57-453EB50298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54" y="593154"/>
            <a:ext cx="3561913" cy="435081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de-DE" dirty="0"/>
              <a:t>Institutsname max. 2-zeilig, bitte hier klicken und überschreiben</a:t>
            </a:r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0"/>
          </p:nvPr>
        </p:nvSpPr>
        <p:spPr>
          <a:xfrm>
            <a:off x="-1" y="1266840"/>
            <a:ext cx="4792337" cy="3878280"/>
          </a:xfrm>
          <a:solidFill>
            <a:schemeClr val="bg1">
              <a:lumMod val="85000"/>
            </a:schemeClr>
          </a:solidFill>
        </p:spPr>
        <p:txBody>
          <a:bodyPr lIns="72000"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3" name="Titel 14">
            <a:extLst>
              <a:ext uri="{FF2B5EF4-FFF2-40B4-BE49-F238E27FC236}">
                <a16:creationId xmlns:a16="http://schemas.microsoft.com/office/drawing/2014/main" id="{AFF476C3-111E-4CEC-9CE1-84054005F4D8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899970" y="62746"/>
            <a:ext cx="5244029" cy="5084836"/>
          </a:xfrm>
          <a:custGeom>
            <a:avLst/>
            <a:gdLst>
              <a:gd name="connsiteX0" fmla="*/ 3208825 w 5540464"/>
              <a:gd name="connsiteY0" fmla="*/ 0 h 5372273"/>
              <a:gd name="connsiteX1" fmla="*/ 5477807 w 5540464"/>
              <a:gd name="connsiteY1" fmla="*/ 939843 h 5372273"/>
              <a:gd name="connsiteX2" fmla="*/ 5540464 w 5540464"/>
              <a:gd name="connsiteY2" fmla="*/ 1008784 h 5372273"/>
              <a:gd name="connsiteX3" fmla="*/ 5540464 w 5540464"/>
              <a:gd name="connsiteY3" fmla="*/ 5372273 h 5372273"/>
              <a:gd name="connsiteX4" fmla="*/ 843928 w 5540464"/>
              <a:gd name="connsiteY4" fmla="*/ 5372273 h 5372273"/>
              <a:gd name="connsiteX5" fmla="*/ 732740 w 5540464"/>
              <a:gd name="connsiteY5" fmla="*/ 5249936 h 5372273"/>
              <a:gd name="connsiteX6" fmla="*/ 0 w 5540464"/>
              <a:gd name="connsiteY6" fmla="*/ 3208825 h 5372273"/>
              <a:gd name="connsiteX7" fmla="*/ 3208825 w 5540464"/>
              <a:gd name="connsiteY7" fmla="*/ 0 h 53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0464" h="5372273">
                <a:moveTo>
                  <a:pt x="3208825" y="0"/>
                </a:moveTo>
                <a:cubicBezTo>
                  <a:pt x="4094918" y="0"/>
                  <a:pt x="4897124" y="359160"/>
                  <a:pt x="5477807" y="939843"/>
                </a:cubicBezTo>
                <a:lnTo>
                  <a:pt x="5540464" y="1008784"/>
                </a:lnTo>
                <a:lnTo>
                  <a:pt x="5540464" y="5372273"/>
                </a:lnTo>
                <a:lnTo>
                  <a:pt x="843928" y="5372273"/>
                </a:lnTo>
                <a:lnTo>
                  <a:pt x="732740" y="5249936"/>
                </a:lnTo>
                <a:cubicBezTo>
                  <a:pt x="274982" y="4695262"/>
                  <a:pt x="0" y="3984156"/>
                  <a:pt x="0" y="3208825"/>
                </a:cubicBezTo>
                <a:cubicBezTo>
                  <a:pt x="0" y="1436640"/>
                  <a:pt x="1436640" y="0"/>
                  <a:pt x="320882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008000" tIns="0" rIns="0" bIns="1044000" anchor="ctr" anchorCtr="0">
            <a:noAutofit/>
          </a:bodyPr>
          <a:lstStyle>
            <a:lvl1pPr marL="0" indent="0" algn="l">
              <a:lnSpc>
                <a:spcPct val="90000"/>
              </a:lnSpc>
              <a:defRPr sz="800" b="1" baseline="0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343FAED0-A443-4C1F-A299-A7DFEE48CE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29638" y="1429966"/>
            <a:ext cx="4082562" cy="281342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highlight>
                  <a:srgbClr val="000000"/>
                </a:highlight>
              </a:defRPr>
            </a:lvl1pPr>
            <a:lvl2pPr marL="176212" indent="0">
              <a:buFontTx/>
              <a:buNone/>
              <a:defRPr sz="2800" b="1">
                <a:solidFill>
                  <a:schemeClr val="bg1"/>
                </a:solidFill>
              </a:defRPr>
            </a:lvl2pPr>
            <a:lvl3pPr marL="360359" indent="0">
              <a:buFontTx/>
              <a:buNone/>
              <a:defRPr sz="2800" b="1">
                <a:solidFill>
                  <a:schemeClr val="bg1"/>
                </a:solidFill>
              </a:defRPr>
            </a:lvl3pPr>
            <a:lvl4pPr marL="536570" indent="0">
              <a:buFontTx/>
              <a:buNone/>
              <a:defRPr sz="2800" b="1">
                <a:solidFill>
                  <a:schemeClr val="bg1"/>
                </a:solidFill>
              </a:defRPr>
            </a:lvl4pPr>
            <a:lvl5pPr marL="720718" indent="0">
              <a:buFontTx/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Barrierefreier  Titel – Text durch Klicken </a:t>
            </a:r>
            <a:br>
              <a:rPr lang="de-DE" dirty="0"/>
            </a:br>
            <a:r>
              <a:rPr lang="de-DE" dirty="0"/>
              <a:t>hinzufügen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B709A5D-8423-4BCB-B21F-5764E13BC4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9638" y="4331883"/>
            <a:ext cx="4082562" cy="38556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highlight>
                  <a:srgbClr val="000000"/>
                </a:highlight>
              </a:defRPr>
            </a:lvl1pPr>
            <a:lvl2pPr marL="342897" indent="0" algn="ctr">
              <a:buNone/>
              <a:defRPr sz="1500"/>
            </a:lvl2pPr>
            <a:lvl3pPr marL="685793" indent="0" algn="ctr">
              <a:buNone/>
              <a:defRPr sz="1350"/>
            </a:lvl3pPr>
            <a:lvl4pPr marL="1028690" indent="0" algn="ctr">
              <a:buNone/>
              <a:defRPr sz="1200"/>
            </a:lvl4pPr>
            <a:lvl5pPr marL="1371586" indent="0" algn="ctr">
              <a:buNone/>
              <a:defRPr sz="1200"/>
            </a:lvl5pPr>
            <a:lvl6pPr marL="1714483" indent="0" algn="ctr">
              <a:buNone/>
              <a:defRPr sz="1200"/>
            </a:lvl6pPr>
            <a:lvl7pPr marL="2057379" indent="0" algn="ctr">
              <a:buNone/>
              <a:defRPr sz="1200"/>
            </a:lvl7pPr>
            <a:lvl8pPr marL="2400276" indent="0" algn="ctr">
              <a:buNone/>
              <a:defRPr sz="1200"/>
            </a:lvl8pPr>
            <a:lvl9pPr marL="2743173" indent="0" algn="ctr">
              <a:buNone/>
              <a:defRPr sz="12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Bildplatzhalter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735643" y="2013697"/>
            <a:ext cx="1548000" cy="1548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9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8CE1ABF-6F6B-49DA-8DF4-EC3DFC430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00" y="268958"/>
            <a:ext cx="2136071" cy="4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72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A6FC187-6C25-4F69-9AFE-1DD17195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B0B00BC-A6AE-499E-84DC-2DAD144AC3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576000"/>
            <a:ext cx="8244200" cy="277200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84E164-0418-489E-A81C-E71488F7F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D0564E-CD71-44C1-ABC8-1C4B763AD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A42CD-E97A-4A8C-9ECA-D5E57469D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4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45190E-3721-4D8A-B9E3-D91236ACC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B3C668-B6EA-445F-A363-3748A9AFD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3522D3-196E-42BC-8F70-9C600372E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54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itute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528E02D-BC42-44C2-A3F5-5404CBC837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00" y="268958"/>
            <a:ext cx="2136071" cy="431998"/>
          </a:xfrm>
          <a:prstGeom prst="rect">
            <a:avLst/>
          </a:prstGeom>
        </p:spPr>
      </p:pic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CCC87B1C-0FE3-4333-ACA0-A95E33566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54" y="593154"/>
            <a:ext cx="3561913" cy="435081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de-DE" dirty="0"/>
              <a:t>Institutsname max. 2-zeilig, bitte hier klicken und überschreiben</a:t>
            </a:r>
          </a:p>
        </p:txBody>
      </p:sp>
      <p:sp>
        <p:nvSpPr>
          <p:cNvPr id="16" name="Textfeld"/>
          <p:cNvSpPr txBox="1"/>
          <p:nvPr userDrawn="1"/>
        </p:nvSpPr>
        <p:spPr>
          <a:xfrm>
            <a:off x="396000" y="1360800"/>
            <a:ext cx="2160000" cy="29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2" algn="l"/>
              </a:tabLst>
            </a:pPr>
            <a:r>
              <a:rPr lang="de-DE" sz="2000" b="1">
                <a:solidFill>
                  <a:schemeClr val="tx1"/>
                </a:solidFill>
              </a:rPr>
              <a:t>Thank you!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6" name="Bildplatzhalt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400" y="19116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74400" y="2093040"/>
            <a:ext cx="3290054" cy="1944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0" name="E-Mail">
            <a:extLst>
              <a:ext uri="{FF2B5EF4-FFF2-40B4-BE49-F238E27FC236}">
                <a16:creationId xmlns:a16="http://schemas.microsoft.com/office/drawing/2014/main" id="{E7E6997E-5F67-46CA-A462-F65B568669D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74399" y="2571750"/>
            <a:ext cx="542646" cy="216482"/>
          </a:xfrm>
        </p:spPr>
        <p:txBody>
          <a:bodyPr/>
          <a:lstStyle>
            <a:lvl1pPr>
              <a:buFontTx/>
              <a:buNone/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571454" rtl="0" eaLnBrk="1" latinLnBrk="0" hangingPunct="1">
              <a:lnSpc>
                <a:spcPct val="120000"/>
              </a:lnSpc>
              <a:spcBef>
                <a:spcPts val="625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de-DE"/>
              <a:t>e-mail</a:t>
            </a:r>
            <a:endParaRPr lang="de-DE" dirty="0"/>
          </a:p>
        </p:txBody>
      </p:sp>
      <p:sp>
        <p:nvSpPr>
          <p:cNvPr id="28" name="Email Adresse">
            <a:extLst>
              <a:ext uri="{FF2B5EF4-FFF2-40B4-BE49-F238E27FC236}">
                <a16:creationId xmlns:a16="http://schemas.microsoft.com/office/drawing/2014/main" id="{E81B73EB-A4EC-4386-B739-946B398204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7045" y="2571750"/>
            <a:ext cx="2747409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enter address</a:t>
            </a:r>
            <a:endParaRPr lang="de-DE" dirty="0"/>
          </a:p>
        </p:txBody>
      </p:sp>
      <p:sp>
        <p:nvSpPr>
          <p:cNvPr id="29" name="Telefonnummer">
            <a:extLst>
              <a:ext uri="{FF2B5EF4-FFF2-40B4-BE49-F238E27FC236}">
                <a16:creationId xmlns:a16="http://schemas.microsoft.com/office/drawing/2014/main" id="{2DA4082A-C3C6-4B7E-8520-071491A1C1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74399" y="2803118"/>
            <a:ext cx="1778834" cy="245786"/>
          </a:xfrm>
        </p:spPr>
        <p:txBody>
          <a:bodyPr/>
          <a:lstStyle>
            <a:lvl1pPr marL="0" indent="0" defTabSz="536575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phone	+</a:t>
            </a:r>
            <a:r>
              <a:rPr lang="de-DE" dirty="0"/>
              <a:t>49 (0) 711 685-</a:t>
            </a:r>
          </a:p>
        </p:txBody>
      </p:sp>
      <p:sp>
        <p:nvSpPr>
          <p:cNvPr id="31" name="www">
            <a:extLst>
              <a:ext uri="{FF2B5EF4-FFF2-40B4-BE49-F238E27FC236}">
                <a16:creationId xmlns:a16="http://schemas.microsoft.com/office/drawing/2014/main" id="{AEC2B0E7-03E5-45D0-9BAE-82EB0C828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74400" y="3063790"/>
            <a:ext cx="364806" cy="238329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www.</a:t>
            </a:r>
          </a:p>
        </p:txBody>
      </p:sp>
      <p:sp>
        <p:nvSpPr>
          <p:cNvPr id="32" name="Webadresse">
            <a:extLst>
              <a:ext uri="{FF2B5EF4-FFF2-40B4-BE49-F238E27FC236}">
                <a16:creationId xmlns:a16="http://schemas.microsoft.com/office/drawing/2014/main" id="{0E21CC8E-1A45-40C8-9B74-7890EB0C93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9207" y="3063790"/>
            <a:ext cx="1838323" cy="238329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enter address</a:t>
            </a:r>
            <a:endParaRPr lang="de-DE" dirty="0"/>
          </a:p>
        </p:txBody>
      </p:sp>
      <p:sp>
        <p:nvSpPr>
          <p:cNvPr id="33" name="Universität Stuttgart">
            <a:extLst>
              <a:ext uri="{FF2B5EF4-FFF2-40B4-BE49-F238E27FC236}">
                <a16:creationId xmlns:a16="http://schemas.microsoft.com/office/drawing/2014/main" id="{CF7259B9-9504-46FB-B370-AC2773C729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74399" y="3508234"/>
            <a:ext cx="2500012" cy="218691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571454" rtl="0" eaLnBrk="1" latinLnBrk="0" hangingPunct="1">
              <a:lnSpc>
                <a:spcPct val="120000"/>
              </a:lnSpc>
              <a:spcBef>
                <a:spcPts val="625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tabLst>
                <a:tab pos="541338" algn="l"/>
              </a:tabLst>
            </a:pPr>
            <a:r>
              <a:rPr lang="de-DE"/>
              <a:t>University of </a:t>
            </a:r>
            <a:r>
              <a:rPr lang="de-DE" dirty="0"/>
              <a:t>Stuttgart</a:t>
            </a:r>
          </a:p>
        </p:txBody>
      </p:sp>
      <p:sp>
        <p:nvSpPr>
          <p:cNvPr id="34" name="Abteilung Institut">
            <a:extLst>
              <a:ext uri="{FF2B5EF4-FFF2-40B4-BE49-F238E27FC236}">
                <a16:creationId xmlns:a16="http://schemas.microsoft.com/office/drawing/2014/main" id="{059F4093-CD26-4895-85F3-B29428C74E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74399" y="3747179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Department or institute name</a:t>
            </a:r>
            <a:endParaRPr lang="de-DE" dirty="0"/>
          </a:p>
        </p:txBody>
      </p:sp>
      <p:sp>
        <p:nvSpPr>
          <p:cNvPr id="35" name="Adressfeld">
            <a:extLst>
              <a:ext uri="{FF2B5EF4-FFF2-40B4-BE49-F238E27FC236}">
                <a16:creationId xmlns:a16="http://schemas.microsoft.com/office/drawing/2014/main" id="{944C83B1-3AA3-4602-A9BD-2CABB5B049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74399" y="3983433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Address</a:t>
            </a:r>
            <a:endParaRPr lang="de-DE" dirty="0"/>
          </a:p>
        </p:txBody>
      </p:sp>
      <p:sp>
        <p:nvSpPr>
          <p:cNvPr id="30" name="Durchwahl">
            <a:extLst>
              <a:ext uri="{FF2B5EF4-FFF2-40B4-BE49-F238E27FC236}">
                <a16:creationId xmlns:a16="http://schemas.microsoft.com/office/drawing/2014/main" id="{1A7ADEF9-373D-4153-9017-F39E9F0E08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19426" y="2803118"/>
            <a:ext cx="649267" cy="245786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###-##</a:t>
            </a:r>
          </a:p>
        </p:txBody>
      </p:sp>
    </p:spTree>
    <p:extLst>
      <p:ext uri="{BB962C8B-B14F-4D97-AF65-F5344CB8AC3E}">
        <p14:creationId xmlns:p14="http://schemas.microsoft.com/office/powerpoint/2010/main" val="3090292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itute_Schlussfolie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"/>
          <p:cNvSpPr txBox="1"/>
          <p:nvPr userDrawn="1"/>
        </p:nvSpPr>
        <p:spPr>
          <a:xfrm>
            <a:off x="396000" y="1360800"/>
            <a:ext cx="2160000" cy="29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2" algn="l"/>
              </a:tabLst>
            </a:pPr>
            <a:r>
              <a:rPr lang="de-DE" sz="2000" b="1">
                <a:solidFill>
                  <a:schemeClr val="bg1"/>
                </a:solidFill>
              </a:rPr>
              <a:t>Thank you!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7" name="Bildplatzhalter 7">
            <a:extLst>
              <a:ext uri="{FF2B5EF4-FFF2-40B4-BE49-F238E27FC236}">
                <a16:creationId xmlns:a16="http://schemas.microsoft.com/office/drawing/2014/main" id="{E8FAD59D-97FD-4838-AA91-B266FA5DD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400" y="1911600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74400" y="2093040"/>
            <a:ext cx="3290054" cy="1944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1" name="E-Mail">
            <a:extLst>
              <a:ext uri="{FF2B5EF4-FFF2-40B4-BE49-F238E27FC236}">
                <a16:creationId xmlns:a16="http://schemas.microsoft.com/office/drawing/2014/main" id="{ADA7090D-6D2F-4627-AF98-55F7B22519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74399" y="2571750"/>
            <a:ext cx="542646" cy="216482"/>
          </a:xfrm>
        </p:spPr>
        <p:txBody>
          <a:bodyPr/>
          <a:lstStyle>
            <a:lvl1pPr>
              <a:buFontTx/>
              <a:buNone/>
              <a:defRPr lang="de-DE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571454" rtl="0" eaLnBrk="1" latinLnBrk="0" hangingPunct="1">
              <a:lnSpc>
                <a:spcPct val="120000"/>
              </a:lnSpc>
              <a:spcBef>
                <a:spcPts val="625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de-DE"/>
              <a:t>e-Mail</a:t>
            </a:r>
            <a:endParaRPr lang="de-DE" dirty="0"/>
          </a:p>
        </p:txBody>
      </p:sp>
      <p:sp>
        <p:nvSpPr>
          <p:cNvPr id="29" name="Email Adresse">
            <a:extLst>
              <a:ext uri="{FF2B5EF4-FFF2-40B4-BE49-F238E27FC236}">
                <a16:creationId xmlns:a16="http://schemas.microsoft.com/office/drawing/2014/main" id="{A42FBBA1-BB7D-4A0A-A652-A460339A56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7045" y="2571750"/>
            <a:ext cx="2747409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enter address</a:t>
            </a:r>
            <a:endParaRPr lang="de-DE" dirty="0"/>
          </a:p>
        </p:txBody>
      </p:sp>
      <p:sp>
        <p:nvSpPr>
          <p:cNvPr id="30" name="Telefonnummer">
            <a:extLst>
              <a:ext uri="{FF2B5EF4-FFF2-40B4-BE49-F238E27FC236}">
                <a16:creationId xmlns:a16="http://schemas.microsoft.com/office/drawing/2014/main" id="{CA948A15-388C-4F75-B40D-3BD27994E9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74399" y="2803118"/>
            <a:ext cx="1682705" cy="245786"/>
          </a:xfrm>
        </p:spPr>
        <p:txBody>
          <a:bodyPr/>
          <a:lstStyle>
            <a:lvl1pPr marL="0" indent="0">
              <a:buNone/>
              <a:tabLst>
                <a:tab pos="536575" algn="l"/>
              </a:tabLst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Phone	+49 (0) 711 685-</a:t>
            </a:r>
            <a:endParaRPr lang="de-DE" dirty="0"/>
          </a:p>
        </p:txBody>
      </p:sp>
      <p:sp>
        <p:nvSpPr>
          <p:cNvPr id="32" name="www">
            <a:extLst>
              <a:ext uri="{FF2B5EF4-FFF2-40B4-BE49-F238E27FC236}">
                <a16:creationId xmlns:a16="http://schemas.microsoft.com/office/drawing/2014/main" id="{0CFA1923-0E88-43A3-B023-7343A541A8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74400" y="3063790"/>
            <a:ext cx="364806" cy="238329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www.</a:t>
            </a:r>
          </a:p>
        </p:txBody>
      </p:sp>
      <p:sp>
        <p:nvSpPr>
          <p:cNvPr id="33" name="Webadresse">
            <a:extLst>
              <a:ext uri="{FF2B5EF4-FFF2-40B4-BE49-F238E27FC236}">
                <a16:creationId xmlns:a16="http://schemas.microsoft.com/office/drawing/2014/main" id="{8B7E10CD-3F91-494E-B799-BA1899405B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9207" y="3063790"/>
            <a:ext cx="1838323" cy="238329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enter address</a:t>
            </a:r>
            <a:endParaRPr lang="de-DE" dirty="0"/>
          </a:p>
        </p:txBody>
      </p:sp>
      <p:sp>
        <p:nvSpPr>
          <p:cNvPr id="34" name="Universität Stuttgart">
            <a:extLst>
              <a:ext uri="{FF2B5EF4-FFF2-40B4-BE49-F238E27FC236}">
                <a16:creationId xmlns:a16="http://schemas.microsoft.com/office/drawing/2014/main" id="{B0F53DE6-85E0-49DF-B7EB-2B9634BBB2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74399" y="3508234"/>
            <a:ext cx="2500012" cy="218691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571454" rtl="0" eaLnBrk="1" latinLnBrk="0" hangingPunct="1">
              <a:lnSpc>
                <a:spcPct val="120000"/>
              </a:lnSpc>
              <a:spcBef>
                <a:spcPts val="625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tabLst>
                <a:tab pos="541338" algn="l"/>
              </a:tabLst>
            </a:pPr>
            <a:r>
              <a:rPr lang="de-DE"/>
              <a:t>University of </a:t>
            </a:r>
            <a:r>
              <a:rPr lang="de-DE" dirty="0"/>
              <a:t>Stuttgart</a:t>
            </a:r>
          </a:p>
        </p:txBody>
      </p:sp>
      <p:sp>
        <p:nvSpPr>
          <p:cNvPr id="35" name="Abteilung Institut">
            <a:extLst>
              <a:ext uri="{FF2B5EF4-FFF2-40B4-BE49-F238E27FC236}">
                <a16:creationId xmlns:a16="http://schemas.microsoft.com/office/drawing/2014/main" id="{5C49AD49-8C59-4D12-89FD-669E7CC7C32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74399" y="3747179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Department or institute name</a:t>
            </a:r>
            <a:endParaRPr lang="de-DE" dirty="0"/>
          </a:p>
        </p:txBody>
      </p:sp>
      <p:sp>
        <p:nvSpPr>
          <p:cNvPr id="36" name="Adressfeld">
            <a:extLst>
              <a:ext uri="{FF2B5EF4-FFF2-40B4-BE49-F238E27FC236}">
                <a16:creationId xmlns:a16="http://schemas.microsoft.com/office/drawing/2014/main" id="{FFFEDAD7-3B5F-4F25-9D92-2118491742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74399" y="3983433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Address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B47048E-F4B2-4CE3-8E2C-9004A5C5B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268958"/>
            <a:ext cx="2136071" cy="431998"/>
          </a:xfrm>
          <a:prstGeom prst="rect">
            <a:avLst/>
          </a:prstGeom>
        </p:spPr>
      </p:pic>
      <p:sp>
        <p:nvSpPr>
          <p:cNvPr id="31" name="Durchwahl">
            <a:extLst>
              <a:ext uri="{FF2B5EF4-FFF2-40B4-BE49-F238E27FC236}">
                <a16:creationId xmlns:a16="http://schemas.microsoft.com/office/drawing/2014/main" id="{AF5EC6AA-0555-45A6-908C-DCCBA57E1B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13666" y="2803118"/>
            <a:ext cx="649267" cy="245786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###-##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DE1BCEF2-3615-40F6-9700-AC8523EE7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54" y="593154"/>
            <a:ext cx="3561913" cy="435081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Institutsname max. 2-zeilig, bitte hier klicken und überschreiben</a:t>
            </a:r>
          </a:p>
        </p:txBody>
      </p:sp>
    </p:spTree>
    <p:extLst>
      <p:ext uri="{BB962C8B-B14F-4D97-AF65-F5344CB8AC3E}">
        <p14:creationId xmlns:p14="http://schemas.microsoft.com/office/powerpoint/2010/main" val="348360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 Institute Bild im 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C5DE6BF-7C3C-4DD9-B444-AAC623C74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00" y="268958"/>
            <a:ext cx="2136071" cy="431998"/>
          </a:xfrm>
          <a:prstGeom prst="rect">
            <a:avLst/>
          </a:prstGeom>
        </p:spPr>
      </p:pic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868A37DF-9496-476C-BBBA-BE7FB54F5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54" y="593154"/>
            <a:ext cx="3561913" cy="435081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de-DE" dirty="0"/>
              <a:t>Institutsname max. 2-zeilig, bitte hier klicken und überschreiben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0" y="1266842"/>
            <a:ext cx="9144000" cy="3876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8205" y="1456567"/>
            <a:ext cx="4536000" cy="263638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176212" indent="0">
              <a:buFontTx/>
              <a:buNone/>
              <a:defRPr sz="2800" b="1">
                <a:solidFill>
                  <a:schemeClr val="bg1"/>
                </a:solidFill>
              </a:defRPr>
            </a:lvl2pPr>
            <a:lvl3pPr marL="360359" indent="0">
              <a:buFontTx/>
              <a:buNone/>
              <a:defRPr sz="2800" b="1">
                <a:solidFill>
                  <a:schemeClr val="bg1"/>
                </a:solidFill>
              </a:defRPr>
            </a:lvl3pPr>
            <a:lvl4pPr marL="536570" indent="0">
              <a:buFontTx/>
              <a:buNone/>
              <a:defRPr sz="2800" b="1">
                <a:solidFill>
                  <a:schemeClr val="bg1"/>
                </a:solidFill>
              </a:defRPr>
            </a:lvl4pPr>
            <a:lvl5pPr marL="720718" indent="0">
              <a:buFontTx/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Barrierefreier  Titel – Text durch Klicken </a:t>
            </a:r>
            <a:br>
              <a:rPr lang="de-DE" dirty="0"/>
            </a:br>
            <a:r>
              <a:rPr lang="de-DE" dirty="0"/>
              <a:t>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88941" y="4162694"/>
            <a:ext cx="4535487" cy="588645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5060018" y="698873"/>
            <a:ext cx="3816000" cy="38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9" name="Bildplatzhalt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437803" y="3498494"/>
            <a:ext cx="1329711" cy="1328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 sz="9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42151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 Institute Bild im 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394958B-96B0-482F-9CDD-2894CA0BA7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00" y="268958"/>
            <a:ext cx="2136071" cy="431998"/>
          </a:xfrm>
          <a:prstGeom prst="rect">
            <a:avLst/>
          </a:prstGeom>
        </p:spPr>
      </p:pic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E9C39E4-13B3-44F8-B92B-E1DEC19232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54" y="593154"/>
            <a:ext cx="3561913" cy="435081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de-DE" dirty="0"/>
              <a:t>Institutsname max. 2-zeilig, bitte hier klicken und überschreiben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0" y="1266841"/>
            <a:ext cx="9144000" cy="3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8207" y="1456566"/>
            <a:ext cx="4534828" cy="244137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176212" indent="0">
              <a:buFontTx/>
              <a:buNone/>
              <a:defRPr sz="2800" b="1">
                <a:solidFill>
                  <a:schemeClr val="bg1"/>
                </a:solidFill>
              </a:defRPr>
            </a:lvl2pPr>
            <a:lvl3pPr marL="360359" indent="0">
              <a:buFontTx/>
              <a:buNone/>
              <a:defRPr sz="2800" b="1">
                <a:solidFill>
                  <a:schemeClr val="bg1"/>
                </a:solidFill>
              </a:defRPr>
            </a:lvl3pPr>
            <a:lvl4pPr marL="536570" indent="0">
              <a:buFontTx/>
              <a:buNone/>
              <a:defRPr sz="2800" b="1">
                <a:solidFill>
                  <a:schemeClr val="bg1"/>
                </a:solidFill>
              </a:defRPr>
            </a:lvl4pPr>
            <a:lvl5pPr marL="720718" indent="0">
              <a:buFontTx/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Barrierefreier  Titel – Text durch Klicken </a:t>
            </a:r>
            <a:br>
              <a:rPr lang="de-DE" dirty="0"/>
            </a:br>
            <a:r>
              <a:rPr lang="de-DE" dirty="0"/>
              <a:t>hinzufügen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88941" y="3982997"/>
            <a:ext cx="4535487" cy="588645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E4F7A711-2DC3-438B-A0AC-CD198DE6C5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0018" y="698873"/>
            <a:ext cx="3816000" cy="38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472" y="4695248"/>
            <a:ext cx="1422400" cy="331513"/>
          </a:xfrm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46516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80E903D-6891-4B4C-972E-C7B41586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546519"/>
            <a:ext cx="8244200" cy="248603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45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zeili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28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989E6229-E650-4C0F-8141-1787714FD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79949" y="0"/>
            <a:ext cx="6543725" cy="3533140"/>
          </a:xfrm>
          <a:custGeom>
            <a:avLst/>
            <a:gdLst>
              <a:gd name="connsiteX0" fmla="*/ 10560 w 6543725"/>
              <a:gd name="connsiteY0" fmla="*/ 0 h 3533140"/>
              <a:gd name="connsiteX1" fmla="*/ 6533165 w 6543725"/>
              <a:gd name="connsiteY1" fmla="*/ 0 h 3533140"/>
              <a:gd name="connsiteX2" fmla="*/ 6543725 w 6543725"/>
              <a:gd name="connsiteY2" fmla="*/ 261277 h 3533140"/>
              <a:gd name="connsiteX3" fmla="*/ 6532879 w 6543725"/>
              <a:gd name="connsiteY3" fmla="*/ 529622 h 3533140"/>
              <a:gd name="connsiteX4" fmla="*/ 6500902 w 6543725"/>
              <a:gd name="connsiteY4" fmla="*/ 791992 h 3533140"/>
              <a:gd name="connsiteX5" fmla="*/ 6448637 w 6543725"/>
              <a:gd name="connsiteY5" fmla="*/ 1047546 h 3533140"/>
              <a:gd name="connsiteX6" fmla="*/ 6376924 w 6543725"/>
              <a:gd name="connsiteY6" fmla="*/ 1295442 h 3533140"/>
              <a:gd name="connsiteX7" fmla="*/ 6286607 w 6543725"/>
              <a:gd name="connsiteY7" fmla="*/ 1534837 h 3533140"/>
              <a:gd name="connsiteX8" fmla="*/ 6178527 w 6543725"/>
              <a:gd name="connsiteY8" fmla="*/ 1764890 h 3533140"/>
              <a:gd name="connsiteX9" fmla="*/ 6053527 w 6543725"/>
              <a:gd name="connsiteY9" fmla="*/ 1984758 h 3533140"/>
              <a:gd name="connsiteX10" fmla="*/ 5912448 w 6543725"/>
              <a:gd name="connsiteY10" fmla="*/ 2193600 h 3533140"/>
              <a:gd name="connsiteX11" fmla="*/ 5756132 w 6543725"/>
              <a:gd name="connsiteY11" fmla="*/ 2390573 h 3533140"/>
              <a:gd name="connsiteX12" fmla="*/ 5585421 w 6543725"/>
              <a:gd name="connsiteY12" fmla="*/ 2574836 h 3533140"/>
              <a:gd name="connsiteX13" fmla="*/ 5401159 w 6543725"/>
              <a:gd name="connsiteY13" fmla="*/ 2745547 h 3533140"/>
              <a:gd name="connsiteX14" fmla="*/ 5204185 w 6543725"/>
              <a:gd name="connsiteY14" fmla="*/ 2901862 h 3533140"/>
              <a:gd name="connsiteX15" fmla="*/ 4995343 w 6543725"/>
              <a:gd name="connsiteY15" fmla="*/ 3042941 h 3533140"/>
              <a:gd name="connsiteX16" fmla="*/ 4775475 w 6543725"/>
              <a:gd name="connsiteY16" fmla="*/ 3167942 h 3533140"/>
              <a:gd name="connsiteX17" fmla="*/ 4545422 w 6543725"/>
              <a:gd name="connsiteY17" fmla="*/ 3276022 h 3533140"/>
              <a:gd name="connsiteX18" fmla="*/ 4306027 w 6543725"/>
              <a:gd name="connsiteY18" fmla="*/ 3366339 h 3533140"/>
              <a:gd name="connsiteX19" fmla="*/ 4058131 w 6543725"/>
              <a:gd name="connsiteY19" fmla="*/ 3438051 h 3533140"/>
              <a:gd name="connsiteX20" fmla="*/ 3802577 w 6543725"/>
              <a:gd name="connsiteY20" fmla="*/ 3490317 h 3533140"/>
              <a:gd name="connsiteX21" fmla="*/ 3540207 w 6543725"/>
              <a:gd name="connsiteY21" fmla="*/ 3522294 h 3533140"/>
              <a:gd name="connsiteX22" fmla="*/ 3271862 w 6543725"/>
              <a:gd name="connsiteY22" fmla="*/ 3533140 h 3533140"/>
              <a:gd name="connsiteX23" fmla="*/ 3003520 w 6543725"/>
              <a:gd name="connsiteY23" fmla="*/ 3522294 h 3533140"/>
              <a:gd name="connsiteX24" fmla="*/ 2741151 w 6543725"/>
              <a:gd name="connsiteY24" fmla="*/ 3490317 h 3533140"/>
              <a:gd name="connsiteX25" fmla="*/ 2485598 w 6543725"/>
              <a:gd name="connsiteY25" fmla="*/ 3438051 h 3533140"/>
              <a:gd name="connsiteX26" fmla="*/ 2237703 w 6543725"/>
              <a:gd name="connsiteY26" fmla="*/ 3366339 h 3533140"/>
              <a:gd name="connsiteX27" fmla="*/ 1998308 w 6543725"/>
              <a:gd name="connsiteY27" fmla="*/ 3276022 h 3533140"/>
              <a:gd name="connsiteX28" fmla="*/ 1768256 w 6543725"/>
              <a:gd name="connsiteY28" fmla="*/ 3167942 h 3533140"/>
              <a:gd name="connsiteX29" fmla="*/ 1548387 w 6543725"/>
              <a:gd name="connsiteY29" fmla="*/ 3042941 h 3533140"/>
              <a:gd name="connsiteX30" fmla="*/ 1339545 w 6543725"/>
              <a:gd name="connsiteY30" fmla="*/ 2901862 h 3533140"/>
              <a:gd name="connsiteX31" fmla="*/ 1142571 w 6543725"/>
              <a:gd name="connsiteY31" fmla="*/ 2745547 h 3533140"/>
              <a:gd name="connsiteX32" fmla="*/ 958308 w 6543725"/>
              <a:gd name="connsiteY32" fmla="*/ 2574836 h 3533140"/>
              <a:gd name="connsiteX33" fmla="*/ 787597 w 6543725"/>
              <a:gd name="connsiteY33" fmla="*/ 2390573 h 3533140"/>
              <a:gd name="connsiteX34" fmla="*/ 631281 w 6543725"/>
              <a:gd name="connsiteY34" fmla="*/ 2193600 h 3533140"/>
              <a:gd name="connsiteX35" fmla="*/ 490201 w 6543725"/>
              <a:gd name="connsiteY35" fmla="*/ 1984758 h 3533140"/>
              <a:gd name="connsiteX36" fmla="*/ 365200 w 6543725"/>
              <a:gd name="connsiteY36" fmla="*/ 1764890 h 3533140"/>
              <a:gd name="connsiteX37" fmla="*/ 257120 w 6543725"/>
              <a:gd name="connsiteY37" fmla="*/ 1534837 h 3533140"/>
              <a:gd name="connsiteX38" fmla="*/ 166802 w 6543725"/>
              <a:gd name="connsiteY38" fmla="*/ 1295442 h 3533140"/>
              <a:gd name="connsiteX39" fmla="*/ 95089 w 6543725"/>
              <a:gd name="connsiteY39" fmla="*/ 1047546 h 3533140"/>
              <a:gd name="connsiteX40" fmla="*/ 42823 w 6543725"/>
              <a:gd name="connsiteY40" fmla="*/ 791992 h 3533140"/>
              <a:gd name="connsiteX41" fmla="*/ 10846 w 6543725"/>
              <a:gd name="connsiteY41" fmla="*/ 529622 h 3533140"/>
              <a:gd name="connsiteX42" fmla="*/ 0 w 6543725"/>
              <a:gd name="connsiteY42" fmla="*/ 261277 h 3533140"/>
              <a:gd name="connsiteX43" fmla="*/ 10560 w 6543725"/>
              <a:gd name="connsiteY43" fmla="*/ 0 h 353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543725" h="3533140">
                <a:moveTo>
                  <a:pt x="10560" y="0"/>
                </a:moveTo>
                <a:lnTo>
                  <a:pt x="6533165" y="0"/>
                </a:lnTo>
                <a:lnTo>
                  <a:pt x="6543725" y="261277"/>
                </a:lnTo>
                <a:lnTo>
                  <a:pt x="6532879" y="529622"/>
                </a:lnTo>
                <a:lnTo>
                  <a:pt x="6500902" y="791992"/>
                </a:lnTo>
                <a:lnTo>
                  <a:pt x="6448637" y="1047546"/>
                </a:lnTo>
                <a:lnTo>
                  <a:pt x="6376924" y="1295442"/>
                </a:lnTo>
                <a:lnTo>
                  <a:pt x="6286607" y="1534837"/>
                </a:lnTo>
                <a:lnTo>
                  <a:pt x="6178527" y="1764890"/>
                </a:lnTo>
                <a:lnTo>
                  <a:pt x="6053527" y="1984758"/>
                </a:lnTo>
                <a:lnTo>
                  <a:pt x="5912448" y="2193600"/>
                </a:lnTo>
                <a:lnTo>
                  <a:pt x="5756132" y="2390573"/>
                </a:lnTo>
                <a:lnTo>
                  <a:pt x="5585421" y="2574836"/>
                </a:lnTo>
                <a:lnTo>
                  <a:pt x="5401159" y="2745547"/>
                </a:lnTo>
                <a:lnTo>
                  <a:pt x="5204185" y="2901862"/>
                </a:lnTo>
                <a:lnTo>
                  <a:pt x="4995343" y="3042941"/>
                </a:lnTo>
                <a:lnTo>
                  <a:pt x="4775475" y="3167942"/>
                </a:lnTo>
                <a:lnTo>
                  <a:pt x="4545422" y="3276022"/>
                </a:lnTo>
                <a:lnTo>
                  <a:pt x="4306027" y="3366339"/>
                </a:lnTo>
                <a:lnTo>
                  <a:pt x="4058131" y="3438051"/>
                </a:lnTo>
                <a:lnTo>
                  <a:pt x="3802577" y="3490317"/>
                </a:lnTo>
                <a:lnTo>
                  <a:pt x="3540207" y="3522294"/>
                </a:lnTo>
                <a:lnTo>
                  <a:pt x="3271862" y="3533140"/>
                </a:lnTo>
                <a:lnTo>
                  <a:pt x="3003520" y="3522294"/>
                </a:lnTo>
                <a:lnTo>
                  <a:pt x="2741151" y="3490317"/>
                </a:lnTo>
                <a:lnTo>
                  <a:pt x="2485598" y="3438051"/>
                </a:lnTo>
                <a:lnTo>
                  <a:pt x="2237703" y="3366339"/>
                </a:lnTo>
                <a:lnTo>
                  <a:pt x="1998308" y="3276022"/>
                </a:lnTo>
                <a:lnTo>
                  <a:pt x="1768256" y="3167942"/>
                </a:lnTo>
                <a:lnTo>
                  <a:pt x="1548387" y="3042941"/>
                </a:lnTo>
                <a:lnTo>
                  <a:pt x="1339545" y="2901862"/>
                </a:lnTo>
                <a:lnTo>
                  <a:pt x="1142571" y="2745547"/>
                </a:lnTo>
                <a:lnTo>
                  <a:pt x="958308" y="2574836"/>
                </a:lnTo>
                <a:lnTo>
                  <a:pt x="787597" y="2390573"/>
                </a:lnTo>
                <a:lnTo>
                  <a:pt x="631281" y="2193600"/>
                </a:lnTo>
                <a:lnTo>
                  <a:pt x="490201" y="1984758"/>
                </a:lnTo>
                <a:lnTo>
                  <a:pt x="365200" y="1764890"/>
                </a:lnTo>
                <a:lnTo>
                  <a:pt x="257120" y="1534837"/>
                </a:lnTo>
                <a:lnTo>
                  <a:pt x="166802" y="1295442"/>
                </a:lnTo>
                <a:lnTo>
                  <a:pt x="95089" y="1047546"/>
                </a:lnTo>
                <a:lnTo>
                  <a:pt x="42823" y="791992"/>
                </a:lnTo>
                <a:lnTo>
                  <a:pt x="10846" y="529622"/>
                </a:lnTo>
                <a:lnTo>
                  <a:pt x="0" y="261277"/>
                </a:lnTo>
                <a:lnTo>
                  <a:pt x="10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92756" y="566845"/>
            <a:ext cx="4118110" cy="199439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  <a:lvl2pPr marL="3428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756" y="809999"/>
            <a:ext cx="4118110" cy="1853687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6801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Unterkap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22803" y="1749602"/>
            <a:ext cx="3026729" cy="199439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8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Unterkapitel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02" y="2025000"/>
            <a:ext cx="5526581" cy="810000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0843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15285CE5-013A-4554-99D3-E6E1B7530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9255" y="-1"/>
            <a:ext cx="7842289" cy="4234271"/>
          </a:xfrm>
          <a:custGeom>
            <a:avLst/>
            <a:gdLst>
              <a:gd name="connsiteX0" fmla="*/ 10560 w 6543725"/>
              <a:gd name="connsiteY0" fmla="*/ 0 h 3533140"/>
              <a:gd name="connsiteX1" fmla="*/ 6533165 w 6543725"/>
              <a:gd name="connsiteY1" fmla="*/ 0 h 3533140"/>
              <a:gd name="connsiteX2" fmla="*/ 6543725 w 6543725"/>
              <a:gd name="connsiteY2" fmla="*/ 261277 h 3533140"/>
              <a:gd name="connsiteX3" fmla="*/ 6532879 w 6543725"/>
              <a:gd name="connsiteY3" fmla="*/ 529622 h 3533140"/>
              <a:gd name="connsiteX4" fmla="*/ 6500902 w 6543725"/>
              <a:gd name="connsiteY4" fmla="*/ 791992 h 3533140"/>
              <a:gd name="connsiteX5" fmla="*/ 6448637 w 6543725"/>
              <a:gd name="connsiteY5" fmla="*/ 1047546 h 3533140"/>
              <a:gd name="connsiteX6" fmla="*/ 6376924 w 6543725"/>
              <a:gd name="connsiteY6" fmla="*/ 1295442 h 3533140"/>
              <a:gd name="connsiteX7" fmla="*/ 6286607 w 6543725"/>
              <a:gd name="connsiteY7" fmla="*/ 1534837 h 3533140"/>
              <a:gd name="connsiteX8" fmla="*/ 6178527 w 6543725"/>
              <a:gd name="connsiteY8" fmla="*/ 1764890 h 3533140"/>
              <a:gd name="connsiteX9" fmla="*/ 6053527 w 6543725"/>
              <a:gd name="connsiteY9" fmla="*/ 1984758 h 3533140"/>
              <a:gd name="connsiteX10" fmla="*/ 5912448 w 6543725"/>
              <a:gd name="connsiteY10" fmla="*/ 2193600 h 3533140"/>
              <a:gd name="connsiteX11" fmla="*/ 5756132 w 6543725"/>
              <a:gd name="connsiteY11" fmla="*/ 2390573 h 3533140"/>
              <a:gd name="connsiteX12" fmla="*/ 5585421 w 6543725"/>
              <a:gd name="connsiteY12" fmla="*/ 2574836 h 3533140"/>
              <a:gd name="connsiteX13" fmla="*/ 5401159 w 6543725"/>
              <a:gd name="connsiteY13" fmla="*/ 2745547 h 3533140"/>
              <a:gd name="connsiteX14" fmla="*/ 5204185 w 6543725"/>
              <a:gd name="connsiteY14" fmla="*/ 2901862 h 3533140"/>
              <a:gd name="connsiteX15" fmla="*/ 4995343 w 6543725"/>
              <a:gd name="connsiteY15" fmla="*/ 3042941 h 3533140"/>
              <a:gd name="connsiteX16" fmla="*/ 4775475 w 6543725"/>
              <a:gd name="connsiteY16" fmla="*/ 3167942 h 3533140"/>
              <a:gd name="connsiteX17" fmla="*/ 4545422 w 6543725"/>
              <a:gd name="connsiteY17" fmla="*/ 3276022 h 3533140"/>
              <a:gd name="connsiteX18" fmla="*/ 4306027 w 6543725"/>
              <a:gd name="connsiteY18" fmla="*/ 3366339 h 3533140"/>
              <a:gd name="connsiteX19" fmla="*/ 4058131 w 6543725"/>
              <a:gd name="connsiteY19" fmla="*/ 3438051 h 3533140"/>
              <a:gd name="connsiteX20" fmla="*/ 3802577 w 6543725"/>
              <a:gd name="connsiteY20" fmla="*/ 3490317 h 3533140"/>
              <a:gd name="connsiteX21" fmla="*/ 3540207 w 6543725"/>
              <a:gd name="connsiteY21" fmla="*/ 3522294 h 3533140"/>
              <a:gd name="connsiteX22" fmla="*/ 3271862 w 6543725"/>
              <a:gd name="connsiteY22" fmla="*/ 3533140 h 3533140"/>
              <a:gd name="connsiteX23" fmla="*/ 3003520 w 6543725"/>
              <a:gd name="connsiteY23" fmla="*/ 3522294 h 3533140"/>
              <a:gd name="connsiteX24" fmla="*/ 2741151 w 6543725"/>
              <a:gd name="connsiteY24" fmla="*/ 3490317 h 3533140"/>
              <a:gd name="connsiteX25" fmla="*/ 2485598 w 6543725"/>
              <a:gd name="connsiteY25" fmla="*/ 3438051 h 3533140"/>
              <a:gd name="connsiteX26" fmla="*/ 2237703 w 6543725"/>
              <a:gd name="connsiteY26" fmla="*/ 3366339 h 3533140"/>
              <a:gd name="connsiteX27" fmla="*/ 1998308 w 6543725"/>
              <a:gd name="connsiteY27" fmla="*/ 3276022 h 3533140"/>
              <a:gd name="connsiteX28" fmla="*/ 1768256 w 6543725"/>
              <a:gd name="connsiteY28" fmla="*/ 3167942 h 3533140"/>
              <a:gd name="connsiteX29" fmla="*/ 1548387 w 6543725"/>
              <a:gd name="connsiteY29" fmla="*/ 3042941 h 3533140"/>
              <a:gd name="connsiteX30" fmla="*/ 1339545 w 6543725"/>
              <a:gd name="connsiteY30" fmla="*/ 2901862 h 3533140"/>
              <a:gd name="connsiteX31" fmla="*/ 1142571 w 6543725"/>
              <a:gd name="connsiteY31" fmla="*/ 2745547 h 3533140"/>
              <a:gd name="connsiteX32" fmla="*/ 958308 w 6543725"/>
              <a:gd name="connsiteY32" fmla="*/ 2574836 h 3533140"/>
              <a:gd name="connsiteX33" fmla="*/ 787597 w 6543725"/>
              <a:gd name="connsiteY33" fmla="*/ 2390573 h 3533140"/>
              <a:gd name="connsiteX34" fmla="*/ 631281 w 6543725"/>
              <a:gd name="connsiteY34" fmla="*/ 2193600 h 3533140"/>
              <a:gd name="connsiteX35" fmla="*/ 490201 w 6543725"/>
              <a:gd name="connsiteY35" fmla="*/ 1984758 h 3533140"/>
              <a:gd name="connsiteX36" fmla="*/ 365200 w 6543725"/>
              <a:gd name="connsiteY36" fmla="*/ 1764890 h 3533140"/>
              <a:gd name="connsiteX37" fmla="*/ 257120 w 6543725"/>
              <a:gd name="connsiteY37" fmla="*/ 1534837 h 3533140"/>
              <a:gd name="connsiteX38" fmla="*/ 166802 w 6543725"/>
              <a:gd name="connsiteY38" fmla="*/ 1295442 h 3533140"/>
              <a:gd name="connsiteX39" fmla="*/ 95089 w 6543725"/>
              <a:gd name="connsiteY39" fmla="*/ 1047546 h 3533140"/>
              <a:gd name="connsiteX40" fmla="*/ 42823 w 6543725"/>
              <a:gd name="connsiteY40" fmla="*/ 791992 h 3533140"/>
              <a:gd name="connsiteX41" fmla="*/ 10846 w 6543725"/>
              <a:gd name="connsiteY41" fmla="*/ 529622 h 3533140"/>
              <a:gd name="connsiteX42" fmla="*/ 0 w 6543725"/>
              <a:gd name="connsiteY42" fmla="*/ 261277 h 3533140"/>
              <a:gd name="connsiteX43" fmla="*/ 10560 w 6543725"/>
              <a:gd name="connsiteY43" fmla="*/ 0 h 353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543725" h="3533140">
                <a:moveTo>
                  <a:pt x="10560" y="0"/>
                </a:moveTo>
                <a:lnTo>
                  <a:pt x="6533165" y="0"/>
                </a:lnTo>
                <a:lnTo>
                  <a:pt x="6543725" y="261277"/>
                </a:lnTo>
                <a:lnTo>
                  <a:pt x="6532879" y="529622"/>
                </a:lnTo>
                <a:lnTo>
                  <a:pt x="6500902" y="791992"/>
                </a:lnTo>
                <a:lnTo>
                  <a:pt x="6448637" y="1047546"/>
                </a:lnTo>
                <a:lnTo>
                  <a:pt x="6376924" y="1295442"/>
                </a:lnTo>
                <a:lnTo>
                  <a:pt x="6286607" y="1534837"/>
                </a:lnTo>
                <a:lnTo>
                  <a:pt x="6178527" y="1764890"/>
                </a:lnTo>
                <a:lnTo>
                  <a:pt x="6053527" y="1984758"/>
                </a:lnTo>
                <a:lnTo>
                  <a:pt x="5912448" y="2193600"/>
                </a:lnTo>
                <a:lnTo>
                  <a:pt x="5756132" y="2390573"/>
                </a:lnTo>
                <a:lnTo>
                  <a:pt x="5585421" y="2574836"/>
                </a:lnTo>
                <a:lnTo>
                  <a:pt x="5401159" y="2745547"/>
                </a:lnTo>
                <a:lnTo>
                  <a:pt x="5204185" y="2901862"/>
                </a:lnTo>
                <a:lnTo>
                  <a:pt x="4995343" y="3042941"/>
                </a:lnTo>
                <a:lnTo>
                  <a:pt x="4775475" y="3167942"/>
                </a:lnTo>
                <a:lnTo>
                  <a:pt x="4545422" y="3276022"/>
                </a:lnTo>
                <a:lnTo>
                  <a:pt x="4306027" y="3366339"/>
                </a:lnTo>
                <a:lnTo>
                  <a:pt x="4058131" y="3438051"/>
                </a:lnTo>
                <a:lnTo>
                  <a:pt x="3802577" y="3490317"/>
                </a:lnTo>
                <a:lnTo>
                  <a:pt x="3540207" y="3522294"/>
                </a:lnTo>
                <a:lnTo>
                  <a:pt x="3271862" y="3533140"/>
                </a:lnTo>
                <a:lnTo>
                  <a:pt x="3003520" y="3522294"/>
                </a:lnTo>
                <a:lnTo>
                  <a:pt x="2741151" y="3490317"/>
                </a:lnTo>
                <a:lnTo>
                  <a:pt x="2485598" y="3438051"/>
                </a:lnTo>
                <a:lnTo>
                  <a:pt x="2237703" y="3366339"/>
                </a:lnTo>
                <a:lnTo>
                  <a:pt x="1998308" y="3276022"/>
                </a:lnTo>
                <a:lnTo>
                  <a:pt x="1768256" y="3167942"/>
                </a:lnTo>
                <a:lnTo>
                  <a:pt x="1548387" y="3042941"/>
                </a:lnTo>
                <a:lnTo>
                  <a:pt x="1339545" y="2901862"/>
                </a:lnTo>
                <a:lnTo>
                  <a:pt x="1142571" y="2745547"/>
                </a:lnTo>
                <a:lnTo>
                  <a:pt x="958308" y="2574836"/>
                </a:lnTo>
                <a:lnTo>
                  <a:pt x="787597" y="2390573"/>
                </a:lnTo>
                <a:lnTo>
                  <a:pt x="631281" y="2193600"/>
                </a:lnTo>
                <a:lnTo>
                  <a:pt x="490201" y="1984758"/>
                </a:lnTo>
                <a:lnTo>
                  <a:pt x="365200" y="1764890"/>
                </a:lnTo>
                <a:lnTo>
                  <a:pt x="257120" y="1534837"/>
                </a:lnTo>
                <a:lnTo>
                  <a:pt x="166802" y="1295442"/>
                </a:lnTo>
                <a:lnTo>
                  <a:pt x="95089" y="1047546"/>
                </a:lnTo>
                <a:lnTo>
                  <a:pt x="42823" y="791992"/>
                </a:lnTo>
                <a:lnTo>
                  <a:pt x="10846" y="529622"/>
                </a:lnTo>
                <a:lnTo>
                  <a:pt x="0" y="261277"/>
                </a:lnTo>
                <a:lnTo>
                  <a:pt x="1056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6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700215" y="2594272"/>
            <a:ext cx="2049145" cy="2048400"/>
          </a:xfrm>
          <a:custGeom>
            <a:avLst/>
            <a:gdLst/>
            <a:ahLst/>
            <a:cxnLst/>
            <a:rect l="l" t="t" r="r" b="b"/>
            <a:pathLst>
              <a:path w="2049145" h="2049145">
                <a:moveTo>
                  <a:pt x="1024432" y="0"/>
                </a:moveTo>
                <a:lnTo>
                  <a:pt x="940414" y="3395"/>
                </a:lnTo>
                <a:lnTo>
                  <a:pt x="858266" y="13407"/>
                </a:lnTo>
                <a:lnTo>
                  <a:pt x="778251" y="29772"/>
                </a:lnTo>
                <a:lnTo>
                  <a:pt x="700635" y="52225"/>
                </a:lnTo>
                <a:lnTo>
                  <a:pt x="625679" y="80504"/>
                </a:lnTo>
                <a:lnTo>
                  <a:pt x="553649" y="114344"/>
                </a:lnTo>
                <a:lnTo>
                  <a:pt x="484808" y="153482"/>
                </a:lnTo>
                <a:lnTo>
                  <a:pt x="419418" y="197654"/>
                </a:lnTo>
                <a:lnTo>
                  <a:pt x="357745" y="246597"/>
                </a:lnTo>
                <a:lnTo>
                  <a:pt x="300051" y="300047"/>
                </a:lnTo>
                <a:lnTo>
                  <a:pt x="246601" y="357740"/>
                </a:lnTo>
                <a:lnTo>
                  <a:pt x="197657" y="419413"/>
                </a:lnTo>
                <a:lnTo>
                  <a:pt x="153485" y="484802"/>
                </a:lnTo>
                <a:lnTo>
                  <a:pt x="114346" y="553644"/>
                </a:lnTo>
                <a:lnTo>
                  <a:pt x="80505" y="625674"/>
                </a:lnTo>
                <a:lnTo>
                  <a:pt x="52226" y="700630"/>
                </a:lnTo>
                <a:lnTo>
                  <a:pt x="29773" y="778247"/>
                </a:lnTo>
                <a:lnTo>
                  <a:pt x="13408" y="858262"/>
                </a:lnTo>
                <a:lnTo>
                  <a:pt x="3396" y="940412"/>
                </a:lnTo>
                <a:lnTo>
                  <a:pt x="0" y="1024432"/>
                </a:lnTo>
                <a:lnTo>
                  <a:pt x="3396" y="1108453"/>
                </a:lnTo>
                <a:lnTo>
                  <a:pt x="13408" y="1190602"/>
                </a:lnTo>
                <a:lnTo>
                  <a:pt x="29773" y="1270617"/>
                </a:lnTo>
                <a:lnTo>
                  <a:pt x="52226" y="1348235"/>
                </a:lnTo>
                <a:lnTo>
                  <a:pt x="80505" y="1423190"/>
                </a:lnTo>
                <a:lnTo>
                  <a:pt x="114346" y="1495221"/>
                </a:lnTo>
                <a:lnTo>
                  <a:pt x="153485" y="1564063"/>
                </a:lnTo>
                <a:lnTo>
                  <a:pt x="197657" y="1629452"/>
                </a:lnTo>
                <a:lnTo>
                  <a:pt x="246601" y="1691125"/>
                </a:lnTo>
                <a:lnTo>
                  <a:pt x="300051" y="1748818"/>
                </a:lnTo>
                <a:lnTo>
                  <a:pt x="357745" y="1802268"/>
                </a:lnTo>
                <a:lnTo>
                  <a:pt x="419418" y="1851211"/>
                </a:lnTo>
                <a:lnTo>
                  <a:pt x="484808" y="1895383"/>
                </a:lnTo>
                <a:lnTo>
                  <a:pt x="553649" y="1934521"/>
                </a:lnTo>
                <a:lnTo>
                  <a:pt x="625679" y="1968361"/>
                </a:lnTo>
                <a:lnTo>
                  <a:pt x="700635" y="1996639"/>
                </a:lnTo>
                <a:lnTo>
                  <a:pt x="778251" y="2019093"/>
                </a:lnTo>
                <a:lnTo>
                  <a:pt x="858266" y="2035457"/>
                </a:lnTo>
                <a:lnTo>
                  <a:pt x="940414" y="2045469"/>
                </a:lnTo>
                <a:lnTo>
                  <a:pt x="1024432" y="2048865"/>
                </a:lnTo>
                <a:lnTo>
                  <a:pt x="1108453" y="2045469"/>
                </a:lnTo>
                <a:lnTo>
                  <a:pt x="1190602" y="2035457"/>
                </a:lnTo>
                <a:lnTo>
                  <a:pt x="1270617" y="2019093"/>
                </a:lnTo>
                <a:lnTo>
                  <a:pt x="1348235" y="1996639"/>
                </a:lnTo>
                <a:lnTo>
                  <a:pt x="1423190" y="1968361"/>
                </a:lnTo>
                <a:lnTo>
                  <a:pt x="1495221" y="1934521"/>
                </a:lnTo>
                <a:lnTo>
                  <a:pt x="1564063" y="1895383"/>
                </a:lnTo>
                <a:lnTo>
                  <a:pt x="1629452" y="1851211"/>
                </a:lnTo>
                <a:lnTo>
                  <a:pt x="1691125" y="1802268"/>
                </a:lnTo>
                <a:lnTo>
                  <a:pt x="1748818" y="1748818"/>
                </a:lnTo>
                <a:lnTo>
                  <a:pt x="1802268" y="1691125"/>
                </a:lnTo>
                <a:lnTo>
                  <a:pt x="1851211" y="1629452"/>
                </a:lnTo>
                <a:lnTo>
                  <a:pt x="1895383" y="1564063"/>
                </a:lnTo>
                <a:lnTo>
                  <a:pt x="1934521" y="1495221"/>
                </a:lnTo>
                <a:lnTo>
                  <a:pt x="1968361" y="1423190"/>
                </a:lnTo>
                <a:lnTo>
                  <a:pt x="1996639" y="1348235"/>
                </a:lnTo>
                <a:lnTo>
                  <a:pt x="2019093" y="1270617"/>
                </a:lnTo>
                <a:lnTo>
                  <a:pt x="2035457" y="1190602"/>
                </a:lnTo>
                <a:lnTo>
                  <a:pt x="2045469" y="1108453"/>
                </a:lnTo>
                <a:lnTo>
                  <a:pt x="2048865" y="1024432"/>
                </a:lnTo>
                <a:lnTo>
                  <a:pt x="2045469" y="940412"/>
                </a:lnTo>
                <a:lnTo>
                  <a:pt x="2035457" y="858262"/>
                </a:lnTo>
                <a:lnTo>
                  <a:pt x="2019093" y="778247"/>
                </a:lnTo>
                <a:lnTo>
                  <a:pt x="1996639" y="700630"/>
                </a:lnTo>
                <a:lnTo>
                  <a:pt x="1968361" y="625674"/>
                </a:lnTo>
                <a:lnTo>
                  <a:pt x="1934521" y="553644"/>
                </a:lnTo>
                <a:lnTo>
                  <a:pt x="1895383" y="484802"/>
                </a:lnTo>
                <a:lnTo>
                  <a:pt x="1851211" y="419413"/>
                </a:lnTo>
                <a:lnTo>
                  <a:pt x="1802268" y="357740"/>
                </a:lnTo>
                <a:lnTo>
                  <a:pt x="1748818" y="300047"/>
                </a:lnTo>
                <a:lnTo>
                  <a:pt x="1691125" y="246597"/>
                </a:lnTo>
                <a:lnTo>
                  <a:pt x="1629452" y="197654"/>
                </a:lnTo>
                <a:lnTo>
                  <a:pt x="1564063" y="153482"/>
                </a:lnTo>
                <a:lnTo>
                  <a:pt x="1495221" y="114344"/>
                </a:lnTo>
                <a:lnTo>
                  <a:pt x="1423190" y="80504"/>
                </a:lnTo>
                <a:lnTo>
                  <a:pt x="1348235" y="52225"/>
                </a:lnTo>
                <a:lnTo>
                  <a:pt x="1270617" y="29772"/>
                </a:lnTo>
                <a:lnTo>
                  <a:pt x="1190602" y="13407"/>
                </a:lnTo>
                <a:lnTo>
                  <a:pt x="1108453" y="3395"/>
                </a:lnTo>
                <a:lnTo>
                  <a:pt x="1024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de-DE" sz="1404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21D629-C43C-4D84-9C1B-3D969EC17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172" t="52913" r="38079" b="30629"/>
          <a:stretch/>
        </p:blipFill>
        <p:spPr>
          <a:xfrm>
            <a:off x="6038986" y="3139196"/>
            <a:ext cx="1234977" cy="97395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5600" y="646043"/>
            <a:ext cx="4834626" cy="186340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baseline="0">
                <a:solidFill>
                  <a:schemeClr val="bg1"/>
                </a:solidFill>
              </a:defRPr>
            </a:lvl1pPr>
            <a:lvl2pPr>
              <a:defRPr sz="3400" b="1">
                <a:solidFill>
                  <a:schemeClr val="bg1"/>
                </a:solidFill>
              </a:defRPr>
            </a:lvl2pPr>
            <a:lvl3pPr>
              <a:defRPr sz="3400" b="1">
                <a:solidFill>
                  <a:schemeClr val="bg1"/>
                </a:solidFill>
              </a:defRPr>
            </a:lvl3pPr>
            <a:lvl4pPr>
              <a:defRPr sz="3400" b="1">
                <a:solidFill>
                  <a:schemeClr val="bg1"/>
                </a:solidFill>
              </a:defRPr>
            </a:lvl4pPr>
            <a:lvl5pPr>
              <a:defRPr sz="3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Zitat durch Klicken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695603" y="2721601"/>
            <a:ext cx="3805721" cy="41759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0D2932-C830-4590-B29B-5742FBD99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D61ED2-73BD-4AD8-B380-4A5B2952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B0679E-4298-42B0-A6D7-5DEAE17BE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1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6" y="951549"/>
            <a:ext cx="8243887" cy="375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54400" y="4876200"/>
            <a:ext cx="5328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en-US" sz="800" smtClean="0"/>
            </a:lvl1pPr>
          </a:lstStyle>
          <a:p>
            <a:r>
              <a:rPr lang="en-US"/>
              <a:t>02/25/2025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725" y="4876200"/>
            <a:ext cx="6063501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9000" y="4876200"/>
            <a:ext cx="2232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82CC3C-1DC0-4FDA-9590-6CC506AB67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466727" y="356400"/>
            <a:ext cx="8245475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76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95" r:id="rId3"/>
    <p:sldLayoutId id="2147483694" r:id="rId4"/>
    <p:sldLayoutId id="2147483662" r:id="rId5"/>
    <p:sldLayoutId id="2147483692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4" r:id="rId22"/>
    <p:sldLayoutId id="2147483715" r:id="rId23"/>
  </p:sldLayoutIdLst>
  <p:hf hdr="0"/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3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0" indent="-184148" algn="l" defTabSz="685793" rtl="0" eaLnBrk="1" latinLnBrk="0" hangingPunct="1">
        <a:lnSpc>
          <a:spcPct val="120000"/>
        </a:lnSpc>
        <a:spcBef>
          <a:spcPts val="376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0" indent="-176212" algn="l" defTabSz="685793" rtl="0" eaLnBrk="1" latinLnBrk="0" hangingPunct="1">
        <a:lnSpc>
          <a:spcPct val="120000"/>
        </a:lnSpc>
        <a:spcBef>
          <a:spcPts val="376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18" indent="-184148" algn="l" defTabSz="685793" rtl="0" eaLnBrk="1" latinLnBrk="0" hangingPunct="1">
        <a:lnSpc>
          <a:spcPct val="120000"/>
        </a:lnSpc>
        <a:spcBef>
          <a:spcPts val="376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29" indent="-176212" algn="l" defTabSz="685793" rtl="0" eaLnBrk="1" latinLnBrk="0" hangingPunct="1">
        <a:lnSpc>
          <a:spcPct val="120000"/>
        </a:lnSpc>
        <a:spcBef>
          <a:spcPts val="376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1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1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9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orient="horz" pos="2967" userDrawn="1">
          <p15:clr>
            <a:srgbClr val="F26B43"/>
          </p15:clr>
        </p15:guide>
        <p15:guide id="4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BD9AEB2-1891-4DE2-949B-9C0718360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eXGyreTermesX"/>
              </a:rPr>
              <a:t>Institute for Parallel and Distributed Systems</a:t>
            </a:r>
            <a:endParaRPr lang="en-US" sz="18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B726B1D-CF42-8F67-6475-D1A441F187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8321" b="28321"/>
          <a:stretch>
            <a:fillRect/>
          </a:stretch>
        </p:blipFill>
        <p:spPr>
          <a:xfrm>
            <a:off x="-1294310" y="1266841"/>
            <a:ext cx="9144000" cy="3304800"/>
          </a:xfr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7965DEDA-EE2D-45B6-A350-555B61A94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90ADCC7E-BB9B-4A5A-B203-B36AD2817B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de-DE" dirty="0"/>
              <a:t>Data Model </a:t>
            </a:r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MetaConfigurator</a:t>
            </a:r>
            <a:endParaRPr lang="de-DE" dirty="0"/>
          </a:p>
          <a:p>
            <a:pPr algn="ctr"/>
            <a:endParaRPr lang="de-DE" dirty="0"/>
          </a:p>
        </p:txBody>
      </p:sp>
      <p:sp>
        <p:nvSpPr>
          <p:cNvPr id="15" name="Untertitel 14">
            <a:extLst>
              <a:ext uri="{FF2B5EF4-FFF2-40B4-BE49-F238E27FC236}">
                <a16:creationId xmlns:a16="http://schemas.microsoft.com/office/drawing/2014/main" id="{5C623A4A-342B-4964-A640-D9179207F8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Felix Neubauer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3838220-1165-453C-B86D-097A85E4E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899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997CFF0-9A04-8316-6D41-A032D7EB6BDF}"/>
              </a:ext>
            </a:extLst>
          </p:cNvPr>
          <p:cNvSpPr/>
          <p:nvPr/>
        </p:nvSpPr>
        <p:spPr>
          <a:xfrm>
            <a:off x="469075" y="-3261105"/>
            <a:ext cx="7287675" cy="50417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873752-BA64-7940-FE7F-36126612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DB667-2349-F186-9ABB-23AB530E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76E76-843D-728B-C238-610E1FD9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A50EED8-640E-83F4-A821-5B86A713B56D}"/>
              </a:ext>
            </a:extLst>
          </p:cNvPr>
          <p:cNvSpPr txBox="1">
            <a:spLocks/>
          </p:cNvSpPr>
          <p:nvPr/>
        </p:nvSpPr>
        <p:spPr>
          <a:xfrm>
            <a:off x="2594725" y="243219"/>
            <a:ext cx="3036374" cy="863346"/>
          </a:xfrm>
          <a:prstGeom prst="rect">
            <a:avLst/>
          </a:prstGeom>
        </p:spPr>
        <p:txBody>
          <a:bodyPr/>
          <a:lstStyle>
            <a:lvl1pPr marL="171448" indent="-171448" algn="l" defTabSz="685793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0" indent="-184148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0" indent="-176212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18" indent="-184148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29" indent="-176212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31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8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24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21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LIVE DEMO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F81FA-B375-AFD5-A075-EBC49F1D41A7}"/>
              </a:ext>
            </a:extLst>
          </p:cNvPr>
          <p:cNvSpPr txBox="1"/>
          <p:nvPr/>
        </p:nvSpPr>
        <p:spPr>
          <a:xfrm>
            <a:off x="2594725" y="11065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www.metaconfigurator.org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FD1A5B-51FC-07EB-8201-3CD3FC123CB9}"/>
              </a:ext>
            </a:extLst>
          </p:cNvPr>
          <p:cNvSpPr txBox="1">
            <a:spLocks/>
          </p:cNvSpPr>
          <p:nvPr/>
        </p:nvSpPr>
        <p:spPr>
          <a:xfrm>
            <a:off x="431798" y="1969911"/>
            <a:ext cx="7855401" cy="3708000"/>
          </a:xfrm>
          <a:prstGeom prst="rect">
            <a:avLst/>
          </a:prstGeom>
        </p:spPr>
        <p:txBody>
          <a:bodyPr>
            <a:normAutofit/>
          </a:bodyPr>
          <a:lstStyle>
            <a:lvl1pPr marL="171448" indent="-171448" algn="l" defTabSz="685793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0" indent="-184148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0" indent="-176212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18" indent="-184148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29" indent="-176212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31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8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24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21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With a dataset</a:t>
            </a:r>
            <a:r>
              <a:rPr lang="en-US" baseline="30000" dirty="0"/>
              <a:t>2</a:t>
            </a:r>
            <a:r>
              <a:rPr lang="en-US" dirty="0"/>
              <a:t> from Chemistry:  Metal Organic Framework (MOF) synthesis</a:t>
            </a:r>
          </a:p>
          <a:p>
            <a:pPr lvl="1"/>
            <a:r>
              <a:rPr lang="en-US" dirty="0"/>
              <a:t>They put chemicals together in certain conditions to produce new chemical</a:t>
            </a:r>
          </a:p>
          <a:p>
            <a:pPr lvl="1"/>
            <a:r>
              <a:rPr lang="en-US" dirty="0"/>
              <a:t>Goal: reach certain characteristics in produced chemical</a:t>
            </a:r>
          </a:p>
          <a:p>
            <a:pPr lvl="1"/>
            <a:r>
              <a:rPr lang="en-US" dirty="0"/>
              <a:t>Big dataset in Excel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77809-5D6B-8662-0066-E6F439FEF7BF}"/>
              </a:ext>
            </a:extLst>
          </p:cNvPr>
          <p:cNvSpPr txBox="1"/>
          <p:nvPr/>
        </p:nvSpPr>
        <p:spPr>
          <a:xfrm>
            <a:off x="466725" y="4510889"/>
            <a:ext cx="6709444" cy="176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1050" baseline="30000" dirty="0"/>
              <a:t>2</a:t>
            </a:r>
            <a:r>
              <a:rPr lang="en-US" sz="1050" dirty="0"/>
              <a:t>: Dataset provided by </a:t>
            </a:r>
            <a:r>
              <a:rPr lang="en-US" sz="1050" dirty="0" err="1"/>
              <a:t>Esengül</a:t>
            </a:r>
            <a:r>
              <a:rPr lang="en-US" sz="1050" dirty="0"/>
              <a:t> </a:t>
            </a:r>
            <a:r>
              <a:rPr lang="en-US" sz="1050" dirty="0" err="1"/>
              <a:t>Çiftçi</a:t>
            </a:r>
            <a:r>
              <a:rPr lang="en-US" sz="1050" dirty="0"/>
              <a:t>, Max Planck Institute for Solid State Research </a:t>
            </a:r>
          </a:p>
        </p:txBody>
      </p:sp>
    </p:spTree>
    <p:extLst>
      <p:ext uri="{BB962C8B-B14F-4D97-AF65-F5344CB8AC3E}">
        <p14:creationId xmlns:p14="http://schemas.microsoft.com/office/powerpoint/2010/main" val="27663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DE06-F882-4EBC-B43C-1AB89358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Data Model?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0993C7-653A-4A2C-A51F-B0E3F59E1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932A33-5F44-4A60-A680-EAF196FA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Formal specification of our desired data structure</a:t>
            </a:r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Can be communicated or published</a:t>
            </a:r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Automatic validation</a:t>
            </a:r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Code generation</a:t>
            </a:r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Script that processes the data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-webkit-standard"/>
              </a:rPr>
              <a:t>Enriching the compound entries with chemical information from PubChem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-webkit-standard"/>
              </a:rPr>
              <a:t>Learning algorithm to optimize the synthesis</a:t>
            </a:r>
          </a:p>
          <a:p>
            <a:pPr lvl="1"/>
            <a:endParaRPr lang="en-US" dirty="0">
              <a:solidFill>
                <a:srgbClr val="000000"/>
              </a:solidFill>
              <a:latin typeface="-webkit-standard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7EA653-9857-4123-A4B3-F63422F7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747F64-6F54-4BB5-AF87-FBB10F84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268E1-7D03-4300-82C4-2656E4A0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4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DE06-F882-4EBC-B43C-1AB89358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7" y="356400"/>
            <a:ext cx="8245475" cy="432000"/>
          </a:xfrm>
        </p:spPr>
        <p:txBody>
          <a:bodyPr anchor="t">
            <a:normAutofit/>
          </a:bodyPr>
          <a:lstStyle/>
          <a:p>
            <a:r>
              <a:rPr lang="de-DE" dirty="0" err="1"/>
              <a:t>Example</a:t>
            </a:r>
            <a:r>
              <a:rPr lang="de-DE" dirty="0"/>
              <a:t> 2: </a:t>
            </a:r>
            <a:r>
              <a:rPr lang="de-DE" dirty="0" err="1"/>
              <a:t>preCICE</a:t>
            </a:r>
            <a:r>
              <a:rPr lang="de-DE" dirty="0"/>
              <a:t> Adapter </a:t>
            </a:r>
            <a:r>
              <a:rPr lang="de-DE" dirty="0" err="1"/>
              <a:t>Configurator</a:t>
            </a:r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4629EA-3DA2-571A-8BEB-38D0B14C3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546519"/>
            <a:ext cx="8244200" cy="24860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54FDBF-507D-5F8E-1CC0-ADA713973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6" y="1089549"/>
            <a:ext cx="8243887" cy="3483041"/>
          </a:xfrm>
          <a:prstGeom prst="rect">
            <a:avLst/>
          </a:prstGeo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7EA653-9857-4123-A4B3-F63422F7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54400" y="4876200"/>
            <a:ext cx="532800" cy="12311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02/25/2025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747F64-6F54-4BB5-AF87-FBB10F84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5" y="4876200"/>
            <a:ext cx="6063501" cy="123111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University of Stuttgart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268E1-7D03-4300-82C4-2656E4A0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9000" y="4876200"/>
            <a:ext cx="223200" cy="12311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E82CC3C-1DC0-4FDA-9590-6CC506AB67F8}" type="slidenum">
              <a:rPr lang="de-DE" smtClean="0"/>
              <a:pPr>
                <a:spcAft>
                  <a:spcPts val="600"/>
                </a:spcAft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67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DE06-F882-4EBC-B43C-1AB89358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</a:t>
            </a:r>
            <a:r>
              <a:rPr lang="de-DE" dirty="0" err="1"/>
              <a:t>Directions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0993C7-653A-4A2C-A51F-B0E3F59E1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932A33-5F44-4A60-A680-EAF196FA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Generating JSON Schema from an Ontology</a:t>
            </a:r>
          </a:p>
          <a:p>
            <a:r>
              <a:rPr lang="en-US" dirty="0"/>
              <a:t>Generation of source code from schemas (e.g. Python API)</a:t>
            </a:r>
          </a:p>
          <a:p>
            <a:r>
              <a:rPr lang="en-US" dirty="0"/>
              <a:t>AI integration</a:t>
            </a:r>
          </a:p>
          <a:p>
            <a:r>
              <a:rPr lang="en-US" dirty="0"/>
              <a:t>Large scale user study</a:t>
            </a:r>
          </a:p>
          <a:p>
            <a:r>
              <a:rPr lang="en-US" dirty="0"/>
              <a:t>More documentation, tutorials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Feedback &amp; Early Adopters are very welcome!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7EA653-9857-4123-A4B3-F63422F7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747F64-6F54-4BB5-AF87-FBB10F84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268E1-7D03-4300-82C4-2656E4A0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6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DE06-F882-4EBC-B43C-1AB89358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Takeaways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0993C7-653A-4A2C-A51F-B0E3F59E1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932A33-5F44-4A60-A680-EAF196FA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models enable interoperability, validation and integration of data across domains and teams </a:t>
            </a:r>
            <a:r>
              <a:rPr lang="en-US" dirty="0">
                <a:sym typeface="Wingdings" pitchFamily="2" charset="2"/>
              </a:rPr>
              <a:t> making data more FAIR</a:t>
            </a:r>
            <a:endParaRPr lang="en-US" dirty="0"/>
          </a:p>
          <a:p>
            <a:r>
              <a:rPr lang="en-US" dirty="0" err="1"/>
              <a:t>MetaConfigurator</a:t>
            </a:r>
            <a:r>
              <a:rPr lang="en-US" dirty="0"/>
              <a:t> supports in creation and maintenance of data models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Try it out yourself!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https://</a:t>
            </a:r>
            <a:r>
              <a:rPr lang="en-US" sz="1600" b="1" dirty="0" err="1"/>
              <a:t>github.com</a:t>
            </a:r>
            <a:r>
              <a:rPr lang="en-US" sz="1600" b="1" dirty="0"/>
              <a:t>/</a:t>
            </a:r>
            <a:r>
              <a:rPr lang="en-US" sz="1600" b="1" dirty="0" err="1"/>
              <a:t>MetaConfigurator</a:t>
            </a:r>
            <a:r>
              <a:rPr lang="en-US" sz="1600" b="1" dirty="0"/>
              <a:t>/meta-configurator/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7EA653-9857-4123-A4B3-F63422F7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747F64-6F54-4BB5-AF87-FBB10F84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268E1-7D03-4300-82C4-2656E4A0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14</a:t>
            </a:fld>
            <a:endParaRPr lang="de-DE" dirty="0"/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D2F07DA-B1E1-6817-7B30-B1367E292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7" y="2750945"/>
            <a:ext cx="1629232" cy="16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81F02D0C-B583-4675-A587-3815C47E0E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eXGyreTermesX"/>
              </a:rPr>
              <a:t>Institute for Parallel and Distributed Systems</a:t>
            </a:r>
            <a:endParaRPr lang="en-US" sz="18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Picture Placeholder 2" descr="A person with a beard&#10;&#10;Description automatically generated">
            <a:extLst>
              <a:ext uri="{FF2B5EF4-FFF2-40B4-BE49-F238E27FC236}">
                <a16:creationId xmlns:a16="http://schemas.microsoft.com/office/drawing/2014/main" id="{7DC2ABEA-4D26-D859-011C-3681100531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16888421-F02B-4501-8C46-959538C32E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Felix Neubauer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3887DF-256E-4EB1-9637-C453BB23EDF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/>
              <a:t>e-mail</a:t>
            </a:r>
            <a:endParaRPr lang="de-DE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A156B9C9-1D84-428B-BC5F-FD55D91FF7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 err="1"/>
              <a:t>felix.neubauer@ipvs.uni-stuttgart.de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8B1C363-44FD-431F-B8BD-4EE1903B8D0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174399" y="2834213"/>
            <a:ext cx="364806" cy="238329"/>
          </a:xfrm>
        </p:spPr>
        <p:txBody>
          <a:bodyPr/>
          <a:lstStyle/>
          <a:p>
            <a:r>
              <a:rPr lang="de-DE" dirty="0"/>
              <a:t>www.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E6C84553-6588-42E9-8154-D82B1B2E02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50482" y="2834213"/>
            <a:ext cx="1838323" cy="238329"/>
          </a:xfrm>
        </p:spPr>
        <p:txBody>
          <a:bodyPr/>
          <a:lstStyle/>
          <a:p>
            <a:r>
              <a:rPr lang="de-DE" dirty="0" err="1"/>
              <a:t>logende.org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798B461-120E-497B-AA8E-30A17CB56EF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3B041728-1C3D-4E65-BAD4-4B82109E103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eXGyreTermesX"/>
              </a:rPr>
              <a:t>Institute for Parallel and Distributed Systems</a:t>
            </a:r>
            <a:endParaRPr lang="en-US" sz="18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F1FB225D-EDFE-481A-BAEE-B658EAF646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Universitätsstraße</a:t>
            </a:r>
            <a:r>
              <a:rPr lang="de-DE" dirty="0"/>
              <a:t> 38, 70569 Stuttgart, </a:t>
            </a:r>
          </a:p>
          <a:p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153966FA-A69E-243D-9E37-1A669E7FD7AE}"/>
              </a:ext>
            </a:extLst>
          </p:cNvPr>
          <p:cNvSpPr txBox="1">
            <a:spLocks/>
          </p:cNvSpPr>
          <p:nvPr/>
        </p:nvSpPr>
        <p:spPr>
          <a:xfrm>
            <a:off x="6203914" y="3669999"/>
            <a:ext cx="2529686" cy="467269"/>
          </a:xfrm>
          <a:prstGeom prst="rect">
            <a:avLst/>
          </a:prstGeom>
        </p:spPr>
        <p:txBody>
          <a:bodyPr/>
          <a:lstStyle>
            <a:lvl1pPr marL="171448" indent="-171448" algn="l" defTabSz="685793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0" indent="-184148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0" indent="-176212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18" indent="-184148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29" indent="-176212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31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8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24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21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b="1" dirty="0"/>
              <a:t>https://</a:t>
            </a:r>
            <a:r>
              <a:rPr lang="en-US" sz="1000" b="1" dirty="0" err="1"/>
              <a:t>github.com</a:t>
            </a:r>
            <a:r>
              <a:rPr lang="en-US" sz="1000" b="1" dirty="0"/>
              <a:t>/</a:t>
            </a:r>
            <a:r>
              <a:rPr lang="en-US" sz="1000" b="1" dirty="0" err="1"/>
              <a:t>MetaConfigurator</a:t>
            </a:r>
            <a:r>
              <a:rPr lang="en-US" sz="1000" b="1" dirty="0"/>
              <a:t>/meta-configurator/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/>
          </a:p>
        </p:txBody>
      </p:sp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5BB7031-F923-EA8E-0736-4F009D845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914" y="1229024"/>
            <a:ext cx="2388555" cy="23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DE06-F882-4EBC-B43C-1AB89358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Backup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0993C7-653A-4A2C-A51F-B0E3F59E1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Data Formats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7EA653-9857-4123-A4B3-F63422F7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747F64-6F54-4BB5-AF87-FBB10F84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268E1-7D03-4300-82C4-2656E4A0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16</a:t>
            </a:fld>
            <a:endParaRPr lang="de-DE" dirty="0"/>
          </a:p>
        </p:txBody>
      </p:sp>
      <p:pic>
        <p:nvPicPr>
          <p:cNvPr id="11" name="Grafik 13">
            <a:extLst>
              <a:ext uri="{FF2B5EF4-FFF2-40B4-BE49-F238E27FC236}">
                <a16:creationId xmlns:a16="http://schemas.microsoft.com/office/drawing/2014/main" id="{5F723B3A-56A7-9144-9F1B-10B76A33E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74"/>
          <a:stretch/>
        </p:blipFill>
        <p:spPr>
          <a:xfrm>
            <a:off x="253999" y="945900"/>
            <a:ext cx="2609475" cy="3708000"/>
          </a:xfrm>
          <a:prstGeom prst="rect">
            <a:avLst/>
          </a:prstGeom>
        </p:spPr>
      </p:pic>
      <p:pic>
        <p:nvPicPr>
          <p:cNvPr id="12" name="Grafik 15">
            <a:extLst>
              <a:ext uri="{FF2B5EF4-FFF2-40B4-BE49-F238E27FC236}">
                <a16:creationId xmlns:a16="http://schemas.microsoft.com/office/drawing/2014/main" id="{C05769AF-FCF3-9C84-38F5-60B769E63D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4"/>
          <a:stretch/>
        </p:blipFill>
        <p:spPr>
          <a:xfrm>
            <a:off x="2753255" y="881100"/>
            <a:ext cx="2917898" cy="3708000"/>
          </a:xfrm>
          <a:prstGeom prst="rect">
            <a:avLst/>
          </a:prstGeom>
        </p:spPr>
      </p:pic>
      <p:pic>
        <p:nvPicPr>
          <p:cNvPr id="13" name="Grafik 19">
            <a:extLst>
              <a:ext uri="{FF2B5EF4-FFF2-40B4-BE49-F238E27FC236}">
                <a16:creationId xmlns:a16="http://schemas.microsoft.com/office/drawing/2014/main" id="{208EF79F-16D1-645D-BF20-48A060AAC3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40" r="8815"/>
          <a:stretch/>
        </p:blipFill>
        <p:spPr>
          <a:xfrm>
            <a:off x="5362730" y="945900"/>
            <a:ext cx="3417203" cy="370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FBBDDC-3AC5-245E-B558-38E49EBA5E7A}"/>
              </a:ext>
            </a:extLst>
          </p:cNvPr>
          <p:cNvSpPr txBox="1"/>
          <p:nvPr/>
        </p:nvSpPr>
        <p:spPr>
          <a:xfrm>
            <a:off x="253999" y="4519760"/>
            <a:ext cx="786525" cy="268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1600" dirty="0"/>
              <a:t>JSON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BFCEC-5F1B-3AD0-17D9-3F5A7E53B4A3}"/>
              </a:ext>
            </a:extLst>
          </p:cNvPr>
          <p:cNvSpPr txBox="1"/>
          <p:nvPr/>
        </p:nvSpPr>
        <p:spPr>
          <a:xfrm>
            <a:off x="2753255" y="4496771"/>
            <a:ext cx="786525" cy="268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1600" dirty="0"/>
              <a:t>YAML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3B8CE8-FC9F-69E7-B003-60A84A861142}"/>
              </a:ext>
            </a:extLst>
          </p:cNvPr>
          <p:cNvSpPr txBox="1"/>
          <p:nvPr/>
        </p:nvSpPr>
        <p:spPr>
          <a:xfrm>
            <a:off x="5362730" y="4496326"/>
            <a:ext cx="786525" cy="268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1600" dirty="0"/>
              <a:t>XML</a:t>
            </a:r>
          </a:p>
        </p:txBody>
      </p:sp>
    </p:spTree>
    <p:extLst>
      <p:ext uri="{BB962C8B-B14F-4D97-AF65-F5344CB8AC3E}">
        <p14:creationId xmlns:p14="http://schemas.microsoft.com/office/powerpoint/2010/main" val="39653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BBF5-3B2E-E2BD-7B67-CA1A3CB6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E423E-001F-0F8F-2355-A2984EF00C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Data Models (= Schemas)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E0671-4A2F-18FD-FC91-B49BD7FD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FFA10-5E68-A1EB-5AFE-B772BD22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81741-F0D1-D0CC-0000-AE3C3A9F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17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DD0DE82-17DF-7F34-8688-D4CA0C0AC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1008000"/>
            <a:ext cx="3071067" cy="3708000"/>
          </a:xfrm>
        </p:spPr>
        <p:txBody>
          <a:bodyPr/>
          <a:lstStyle/>
          <a:p>
            <a:r>
              <a:rPr lang="en-US" dirty="0"/>
              <a:t>A schema defines…</a:t>
            </a:r>
          </a:p>
          <a:p>
            <a:pPr lvl="1"/>
            <a:r>
              <a:rPr lang="en-US" dirty="0"/>
              <a:t>the structure to which data needs to adhere to</a:t>
            </a:r>
          </a:p>
          <a:p>
            <a:pPr lvl="1"/>
            <a:r>
              <a:rPr lang="en-US" dirty="0"/>
              <a:t>constraints, conditions, etc.</a:t>
            </a:r>
          </a:p>
          <a:p>
            <a:pPr lvl="1"/>
            <a:r>
              <a:rPr lang="en-US" dirty="0"/>
              <a:t>metadata (e.g., attribute descriptions)</a:t>
            </a:r>
          </a:p>
          <a:p>
            <a:r>
              <a:rPr lang="en-US" dirty="0"/>
              <a:t>It enables…</a:t>
            </a:r>
          </a:p>
          <a:p>
            <a:pPr lvl="1"/>
            <a:r>
              <a:rPr lang="en-US" dirty="0"/>
              <a:t>data validation</a:t>
            </a:r>
          </a:p>
          <a:p>
            <a:pPr lvl="1"/>
            <a:r>
              <a:rPr lang="en-US" dirty="0"/>
              <a:t>communication of data models</a:t>
            </a:r>
          </a:p>
          <a:p>
            <a:pPr lvl="1"/>
            <a:r>
              <a:rPr lang="en-US" dirty="0"/>
              <a:t>common tooling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Grafik 18">
            <a:extLst>
              <a:ext uri="{FF2B5EF4-FFF2-40B4-BE49-F238E27FC236}">
                <a16:creationId xmlns:a16="http://schemas.microsoft.com/office/drawing/2014/main" id="{14B6941D-9B9D-08CE-2B1B-567F62B2C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067" y="352611"/>
            <a:ext cx="5173134" cy="442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1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8394-ACCD-BE88-D56E-EC9B5041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10EA-8B32-C46F-CDEE-2630D351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Schema Language Comparison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E632-6BEE-347A-7FB1-55BFB9E9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4FBD-F019-029A-1C38-3DF4DE5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6B7E2-428E-A059-4139-07E2824D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18</a:t>
            </a:fld>
            <a:endParaRPr lang="de-DE" dirty="0"/>
          </a:p>
        </p:txBody>
      </p:sp>
      <p:pic>
        <p:nvPicPr>
          <p:cNvPr id="9" name="内容占位符 7" descr="表格&#10;&#10;已自动生成说明">
            <a:extLst>
              <a:ext uri="{FF2B5EF4-FFF2-40B4-BE49-F238E27FC236}">
                <a16:creationId xmlns:a16="http://schemas.microsoft.com/office/drawing/2014/main" id="{7EB06FC2-0162-BBB5-E034-25FD02A80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474" y="984163"/>
            <a:ext cx="6180462" cy="36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62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915E-F1D2-FFD2-E05C-B6001471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C986E-A9C5-6715-5F17-526CB9EE1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MetaConfigurator</a:t>
            </a:r>
            <a:r>
              <a:rPr lang="en-US" b="1" dirty="0"/>
              <a:t> – Original Paper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9DBCD-1540-DC07-F46F-33DA4E30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D4BEF-CBD1-9EF3-FE5F-493EAC67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A37B6-81A8-F06B-00FF-4CE6F70F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19</a:t>
            </a:fld>
            <a:endParaRPr lang="de-DE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C45BD497-4D1A-C7B2-4862-83FE1D6CB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80" y="950913"/>
            <a:ext cx="7090952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33FC781-1E75-2769-E10A-9DAFA353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AABF9E-9140-F400-3090-166E34C5DE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is image shows Benjamin Uekermann">
            <a:extLst>
              <a:ext uri="{FF2B5EF4-FFF2-40B4-BE49-F238E27FC236}">
                <a16:creationId xmlns:a16="http://schemas.microsoft.com/office/drawing/2014/main" id="{DC6917B8-7BCE-5ED9-1B3D-94DDA474C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89" y="1550923"/>
            <a:ext cx="1037265" cy="1037265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eses Bild zeigt Jürgen Pleiss">
            <a:extLst>
              <a:ext uri="{FF2B5EF4-FFF2-40B4-BE49-F238E27FC236}">
                <a16:creationId xmlns:a16="http://schemas.microsoft.com/office/drawing/2014/main" id="{33A5362A-287B-2920-D0C9-82B74E45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64" y="1550923"/>
            <a:ext cx="1037265" cy="1037265"/>
          </a:xfrm>
          <a:prstGeom prst="ellipse">
            <a:avLst/>
          </a:prstGeom>
          <a:ln w="63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6365688-4741-4DCD-6338-E898C4563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8" r="-9737"/>
          <a:stretch/>
        </p:blipFill>
        <p:spPr bwMode="auto">
          <a:xfrm>
            <a:off x="1207312" y="3162215"/>
            <a:ext cx="1037265" cy="1037265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1">
            <a:extLst>
              <a:ext uri="{FF2B5EF4-FFF2-40B4-BE49-F238E27FC236}">
                <a16:creationId xmlns:a16="http://schemas.microsoft.com/office/drawing/2014/main" id="{882E3B6C-537B-9D57-89C7-37B3CC4EC80D}"/>
              </a:ext>
            </a:extLst>
          </p:cNvPr>
          <p:cNvSpPr txBox="1"/>
          <p:nvPr/>
        </p:nvSpPr>
        <p:spPr>
          <a:xfrm>
            <a:off x="1207312" y="4331502"/>
            <a:ext cx="1037265" cy="2012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de-DE" sz="1200" dirty="0" err="1"/>
              <a:t>Keyuri</a:t>
            </a:r>
            <a:r>
              <a:rPr lang="de-DE" sz="1200" dirty="0"/>
              <a:t> Patel</a:t>
            </a:r>
          </a:p>
        </p:txBody>
      </p:sp>
      <p:pic>
        <p:nvPicPr>
          <p:cNvPr id="15" name="Grafik 12" descr="Ein Bild, das Person, Menschliches Gesicht, Kleidung, Mann enthält.&#10;&#10;Automatisch generierte Beschreibung">
            <a:extLst>
              <a:ext uri="{FF2B5EF4-FFF2-40B4-BE49-F238E27FC236}">
                <a16:creationId xmlns:a16="http://schemas.microsoft.com/office/drawing/2014/main" id="{0B035B8C-A1F7-7AEC-10FD-32917298A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4619" y="3163910"/>
            <a:ext cx="1037265" cy="103726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feld 13">
            <a:extLst>
              <a:ext uri="{FF2B5EF4-FFF2-40B4-BE49-F238E27FC236}">
                <a16:creationId xmlns:a16="http://schemas.microsoft.com/office/drawing/2014/main" id="{D3FB6D9A-F8C5-C560-A93F-4ECA47D3A971}"/>
              </a:ext>
            </a:extLst>
          </p:cNvPr>
          <p:cNvSpPr txBox="1"/>
          <p:nvPr/>
        </p:nvSpPr>
        <p:spPr>
          <a:xfrm>
            <a:off x="2944619" y="4336983"/>
            <a:ext cx="1037265" cy="2012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de-DE" sz="1200" dirty="0" err="1"/>
              <a:t>Minye</a:t>
            </a:r>
            <a:r>
              <a:rPr lang="de-DE" sz="1200" dirty="0"/>
              <a:t> </a:t>
            </a:r>
            <a:r>
              <a:rPr lang="de-DE" sz="1200" dirty="0" err="1"/>
              <a:t>Xu</a:t>
            </a:r>
            <a:endParaRPr lang="de-DE" sz="1200" dirty="0"/>
          </a:p>
        </p:txBody>
      </p:sp>
      <p:pic>
        <p:nvPicPr>
          <p:cNvPr id="17" name="Grafik 14" descr="Ein Bild, das Kleidung, Person, Menschliches Gesicht, Im Haus enthält.&#10;&#10;Automatisch generierte Beschreibung">
            <a:extLst>
              <a:ext uri="{FF2B5EF4-FFF2-40B4-BE49-F238E27FC236}">
                <a16:creationId xmlns:a16="http://schemas.microsoft.com/office/drawing/2014/main" id="{F02A06CD-373A-6C02-D9D2-091283070D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212" t="2034" r="39559" b="48144"/>
          <a:stretch/>
        </p:blipFill>
        <p:spPr>
          <a:xfrm>
            <a:off x="2950561" y="1534484"/>
            <a:ext cx="1037266" cy="103685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feld 15">
            <a:extLst>
              <a:ext uri="{FF2B5EF4-FFF2-40B4-BE49-F238E27FC236}">
                <a16:creationId xmlns:a16="http://schemas.microsoft.com/office/drawing/2014/main" id="{03C4383F-A993-C168-55C4-4E3D795CE1C3}"/>
              </a:ext>
            </a:extLst>
          </p:cNvPr>
          <p:cNvSpPr txBox="1"/>
          <p:nvPr/>
        </p:nvSpPr>
        <p:spPr>
          <a:xfrm>
            <a:off x="2944620" y="2706617"/>
            <a:ext cx="1037265" cy="201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de-DE" sz="1200" dirty="0"/>
              <a:t>Paul </a:t>
            </a:r>
            <a:r>
              <a:rPr lang="de-DE" sz="1200" dirty="0" err="1"/>
              <a:t>Bredl</a:t>
            </a:r>
            <a:endParaRPr lang="de-DE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652684-AB08-4303-81D2-523E6C727596}"/>
              </a:ext>
            </a:extLst>
          </p:cNvPr>
          <p:cNvSpPr/>
          <p:nvPr/>
        </p:nvSpPr>
        <p:spPr>
          <a:xfrm>
            <a:off x="732589" y="978519"/>
            <a:ext cx="3598779" cy="380858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extfeld 10">
            <a:extLst>
              <a:ext uri="{FF2B5EF4-FFF2-40B4-BE49-F238E27FC236}">
                <a16:creationId xmlns:a16="http://schemas.microsoft.com/office/drawing/2014/main" id="{B9312831-08E1-8564-1AF9-4FD9F926F748}"/>
              </a:ext>
            </a:extLst>
          </p:cNvPr>
          <p:cNvSpPr txBox="1"/>
          <p:nvPr/>
        </p:nvSpPr>
        <p:spPr>
          <a:xfrm>
            <a:off x="5330264" y="2706616"/>
            <a:ext cx="1037265" cy="201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de-DE" sz="1200" dirty="0"/>
              <a:t>Jürgen </a:t>
            </a:r>
            <a:r>
              <a:rPr lang="de-DE" sz="1200" dirty="0" err="1"/>
              <a:t>Pleiss</a:t>
            </a:r>
            <a:endParaRPr lang="de-DE" sz="1200" dirty="0"/>
          </a:p>
        </p:txBody>
      </p:sp>
      <p:sp>
        <p:nvSpPr>
          <p:cNvPr id="22" name="Textfeld 10">
            <a:extLst>
              <a:ext uri="{FF2B5EF4-FFF2-40B4-BE49-F238E27FC236}">
                <a16:creationId xmlns:a16="http://schemas.microsoft.com/office/drawing/2014/main" id="{FFB91771-9070-2CE4-B9A2-0269B35CFE1D}"/>
              </a:ext>
            </a:extLst>
          </p:cNvPr>
          <p:cNvSpPr txBox="1"/>
          <p:nvPr/>
        </p:nvSpPr>
        <p:spPr>
          <a:xfrm>
            <a:off x="6717128" y="2706615"/>
            <a:ext cx="1525185" cy="201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de-DE" sz="1200" dirty="0"/>
              <a:t>Benjamin Uekermann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160ED0-B242-5150-F6FD-EF6A233A443D}"/>
              </a:ext>
            </a:extLst>
          </p:cNvPr>
          <p:cNvSpPr/>
          <p:nvPr/>
        </p:nvSpPr>
        <p:spPr>
          <a:xfrm>
            <a:off x="4879473" y="978520"/>
            <a:ext cx="3598779" cy="21836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86F709-A5F8-CACB-B6AF-69C32D10391A}"/>
              </a:ext>
            </a:extLst>
          </p:cNvPr>
          <p:cNvSpPr txBox="1"/>
          <p:nvPr/>
        </p:nvSpPr>
        <p:spPr>
          <a:xfrm>
            <a:off x="6110034" y="1053725"/>
            <a:ext cx="1122947" cy="268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1600" dirty="0"/>
              <a:t>Supervision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1A9BF4-6076-CCE0-88AE-42A58A5476CF}"/>
              </a:ext>
            </a:extLst>
          </p:cNvPr>
          <p:cNvSpPr txBox="1"/>
          <p:nvPr/>
        </p:nvSpPr>
        <p:spPr>
          <a:xfrm>
            <a:off x="1273340" y="1053725"/>
            <a:ext cx="2517276" cy="268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1600" dirty="0"/>
              <a:t>Initial Student Project Team</a:t>
            </a:r>
          </a:p>
        </p:txBody>
      </p:sp>
      <p:pic>
        <p:nvPicPr>
          <p:cNvPr id="1030" name="Picture 6" descr="From Max Planck Institute for Solid State Research: “An ultrafast  microscope for the quantum world” – sciencesprings">
            <a:extLst>
              <a:ext uri="{FF2B5EF4-FFF2-40B4-BE49-F238E27FC236}">
                <a16:creationId xmlns:a16="http://schemas.microsoft.com/office/drawing/2014/main" id="{E7073E0A-14DB-9438-9218-890D75B33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r="28213"/>
          <a:stretch/>
        </p:blipFill>
        <p:spPr bwMode="auto">
          <a:xfrm>
            <a:off x="7488980" y="3610538"/>
            <a:ext cx="964540" cy="9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ftware Developments - Chair of Scientific Computing">
            <a:extLst>
              <a:ext uri="{FF2B5EF4-FFF2-40B4-BE49-F238E27FC236}">
                <a16:creationId xmlns:a16="http://schemas.microsoft.com/office/drawing/2014/main" id="{2C97BD5B-EBF2-F5F1-FA7D-25D5A1B5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04" y="3724054"/>
            <a:ext cx="1266018" cy="32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stitut für Biochemie und Technische Biochemie | Universität Stuttgart">
            <a:extLst>
              <a:ext uri="{FF2B5EF4-FFF2-40B4-BE49-F238E27FC236}">
                <a16:creationId xmlns:a16="http://schemas.microsoft.com/office/drawing/2014/main" id="{6B56BA1F-3465-EA39-4E8A-878563B1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05" y="3914299"/>
            <a:ext cx="700507" cy="6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EDAF76F-0521-52AA-F526-40BA73FCB026}"/>
              </a:ext>
            </a:extLst>
          </p:cNvPr>
          <p:cNvSpPr txBox="1"/>
          <p:nvPr/>
        </p:nvSpPr>
        <p:spPr>
          <a:xfrm>
            <a:off x="6319103" y="4548030"/>
            <a:ext cx="987710" cy="1409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400" dirty="0"/>
              <a:t>University of Stuttgart, </a:t>
            </a:r>
            <a:r>
              <a:rPr lang="en-US" sz="400" b="0" i="0" u="none" strike="noStrike" dirty="0">
                <a:solidFill>
                  <a:srgbClr val="262626"/>
                </a:solidFill>
                <a:effectLst/>
              </a:rPr>
              <a:t>Institute for Biochemistry and Technical Biochemistry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5F5C0-3C88-3494-253E-B8DCF20DFEA7}"/>
              </a:ext>
            </a:extLst>
          </p:cNvPr>
          <p:cNvSpPr/>
          <p:nvPr/>
        </p:nvSpPr>
        <p:spPr>
          <a:xfrm>
            <a:off x="1123237" y="1526036"/>
            <a:ext cx="1205414" cy="1373340"/>
          </a:xfrm>
          <a:prstGeom prst="rect">
            <a:avLst/>
          </a:prstGeom>
          <a:noFill/>
          <a:ln w="1905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F24112-2A42-D60B-BB2A-19AFFD0877F6}"/>
              </a:ext>
            </a:extLst>
          </p:cNvPr>
          <p:cNvSpPr txBox="1"/>
          <p:nvPr/>
        </p:nvSpPr>
        <p:spPr>
          <a:xfrm>
            <a:off x="1593516" y="-577516"/>
            <a:ext cx="181460" cy="268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9388" indent="-179388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E20774-65CD-C330-7481-3027E70D6766}"/>
              </a:ext>
            </a:extLst>
          </p:cNvPr>
          <p:cNvSpPr txBox="1"/>
          <p:nvPr/>
        </p:nvSpPr>
        <p:spPr>
          <a:xfrm>
            <a:off x="1038599" y="2939241"/>
            <a:ext cx="1472754" cy="150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900" dirty="0"/>
              <a:t>Continues the Project in PhD</a:t>
            </a:r>
          </a:p>
        </p:txBody>
      </p:sp>
      <p:pic>
        <p:nvPicPr>
          <p:cNvPr id="1036" name="Picture 12" descr="Höchstleistungsrechenzentrum Stuttgart: SimTech">
            <a:extLst>
              <a:ext uri="{FF2B5EF4-FFF2-40B4-BE49-F238E27FC236}">
                <a16:creationId xmlns:a16="http://schemas.microsoft.com/office/drawing/2014/main" id="{8714EEDD-6A57-6DEC-6972-65AF4C3F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78" y="3976453"/>
            <a:ext cx="961984" cy="5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97F5B89-3F39-B76F-AEC8-176996771C65}"/>
              </a:ext>
            </a:extLst>
          </p:cNvPr>
          <p:cNvSpPr txBox="1"/>
          <p:nvPr/>
        </p:nvSpPr>
        <p:spPr>
          <a:xfrm>
            <a:off x="5005625" y="4448653"/>
            <a:ext cx="899875" cy="1409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400" dirty="0"/>
              <a:t>Cluster of Excellence SimTech, Stuttgart Center for Simulation Science</a:t>
            </a:r>
            <a:endParaRPr lang="en-US" sz="400" b="0" i="0" u="none" strike="noStrike" dirty="0">
              <a:solidFill>
                <a:srgbClr val="262626"/>
              </a:solidFill>
              <a:effectLst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02DCA9-3182-644E-C1C9-ACB771AFF0FC}"/>
              </a:ext>
            </a:extLst>
          </p:cNvPr>
          <p:cNvSpPr/>
          <p:nvPr/>
        </p:nvSpPr>
        <p:spPr>
          <a:xfrm>
            <a:off x="4872119" y="3260349"/>
            <a:ext cx="3598779" cy="1526751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27128D-9022-4F5D-D413-728D53A6AD11}"/>
              </a:ext>
            </a:extLst>
          </p:cNvPr>
          <p:cNvSpPr txBox="1"/>
          <p:nvPr/>
        </p:nvSpPr>
        <p:spPr>
          <a:xfrm>
            <a:off x="6292055" y="3273049"/>
            <a:ext cx="850145" cy="268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1600" dirty="0"/>
              <a:t>Partners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8926F5-9E5A-CB55-7DEE-8599BECCE00F}"/>
              </a:ext>
            </a:extLst>
          </p:cNvPr>
          <p:cNvCxnSpPr>
            <a:stCxn id="20" idx="3"/>
          </p:cNvCxnSpPr>
          <p:nvPr/>
        </p:nvCxnSpPr>
        <p:spPr>
          <a:xfrm flipV="1">
            <a:off x="4331368" y="2443747"/>
            <a:ext cx="540751" cy="439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DAEFFA0-C452-7FCB-48AF-9D0856858DA9}"/>
              </a:ext>
            </a:extLst>
          </p:cNvPr>
          <p:cNvCxnSpPr>
            <a:cxnSpLocks/>
          </p:cNvCxnSpPr>
          <p:nvPr/>
        </p:nvCxnSpPr>
        <p:spPr>
          <a:xfrm>
            <a:off x="4349008" y="3557887"/>
            <a:ext cx="523111" cy="1229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D4D395D-E4F5-C15E-85F2-CEC852EA4C58}"/>
              </a:ext>
            </a:extLst>
          </p:cNvPr>
          <p:cNvCxnSpPr>
            <a:cxnSpLocks/>
            <a:stCxn id="23" idx="2"/>
            <a:endCxn id="31" idx="0"/>
          </p:cNvCxnSpPr>
          <p:nvPr/>
        </p:nvCxnSpPr>
        <p:spPr>
          <a:xfrm flipH="1">
            <a:off x="6671509" y="3162216"/>
            <a:ext cx="7354" cy="98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8" descr="Ein Bild, das Menschliches Gesicht, Person, Kleidung, Kinn enthält.&#10;&#10;Automatisch generierte Beschreibung">
            <a:extLst>
              <a:ext uri="{FF2B5EF4-FFF2-40B4-BE49-F238E27FC236}">
                <a16:creationId xmlns:a16="http://schemas.microsoft.com/office/drawing/2014/main" id="{E4DA7F04-1E6E-10C4-6075-19A1BB1010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7313" y="1550923"/>
            <a:ext cx="1037265" cy="103726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" name="Textfeld 10">
            <a:extLst>
              <a:ext uri="{FF2B5EF4-FFF2-40B4-BE49-F238E27FC236}">
                <a16:creationId xmlns:a16="http://schemas.microsoft.com/office/drawing/2014/main" id="{1DB64031-F413-B517-6468-B46C38DEA1C0}"/>
              </a:ext>
            </a:extLst>
          </p:cNvPr>
          <p:cNvSpPr txBox="1"/>
          <p:nvPr/>
        </p:nvSpPr>
        <p:spPr>
          <a:xfrm>
            <a:off x="1207312" y="2706617"/>
            <a:ext cx="1037265" cy="201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de-DE" sz="1200" dirty="0"/>
              <a:t>Felix Neubauer</a:t>
            </a:r>
          </a:p>
        </p:txBody>
      </p:sp>
    </p:spTree>
    <p:extLst>
      <p:ext uri="{BB962C8B-B14F-4D97-AF65-F5344CB8AC3E}">
        <p14:creationId xmlns:p14="http://schemas.microsoft.com/office/powerpoint/2010/main" val="40088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/>
      <p:bldP spid="26" grpId="0"/>
      <p:bldP spid="27" grpId="0" animBg="1"/>
      <p:bldP spid="29" grpId="0"/>
      <p:bldP spid="30" grpId="0"/>
      <p:bldP spid="31" grpId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8394-ACCD-BE88-D56E-EC9B5041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10EA-8B32-C46F-CDEE-2630D351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Related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8868F-C222-3693-3AA5-2A319505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Schema related research: schema inference [3, 4], validation [5], witness generation [6], schema matching [7], etc.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E632-6BEE-347A-7FB1-55BFB9E9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4FBD-F019-029A-1C38-3DF4DE5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6B7E2-428E-A059-4139-07E2824D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20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42371-0A0E-5128-04E7-A506CBD69EBE}"/>
              </a:ext>
            </a:extLst>
          </p:cNvPr>
          <p:cNvSpPr txBox="1"/>
          <p:nvPr/>
        </p:nvSpPr>
        <p:spPr>
          <a:xfrm>
            <a:off x="466725" y="2437351"/>
            <a:ext cx="6709444" cy="329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[3]: </a:t>
            </a:r>
            <a:r>
              <a:rPr lang="en-US" sz="9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Čontos</a:t>
            </a:r>
            <a:r>
              <a:rPr lang="en-US" sz="9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̌, Pavel; Svoboda, Martin: JSON schema inference approaches. In: International Conference on Conceptual Modeling. Springer, pp. 173–183, 2020. 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[4]: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Baazizi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Mohamed-Amine;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Colazzo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Dario;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Ghelli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Giorgio;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Sartiani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Carlo: Parametric schema inference for massive JSON datasets. The VLDB Journal, 28:497–521, 2019. 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9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[5]: </a:t>
            </a:r>
            <a:r>
              <a:rPr lang="en-US" sz="9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Attouche</a:t>
            </a:r>
            <a:r>
              <a:rPr lang="en-US" sz="9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9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Lyes</a:t>
            </a:r>
            <a:r>
              <a:rPr lang="en-US" sz="9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sz="9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Baazizi</a:t>
            </a:r>
            <a:r>
              <a:rPr lang="en-US" sz="9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Mohamed-Amine; </a:t>
            </a:r>
            <a:r>
              <a:rPr lang="en-US" sz="9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Colazzo</a:t>
            </a:r>
            <a:r>
              <a:rPr lang="en-US" sz="9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Dario; </a:t>
            </a:r>
            <a:r>
              <a:rPr lang="en-US" sz="9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Ghelli</a:t>
            </a:r>
            <a:r>
              <a:rPr lang="en-US" sz="9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Giorgio; </a:t>
            </a:r>
            <a:r>
              <a:rPr lang="en-US" sz="9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Sartiani</a:t>
            </a:r>
            <a:r>
              <a:rPr lang="en-US" sz="9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Carlo; Scherzinger, Stefanie: Validation of modern JSON schema: Formalization and complexity. Proceedings of the ACM on Programming Languages, 8(POPL):1451–1481, 2024. 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[6]: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Attouche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Lyes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;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Baazizi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Mohamed-Amine;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Colazzo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Dario;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Ghelli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Giorgio;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Sartiani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Carlo; Scherzinger, Stefanie: Witness generation for JSON Schema.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 preprint arXiv:2202.12849, 2022. 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9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[7]: </a:t>
            </a:r>
            <a:r>
              <a:rPr lang="en-US" sz="9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Waghray</a:t>
            </a:r>
            <a:r>
              <a:rPr lang="en-US" sz="9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Kunal: JSON schema matching: Empirical observations. In: Proceedings of the 2020 ACM SIGMOD International Conference on Management of Data. pp. 2887–2889, 2020. 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endParaRPr lang="en-US" sz="9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endParaRPr lang="en-US" sz="9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endParaRPr lang="en-US" sz="9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64869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8394-ACCD-BE88-D56E-EC9B5041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10EA-8B32-C46F-CDEE-2630D351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Related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8868F-C222-3693-3AA5-2A319505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Schema Editors: there exist different tools, such as JSON Editor Online</a:t>
            </a:r>
            <a:r>
              <a:rPr lang="en-US" baseline="30000" dirty="0"/>
              <a:t>2</a:t>
            </a:r>
            <a:r>
              <a:rPr lang="en-US" dirty="0"/>
              <a:t>, Adamant [8], or paid software, however less user-supporting features, such as tooltips or auto-completion or less JSON schema features supported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E632-6BEE-347A-7FB1-55BFB9E9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4FBD-F019-029A-1C38-3DF4DE5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6B7E2-428E-A059-4139-07E2824D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21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42371-0A0E-5128-04E7-A506CBD69EBE}"/>
              </a:ext>
            </a:extLst>
          </p:cNvPr>
          <p:cNvSpPr txBox="1"/>
          <p:nvPr/>
        </p:nvSpPr>
        <p:spPr>
          <a:xfrm>
            <a:off x="466725" y="2437351"/>
            <a:ext cx="6709444" cy="139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9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en-US" sz="9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https://</a:t>
            </a:r>
            <a:r>
              <a:rPr lang="en-US" sz="9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jsoneditoronline.org</a:t>
            </a:r>
            <a:r>
              <a:rPr lang="en-US" sz="9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accessed 2025/01/20. 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[8]: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Siffa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Ihda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Chaerony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; </a:t>
            </a:r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Schäfer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Jan; Becker, Markus M: Adamant: a JSON schema-based metadata editor for research data management workflows. F1000Research, 11, 2022. 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endParaRPr lang="en-US" sz="9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endParaRPr lang="en-US" sz="9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04763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8394-ACCD-BE88-D56E-EC9B5041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10EA-8B32-C46F-CDEE-2630D351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Feature: CSV Import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E632-6BEE-347A-7FB1-55BFB9E9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4FBD-F019-029A-1C38-3DF4DE5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6B7E2-428E-A059-4139-07E2824D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22</a:t>
            </a:fld>
            <a:endParaRPr lang="de-D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5F39E8-8E4E-A85A-3F20-5F564C0B4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06"/>
          <a:stretch/>
        </p:blipFill>
        <p:spPr>
          <a:xfrm>
            <a:off x="466725" y="1008000"/>
            <a:ext cx="5157220" cy="15477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751D38-0A1E-4DCB-9219-8F4BC1CEE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17" y="1008000"/>
            <a:ext cx="2050584" cy="366340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0272119-05E3-B69D-BB25-1C152EC41F8A}"/>
              </a:ext>
            </a:extLst>
          </p:cNvPr>
          <p:cNvSpPr txBox="1"/>
          <p:nvPr/>
        </p:nvSpPr>
        <p:spPr>
          <a:xfrm>
            <a:off x="6361226" y="4703091"/>
            <a:ext cx="396000" cy="268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1600" dirty="0"/>
              <a:t>[…]</a:t>
            </a:r>
          </a:p>
        </p:txBody>
      </p:sp>
      <p:sp>
        <p:nvSpPr>
          <p:cNvPr id="26" name="Bent Arrow 25">
            <a:extLst>
              <a:ext uri="{FF2B5EF4-FFF2-40B4-BE49-F238E27FC236}">
                <a16:creationId xmlns:a16="http://schemas.microsoft.com/office/drawing/2014/main" id="{60BFF61F-2CB4-B97F-DBCD-EC385B50F83E}"/>
              </a:ext>
            </a:extLst>
          </p:cNvPr>
          <p:cNvSpPr/>
          <p:nvPr/>
        </p:nvSpPr>
        <p:spPr>
          <a:xfrm flipV="1">
            <a:off x="3852745" y="2977500"/>
            <a:ext cx="1771200" cy="121920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B450687-DDD8-C341-DA15-F110F3931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828" y="3300849"/>
            <a:ext cx="1651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29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8394-ACCD-BE88-D56E-EC9B5041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10EA-8B32-C46F-CDEE-2630D351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Feature: Meta Schema Builder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E632-6BEE-347A-7FB1-55BFB9E9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4FBD-F019-029A-1C38-3DF4DE5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6B7E2-428E-A059-4139-07E2824D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23</a:t>
            </a:fld>
            <a:endParaRPr lang="de-DE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76AFF731-ABF1-F31D-7197-4B2C5FABE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1008000"/>
            <a:ext cx="3960000" cy="3708000"/>
          </a:xfrm>
        </p:spPr>
        <p:txBody>
          <a:bodyPr/>
          <a:lstStyle/>
          <a:p>
            <a:r>
              <a:rPr lang="en-US" dirty="0"/>
              <a:t>Dynamically builds meta schema based on user settings</a:t>
            </a:r>
          </a:p>
          <a:p>
            <a:r>
              <a:rPr lang="en-US" dirty="0"/>
              <a:t>Meta schema is responsible for complexity of schema editor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Advanced mode and beginner mode for schema editor</a:t>
            </a:r>
            <a:endParaRPr lang="en-US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70E79639-5130-7F79-F83C-0798F8C94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464" y="1773807"/>
            <a:ext cx="3959225" cy="2181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AB8055-1598-27D7-F110-6BF5A501D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776" y="788400"/>
            <a:ext cx="14986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56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8394-ACCD-BE88-D56E-EC9B5041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10EA-8B32-C46F-CDEE-2630D351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Feature: Snapshot Sharing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E632-6BEE-347A-7FB1-55BFB9E9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4FBD-F019-029A-1C38-3DF4DE5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6B7E2-428E-A059-4139-07E2824D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24</a:t>
            </a:fld>
            <a:endParaRPr lang="de-DE" dirty="0"/>
          </a:p>
        </p:txBody>
      </p:sp>
      <p:pic>
        <p:nvPicPr>
          <p:cNvPr id="12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070961B9-BDB4-9974-6BDF-7472AACB14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8313" y="1328791"/>
            <a:ext cx="7519987" cy="3066943"/>
          </a:xfrm>
        </p:spPr>
      </p:pic>
    </p:spTree>
    <p:extLst>
      <p:ext uri="{BB962C8B-B14F-4D97-AF65-F5344CB8AC3E}">
        <p14:creationId xmlns:p14="http://schemas.microsoft.com/office/powerpoint/2010/main" val="3395208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8394-ACCD-BE88-D56E-EC9B5041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10EA-8B32-C46F-CDEE-2630D351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Feature: Ontology Integration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E632-6BEE-347A-7FB1-55BFB9E9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4FBD-F019-029A-1C38-3DF4DE5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6B7E2-428E-A059-4139-07E2824D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25</a:t>
            </a:fld>
            <a:endParaRPr lang="de-DE" dirty="0"/>
          </a:p>
        </p:txBody>
      </p:sp>
      <p:pic>
        <p:nvPicPr>
          <p:cNvPr id="9" name="Content Placeholder 19" descr="A screenshot of a computer&#10;&#10;Description automatically generated">
            <a:extLst>
              <a:ext uri="{FF2B5EF4-FFF2-40B4-BE49-F238E27FC236}">
                <a16:creationId xmlns:a16="http://schemas.microsoft.com/office/drawing/2014/main" id="{74F90641-5C40-1E94-F2E0-D0EEF83C67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8313" y="1381849"/>
            <a:ext cx="7818437" cy="2960828"/>
          </a:xfrm>
        </p:spPr>
      </p:pic>
    </p:spTree>
    <p:extLst>
      <p:ext uri="{BB962C8B-B14F-4D97-AF65-F5344CB8AC3E}">
        <p14:creationId xmlns:p14="http://schemas.microsoft.com/office/powerpoint/2010/main" val="3066641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8394-ACCD-BE88-D56E-EC9B5041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10EA-8B32-C46F-CDEE-2630D351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Application Case #1: MOF Synthesis (in Chemistry)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E632-6BEE-347A-7FB1-55BFB9E9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4FBD-F019-029A-1C38-3DF4DE5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6B7E2-428E-A059-4139-07E2824D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26</a:t>
            </a:fld>
            <a:endParaRPr lang="de-DE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1563502-B6DB-4C91-C28B-4B06D343A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6" y="951549"/>
            <a:ext cx="8243887" cy="3759042"/>
          </a:xfrm>
        </p:spPr>
        <p:txBody>
          <a:bodyPr/>
          <a:lstStyle/>
          <a:p>
            <a:r>
              <a:rPr lang="en-US" dirty="0"/>
              <a:t>Scenario from Biochemistry department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About Metal-organic framework (MOF) synthesis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Export Excel table</a:t>
            </a:r>
            <a:r>
              <a:rPr lang="en-US" baseline="30000" dirty="0"/>
              <a:t>2</a:t>
            </a:r>
            <a:r>
              <a:rPr lang="en-US" dirty="0"/>
              <a:t> as CSV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Import of CSV into </a:t>
            </a:r>
            <a:r>
              <a:rPr lang="en-US" dirty="0" err="1"/>
              <a:t>MetaConfigurator</a:t>
            </a:r>
            <a:r>
              <a:rPr lang="en-US" dirty="0"/>
              <a:t> (+ automatic schema inference)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Changes in schema through intuitive schema editor diagram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External Python script</a:t>
            </a:r>
            <a:r>
              <a:rPr lang="en-US" baseline="30000" dirty="0"/>
              <a:t>3</a:t>
            </a:r>
            <a:r>
              <a:rPr lang="en-US" dirty="0"/>
              <a:t> for appending metadata to the synthesis data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Now data is in standardized format, interoperable. Schema can be shared with others, automatic validation possible. Easier maintenance of data through tools, such as </a:t>
            </a:r>
            <a:r>
              <a:rPr lang="en-US" dirty="0" err="1">
                <a:sym typeface="Wingdings" pitchFamily="2" charset="2"/>
              </a:rPr>
              <a:t>MetaConfigurator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12550-048F-0644-7047-B48933685F0E}"/>
              </a:ext>
            </a:extLst>
          </p:cNvPr>
          <p:cNvSpPr txBox="1"/>
          <p:nvPr/>
        </p:nvSpPr>
        <p:spPr>
          <a:xfrm>
            <a:off x="466725" y="4381537"/>
            <a:ext cx="83888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 b="0" i="0" u="none" strike="noStrike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1400" b="0" i="0" u="none" strike="noStrike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 cooperation with Jürgen Pleiss</a:t>
            </a:r>
            <a:endParaRPr lang="en-US" sz="1400" b="0" i="0" u="none" strike="noStrike" baseline="3000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1400" b="0" i="0" u="none" strike="noStrike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400" baseline="-25000" dirty="0">
                <a:solidFill>
                  <a:srgbClr val="222222"/>
                </a:solidFill>
                <a:latin typeface="Arial" panose="020B0604020202020204" pitchFamily="34" charset="0"/>
              </a:rPr>
              <a:t>The Excel document with synthesis data was provided by </a:t>
            </a:r>
            <a:r>
              <a:rPr lang="en-US" sz="1400" baseline="-25000" dirty="0" err="1">
                <a:solidFill>
                  <a:srgbClr val="222222"/>
                </a:solidFill>
                <a:latin typeface="Arial" panose="020B0604020202020204" pitchFamily="34" charset="0"/>
              </a:rPr>
              <a:t>Esengül</a:t>
            </a:r>
            <a:r>
              <a:rPr lang="en-US" sz="1400" baseline="-25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baseline="-25000" dirty="0" err="1">
                <a:solidFill>
                  <a:srgbClr val="222222"/>
                </a:solidFill>
                <a:latin typeface="Arial" panose="020B0604020202020204" pitchFamily="34" charset="0"/>
              </a:rPr>
              <a:t>Ciftci</a:t>
            </a:r>
            <a:endParaRPr lang="en-US" sz="1400" baseline="-25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14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en-US" sz="1400" baseline="-25000" dirty="0">
                <a:solidFill>
                  <a:srgbClr val="222222"/>
                </a:solidFill>
                <a:latin typeface="Arial" panose="020B0604020202020204" pitchFamily="34" charset="0"/>
              </a:rPr>
              <a:t>The Python script queries data from the PubChem database, based on code from </a:t>
            </a:r>
            <a:r>
              <a:rPr lang="en-US" sz="1400" baseline="-25000" dirty="0" err="1">
                <a:solidFill>
                  <a:srgbClr val="222222"/>
                </a:solidFill>
                <a:latin typeface="Arial" panose="020B0604020202020204" pitchFamily="34" charset="0"/>
              </a:rPr>
              <a:t>Torsten</a:t>
            </a:r>
            <a:r>
              <a:rPr lang="en-US" sz="1400" baseline="-25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baseline="-25000" dirty="0" err="1">
                <a:solidFill>
                  <a:srgbClr val="222222"/>
                </a:solidFill>
                <a:latin typeface="Arial" panose="020B0604020202020204" pitchFamily="34" charset="0"/>
              </a:rPr>
              <a:t>Gieß</a:t>
            </a:r>
            <a:endParaRPr lang="en-US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417985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8394-ACCD-BE88-D56E-EC9B5041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10EA-8B32-C46F-CDEE-2630D351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Application Case #2: </a:t>
            </a:r>
            <a:r>
              <a:rPr lang="en-US" b="1" dirty="0" err="1"/>
              <a:t>preCICE</a:t>
            </a:r>
            <a:r>
              <a:rPr lang="en-US" b="1" dirty="0"/>
              <a:t> Adapter Configuration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E632-6BEE-347A-7FB1-55BFB9E9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4FBD-F019-029A-1C38-3DF4DE5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6B7E2-428E-A059-4139-07E2824D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55BC0-6E69-5C51-6274-40862E68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6" y="951549"/>
            <a:ext cx="8243887" cy="3759042"/>
          </a:xfrm>
        </p:spPr>
        <p:txBody>
          <a:bodyPr/>
          <a:lstStyle/>
          <a:p>
            <a:r>
              <a:rPr lang="en-US" dirty="0" err="1"/>
              <a:t>preCICE</a:t>
            </a:r>
            <a:r>
              <a:rPr lang="en-US" dirty="0"/>
              <a:t> is a coupling library for partitioned multi-physics simulations</a:t>
            </a:r>
            <a:r>
              <a:rPr lang="en-US" baseline="30000" dirty="0"/>
              <a:t>1</a:t>
            </a:r>
          </a:p>
          <a:p>
            <a:r>
              <a:rPr lang="en-US" dirty="0"/>
              <a:t>It has more than 10 different configuration files for different adapters and tools</a:t>
            </a:r>
          </a:p>
          <a:p>
            <a:r>
              <a:rPr lang="en-US" dirty="0"/>
              <a:t>Some are solver-specific but many more or less the same</a:t>
            </a:r>
          </a:p>
          <a:p>
            <a:r>
              <a:rPr lang="en-US" dirty="0"/>
              <a:t>Introduction of common Adapter Schema using </a:t>
            </a:r>
            <a:r>
              <a:rPr lang="en-US" dirty="0" err="1"/>
              <a:t>MetaConfigurator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MetaConfigurator</a:t>
            </a:r>
            <a:r>
              <a:rPr lang="en-US" dirty="0"/>
              <a:t> offers up-to-date web form showing the fields of the schema in discussion &amp; allows for editing the schema (without prior experience needed)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34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8815-88AF-8739-1E6C-FC846497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D38EB-F8E1-43C3-D599-1E00E87AAD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User Study – Research Questions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AB543-31E8-DCA3-38F6-494355F4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C1763-0087-CAED-7896-DDBEE000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224DB-217B-42B2-D356-64AD5687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28</a:t>
            </a:fld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1EF5ACF-93F5-325E-2320-F22AA5B7E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6" y="951549"/>
            <a:ext cx="8243887" cy="3759042"/>
          </a:xfrm>
        </p:spPr>
        <p:txBody>
          <a:bodyPr vert="horz" lIns="0" tIns="0" rIns="0" bIns="0" rtlCol="0" anchor="t">
            <a:noAutofit/>
          </a:bodyPr>
          <a:lstStyle/>
          <a:p>
            <a:pPr marL="170815" indent="-170815"/>
            <a:r>
              <a:rPr lang="en-US" b="1" dirty="0"/>
              <a:t>RQ1: </a:t>
            </a:r>
            <a:r>
              <a:rPr lang="en-US" dirty="0"/>
              <a:t>Which aspects of the tool can be improved?</a:t>
            </a:r>
            <a:endParaRPr lang="zh-CN" altLang="en-US" dirty="0"/>
          </a:p>
          <a:p>
            <a:pPr marL="170815" indent="-170815"/>
            <a:r>
              <a:rPr lang="en-US" b="1" dirty="0"/>
              <a:t>RQ2: </a:t>
            </a:r>
            <a:r>
              <a:rPr lang="en-US" dirty="0"/>
              <a:t>Are users able to perform particular types of tasks using the tool?</a:t>
            </a:r>
            <a:endParaRPr lang="en-US" dirty="0">
              <a:cs typeface="Arial"/>
            </a:endParaRPr>
          </a:p>
          <a:p>
            <a:pPr marL="170815" indent="-170815"/>
            <a:r>
              <a:rPr lang="en-US" b="1" dirty="0"/>
              <a:t>RQ3: </a:t>
            </a:r>
            <a:r>
              <a:rPr lang="en-US" dirty="0"/>
              <a:t>Would people use the tool in practice?</a:t>
            </a:r>
            <a:endParaRPr lang="en-US" dirty="0">
              <a:cs typeface="Arial"/>
            </a:endParaRPr>
          </a:p>
          <a:p>
            <a:pPr marL="170815" indent="-170815">
              <a:buClr>
                <a:srgbClr val="00BEFF"/>
              </a:buClr>
            </a:pPr>
            <a:r>
              <a:rPr lang="en-US" dirty="0">
                <a:cs typeface="Arial"/>
              </a:rPr>
              <a:t>GOAL: </a:t>
            </a:r>
          </a:p>
          <a:p>
            <a:pPr marL="360045" lvl="1" indent="-183515"/>
            <a:r>
              <a:rPr lang="en-US" dirty="0">
                <a:cs typeface="Arial"/>
              </a:rPr>
              <a:t>To improve our tool with help of feedback</a:t>
            </a:r>
          </a:p>
          <a:p>
            <a:pPr marL="360045" lvl="1" indent="-183515"/>
            <a:r>
              <a:rPr lang="en-US" dirty="0">
                <a:cs typeface="Arial"/>
              </a:rPr>
              <a:t>To gather information about user habits</a:t>
            </a:r>
          </a:p>
          <a:p>
            <a:pPr marL="360045" lvl="1" indent="-183515"/>
            <a:endParaRPr lang="en-US" dirty="0">
              <a:cs typeface="Arial"/>
            </a:endParaRPr>
          </a:p>
          <a:p>
            <a:pPr marL="360045" lvl="1" indent="-183515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466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8394-ACCD-BE88-D56E-EC9B5041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10EA-8B32-C46F-CDEE-2630D351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User Study - Methodology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E632-6BEE-347A-7FB1-55BFB9E9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4FBD-F019-029A-1C38-3DF4DE5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6B7E2-428E-A059-4139-07E2824D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29</a:t>
            </a:fld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86BBE32A-2C38-382F-A971-125F5A630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6" y="951549"/>
            <a:ext cx="8243887" cy="3759042"/>
          </a:xfrm>
        </p:spPr>
        <p:txBody>
          <a:bodyPr vert="horz" lIns="0" tIns="0" rIns="0" bIns="0" rtlCol="0" anchor="t">
            <a:noAutofit/>
          </a:bodyPr>
          <a:lstStyle/>
          <a:p>
            <a:pPr marL="170815" indent="-170815"/>
            <a:r>
              <a:rPr lang="en-US" dirty="0"/>
              <a:t>Small-scale: 5 Participants</a:t>
            </a:r>
            <a:endParaRPr lang="zh-CN" altLang="en-US" dirty="0"/>
          </a:p>
          <a:p>
            <a:pPr marL="170815" indent="-170815"/>
            <a:r>
              <a:rPr lang="en-US" dirty="0"/>
              <a:t>Qualitative</a:t>
            </a:r>
            <a:endParaRPr lang="en-US" dirty="0">
              <a:cs typeface="Arial"/>
            </a:endParaRPr>
          </a:p>
          <a:p>
            <a:pPr marL="170815" indent="-170815"/>
            <a:r>
              <a:rPr lang="en-US" dirty="0"/>
              <a:t>Participants needed to solve example tasks:</a:t>
            </a:r>
            <a:endParaRPr lang="en-US" dirty="0">
              <a:cs typeface="Arial"/>
            </a:endParaRPr>
          </a:p>
          <a:p>
            <a:pPr marL="360045" lvl="1" indent="-183515"/>
            <a:r>
              <a:rPr lang="en-US" dirty="0"/>
              <a:t>Retrieving information</a:t>
            </a:r>
            <a:endParaRPr lang="en-US" dirty="0">
              <a:cs typeface="Arial"/>
            </a:endParaRPr>
          </a:p>
          <a:p>
            <a:pPr marL="360045" lvl="1" indent="-183515"/>
            <a:r>
              <a:rPr lang="en-US" dirty="0"/>
              <a:t>Editing data</a:t>
            </a:r>
            <a:endParaRPr lang="en-US" dirty="0">
              <a:cs typeface="Arial"/>
            </a:endParaRPr>
          </a:p>
          <a:p>
            <a:pPr marL="360045" lvl="1" indent="-183515"/>
            <a:r>
              <a:rPr lang="en-US" dirty="0"/>
              <a:t>Editing the schema</a:t>
            </a:r>
            <a:endParaRPr lang="en-US" dirty="0">
              <a:cs typeface="Arial"/>
            </a:endParaRPr>
          </a:p>
          <a:p>
            <a:pPr marL="170815" indent="-170815"/>
            <a:r>
              <a:rPr lang="en-US" dirty="0"/>
              <a:t>Participants were asked to share their opinion and improvement suggestions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26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997CFF0-9A04-8316-6D41-A032D7EB6BDF}"/>
              </a:ext>
            </a:extLst>
          </p:cNvPr>
          <p:cNvSpPr/>
          <p:nvPr/>
        </p:nvSpPr>
        <p:spPr>
          <a:xfrm>
            <a:off x="469075" y="-3261105"/>
            <a:ext cx="7287675" cy="72964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873752-BA64-7940-FE7F-36126612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DB667-2349-F186-9ABB-23AB530E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Stuttgart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76E76-843D-728B-C238-610E1FD9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A50EED8-640E-83F4-A821-5B86A713B56D}"/>
              </a:ext>
            </a:extLst>
          </p:cNvPr>
          <p:cNvSpPr txBox="1">
            <a:spLocks/>
          </p:cNvSpPr>
          <p:nvPr/>
        </p:nvSpPr>
        <p:spPr>
          <a:xfrm>
            <a:off x="1958067" y="820723"/>
            <a:ext cx="4834626" cy="2278077"/>
          </a:xfrm>
          <a:prstGeom prst="rect">
            <a:avLst/>
          </a:prstGeom>
        </p:spPr>
        <p:txBody>
          <a:bodyPr/>
          <a:lstStyle>
            <a:lvl1pPr marL="171448" indent="-171448" algn="l" defTabSz="685793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0" indent="-184148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0" indent="-176212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18" indent="-184148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29" indent="-176212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31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8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24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21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“Have you ever struggled with data interoperability?”</a:t>
            </a:r>
          </a:p>
        </p:txBody>
      </p:sp>
    </p:spTree>
    <p:extLst>
      <p:ext uri="{BB962C8B-B14F-4D97-AF65-F5344CB8AC3E}">
        <p14:creationId xmlns:p14="http://schemas.microsoft.com/office/powerpoint/2010/main" val="2984567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8394-ACCD-BE88-D56E-EC9B5041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10EA-8B32-C46F-CDEE-2630D351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User Study - Results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E632-6BEE-347A-7FB1-55BFB9E9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4FBD-F019-029A-1C38-3DF4DE5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6B7E2-428E-A059-4139-07E2824D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30</a:t>
            </a:fld>
            <a:endParaRPr lang="de-DE" dirty="0"/>
          </a:p>
        </p:txBody>
      </p:sp>
      <p:sp>
        <p:nvSpPr>
          <p:cNvPr id="14" name="内容占位符 3">
            <a:extLst>
              <a:ext uri="{FF2B5EF4-FFF2-40B4-BE49-F238E27FC236}">
                <a16:creationId xmlns:a16="http://schemas.microsoft.com/office/drawing/2014/main" id="{B5C6149F-59F5-3A0E-EAF0-252292B0A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6" y="951549"/>
            <a:ext cx="8243887" cy="3759042"/>
          </a:xfrm>
        </p:spPr>
        <p:txBody>
          <a:bodyPr vert="horz" lIns="0" tIns="0" rIns="0" bIns="0" rtlCol="0" anchor="t">
            <a:noAutofit/>
          </a:bodyPr>
          <a:lstStyle/>
          <a:p>
            <a:pPr marL="170815" indent="-170815"/>
            <a:r>
              <a:rPr lang="en-US" b="1" dirty="0"/>
              <a:t>RQ1: </a:t>
            </a:r>
            <a:r>
              <a:rPr lang="en-US" dirty="0"/>
              <a:t>Which aspects of the tool can be improved?</a:t>
            </a:r>
          </a:p>
          <a:p>
            <a:pPr marL="359410" lvl="1" indent="-170815"/>
            <a:r>
              <a:rPr lang="en-US" altLang="zh-CN" dirty="0"/>
              <a:t>23 aspects identified: 20 addressed, 3 remain as future work</a:t>
            </a:r>
            <a:endParaRPr lang="zh-CN" altLang="en-US" dirty="0">
              <a:cs typeface="Arial"/>
            </a:endParaRPr>
          </a:p>
          <a:p>
            <a:pPr marL="170815" indent="-170815"/>
            <a:r>
              <a:rPr lang="en-US" b="1" dirty="0"/>
              <a:t>RQ2: </a:t>
            </a:r>
            <a:r>
              <a:rPr lang="en-US" dirty="0"/>
              <a:t>Are users able to perform particular types of tasks using the tool?</a:t>
            </a:r>
          </a:p>
          <a:p>
            <a:pPr marL="359410" lvl="1" indent="-170815"/>
            <a:r>
              <a:rPr lang="en-US" dirty="0">
                <a:cs typeface="Arial"/>
              </a:rPr>
              <a:t>90% of the tasks correctly without hints</a:t>
            </a:r>
          </a:p>
          <a:p>
            <a:pPr marL="359410" lvl="1" indent="-170815"/>
            <a:r>
              <a:rPr lang="en-US" dirty="0">
                <a:cs typeface="Arial"/>
              </a:rPr>
              <a:t>100% of the tasks solved with giving small hints</a:t>
            </a:r>
          </a:p>
          <a:p>
            <a:pPr marL="170815" indent="-170815"/>
            <a:r>
              <a:rPr lang="en-US" b="1" dirty="0"/>
              <a:t>RQ3: </a:t>
            </a:r>
            <a:r>
              <a:rPr lang="en-US" dirty="0"/>
              <a:t>Would people use the tool in practice?</a:t>
            </a:r>
            <a:endParaRPr lang="de-DE" altLang="zh-CN" dirty="0">
              <a:cs typeface="Arial"/>
            </a:endParaRPr>
          </a:p>
          <a:p>
            <a:pPr marL="359410" lvl="1" indent="-170815"/>
            <a:r>
              <a:rPr lang="zh-CN" altLang="en-US" dirty="0">
                <a:cs typeface="Arial"/>
              </a:rPr>
              <a:t>All participants responded </a:t>
            </a:r>
            <a:r>
              <a:rPr lang="de-DE" altLang="zh-CN" dirty="0" err="1">
                <a:cs typeface="Arial"/>
              </a:rPr>
              <a:t>they</a:t>
            </a:r>
            <a:r>
              <a:rPr lang="de-DE" altLang="zh-CN" dirty="0">
                <a:cs typeface="Arial"/>
              </a:rPr>
              <a:t> </a:t>
            </a:r>
            <a:r>
              <a:rPr lang="de-DE" altLang="zh-CN" dirty="0" err="1">
                <a:cs typeface="Arial"/>
              </a:rPr>
              <a:t>w</a:t>
            </a:r>
            <a:r>
              <a:rPr lang="zh-CN" altLang="en-US" dirty="0">
                <a:cs typeface="Arial"/>
              </a:rPr>
              <a:t>ould </a:t>
            </a:r>
            <a:r>
              <a:rPr lang="de-DE" altLang="zh-CN" dirty="0" err="1">
                <a:cs typeface="Arial"/>
              </a:rPr>
              <a:t>potentially</a:t>
            </a:r>
            <a:r>
              <a:rPr lang="zh-CN" altLang="en-US" dirty="0">
                <a:cs typeface="Arial"/>
              </a:rPr>
              <a:t> use </a:t>
            </a:r>
            <a:r>
              <a:rPr lang="de-DE" altLang="zh-CN" dirty="0" err="1">
                <a:cs typeface="Arial"/>
              </a:rPr>
              <a:t>MetaConfigutator</a:t>
            </a:r>
            <a:r>
              <a:rPr lang="de-DE" altLang="zh-CN" dirty="0">
                <a:cs typeface="Arial"/>
              </a:rPr>
              <a:t> </a:t>
            </a:r>
            <a:r>
              <a:rPr lang="zh-CN" altLang="en-US" dirty="0">
                <a:cs typeface="Arial"/>
              </a:rPr>
              <a:t>in practic</a:t>
            </a:r>
            <a:r>
              <a:rPr lang="de-DE" altLang="zh-CN" dirty="0" err="1">
                <a:cs typeface="Arial"/>
              </a:rPr>
              <a:t>e</a:t>
            </a:r>
            <a:endParaRPr lang="de-DE" altLang="zh-CN" dirty="0">
              <a:cs typeface="Arial"/>
            </a:endParaRPr>
          </a:p>
          <a:p>
            <a:pPr marL="359410" lvl="1" indent="-170815"/>
            <a:r>
              <a:rPr lang="de-DE" altLang="zh-CN" dirty="0" err="1">
                <a:cs typeface="Arial"/>
              </a:rPr>
              <a:t>Some</a:t>
            </a:r>
            <a:r>
              <a:rPr lang="zh-CN" altLang="en-US" dirty="0">
                <a:cs typeface="Arial"/>
              </a:rPr>
              <a:t> recommended our tool to other </a:t>
            </a:r>
            <a:r>
              <a:rPr lang="de-DE" altLang="zh-CN" dirty="0">
                <a:cs typeface="Arial"/>
              </a:rPr>
              <a:t>p</a:t>
            </a:r>
            <a:r>
              <a:rPr lang="zh-CN" altLang="en-US" dirty="0">
                <a:cs typeface="Arial"/>
              </a:rPr>
              <a:t>eople</a:t>
            </a:r>
          </a:p>
          <a:p>
            <a:pPr marL="0" indent="0">
              <a:buNone/>
            </a:pPr>
            <a:endParaRPr lang="zh-CN" altLang="en-US" dirty="0">
              <a:cs typeface="Arial"/>
            </a:endParaRPr>
          </a:p>
          <a:p>
            <a:pPr marL="170815" indent="-170815"/>
            <a:endParaRPr lang="zh-CN" altLang="en-US" dirty="0">
              <a:cs typeface="Arial"/>
            </a:endParaRPr>
          </a:p>
          <a:p>
            <a:pPr marL="170815" indent="-170815"/>
            <a:endParaRPr lang="zh-CN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4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37B2-25B3-CE3C-3A96-82F94756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9B7F-3BC5-3CAD-9F35-905C9D9F2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64783-947B-D94F-D6BC-4EB5E45EB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Models (what is it and why does it matter?)</a:t>
            </a:r>
          </a:p>
          <a:p>
            <a:r>
              <a:rPr lang="en-US" dirty="0"/>
              <a:t>The Problem</a:t>
            </a:r>
          </a:p>
          <a:p>
            <a:r>
              <a:rPr lang="en-US" dirty="0"/>
              <a:t>The Solution</a:t>
            </a:r>
          </a:p>
          <a:p>
            <a:r>
              <a:rPr lang="en-US" dirty="0"/>
              <a:t>Live Demo</a:t>
            </a:r>
          </a:p>
          <a:p>
            <a:r>
              <a:rPr lang="de-DE" dirty="0" err="1"/>
              <a:t>Conclusion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90CCB-6C35-5ED5-045B-8BAFD6EC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54400" y="4876200"/>
            <a:ext cx="532800" cy="123111"/>
          </a:xfrm>
        </p:spPr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9E882-8730-5E75-24EB-14D3A442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AD105-369E-FA2C-D942-73960D31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396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DE06-F882-4EBC-B43C-1AB89358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7" y="356400"/>
            <a:ext cx="8245475" cy="432000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Data Model?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D79E8B-4525-8327-9C3A-ED61BFCA5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948600"/>
            <a:ext cx="4176860" cy="37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data model defines the structure and constraints of data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A95EB0-58AE-BC51-D85B-DAD36FFD3A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809" b="-3"/>
          <a:stretch/>
        </p:blipFill>
        <p:spPr>
          <a:xfrm>
            <a:off x="4895688" y="1008000"/>
            <a:ext cx="3816512" cy="3708000"/>
          </a:xfrm>
          <a:prstGeom prst="rect">
            <a:avLst/>
          </a:prstGeo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7EA653-9857-4123-A4B3-F63422F740F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754400" y="4876200"/>
            <a:ext cx="532800" cy="12311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02/25/2025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747F64-6F54-4BB5-AF87-FBB10F84A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66725" y="4876200"/>
            <a:ext cx="6063501" cy="123111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Stuttgart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268E1-7D03-4300-82C4-2656E4A0C7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489000" y="4876200"/>
            <a:ext cx="223200" cy="12311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E82CC3C-1DC0-4FDA-9590-6CC506AB67F8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  <p:pic>
        <p:nvPicPr>
          <p:cNvPr id="15" name="Picture 14" descr="A close-up of a number&#10;&#10;Description automatically generated">
            <a:extLst>
              <a:ext uri="{FF2B5EF4-FFF2-40B4-BE49-F238E27FC236}">
                <a16:creationId xmlns:a16="http://schemas.microsoft.com/office/drawing/2014/main" id="{F5CD9215-FE0D-2495-53D0-4A913F471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3422644"/>
            <a:ext cx="2374900" cy="1016000"/>
          </a:xfrm>
          <a:prstGeom prst="rect">
            <a:avLst/>
          </a:prstGeom>
        </p:spPr>
      </p:pic>
      <p:pic>
        <p:nvPicPr>
          <p:cNvPr id="17" name="Picture 16" descr="A close-up of a number&#10;&#10;Description automatically generated">
            <a:extLst>
              <a:ext uri="{FF2B5EF4-FFF2-40B4-BE49-F238E27FC236}">
                <a16:creationId xmlns:a16="http://schemas.microsoft.com/office/drawing/2014/main" id="{E472C3C9-9585-DEC1-D745-14A282570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" y="2221672"/>
            <a:ext cx="2425700" cy="1003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6B08D-2741-B6D0-EB54-149D94AB2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50" y="1156916"/>
            <a:ext cx="2349500" cy="787400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8A8E5B45-260F-13D3-0671-A4D88598446F}"/>
              </a:ext>
            </a:extLst>
          </p:cNvPr>
          <p:cNvSpPr/>
          <p:nvPr/>
        </p:nvSpPr>
        <p:spPr>
          <a:xfrm flipH="1">
            <a:off x="3751740" y="2472497"/>
            <a:ext cx="820260" cy="5016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337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DE06-F882-4EBC-B43C-1AB89358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Data Models Matter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F05250-C322-9C35-F521-4E1578136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0993C7-653A-4A2C-A51F-B0E3F59E1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Without</a:t>
            </a:r>
            <a:r>
              <a:rPr lang="de-DE" dirty="0"/>
              <a:t> a Data Model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D79E8B-4525-8327-9C3A-ED61BFCA5F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Inconsistent structures</a:t>
            </a:r>
          </a:p>
          <a:p>
            <a:r>
              <a:rPr lang="en-US" dirty="0"/>
              <a:t>Data duplication</a:t>
            </a:r>
          </a:p>
          <a:p>
            <a:r>
              <a:rPr lang="en-US" dirty="0"/>
              <a:t>Hard to validate</a:t>
            </a:r>
          </a:p>
          <a:p>
            <a:r>
              <a:rPr lang="en-US" dirty="0"/>
              <a:t>Manual effort needed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No FAIR</a:t>
            </a:r>
            <a:r>
              <a:rPr lang="en-US" baseline="30000" dirty="0"/>
              <a:t>1</a:t>
            </a:r>
            <a:r>
              <a:rPr lang="en-US" dirty="0"/>
              <a:t>ness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D90779-C24A-43C4-DE8B-5910F7C2833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With A Data Model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3D760DF-D2C5-554B-AF5E-CDA291703B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52200" y="1296000"/>
            <a:ext cx="3960000" cy="2442102"/>
          </a:xfrm>
        </p:spPr>
        <p:txBody>
          <a:bodyPr/>
          <a:lstStyle/>
          <a:p>
            <a:r>
              <a:rPr lang="en-US" dirty="0"/>
              <a:t>Defined structure</a:t>
            </a:r>
          </a:p>
          <a:p>
            <a:r>
              <a:rPr lang="en-US" dirty="0"/>
              <a:t>Interoperability</a:t>
            </a:r>
          </a:p>
          <a:p>
            <a:r>
              <a:rPr lang="en-US" dirty="0"/>
              <a:t>Automatic validation</a:t>
            </a:r>
          </a:p>
          <a:p>
            <a:r>
              <a:rPr lang="en-US" dirty="0"/>
              <a:t>Easier analysis and automation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Enables FAIR</a:t>
            </a:r>
            <a:r>
              <a:rPr lang="en-US" baseline="30000" dirty="0"/>
              <a:t>1</a:t>
            </a:r>
            <a:r>
              <a:rPr lang="en-US" dirty="0"/>
              <a:t>ness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7EA653-9857-4123-A4B3-F63422F740F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747F64-6F54-4BB5-AF87-FBB10F84A6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Stuttgart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268E1-7D03-4300-82C4-2656E4A0C7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6</a:t>
            </a:fld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67839B-9FB1-E6C9-3907-B20DE7E2BA1E}"/>
              </a:ext>
            </a:extLst>
          </p:cNvPr>
          <p:cNvSpPr txBox="1"/>
          <p:nvPr/>
        </p:nvSpPr>
        <p:spPr>
          <a:xfrm>
            <a:off x="466725" y="4108135"/>
            <a:ext cx="6709444" cy="666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1050" baseline="30000" dirty="0"/>
              <a:t>1</a:t>
            </a:r>
            <a:r>
              <a:rPr lang="en-US" sz="1050" dirty="0"/>
              <a:t>: Findable, Accessible, Interoperable and Re-Usable [1]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[1]: </a:t>
            </a:r>
            <a:r>
              <a:rPr lang="en-US" sz="105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WILKINSON, Mark D., et al. The FAIR Guiding Principles for scientific data management and stewardship. </a:t>
            </a:r>
            <a:r>
              <a:rPr lang="en-US" sz="105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Scientific data</a:t>
            </a:r>
            <a:r>
              <a:rPr lang="en-US" sz="105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2016, 3. Jg., Nr. 1, S. 1-9.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86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DE06-F882-4EBC-B43C-1AB89358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7" y="356400"/>
            <a:ext cx="8245475" cy="432000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de-DE" dirty="0"/>
              <a:t>Challenges in </a:t>
            </a:r>
            <a:r>
              <a:rPr lang="de-DE" dirty="0" err="1"/>
              <a:t>Creating</a:t>
            </a:r>
            <a:r>
              <a:rPr lang="de-DE" dirty="0"/>
              <a:t> Data Models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0993C7-653A-4A2C-A51F-B0E3F59E1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546519"/>
            <a:ext cx="8244200" cy="2486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de-DE" sz="1500" b="1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7EA653-9857-4123-A4B3-F63422F7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54400" y="4876200"/>
            <a:ext cx="532800" cy="12311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02/25/2025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747F64-6F54-4BB5-AF87-FBB10F84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5" y="4876200"/>
            <a:ext cx="6063501" cy="123111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University of Stuttgart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268E1-7D03-4300-82C4-2656E4A0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9000" y="4876200"/>
            <a:ext cx="223200" cy="12311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E82CC3C-1DC0-4FDA-9590-6CC506AB67F8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graphicFrame>
        <p:nvGraphicFramePr>
          <p:cNvPr id="9" name="Inhaltsplatzhalter 3">
            <a:extLst>
              <a:ext uri="{FF2B5EF4-FFF2-40B4-BE49-F238E27FC236}">
                <a16:creationId xmlns:a16="http://schemas.microsoft.com/office/drawing/2014/main" id="{286F3654-1A38-00D0-B7C0-8FD93E92C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627184"/>
              </p:ext>
            </p:extLst>
          </p:nvPr>
        </p:nvGraphicFramePr>
        <p:xfrm>
          <a:off x="468316" y="951549"/>
          <a:ext cx="8243887" cy="375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C23A97-4961-5F15-D3BE-8FC10B6AE8CD}"/>
              </a:ext>
            </a:extLst>
          </p:cNvPr>
          <p:cNvCxnSpPr>
            <a:cxnSpLocks/>
          </p:cNvCxnSpPr>
          <p:nvPr/>
        </p:nvCxnSpPr>
        <p:spPr>
          <a:xfrm flipV="1">
            <a:off x="737937" y="2571750"/>
            <a:ext cx="668421" cy="4331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6C1E25-4506-EFE8-C845-B273BB6A100B}"/>
              </a:ext>
            </a:extLst>
          </p:cNvPr>
          <p:cNvCxnSpPr>
            <a:cxnSpLocks/>
          </p:cNvCxnSpPr>
          <p:nvPr/>
        </p:nvCxnSpPr>
        <p:spPr>
          <a:xfrm flipH="1" flipV="1">
            <a:off x="804778" y="2571750"/>
            <a:ext cx="526717" cy="4331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16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DE06-F882-4EBC-B43C-1AB89358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Introducing</a:t>
            </a:r>
            <a:r>
              <a:rPr lang="de-DE" dirty="0"/>
              <a:t> </a:t>
            </a:r>
            <a:r>
              <a:rPr lang="de-DE" dirty="0" err="1"/>
              <a:t>MetaConfigurator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0993C7-653A-4A2C-A51F-B0E3F59E1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932A33-5F44-4A60-A680-EAF196FA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MetaConfigurator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dirty="0">
                <a:solidFill>
                  <a:srgbClr val="000000"/>
                </a:solidFill>
                <a:latin typeface="-webkit-standard"/>
              </a:rPr>
              <a:t>[2]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is an open-source tool for creating and editing data models (schemas) and data for JSON/YAML.</a:t>
            </a:r>
          </a:p>
          <a:p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176212" lvl="1" indent="0">
              <a:buNone/>
            </a:pP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-webkit-standard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7EA653-9857-4123-A4B3-F63422F7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747F64-6F54-4BB5-AF87-FBB10F84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268E1-7D03-4300-82C4-2656E4A0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8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DC83F-CBA3-8D2D-975A-79A0C0080A88}"/>
              </a:ext>
            </a:extLst>
          </p:cNvPr>
          <p:cNvSpPr txBox="1"/>
          <p:nvPr/>
        </p:nvSpPr>
        <p:spPr>
          <a:xfrm>
            <a:off x="466725" y="4322598"/>
            <a:ext cx="6661317" cy="387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sz="1050" dirty="0"/>
              <a:t>[2]: </a:t>
            </a:r>
            <a:r>
              <a:rPr lang="en-US" sz="1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NEUBAUER, Felix, et al. </a:t>
            </a:r>
            <a:r>
              <a:rPr lang="en-US" sz="1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MetaConfigurator</a:t>
            </a:r>
            <a:r>
              <a:rPr lang="en-US" sz="1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A User-Friendly Tool for Editing Structured Data Files. </a:t>
            </a:r>
            <a:r>
              <a:rPr lang="en-US" sz="1100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Datenbank</a:t>
            </a:r>
            <a:r>
              <a:rPr lang="en-US" sz="11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-Spektrum</a:t>
            </a:r>
            <a:r>
              <a:rPr lang="en-US" sz="1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2024, S. 1-9.</a:t>
            </a:r>
            <a:endParaRPr lang="en-US" sz="1000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A9623A2-8268-3C49-4728-F077DF3FF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666452"/>
            <a:ext cx="5452885" cy="24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EDE06-F882-4EBC-B43C-1AB89358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The Solution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0993C7-653A-4A2C-A51F-B0E3F59E1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Key Features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MetaConfigurator</a:t>
            </a:r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932A33-5F44-4A60-A680-EAF196FA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synchronized views (Text Editor, GUI, Diagram)</a:t>
            </a:r>
          </a:p>
          <a:p>
            <a:r>
              <a:rPr lang="en-US" dirty="0"/>
              <a:t>Integrated Validation and Syntax Highlighting</a:t>
            </a:r>
          </a:p>
          <a:p>
            <a:r>
              <a:rPr lang="en-US" dirty="0"/>
              <a:t>Supports also advanced JSON schema features (composition, conditionals, constraints)</a:t>
            </a:r>
          </a:p>
          <a:p>
            <a:r>
              <a:rPr lang="en-US" dirty="0"/>
              <a:t>Graphical Schema View (UML-like visualization)</a:t>
            </a:r>
          </a:p>
          <a:p>
            <a:r>
              <a:rPr lang="en-US" dirty="0"/>
              <a:t>CSV Import</a:t>
            </a:r>
          </a:p>
          <a:p>
            <a:r>
              <a:rPr lang="en-US" dirty="0"/>
              <a:t>Schema Inference</a:t>
            </a:r>
          </a:p>
          <a:p>
            <a:r>
              <a:rPr lang="en-US" dirty="0"/>
              <a:t>Snapshot Sharing for Collaboration</a:t>
            </a:r>
          </a:p>
          <a:p>
            <a:endParaRPr lang="en-US" dirty="0"/>
          </a:p>
          <a:p>
            <a:r>
              <a:rPr lang="en-US" dirty="0"/>
              <a:t>More to come soon!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7EA653-9857-4123-A4B3-F63422F7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02/25/2025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747F64-6F54-4BB5-AF87-FBB10F84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268E1-7D03-4300-82C4-2656E4A0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084646"/>
      </p:ext>
    </p:extLst>
  </p:cSld>
  <p:clrMapOvr>
    <a:masterClrMapping/>
  </p:clrMapOvr>
</p:sld>
</file>

<file path=ppt/theme/theme1.xml><?xml version="1.0" encoding="utf-8"?>
<a:theme xmlns:a="http://schemas.openxmlformats.org/drawingml/2006/main" name="Uni_Stuttgart">
  <a:themeElements>
    <a:clrScheme name="UNI COLOUR">
      <a:dk1>
        <a:srgbClr val="3E444C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519E"/>
      </a:accent2>
      <a:accent3>
        <a:srgbClr val="3E444C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3E444C"/>
      </a:folHlink>
    </a:clrScheme>
    <a:fontScheme name="Universitaet_Stuttgart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79388" indent="-179388">
          <a:lnSpc>
            <a:spcPct val="120000"/>
          </a:lnSpc>
          <a:spcBef>
            <a:spcPts val="750"/>
          </a:spcBef>
          <a:buClr>
            <a:schemeClr val="accent1"/>
          </a:buClr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i Master E_16zu9 Institute.potx" id="{6CDF2315-C708-4FBF-BC80-F8F2067B9D83}" vid="{71825ADE-911E-4FBB-B59F-E287B15BB884}"/>
    </a:ext>
  </a:extLst>
</a:theme>
</file>

<file path=ppt/theme/theme2.xml><?xml version="1.0" encoding="utf-8"?>
<a:theme xmlns:a="http://schemas.openxmlformats.org/drawingml/2006/main" name="Office Theme">
  <a:themeElements>
    <a:clrScheme name="Universität Stuttgart Version 2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niversität Stuttg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niversität Stuttgart Version 2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niversität Stuttg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2366</Words>
  <Application>Microsoft Macintosh PowerPoint</Application>
  <PresentationFormat>On-screen Show (16:9)</PresentationFormat>
  <Paragraphs>429</Paragraphs>
  <Slides>30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-webkit-standard</vt:lpstr>
      <vt:lpstr>Arial</vt:lpstr>
      <vt:lpstr>TeXGyreTermesX</vt:lpstr>
      <vt:lpstr>Uni_Stuttgart</vt:lpstr>
      <vt:lpstr>PowerPoint Presentation</vt:lpstr>
      <vt:lpstr>The Team</vt:lpstr>
      <vt:lpstr>PowerPoint Presentation</vt:lpstr>
      <vt:lpstr>Content</vt:lpstr>
      <vt:lpstr>What is a Data Model?</vt:lpstr>
      <vt:lpstr>Why Data Models Matter</vt:lpstr>
      <vt:lpstr>Challenges in Creating Data Models</vt:lpstr>
      <vt:lpstr>Introducing MetaConfigurator</vt:lpstr>
      <vt:lpstr>The Solution</vt:lpstr>
      <vt:lpstr>PowerPoint Presentation</vt:lpstr>
      <vt:lpstr>What to do with our new Data Model?</vt:lpstr>
      <vt:lpstr>Example 2: preCICE Adapter Configurator</vt:lpstr>
      <vt:lpstr>Future Directions</vt:lpstr>
      <vt:lpstr>Takeaways</vt:lpstr>
      <vt:lpstr>PowerPoint Presentation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2016-11-21T05:24:26Z</dcterms:created>
  <dcterms:modified xsi:type="dcterms:W3CDTF">2025-02-25T20:13:26Z</dcterms:modified>
</cp:coreProperties>
</file>