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showGuides="1">
      <p:cViewPr varScale="1">
        <p:scale>
          <a:sx n="88" d="100"/>
          <a:sy n="88" d="100"/>
        </p:scale>
        <p:origin x="235" y="8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FB62F9-5E7C-41B3-AF35-414C1C887D1A}" type="datetimeFigureOut">
              <a:rPr lang="en-DE" smtClean="0"/>
              <a:t>21/06/2024</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283647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B62F9-5E7C-41B3-AF35-414C1C887D1A}" type="datetimeFigureOut">
              <a:rPr lang="en-DE" smtClean="0"/>
              <a:t>21/06/2024</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533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B62F9-5E7C-41B3-AF35-414C1C887D1A}" type="datetimeFigureOut">
              <a:rPr lang="en-DE" smtClean="0"/>
              <a:t>21/06/2024</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131875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B62F9-5E7C-41B3-AF35-414C1C887D1A}" type="datetimeFigureOut">
              <a:rPr lang="en-DE" smtClean="0"/>
              <a:t>21/06/2024</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82435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FB62F9-5E7C-41B3-AF35-414C1C887D1A}" type="datetimeFigureOut">
              <a:rPr lang="en-DE" smtClean="0"/>
              <a:t>21/06/2024</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248168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FB62F9-5E7C-41B3-AF35-414C1C887D1A}" type="datetimeFigureOut">
              <a:rPr lang="en-DE" smtClean="0"/>
              <a:t>21/06/2024</a:t>
            </a:fld>
            <a:endParaRPr lang="en-DE"/>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400971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FB62F9-5E7C-41B3-AF35-414C1C887D1A}" type="datetimeFigureOut">
              <a:rPr lang="en-DE" smtClean="0"/>
              <a:t>21/06/2024</a:t>
            </a:fld>
            <a:endParaRPr lang="en-DE"/>
          </a:p>
        </p:txBody>
      </p:sp>
      <p:sp>
        <p:nvSpPr>
          <p:cNvPr id="8" name="Footer Placeholder 7"/>
          <p:cNvSpPr>
            <a:spLocks noGrp="1"/>
          </p:cNvSpPr>
          <p:nvPr>
            <p:ph type="ftr" sz="quarter" idx="11"/>
          </p:nvPr>
        </p:nvSpPr>
        <p:spPr/>
        <p:txBody>
          <a:bodyPr/>
          <a:lstStyle/>
          <a:p>
            <a:endParaRPr lang="en-DE"/>
          </a:p>
        </p:txBody>
      </p:sp>
      <p:sp>
        <p:nvSpPr>
          <p:cNvPr id="9" name="Slide Number Placeholder 8"/>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3747348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FB62F9-5E7C-41B3-AF35-414C1C887D1A}" type="datetimeFigureOut">
              <a:rPr lang="en-DE" smtClean="0"/>
              <a:t>21/06/2024</a:t>
            </a:fld>
            <a:endParaRPr lang="en-DE"/>
          </a:p>
        </p:txBody>
      </p:sp>
      <p:sp>
        <p:nvSpPr>
          <p:cNvPr id="4" name="Footer Placeholder 3"/>
          <p:cNvSpPr>
            <a:spLocks noGrp="1"/>
          </p:cNvSpPr>
          <p:nvPr>
            <p:ph type="ftr" sz="quarter" idx="11"/>
          </p:nvPr>
        </p:nvSpPr>
        <p:spPr/>
        <p:txBody>
          <a:bodyPr/>
          <a:lstStyle/>
          <a:p>
            <a:endParaRPr lang="en-DE"/>
          </a:p>
        </p:txBody>
      </p:sp>
      <p:sp>
        <p:nvSpPr>
          <p:cNvPr id="5" name="Slide Number Placeholder 4"/>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370029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B62F9-5E7C-41B3-AF35-414C1C887D1A}" type="datetimeFigureOut">
              <a:rPr lang="en-DE" smtClean="0"/>
              <a:t>21/06/2024</a:t>
            </a:fld>
            <a:endParaRPr lang="en-DE"/>
          </a:p>
        </p:txBody>
      </p:sp>
      <p:sp>
        <p:nvSpPr>
          <p:cNvPr id="3" name="Footer Placeholder 2"/>
          <p:cNvSpPr>
            <a:spLocks noGrp="1"/>
          </p:cNvSpPr>
          <p:nvPr>
            <p:ph type="ftr" sz="quarter" idx="11"/>
          </p:nvPr>
        </p:nvSpPr>
        <p:spPr/>
        <p:txBody>
          <a:bodyPr/>
          <a:lstStyle/>
          <a:p>
            <a:endParaRPr lang="en-DE"/>
          </a:p>
        </p:txBody>
      </p:sp>
      <p:sp>
        <p:nvSpPr>
          <p:cNvPr id="4" name="Slide Number Placeholder 3"/>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108157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FB62F9-5E7C-41B3-AF35-414C1C887D1A}" type="datetimeFigureOut">
              <a:rPr lang="en-DE" smtClean="0"/>
              <a:t>21/06/2024</a:t>
            </a:fld>
            <a:endParaRPr lang="en-DE"/>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252431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FB62F9-5E7C-41B3-AF35-414C1C887D1A}" type="datetimeFigureOut">
              <a:rPr lang="en-DE" smtClean="0"/>
              <a:t>21/06/2024</a:t>
            </a:fld>
            <a:endParaRPr lang="en-DE"/>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249ED9F2-1C68-42A9-893E-7B1BFEB6D461}" type="slidenum">
              <a:rPr lang="en-DE" smtClean="0"/>
              <a:t>‹#›</a:t>
            </a:fld>
            <a:endParaRPr lang="en-DE"/>
          </a:p>
        </p:txBody>
      </p:sp>
    </p:spTree>
    <p:extLst>
      <p:ext uri="{BB962C8B-B14F-4D97-AF65-F5344CB8AC3E}">
        <p14:creationId xmlns:p14="http://schemas.microsoft.com/office/powerpoint/2010/main" val="272550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B62F9-5E7C-41B3-AF35-414C1C887D1A}" type="datetimeFigureOut">
              <a:rPr lang="en-DE" smtClean="0"/>
              <a:t>21/06/2024</a:t>
            </a:fld>
            <a:endParaRPr lang="en-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ED9F2-1C68-42A9-893E-7B1BFEB6D461}" type="slidenum">
              <a:rPr lang="en-DE" smtClean="0"/>
              <a:t>‹#›</a:t>
            </a:fld>
            <a:endParaRPr lang="en-DE"/>
          </a:p>
        </p:txBody>
      </p:sp>
    </p:spTree>
    <p:extLst>
      <p:ext uri="{BB962C8B-B14F-4D97-AF65-F5344CB8AC3E}">
        <p14:creationId xmlns:p14="http://schemas.microsoft.com/office/powerpoint/2010/main" val="374433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FA9C2A5-5D0C-4423-85D7-B311D9B63DFF}"/>
              </a:ext>
            </a:extLst>
          </p:cNvPr>
          <p:cNvSpPr txBox="1"/>
          <p:nvPr/>
        </p:nvSpPr>
        <p:spPr>
          <a:xfrm>
            <a:off x="4085256" y="-19694"/>
            <a:ext cx="295756" cy="485424"/>
          </a:xfrm>
          <a:prstGeom prst="rect">
            <a:avLst/>
          </a:prstGeom>
          <a:noFill/>
        </p:spPr>
        <p:txBody>
          <a:bodyPr wrap="square" rtlCol="0">
            <a:spAutoFit/>
          </a:bodyPr>
          <a:lstStyle/>
          <a:p>
            <a:r>
              <a:rPr lang="en-US" dirty="0"/>
              <a:t>B</a:t>
            </a:r>
            <a:endParaRPr lang="en-DE" dirty="0"/>
          </a:p>
        </p:txBody>
      </p:sp>
      <p:pic>
        <p:nvPicPr>
          <p:cNvPr id="21" name="Picture 20">
            <a:extLst>
              <a:ext uri="{FF2B5EF4-FFF2-40B4-BE49-F238E27FC236}">
                <a16:creationId xmlns:a16="http://schemas.microsoft.com/office/drawing/2014/main" id="{47CF817B-DB7A-4C57-A1DC-ECC02F14DF3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30505" t="10006" r="29431" b="34369"/>
          <a:stretch/>
        </p:blipFill>
        <p:spPr>
          <a:xfrm>
            <a:off x="4111707" y="51478"/>
            <a:ext cx="3591966" cy="3020661"/>
          </a:xfrm>
          <a:prstGeom prst="rect">
            <a:avLst/>
          </a:prstGeom>
        </p:spPr>
      </p:pic>
      <p:sp>
        <p:nvSpPr>
          <p:cNvPr id="22" name="TextBox 21">
            <a:extLst>
              <a:ext uri="{FF2B5EF4-FFF2-40B4-BE49-F238E27FC236}">
                <a16:creationId xmlns:a16="http://schemas.microsoft.com/office/drawing/2014/main" id="{58AB14A4-115F-4172-90F8-ABFF1CD759E8}"/>
              </a:ext>
            </a:extLst>
          </p:cNvPr>
          <p:cNvSpPr txBox="1"/>
          <p:nvPr/>
        </p:nvSpPr>
        <p:spPr>
          <a:xfrm>
            <a:off x="4169937" y="948406"/>
            <a:ext cx="909404" cy="364068"/>
          </a:xfrm>
          <a:prstGeom prst="rect">
            <a:avLst/>
          </a:prstGeom>
          <a:noFill/>
        </p:spPr>
        <p:txBody>
          <a:bodyPr wrap="square" rtlCol="0">
            <a:spAutoFit/>
          </a:bodyPr>
          <a:lstStyle/>
          <a:p>
            <a:r>
              <a:rPr lang="en-US" sz="1200" dirty="0"/>
              <a:t>INFS1</a:t>
            </a:r>
            <a:endParaRPr lang="en-DE" sz="1200" dirty="0"/>
          </a:p>
        </p:txBody>
      </p:sp>
      <p:sp>
        <p:nvSpPr>
          <p:cNvPr id="23" name="TextBox 22">
            <a:extLst>
              <a:ext uri="{FF2B5EF4-FFF2-40B4-BE49-F238E27FC236}">
                <a16:creationId xmlns:a16="http://schemas.microsoft.com/office/drawing/2014/main" id="{E9B1FFF6-8F81-4FAF-9897-78D2B68EC342}"/>
              </a:ext>
            </a:extLst>
          </p:cNvPr>
          <p:cNvSpPr txBox="1"/>
          <p:nvPr/>
        </p:nvSpPr>
        <p:spPr>
          <a:xfrm>
            <a:off x="5355047" y="175140"/>
            <a:ext cx="1109619" cy="276999"/>
          </a:xfrm>
          <a:prstGeom prst="rect">
            <a:avLst/>
          </a:prstGeom>
          <a:noFill/>
        </p:spPr>
        <p:txBody>
          <a:bodyPr wrap="square" rtlCol="0">
            <a:spAutoFit/>
          </a:bodyPr>
          <a:lstStyle/>
          <a:p>
            <a:r>
              <a:rPr lang="en-US" sz="1200" dirty="0"/>
              <a:t>MFG3</a:t>
            </a:r>
            <a:endParaRPr lang="en-DE" sz="1200" dirty="0"/>
          </a:p>
        </p:txBody>
      </p:sp>
      <p:sp>
        <p:nvSpPr>
          <p:cNvPr id="24" name="TextBox 23">
            <a:extLst>
              <a:ext uri="{FF2B5EF4-FFF2-40B4-BE49-F238E27FC236}">
                <a16:creationId xmlns:a16="http://schemas.microsoft.com/office/drawing/2014/main" id="{C629DEA7-1FF4-4FD5-8E17-65E0267596D7}"/>
              </a:ext>
            </a:extLst>
          </p:cNvPr>
          <p:cNvSpPr txBox="1"/>
          <p:nvPr/>
        </p:nvSpPr>
        <p:spPr>
          <a:xfrm>
            <a:off x="7016147" y="2336391"/>
            <a:ext cx="1109619" cy="364068"/>
          </a:xfrm>
          <a:prstGeom prst="rect">
            <a:avLst/>
          </a:prstGeom>
          <a:noFill/>
        </p:spPr>
        <p:txBody>
          <a:bodyPr wrap="square" rtlCol="0">
            <a:spAutoFit/>
          </a:bodyPr>
          <a:lstStyle/>
          <a:p>
            <a:r>
              <a:rPr lang="en-US" sz="1200" dirty="0"/>
              <a:t>IFG1</a:t>
            </a:r>
            <a:endParaRPr lang="en-DE" sz="1200" dirty="0"/>
          </a:p>
        </p:txBody>
      </p:sp>
      <p:sp>
        <p:nvSpPr>
          <p:cNvPr id="25" name="TextBox 24">
            <a:extLst>
              <a:ext uri="{FF2B5EF4-FFF2-40B4-BE49-F238E27FC236}">
                <a16:creationId xmlns:a16="http://schemas.microsoft.com/office/drawing/2014/main" id="{3EB41DF7-3296-4429-AD76-5A301BC4F754}"/>
              </a:ext>
            </a:extLst>
          </p:cNvPr>
          <p:cNvSpPr txBox="1"/>
          <p:nvPr/>
        </p:nvSpPr>
        <p:spPr>
          <a:xfrm>
            <a:off x="5709120" y="1098710"/>
            <a:ext cx="1109619" cy="364068"/>
          </a:xfrm>
          <a:prstGeom prst="rect">
            <a:avLst/>
          </a:prstGeom>
          <a:noFill/>
        </p:spPr>
        <p:txBody>
          <a:bodyPr wrap="square" rtlCol="0">
            <a:spAutoFit/>
          </a:bodyPr>
          <a:lstStyle/>
          <a:p>
            <a:r>
              <a:rPr lang="en-US" sz="1200" dirty="0"/>
              <a:t>IFG2</a:t>
            </a:r>
            <a:endParaRPr lang="en-DE" sz="1200" dirty="0"/>
          </a:p>
        </p:txBody>
      </p:sp>
      <p:sp>
        <p:nvSpPr>
          <p:cNvPr id="26" name="Freeform: Shape 25">
            <a:extLst>
              <a:ext uri="{FF2B5EF4-FFF2-40B4-BE49-F238E27FC236}">
                <a16:creationId xmlns:a16="http://schemas.microsoft.com/office/drawing/2014/main" id="{99F9BBCF-83DB-4122-8096-E81B66E68C39}"/>
              </a:ext>
            </a:extLst>
          </p:cNvPr>
          <p:cNvSpPr/>
          <p:nvPr/>
        </p:nvSpPr>
        <p:spPr>
          <a:xfrm>
            <a:off x="4392433" y="320056"/>
            <a:ext cx="490782" cy="510775"/>
          </a:xfrm>
          <a:custGeom>
            <a:avLst/>
            <a:gdLst>
              <a:gd name="connsiteX0" fmla="*/ 0 w 413385"/>
              <a:gd name="connsiteY0" fmla="*/ 0 h 388620"/>
              <a:gd name="connsiteX1" fmla="*/ 26670 w 413385"/>
              <a:gd name="connsiteY1" fmla="*/ 66675 h 388620"/>
              <a:gd name="connsiteX2" fmla="*/ 72390 w 413385"/>
              <a:gd name="connsiteY2" fmla="*/ 135255 h 388620"/>
              <a:gd name="connsiteX3" fmla="*/ 146685 w 413385"/>
              <a:gd name="connsiteY3" fmla="*/ 217170 h 388620"/>
              <a:gd name="connsiteX4" fmla="*/ 253365 w 413385"/>
              <a:gd name="connsiteY4" fmla="*/ 306705 h 388620"/>
              <a:gd name="connsiteX5" fmla="*/ 348615 w 413385"/>
              <a:gd name="connsiteY5" fmla="*/ 360045 h 388620"/>
              <a:gd name="connsiteX6" fmla="*/ 413385 w 413385"/>
              <a:gd name="connsiteY6" fmla="*/ 38862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85" h="388620">
                <a:moveTo>
                  <a:pt x="0" y="0"/>
                </a:moveTo>
                <a:cubicBezTo>
                  <a:pt x="7302" y="22066"/>
                  <a:pt x="14605" y="44133"/>
                  <a:pt x="26670" y="66675"/>
                </a:cubicBezTo>
                <a:cubicBezTo>
                  <a:pt x="38735" y="89217"/>
                  <a:pt x="52388" y="110173"/>
                  <a:pt x="72390" y="135255"/>
                </a:cubicBezTo>
                <a:cubicBezTo>
                  <a:pt x="92393" y="160338"/>
                  <a:pt x="116523" y="188595"/>
                  <a:pt x="146685" y="217170"/>
                </a:cubicBezTo>
                <a:cubicBezTo>
                  <a:pt x="176847" y="245745"/>
                  <a:pt x="219710" y="282893"/>
                  <a:pt x="253365" y="306705"/>
                </a:cubicBezTo>
                <a:cubicBezTo>
                  <a:pt x="287020" y="330518"/>
                  <a:pt x="321945" y="346393"/>
                  <a:pt x="348615" y="360045"/>
                </a:cubicBezTo>
                <a:cubicBezTo>
                  <a:pt x="375285" y="373697"/>
                  <a:pt x="394335" y="381158"/>
                  <a:pt x="413385" y="3886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Isosceles Triangle 26">
            <a:extLst>
              <a:ext uri="{FF2B5EF4-FFF2-40B4-BE49-F238E27FC236}">
                <a16:creationId xmlns:a16="http://schemas.microsoft.com/office/drawing/2014/main" id="{2A78544F-030B-4012-BC74-B1D2E3D9D9D7}"/>
              </a:ext>
            </a:extLst>
          </p:cNvPr>
          <p:cNvSpPr/>
          <p:nvPr/>
        </p:nvSpPr>
        <p:spPr>
          <a:xfrm rot="9921390">
            <a:off x="4343735" y="234093"/>
            <a:ext cx="54279" cy="6009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Isosceles Triangle 27">
            <a:extLst>
              <a:ext uri="{FF2B5EF4-FFF2-40B4-BE49-F238E27FC236}">
                <a16:creationId xmlns:a16="http://schemas.microsoft.com/office/drawing/2014/main" id="{AF0B0E71-60FE-4D99-BDB3-4D908793D99D}"/>
              </a:ext>
            </a:extLst>
          </p:cNvPr>
          <p:cNvSpPr/>
          <p:nvPr/>
        </p:nvSpPr>
        <p:spPr>
          <a:xfrm rot="21412054">
            <a:off x="7089948" y="1438943"/>
            <a:ext cx="54279" cy="6009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Isosceles Triangle 28">
            <a:extLst>
              <a:ext uri="{FF2B5EF4-FFF2-40B4-BE49-F238E27FC236}">
                <a16:creationId xmlns:a16="http://schemas.microsoft.com/office/drawing/2014/main" id="{1ED25815-31A2-4631-8533-F85FDEF7CD4F}"/>
              </a:ext>
            </a:extLst>
          </p:cNvPr>
          <p:cNvSpPr/>
          <p:nvPr/>
        </p:nvSpPr>
        <p:spPr>
          <a:xfrm rot="12927003">
            <a:off x="7414943" y="1725671"/>
            <a:ext cx="54279" cy="6009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0" name="Oval 29">
            <a:extLst>
              <a:ext uri="{FF2B5EF4-FFF2-40B4-BE49-F238E27FC236}">
                <a16:creationId xmlns:a16="http://schemas.microsoft.com/office/drawing/2014/main" id="{270F9995-3996-4425-AC10-4839EC50AC46}"/>
              </a:ext>
            </a:extLst>
          </p:cNvPr>
          <p:cNvSpPr/>
          <p:nvPr/>
        </p:nvSpPr>
        <p:spPr>
          <a:xfrm>
            <a:off x="4897553" y="785155"/>
            <a:ext cx="153094" cy="177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TextBox 30">
            <a:extLst>
              <a:ext uri="{FF2B5EF4-FFF2-40B4-BE49-F238E27FC236}">
                <a16:creationId xmlns:a16="http://schemas.microsoft.com/office/drawing/2014/main" id="{21AB5A1A-00C2-44C4-AD8B-3C40A41B3B4C}"/>
              </a:ext>
            </a:extLst>
          </p:cNvPr>
          <p:cNvSpPr txBox="1"/>
          <p:nvPr/>
        </p:nvSpPr>
        <p:spPr>
          <a:xfrm>
            <a:off x="4847588" y="790460"/>
            <a:ext cx="337795" cy="222486"/>
          </a:xfrm>
          <a:prstGeom prst="rect">
            <a:avLst/>
          </a:prstGeom>
          <a:noFill/>
        </p:spPr>
        <p:txBody>
          <a:bodyPr wrap="square" rtlCol="0">
            <a:spAutoFit/>
          </a:bodyPr>
          <a:lstStyle/>
          <a:p>
            <a:r>
              <a:rPr lang="en-US" sz="500" b="1" dirty="0"/>
              <a:t>46</a:t>
            </a:r>
            <a:endParaRPr lang="en-DE" sz="500" b="1" dirty="0"/>
          </a:p>
        </p:txBody>
      </p:sp>
      <p:sp>
        <p:nvSpPr>
          <p:cNvPr id="32" name="Oval 31">
            <a:extLst>
              <a:ext uri="{FF2B5EF4-FFF2-40B4-BE49-F238E27FC236}">
                <a16:creationId xmlns:a16="http://schemas.microsoft.com/office/drawing/2014/main" id="{A87A3306-AC01-4EE9-8497-FB2F9DA7DC90}"/>
              </a:ext>
            </a:extLst>
          </p:cNvPr>
          <p:cNvSpPr/>
          <p:nvPr/>
        </p:nvSpPr>
        <p:spPr>
          <a:xfrm>
            <a:off x="6852671" y="2247275"/>
            <a:ext cx="153094" cy="177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3" name="Oval 32">
            <a:extLst>
              <a:ext uri="{FF2B5EF4-FFF2-40B4-BE49-F238E27FC236}">
                <a16:creationId xmlns:a16="http://schemas.microsoft.com/office/drawing/2014/main" id="{F6D96851-8CB5-41D9-926A-6191BC6BA056}"/>
              </a:ext>
            </a:extLst>
          </p:cNvPr>
          <p:cNvSpPr/>
          <p:nvPr/>
        </p:nvSpPr>
        <p:spPr>
          <a:xfrm>
            <a:off x="6582489" y="895506"/>
            <a:ext cx="153094" cy="177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4" name="TextBox 33">
            <a:extLst>
              <a:ext uri="{FF2B5EF4-FFF2-40B4-BE49-F238E27FC236}">
                <a16:creationId xmlns:a16="http://schemas.microsoft.com/office/drawing/2014/main" id="{B2944D0E-E880-447C-94AE-C289D264CC1E}"/>
              </a:ext>
            </a:extLst>
          </p:cNvPr>
          <p:cNvSpPr txBox="1"/>
          <p:nvPr/>
        </p:nvSpPr>
        <p:spPr>
          <a:xfrm>
            <a:off x="6527097" y="899514"/>
            <a:ext cx="337795" cy="222486"/>
          </a:xfrm>
          <a:prstGeom prst="rect">
            <a:avLst/>
          </a:prstGeom>
          <a:noFill/>
        </p:spPr>
        <p:txBody>
          <a:bodyPr wrap="square" rtlCol="0">
            <a:spAutoFit/>
          </a:bodyPr>
          <a:lstStyle/>
          <a:p>
            <a:r>
              <a:rPr lang="en-US" sz="500" b="1" dirty="0"/>
              <a:t>173</a:t>
            </a:r>
            <a:endParaRPr lang="en-DE" sz="500" b="1" dirty="0"/>
          </a:p>
        </p:txBody>
      </p:sp>
      <p:sp>
        <p:nvSpPr>
          <p:cNvPr id="35" name="TextBox 34">
            <a:extLst>
              <a:ext uri="{FF2B5EF4-FFF2-40B4-BE49-F238E27FC236}">
                <a16:creationId xmlns:a16="http://schemas.microsoft.com/office/drawing/2014/main" id="{B698FFAF-05F2-4AEE-8D14-B12D3CDA987D}"/>
              </a:ext>
            </a:extLst>
          </p:cNvPr>
          <p:cNvSpPr txBox="1"/>
          <p:nvPr/>
        </p:nvSpPr>
        <p:spPr>
          <a:xfrm>
            <a:off x="6796341" y="2254275"/>
            <a:ext cx="337795" cy="222486"/>
          </a:xfrm>
          <a:prstGeom prst="rect">
            <a:avLst/>
          </a:prstGeom>
          <a:noFill/>
        </p:spPr>
        <p:txBody>
          <a:bodyPr wrap="square" rtlCol="0">
            <a:spAutoFit/>
          </a:bodyPr>
          <a:lstStyle/>
          <a:p>
            <a:r>
              <a:rPr lang="en-US" sz="500" b="1" dirty="0"/>
              <a:t>356</a:t>
            </a:r>
            <a:endParaRPr lang="en-DE" sz="500" b="1" dirty="0"/>
          </a:p>
        </p:txBody>
      </p:sp>
      <p:sp>
        <p:nvSpPr>
          <p:cNvPr id="36" name="Rectangle 35">
            <a:extLst>
              <a:ext uri="{FF2B5EF4-FFF2-40B4-BE49-F238E27FC236}">
                <a16:creationId xmlns:a16="http://schemas.microsoft.com/office/drawing/2014/main" id="{4A30C2E8-9A1A-4C3A-8533-B98202CB36D5}"/>
              </a:ext>
            </a:extLst>
          </p:cNvPr>
          <p:cNvSpPr/>
          <p:nvPr/>
        </p:nvSpPr>
        <p:spPr>
          <a:xfrm>
            <a:off x="4780401" y="3095461"/>
            <a:ext cx="2664956" cy="15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Rectangle 36">
            <a:extLst>
              <a:ext uri="{FF2B5EF4-FFF2-40B4-BE49-F238E27FC236}">
                <a16:creationId xmlns:a16="http://schemas.microsoft.com/office/drawing/2014/main" id="{9EFDC46F-1870-42D1-994F-91784E51E984}"/>
              </a:ext>
            </a:extLst>
          </p:cNvPr>
          <p:cNvSpPr/>
          <p:nvPr/>
        </p:nvSpPr>
        <p:spPr>
          <a:xfrm>
            <a:off x="5192815" y="3262365"/>
            <a:ext cx="776649" cy="65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8" name="Rectangle 37">
            <a:extLst>
              <a:ext uri="{FF2B5EF4-FFF2-40B4-BE49-F238E27FC236}">
                <a16:creationId xmlns:a16="http://schemas.microsoft.com/office/drawing/2014/main" id="{A9672725-7763-4DB1-8591-5D30719CE356}"/>
              </a:ext>
            </a:extLst>
          </p:cNvPr>
          <p:cNvSpPr/>
          <p:nvPr/>
        </p:nvSpPr>
        <p:spPr>
          <a:xfrm>
            <a:off x="5969464" y="3242622"/>
            <a:ext cx="720908" cy="78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9" name="Rectangle 38">
            <a:extLst>
              <a:ext uri="{FF2B5EF4-FFF2-40B4-BE49-F238E27FC236}">
                <a16:creationId xmlns:a16="http://schemas.microsoft.com/office/drawing/2014/main" id="{1C548878-38E9-4168-8DF7-BCC15AE4F42C}"/>
              </a:ext>
            </a:extLst>
          </p:cNvPr>
          <p:cNvSpPr/>
          <p:nvPr/>
        </p:nvSpPr>
        <p:spPr>
          <a:xfrm>
            <a:off x="6690372" y="3242622"/>
            <a:ext cx="371201" cy="85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0" name="Rectangle 39">
            <a:extLst>
              <a:ext uri="{FF2B5EF4-FFF2-40B4-BE49-F238E27FC236}">
                <a16:creationId xmlns:a16="http://schemas.microsoft.com/office/drawing/2014/main" id="{A6CD9F9F-D9CA-423C-B61D-4FBDAA2FDF2C}"/>
              </a:ext>
            </a:extLst>
          </p:cNvPr>
          <p:cNvSpPr/>
          <p:nvPr/>
        </p:nvSpPr>
        <p:spPr>
          <a:xfrm>
            <a:off x="4091822" y="31711"/>
            <a:ext cx="3893713" cy="3046315"/>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1" name="Freeform: Shape 40">
            <a:extLst>
              <a:ext uri="{FF2B5EF4-FFF2-40B4-BE49-F238E27FC236}">
                <a16:creationId xmlns:a16="http://schemas.microsoft.com/office/drawing/2014/main" id="{D7089759-B6D1-42D6-8530-410FF03EB8F1}"/>
              </a:ext>
            </a:extLst>
          </p:cNvPr>
          <p:cNvSpPr/>
          <p:nvPr/>
        </p:nvSpPr>
        <p:spPr>
          <a:xfrm>
            <a:off x="7044692" y="1808313"/>
            <a:ext cx="361867" cy="480327"/>
          </a:xfrm>
          <a:custGeom>
            <a:avLst/>
            <a:gdLst>
              <a:gd name="connsiteX0" fmla="*/ 304800 w 304800"/>
              <a:gd name="connsiteY0" fmla="*/ 0 h 365454"/>
              <a:gd name="connsiteX1" fmla="*/ 269082 w 304800"/>
              <a:gd name="connsiteY1" fmla="*/ 50006 h 365454"/>
              <a:gd name="connsiteX2" fmla="*/ 228600 w 304800"/>
              <a:gd name="connsiteY2" fmla="*/ 116681 h 365454"/>
              <a:gd name="connsiteX3" fmla="*/ 159544 w 304800"/>
              <a:gd name="connsiteY3" fmla="*/ 226219 h 365454"/>
              <a:gd name="connsiteX4" fmla="*/ 76200 w 304800"/>
              <a:gd name="connsiteY4" fmla="*/ 307181 h 365454"/>
              <a:gd name="connsiteX5" fmla="*/ 14288 w 304800"/>
              <a:gd name="connsiteY5" fmla="*/ 359569 h 365454"/>
              <a:gd name="connsiteX6" fmla="*/ 0 w 304800"/>
              <a:gd name="connsiteY6" fmla="*/ 361950 h 36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65454">
                <a:moveTo>
                  <a:pt x="304800" y="0"/>
                </a:moveTo>
                <a:cubicBezTo>
                  <a:pt x="293291" y="15279"/>
                  <a:pt x="281782" y="30559"/>
                  <a:pt x="269082" y="50006"/>
                </a:cubicBezTo>
                <a:cubicBezTo>
                  <a:pt x="256382" y="69453"/>
                  <a:pt x="246856" y="87312"/>
                  <a:pt x="228600" y="116681"/>
                </a:cubicBezTo>
                <a:cubicBezTo>
                  <a:pt x="210344" y="146050"/>
                  <a:pt x="184944" y="194469"/>
                  <a:pt x="159544" y="226219"/>
                </a:cubicBezTo>
                <a:cubicBezTo>
                  <a:pt x="134144" y="257969"/>
                  <a:pt x="100409" y="284956"/>
                  <a:pt x="76200" y="307181"/>
                </a:cubicBezTo>
                <a:cubicBezTo>
                  <a:pt x="51991" y="329406"/>
                  <a:pt x="26988" y="350441"/>
                  <a:pt x="14288" y="359569"/>
                </a:cubicBezTo>
                <a:cubicBezTo>
                  <a:pt x="1588" y="368697"/>
                  <a:pt x="794" y="365323"/>
                  <a:pt x="0" y="3619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2" name="Freeform: Shape 41">
            <a:extLst>
              <a:ext uri="{FF2B5EF4-FFF2-40B4-BE49-F238E27FC236}">
                <a16:creationId xmlns:a16="http://schemas.microsoft.com/office/drawing/2014/main" id="{0F455080-A382-4532-87E0-5DA1E8619E0B}"/>
              </a:ext>
            </a:extLst>
          </p:cNvPr>
          <p:cNvSpPr/>
          <p:nvPr/>
        </p:nvSpPr>
        <p:spPr>
          <a:xfrm>
            <a:off x="6762292" y="1012946"/>
            <a:ext cx="347731" cy="391218"/>
          </a:xfrm>
          <a:custGeom>
            <a:avLst/>
            <a:gdLst>
              <a:gd name="connsiteX0" fmla="*/ 292893 w 292893"/>
              <a:gd name="connsiteY0" fmla="*/ 297656 h 297656"/>
              <a:gd name="connsiteX1" fmla="*/ 276225 w 292893"/>
              <a:gd name="connsiteY1" fmla="*/ 223838 h 297656"/>
              <a:gd name="connsiteX2" fmla="*/ 250031 w 292893"/>
              <a:gd name="connsiteY2" fmla="*/ 171450 h 297656"/>
              <a:gd name="connsiteX3" fmla="*/ 202406 w 292893"/>
              <a:gd name="connsiteY3" fmla="*/ 114300 h 297656"/>
              <a:gd name="connsiteX4" fmla="*/ 142875 w 292893"/>
              <a:gd name="connsiteY4" fmla="*/ 69056 h 297656"/>
              <a:gd name="connsiteX5" fmla="*/ 69056 w 292893"/>
              <a:gd name="connsiteY5" fmla="*/ 28575 h 297656"/>
              <a:gd name="connsiteX6" fmla="*/ 0 w 292893"/>
              <a:gd name="connsiteY6" fmla="*/ 0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893" h="297656">
                <a:moveTo>
                  <a:pt x="292893" y="297656"/>
                </a:moveTo>
                <a:cubicBezTo>
                  <a:pt x="288131" y="271264"/>
                  <a:pt x="283369" y="244872"/>
                  <a:pt x="276225" y="223838"/>
                </a:cubicBezTo>
                <a:cubicBezTo>
                  <a:pt x="269081" y="202804"/>
                  <a:pt x="262334" y="189706"/>
                  <a:pt x="250031" y="171450"/>
                </a:cubicBezTo>
                <a:cubicBezTo>
                  <a:pt x="237728" y="153194"/>
                  <a:pt x="220265" y="131366"/>
                  <a:pt x="202406" y="114300"/>
                </a:cubicBezTo>
                <a:cubicBezTo>
                  <a:pt x="184547" y="97234"/>
                  <a:pt x="165100" y="83344"/>
                  <a:pt x="142875" y="69056"/>
                </a:cubicBezTo>
                <a:cubicBezTo>
                  <a:pt x="120650" y="54768"/>
                  <a:pt x="92868" y="40084"/>
                  <a:pt x="69056" y="28575"/>
                </a:cubicBezTo>
                <a:cubicBezTo>
                  <a:pt x="45244" y="17066"/>
                  <a:pt x="22622" y="853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43" name="Straight Connector 42">
            <a:extLst>
              <a:ext uri="{FF2B5EF4-FFF2-40B4-BE49-F238E27FC236}">
                <a16:creationId xmlns:a16="http://schemas.microsoft.com/office/drawing/2014/main" id="{3ED6A7F0-3067-4D61-B00F-6F9ACBD8F6A5}"/>
              </a:ext>
            </a:extLst>
          </p:cNvPr>
          <p:cNvCxnSpPr/>
          <p:nvPr/>
        </p:nvCxnSpPr>
        <p:spPr>
          <a:xfrm>
            <a:off x="4399978" y="1781613"/>
            <a:ext cx="18093" cy="250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963101E-25B7-4940-B869-E26FE205945A}"/>
              </a:ext>
            </a:extLst>
          </p:cNvPr>
          <p:cNvSpPr txBox="1"/>
          <p:nvPr/>
        </p:nvSpPr>
        <p:spPr>
          <a:xfrm>
            <a:off x="4070178" y="-30606"/>
            <a:ext cx="288829" cy="369332"/>
          </a:xfrm>
          <a:prstGeom prst="rect">
            <a:avLst/>
          </a:prstGeom>
          <a:noFill/>
        </p:spPr>
        <p:txBody>
          <a:bodyPr wrap="square" rtlCol="0">
            <a:spAutoFit/>
          </a:bodyPr>
          <a:lstStyle/>
          <a:p>
            <a:r>
              <a:rPr lang="en-US" dirty="0"/>
              <a:t>B</a:t>
            </a:r>
            <a:endParaRPr lang="en-DE" dirty="0"/>
          </a:p>
        </p:txBody>
      </p:sp>
      <p:pic>
        <p:nvPicPr>
          <p:cNvPr id="123" name="Picture 122">
            <a:extLst>
              <a:ext uri="{FF2B5EF4-FFF2-40B4-BE49-F238E27FC236}">
                <a16:creationId xmlns:a16="http://schemas.microsoft.com/office/drawing/2014/main" id="{2AF19CFD-8A3B-4B86-92FD-1CDF0863F1B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t="10107" r="4060" b="40369"/>
          <a:stretch/>
        </p:blipFill>
        <p:spPr>
          <a:xfrm>
            <a:off x="4100545" y="3322457"/>
            <a:ext cx="3870211" cy="2542635"/>
          </a:xfrm>
          <a:prstGeom prst="rect">
            <a:avLst/>
          </a:prstGeom>
        </p:spPr>
      </p:pic>
      <p:sp>
        <p:nvSpPr>
          <p:cNvPr id="124" name="Rectangle 123">
            <a:extLst>
              <a:ext uri="{FF2B5EF4-FFF2-40B4-BE49-F238E27FC236}">
                <a16:creationId xmlns:a16="http://schemas.microsoft.com/office/drawing/2014/main" id="{B369523F-598D-4038-AF6F-2E401B0EFAD6}"/>
              </a:ext>
            </a:extLst>
          </p:cNvPr>
          <p:cNvSpPr/>
          <p:nvPr/>
        </p:nvSpPr>
        <p:spPr>
          <a:xfrm>
            <a:off x="4091823" y="3141150"/>
            <a:ext cx="3896476" cy="27308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125" name="TextBox 124">
            <a:extLst>
              <a:ext uri="{FF2B5EF4-FFF2-40B4-BE49-F238E27FC236}">
                <a16:creationId xmlns:a16="http://schemas.microsoft.com/office/drawing/2014/main" id="{1101091D-A46D-40E6-8B16-4C7A18E7ABA5}"/>
              </a:ext>
            </a:extLst>
          </p:cNvPr>
          <p:cNvSpPr txBox="1"/>
          <p:nvPr/>
        </p:nvSpPr>
        <p:spPr>
          <a:xfrm>
            <a:off x="4058462" y="3062233"/>
            <a:ext cx="144926" cy="369332"/>
          </a:xfrm>
          <a:prstGeom prst="rect">
            <a:avLst/>
          </a:prstGeom>
          <a:noFill/>
        </p:spPr>
        <p:txBody>
          <a:bodyPr wrap="square" rtlCol="0">
            <a:spAutoFit/>
          </a:bodyPr>
          <a:lstStyle/>
          <a:p>
            <a:r>
              <a:rPr lang="en-US" dirty="0"/>
              <a:t>E</a:t>
            </a:r>
            <a:endParaRPr lang="en-DE" dirty="0"/>
          </a:p>
        </p:txBody>
      </p:sp>
      <p:sp>
        <p:nvSpPr>
          <p:cNvPr id="126" name="TextBox 125">
            <a:extLst>
              <a:ext uri="{FF2B5EF4-FFF2-40B4-BE49-F238E27FC236}">
                <a16:creationId xmlns:a16="http://schemas.microsoft.com/office/drawing/2014/main" id="{29ABC4DE-C28D-4373-A2A7-8DA74F4A4E65}"/>
              </a:ext>
            </a:extLst>
          </p:cNvPr>
          <p:cNvSpPr txBox="1"/>
          <p:nvPr/>
        </p:nvSpPr>
        <p:spPr>
          <a:xfrm>
            <a:off x="4236624" y="4308715"/>
            <a:ext cx="763443" cy="338554"/>
          </a:xfrm>
          <a:prstGeom prst="rect">
            <a:avLst/>
          </a:prstGeom>
          <a:noFill/>
        </p:spPr>
        <p:txBody>
          <a:bodyPr wrap="square" rtlCol="0">
            <a:spAutoFit/>
          </a:bodyPr>
          <a:lstStyle/>
          <a:p>
            <a:r>
              <a:rPr lang="en-US" sz="1600" b="1" dirty="0">
                <a:solidFill>
                  <a:srgbClr val="00B0F0"/>
                </a:solidFill>
              </a:rPr>
              <a:t>INFS1</a:t>
            </a:r>
            <a:endParaRPr lang="en-DE" sz="1600" b="1" dirty="0">
              <a:solidFill>
                <a:srgbClr val="00B0F0"/>
              </a:solidFill>
            </a:endParaRPr>
          </a:p>
        </p:txBody>
      </p:sp>
      <p:sp>
        <p:nvSpPr>
          <p:cNvPr id="127" name="TextBox 126">
            <a:extLst>
              <a:ext uri="{FF2B5EF4-FFF2-40B4-BE49-F238E27FC236}">
                <a16:creationId xmlns:a16="http://schemas.microsoft.com/office/drawing/2014/main" id="{B3D538AF-B40D-4A8E-A630-42266D933A4B}"/>
              </a:ext>
            </a:extLst>
          </p:cNvPr>
          <p:cNvSpPr txBox="1"/>
          <p:nvPr/>
        </p:nvSpPr>
        <p:spPr>
          <a:xfrm>
            <a:off x="5641611" y="3755958"/>
            <a:ext cx="720908" cy="338554"/>
          </a:xfrm>
          <a:prstGeom prst="rect">
            <a:avLst/>
          </a:prstGeom>
          <a:noFill/>
          <a:effectLst>
            <a:glow rad="63500">
              <a:schemeClr val="bg1">
                <a:alpha val="40000"/>
              </a:schemeClr>
            </a:glow>
          </a:effectLst>
        </p:spPr>
        <p:txBody>
          <a:bodyPr wrap="square" rtlCol="0">
            <a:spAutoFit/>
          </a:bodyPr>
          <a:lstStyle/>
          <a:p>
            <a:r>
              <a:rPr lang="en-US" altLang="zh-CN" sz="1600" b="1" dirty="0">
                <a:solidFill>
                  <a:srgbClr val="FFFF00"/>
                </a:solidFill>
              </a:rPr>
              <a:t>MFG3</a:t>
            </a:r>
            <a:endParaRPr lang="en-DE" sz="1600" b="1" dirty="0">
              <a:solidFill>
                <a:srgbClr val="FFFF00"/>
              </a:solidFill>
            </a:endParaRPr>
          </a:p>
        </p:txBody>
      </p:sp>
      <p:sp>
        <p:nvSpPr>
          <p:cNvPr id="128" name="TextBox 127">
            <a:extLst>
              <a:ext uri="{FF2B5EF4-FFF2-40B4-BE49-F238E27FC236}">
                <a16:creationId xmlns:a16="http://schemas.microsoft.com/office/drawing/2014/main" id="{DE9890BE-2A76-402A-836D-5724D7D350A4}"/>
              </a:ext>
            </a:extLst>
          </p:cNvPr>
          <p:cNvSpPr txBox="1"/>
          <p:nvPr/>
        </p:nvSpPr>
        <p:spPr>
          <a:xfrm>
            <a:off x="6289563" y="4693016"/>
            <a:ext cx="937365" cy="306693"/>
          </a:xfrm>
          <a:prstGeom prst="rect">
            <a:avLst/>
          </a:prstGeom>
          <a:noFill/>
        </p:spPr>
        <p:txBody>
          <a:bodyPr wrap="square" rtlCol="0">
            <a:spAutoFit/>
          </a:bodyPr>
          <a:lstStyle/>
          <a:p>
            <a:r>
              <a:rPr lang="en-US" altLang="zh-CN" sz="1600" b="1" dirty="0">
                <a:solidFill>
                  <a:srgbClr val="00B050"/>
                </a:solidFill>
              </a:rPr>
              <a:t>IFG2</a:t>
            </a:r>
            <a:endParaRPr lang="en-DE" sz="1600" b="1" dirty="0">
              <a:solidFill>
                <a:srgbClr val="00B050"/>
              </a:solidFill>
            </a:endParaRPr>
          </a:p>
        </p:txBody>
      </p:sp>
      <p:sp>
        <p:nvSpPr>
          <p:cNvPr id="129" name="TextBox 128">
            <a:extLst>
              <a:ext uri="{FF2B5EF4-FFF2-40B4-BE49-F238E27FC236}">
                <a16:creationId xmlns:a16="http://schemas.microsoft.com/office/drawing/2014/main" id="{CCE5DE82-3CE3-4B1D-970D-894C38921170}"/>
              </a:ext>
            </a:extLst>
          </p:cNvPr>
          <p:cNvSpPr txBox="1"/>
          <p:nvPr/>
        </p:nvSpPr>
        <p:spPr>
          <a:xfrm>
            <a:off x="6951830" y="5439275"/>
            <a:ext cx="702637" cy="330353"/>
          </a:xfrm>
          <a:prstGeom prst="rect">
            <a:avLst/>
          </a:prstGeom>
          <a:noFill/>
          <a:effectLst>
            <a:glow rad="228600">
              <a:schemeClr val="tx1"/>
            </a:glow>
            <a:outerShdw blurRad="50800" dist="38100" dir="10800000" algn="r" rotWithShape="0">
              <a:prstClr val="black">
                <a:alpha val="64000"/>
              </a:prstClr>
            </a:outerShdw>
            <a:softEdge rad="368300"/>
          </a:effectLst>
        </p:spPr>
        <p:txBody>
          <a:bodyPr wrap="square" rtlCol="0">
            <a:spAutoFit/>
          </a:bodyPr>
          <a:lstStyle>
            <a:defPPr>
              <a:defRPr lang="en-US"/>
            </a:defPPr>
            <a:lvl1pPr>
              <a:defRPr sz="2000" b="1">
                <a:solidFill>
                  <a:srgbClr val="FFFF00"/>
                </a:solidFill>
              </a:defRPr>
            </a:lvl1pPr>
          </a:lstStyle>
          <a:p>
            <a:r>
              <a:rPr lang="en-US" altLang="zh-CN" sz="1600" dirty="0">
                <a:solidFill>
                  <a:srgbClr val="92D050"/>
                </a:solidFill>
              </a:rPr>
              <a:t>IFG1</a:t>
            </a:r>
            <a:endParaRPr lang="en-DE" sz="1600" dirty="0">
              <a:solidFill>
                <a:srgbClr val="92D050"/>
              </a:solidFill>
            </a:endParaRPr>
          </a:p>
        </p:txBody>
      </p:sp>
      <p:sp>
        <p:nvSpPr>
          <p:cNvPr id="130" name="Isosceles Triangle 129">
            <a:extLst>
              <a:ext uri="{FF2B5EF4-FFF2-40B4-BE49-F238E27FC236}">
                <a16:creationId xmlns:a16="http://schemas.microsoft.com/office/drawing/2014/main" id="{985ACC20-4561-461B-A149-C28589DE12F4}"/>
              </a:ext>
            </a:extLst>
          </p:cNvPr>
          <p:cNvSpPr/>
          <p:nvPr/>
        </p:nvSpPr>
        <p:spPr>
          <a:xfrm rot="9147087">
            <a:off x="4429215" y="3503299"/>
            <a:ext cx="138075" cy="11302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131" name="Isosceles Triangle 130">
            <a:extLst>
              <a:ext uri="{FF2B5EF4-FFF2-40B4-BE49-F238E27FC236}">
                <a16:creationId xmlns:a16="http://schemas.microsoft.com/office/drawing/2014/main" id="{DB0C02F5-E7D4-4FFB-87F1-942323E1B556}"/>
              </a:ext>
            </a:extLst>
          </p:cNvPr>
          <p:cNvSpPr/>
          <p:nvPr/>
        </p:nvSpPr>
        <p:spPr>
          <a:xfrm rot="19970835">
            <a:off x="7431131" y="4580001"/>
            <a:ext cx="120790" cy="1038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132" name="Isosceles Triangle 131">
            <a:extLst>
              <a:ext uri="{FF2B5EF4-FFF2-40B4-BE49-F238E27FC236}">
                <a16:creationId xmlns:a16="http://schemas.microsoft.com/office/drawing/2014/main" id="{D8574559-7421-47AF-9FEF-674D553EF423}"/>
              </a:ext>
            </a:extLst>
          </p:cNvPr>
          <p:cNvSpPr/>
          <p:nvPr/>
        </p:nvSpPr>
        <p:spPr>
          <a:xfrm rot="12020696">
            <a:off x="7641952" y="4882207"/>
            <a:ext cx="120790" cy="1038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47" name="Rectangle 46">
            <a:extLst>
              <a:ext uri="{FF2B5EF4-FFF2-40B4-BE49-F238E27FC236}">
                <a16:creationId xmlns:a16="http://schemas.microsoft.com/office/drawing/2014/main" id="{DE5F7502-F7D4-4E64-BD0F-E156861C7411}"/>
              </a:ext>
            </a:extLst>
          </p:cNvPr>
          <p:cNvSpPr/>
          <p:nvPr/>
        </p:nvSpPr>
        <p:spPr>
          <a:xfrm>
            <a:off x="8954313" y="126071"/>
            <a:ext cx="119519" cy="53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9" name="Rectangle 48">
            <a:extLst>
              <a:ext uri="{FF2B5EF4-FFF2-40B4-BE49-F238E27FC236}">
                <a16:creationId xmlns:a16="http://schemas.microsoft.com/office/drawing/2014/main" id="{0EDF1E88-9C64-4903-8F45-5D78FC24F27E}"/>
              </a:ext>
            </a:extLst>
          </p:cNvPr>
          <p:cNvSpPr/>
          <p:nvPr/>
        </p:nvSpPr>
        <p:spPr>
          <a:xfrm>
            <a:off x="9269706" y="171298"/>
            <a:ext cx="624103" cy="53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0" name="Rectangle 49">
            <a:extLst>
              <a:ext uri="{FF2B5EF4-FFF2-40B4-BE49-F238E27FC236}">
                <a16:creationId xmlns:a16="http://schemas.microsoft.com/office/drawing/2014/main" id="{82DF7F91-4B51-4606-8905-FB4D89E8A783}"/>
              </a:ext>
            </a:extLst>
          </p:cNvPr>
          <p:cNvSpPr/>
          <p:nvPr/>
        </p:nvSpPr>
        <p:spPr>
          <a:xfrm>
            <a:off x="10925399" y="179079"/>
            <a:ext cx="292709" cy="8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2" name="Rectangle 51">
            <a:extLst>
              <a:ext uri="{FF2B5EF4-FFF2-40B4-BE49-F238E27FC236}">
                <a16:creationId xmlns:a16="http://schemas.microsoft.com/office/drawing/2014/main" id="{BEEC7BF7-6A37-4CF1-B930-A98E3E4C6406}"/>
              </a:ext>
            </a:extLst>
          </p:cNvPr>
          <p:cNvSpPr/>
          <p:nvPr/>
        </p:nvSpPr>
        <p:spPr>
          <a:xfrm>
            <a:off x="9853234" y="163318"/>
            <a:ext cx="1108335" cy="78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3" name="Rectangle 52">
            <a:extLst>
              <a:ext uri="{FF2B5EF4-FFF2-40B4-BE49-F238E27FC236}">
                <a16:creationId xmlns:a16="http://schemas.microsoft.com/office/drawing/2014/main" id="{725B9CA9-6905-47DC-A31E-0ECD5BC35899}"/>
              </a:ext>
            </a:extLst>
          </p:cNvPr>
          <p:cNvSpPr/>
          <p:nvPr/>
        </p:nvSpPr>
        <p:spPr>
          <a:xfrm>
            <a:off x="8788762" y="1312610"/>
            <a:ext cx="92822" cy="38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4" name="TextBox 53">
            <a:extLst>
              <a:ext uri="{FF2B5EF4-FFF2-40B4-BE49-F238E27FC236}">
                <a16:creationId xmlns:a16="http://schemas.microsoft.com/office/drawing/2014/main" id="{286FC7A3-9BA0-4A46-9C7F-DA339CD272B4}"/>
              </a:ext>
            </a:extLst>
          </p:cNvPr>
          <p:cNvSpPr txBox="1"/>
          <p:nvPr/>
        </p:nvSpPr>
        <p:spPr>
          <a:xfrm rot="16200000">
            <a:off x="8311660" y="1366577"/>
            <a:ext cx="883528" cy="184666"/>
          </a:xfrm>
          <a:prstGeom prst="rect">
            <a:avLst/>
          </a:prstGeom>
          <a:noFill/>
        </p:spPr>
        <p:txBody>
          <a:bodyPr wrap="square" rtlCol="0">
            <a:spAutoFit/>
          </a:bodyPr>
          <a:lstStyle/>
          <a:p>
            <a:r>
              <a:rPr lang="en-US" altLang="zh-CN" sz="600" dirty="0"/>
              <a:t>Mahalanobis distance</a:t>
            </a:r>
            <a:endParaRPr lang="en-DE" sz="600" dirty="0"/>
          </a:p>
        </p:txBody>
      </p:sp>
      <p:pic>
        <p:nvPicPr>
          <p:cNvPr id="55" name="Picture 54">
            <a:extLst>
              <a:ext uri="{FF2B5EF4-FFF2-40B4-BE49-F238E27FC236}">
                <a16:creationId xmlns:a16="http://schemas.microsoft.com/office/drawing/2014/main" id="{F49AEB27-F1BA-49D2-BF69-0E90F8472770}"/>
              </a:ext>
            </a:extLst>
          </p:cNvPr>
          <p:cNvPicPr>
            <a:picLocks noChangeAspect="1"/>
          </p:cNvPicPr>
          <p:nvPr/>
        </p:nvPicPr>
        <p:blipFill>
          <a:blip r:embed="rId6"/>
          <a:stretch>
            <a:fillRect/>
          </a:stretch>
        </p:blipFill>
        <p:spPr>
          <a:xfrm>
            <a:off x="8787017" y="202455"/>
            <a:ext cx="2718540" cy="2672850"/>
          </a:xfrm>
          <a:prstGeom prst="rect">
            <a:avLst/>
          </a:prstGeom>
        </p:spPr>
      </p:pic>
      <p:sp>
        <p:nvSpPr>
          <p:cNvPr id="56" name="Oval 55">
            <a:extLst>
              <a:ext uri="{FF2B5EF4-FFF2-40B4-BE49-F238E27FC236}">
                <a16:creationId xmlns:a16="http://schemas.microsoft.com/office/drawing/2014/main" id="{B9093322-6835-4D43-8F33-0B7FD3CFBF2E}"/>
              </a:ext>
            </a:extLst>
          </p:cNvPr>
          <p:cNvSpPr/>
          <p:nvPr/>
        </p:nvSpPr>
        <p:spPr>
          <a:xfrm>
            <a:off x="9193041" y="482981"/>
            <a:ext cx="53008" cy="5300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7" name="Oval 56">
            <a:extLst>
              <a:ext uri="{FF2B5EF4-FFF2-40B4-BE49-F238E27FC236}">
                <a16:creationId xmlns:a16="http://schemas.microsoft.com/office/drawing/2014/main" id="{32710176-9DE1-48DD-8331-A8F06E40060A}"/>
              </a:ext>
            </a:extLst>
          </p:cNvPr>
          <p:cNvSpPr/>
          <p:nvPr/>
        </p:nvSpPr>
        <p:spPr>
          <a:xfrm>
            <a:off x="9983311" y="771372"/>
            <a:ext cx="53008" cy="5300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8" name="Oval 57">
            <a:extLst>
              <a:ext uri="{FF2B5EF4-FFF2-40B4-BE49-F238E27FC236}">
                <a16:creationId xmlns:a16="http://schemas.microsoft.com/office/drawing/2014/main" id="{DAA1BAE3-3672-41DC-A2B9-1191E6CBF6E0}"/>
              </a:ext>
            </a:extLst>
          </p:cNvPr>
          <p:cNvSpPr/>
          <p:nvPr/>
        </p:nvSpPr>
        <p:spPr>
          <a:xfrm>
            <a:off x="11120494" y="1001937"/>
            <a:ext cx="53008" cy="5300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9" name="TextBox 58">
            <a:extLst>
              <a:ext uri="{FF2B5EF4-FFF2-40B4-BE49-F238E27FC236}">
                <a16:creationId xmlns:a16="http://schemas.microsoft.com/office/drawing/2014/main" id="{F5396279-2AFB-46ED-997A-EA2BBCAB7712}"/>
              </a:ext>
            </a:extLst>
          </p:cNvPr>
          <p:cNvSpPr txBox="1"/>
          <p:nvPr/>
        </p:nvSpPr>
        <p:spPr>
          <a:xfrm>
            <a:off x="9098970" y="365427"/>
            <a:ext cx="327393" cy="169277"/>
          </a:xfrm>
          <a:prstGeom prst="rect">
            <a:avLst/>
          </a:prstGeom>
          <a:noFill/>
        </p:spPr>
        <p:txBody>
          <a:bodyPr wrap="square" rtlCol="0">
            <a:spAutoFit/>
          </a:bodyPr>
          <a:lstStyle/>
          <a:p>
            <a:r>
              <a:rPr lang="en-US" sz="500" dirty="0"/>
              <a:t>46</a:t>
            </a:r>
            <a:endParaRPr lang="en-DE" sz="500" dirty="0"/>
          </a:p>
        </p:txBody>
      </p:sp>
      <p:sp>
        <p:nvSpPr>
          <p:cNvPr id="60" name="TextBox 59">
            <a:extLst>
              <a:ext uri="{FF2B5EF4-FFF2-40B4-BE49-F238E27FC236}">
                <a16:creationId xmlns:a16="http://schemas.microsoft.com/office/drawing/2014/main" id="{CBA691F4-3370-403D-9CC2-0AA355C341B2}"/>
              </a:ext>
            </a:extLst>
          </p:cNvPr>
          <p:cNvSpPr txBox="1"/>
          <p:nvPr/>
        </p:nvSpPr>
        <p:spPr>
          <a:xfrm>
            <a:off x="9875092" y="649601"/>
            <a:ext cx="327393" cy="169277"/>
          </a:xfrm>
          <a:prstGeom prst="rect">
            <a:avLst/>
          </a:prstGeom>
          <a:noFill/>
        </p:spPr>
        <p:txBody>
          <a:bodyPr wrap="square" rtlCol="0">
            <a:spAutoFit/>
          </a:bodyPr>
          <a:lstStyle/>
          <a:p>
            <a:r>
              <a:rPr lang="en-US" sz="500" dirty="0"/>
              <a:t>173</a:t>
            </a:r>
            <a:endParaRPr lang="en-DE" sz="500" dirty="0"/>
          </a:p>
        </p:txBody>
      </p:sp>
      <p:sp>
        <p:nvSpPr>
          <p:cNvPr id="61" name="TextBox 60">
            <a:extLst>
              <a:ext uri="{FF2B5EF4-FFF2-40B4-BE49-F238E27FC236}">
                <a16:creationId xmlns:a16="http://schemas.microsoft.com/office/drawing/2014/main" id="{4963934F-5BCE-4910-B9F7-0985BD7254EE}"/>
              </a:ext>
            </a:extLst>
          </p:cNvPr>
          <p:cNvSpPr txBox="1"/>
          <p:nvPr/>
        </p:nvSpPr>
        <p:spPr>
          <a:xfrm>
            <a:off x="11014583" y="887452"/>
            <a:ext cx="327393" cy="169277"/>
          </a:xfrm>
          <a:prstGeom prst="rect">
            <a:avLst/>
          </a:prstGeom>
          <a:noFill/>
        </p:spPr>
        <p:txBody>
          <a:bodyPr wrap="square" rtlCol="0">
            <a:spAutoFit/>
          </a:bodyPr>
          <a:lstStyle/>
          <a:p>
            <a:r>
              <a:rPr lang="en-US" sz="500" dirty="0"/>
              <a:t>356</a:t>
            </a:r>
            <a:endParaRPr lang="en-DE" sz="500" dirty="0"/>
          </a:p>
        </p:txBody>
      </p:sp>
      <p:pic>
        <p:nvPicPr>
          <p:cNvPr id="104" name="Picture 103">
            <a:extLst>
              <a:ext uri="{FF2B5EF4-FFF2-40B4-BE49-F238E27FC236}">
                <a16:creationId xmlns:a16="http://schemas.microsoft.com/office/drawing/2014/main" id="{52D4C865-822D-4624-A1A9-80E052389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033" y="2897315"/>
            <a:ext cx="3072180" cy="3072181"/>
          </a:xfrm>
          <a:prstGeom prst="rect">
            <a:avLst/>
          </a:prstGeom>
        </p:spPr>
      </p:pic>
      <p:sp>
        <p:nvSpPr>
          <p:cNvPr id="6" name="Rectangle 5">
            <a:extLst>
              <a:ext uri="{FF2B5EF4-FFF2-40B4-BE49-F238E27FC236}">
                <a16:creationId xmlns:a16="http://schemas.microsoft.com/office/drawing/2014/main" id="{29ECDA59-D409-423C-AD01-EF3C315B789B}"/>
              </a:ext>
            </a:extLst>
          </p:cNvPr>
          <p:cNvSpPr/>
          <p:nvPr/>
        </p:nvSpPr>
        <p:spPr>
          <a:xfrm>
            <a:off x="897187" y="3075101"/>
            <a:ext cx="2574834" cy="166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5" name="TextBox 104">
            <a:extLst>
              <a:ext uri="{FF2B5EF4-FFF2-40B4-BE49-F238E27FC236}">
                <a16:creationId xmlns:a16="http://schemas.microsoft.com/office/drawing/2014/main" id="{0029E41A-81C7-4977-A7FA-86E5E7D652B3}"/>
              </a:ext>
            </a:extLst>
          </p:cNvPr>
          <p:cNvSpPr txBox="1"/>
          <p:nvPr/>
        </p:nvSpPr>
        <p:spPr>
          <a:xfrm>
            <a:off x="104971" y="3101182"/>
            <a:ext cx="284899" cy="369332"/>
          </a:xfrm>
          <a:prstGeom prst="rect">
            <a:avLst/>
          </a:prstGeom>
          <a:noFill/>
        </p:spPr>
        <p:txBody>
          <a:bodyPr wrap="square" rtlCol="0">
            <a:spAutoFit/>
          </a:bodyPr>
          <a:lstStyle/>
          <a:p>
            <a:r>
              <a:rPr lang="en-US" dirty="0"/>
              <a:t>D</a:t>
            </a:r>
            <a:endParaRPr lang="en-DE" dirty="0"/>
          </a:p>
        </p:txBody>
      </p:sp>
      <p:sp>
        <p:nvSpPr>
          <p:cNvPr id="106" name="Rectangle 105">
            <a:extLst>
              <a:ext uri="{FF2B5EF4-FFF2-40B4-BE49-F238E27FC236}">
                <a16:creationId xmlns:a16="http://schemas.microsoft.com/office/drawing/2014/main" id="{91C49EB3-6644-434A-B434-7952C9499DCE}"/>
              </a:ext>
            </a:extLst>
          </p:cNvPr>
          <p:cNvSpPr/>
          <p:nvPr/>
        </p:nvSpPr>
        <p:spPr>
          <a:xfrm>
            <a:off x="871348" y="2990521"/>
            <a:ext cx="2567126" cy="133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7" name="Rectangle 106">
            <a:extLst>
              <a:ext uri="{FF2B5EF4-FFF2-40B4-BE49-F238E27FC236}">
                <a16:creationId xmlns:a16="http://schemas.microsoft.com/office/drawing/2014/main" id="{2FA0BC22-6791-42A3-B41B-9CC595AA1D80}"/>
              </a:ext>
            </a:extLst>
          </p:cNvPr>
          <p:cNvSpPr/>
          <p:nvPr/>
        </p:nvSpPr>
        <p:spPr>
          <a:xfrm>
            <a:off x="1247397" y="3127868"/>
            <a:ext cx="748138" cy="56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8" name="Rectangle 107">
            <a:extLst>
              <a:ext uri="{FF2B5EF4-FFF2-40B4-BE49-F238E27FC236}">
                <a16:creationId xmlns:a16="http://schemas.microsoft.com/office/drawing/2014/main" id="{39AA137D-3F98-4DBF-B591-B50E03EF618B}"/>
              </a:ext>
            </a:extLst>
          </p:cNvPr>
          <p:cNvSpPr/>
          <p:nvPr/>
        </p:nvSpPr>
        <p:spPr>
          <a:xfrm>
            <a:off x="1995536" y="3110690"/>
            <a:ext cx="694443" cy="68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9" name="Rectangle 108">
            <a:extLst>
              <a:ext uri="{FF2B5EF4-FFF2-40B4-BE49-F238E27FC236}">
                <a16:creationId xmlns:a16="http://schemas.microsoft.com/office/drawing/2014/main" id="{25C7BC51-19DC-47CE-B889-B2B459F8D987}"/>
              </a:ext>
            </a:extLst>
          </p:cNvPr>
          <p:cNvSpPr/>
          <p:nvPr/>
        </p:nvSpPr>
        <p:spPr>
          <a:xfrm>
            <a:off x="2689979" y="3110690"/>
            <a:ext cx="357574" cy="74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10" name="Straight Connector 109">
            <a:extLst>
              <a:ext uri="{FF2B5EF4-FFF2-40B4-BE49-F238E27FC236}">
                <a16:creationId xmlns:a16="http://schemas.microsoft.com/office/drawing/2014/main" id="{8DEEB4D3-CA0E-4CCA-96C8-7AB29486BB90}"/>
              </a:ext>
            </a:extLst>
          </p:cNvPr>
          <p:cNvCxnSpPr/>
          <p:nvPr/>
        </p:nvCxnSpPr>
        <p:spPr>
          <a:xfrm>
            <a:off x="1214584" y="3204879"/>
            <a:ext cx="0" cy="193354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48BD34D-7BC1-4480-AB70-E85C84BBF205}"/>
              </a:ext>
            </a:extLst>
          </p:cNvPr>
          <p:cNvCxnSpPr/>
          <p:nvPr/>
        </p:nvCxnSpPr>
        <p:spPr>
          <a:xfrm>
            <a:off x="2020682" y="3204879"/>
            <a:ext cx="0" cy="140250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3A50702-D525-4C49-9B1A-E44655187AFE}"/>
              </a:ext>
            </a:extLst>
          </p:cNvPr>
          <p:cNvCxnSpPr/>
          <p:nvPr/>
        </p:nvCxnSpPr>
        <p:spPr>
          <a:xfrm>
            <a:off x="3183533" y="3204879"/>
            <a:ext cx="0" cy="70125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C38F8B99-8E59-42BC-8039-ACCACF42545E}"/>
              </a:ext>
            </a:extLst>
          </p:cNvPr>
          <p:cNvSpPr/>
          <p:nvPr/>
        </p:nvSpPr>
        <p:spPr>
          <a:xfrm>
            <a:off x="925914" y="3204879"/>
            <a:ext cx="285926" cy="245705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4" name="Rectangle 113">
            <a:extLst>
              <a:ext uri="{FF2B5EF4-FFF2-40B4-BE49-F238E27FC236}">
                <a16:creationId xmlns:a16="http://schemas.microsoft.com/office/drawing/2014/main" id="{04AA252E-4F5C-4677-8B9F-122CD51D2EE3}"/>
              </a:ext>
            </a:extLst>
          </p:cNvPr>
          <p:cNvSpPr/>
          <p:nvPr/>
        </p:nvSpPr>
        <p:spPr>
          <a:xfrm>
            <a:off x="1214583" y="3204879"/>
            <a:ext cx="808821" cy="2457054"/>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5" name="Rectangle 114">
            <a:extLst>
              <a:ext uri="{FF2B5EF4-FFF2-40B4-BE49-F238E27FC236}">
                <a16:creationId xmlns:a16="http://schemas.microsoft.com/office/drawing/2014/main" id="{EB741A4E-9CBD-4B56-9AF5-ECD73A3C9D70}"/>
              </a:ext>
            </a:extLst>
          </p:cNvPr>
          <p:cNvSpPr/>
          <p:nvPr/>
        </p:nvSpPr>
        <p:spPr>
          <a:xfrm>
            <a:off x="2025738" y="3204879"/>
            <a:ext cx="1157795" cy="2457054"/>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6" name="Rectangle 115">
            <a:extLst>
              <a:ext uri="{FF2B5EF4-FFF2-40B4-BE49-F238E27FC236}">
                <a16:creationId xmlns:a16="http://schemas.microsoft.com/office/drawing/2014/main" id="{E9A51CDF-9D68-4E0A-8CEE-077C7510A9E5}"/>
              </a:ext>
            </a:extLst>
          </p:cNvPr>
          <p:cNvSpPr/>
          <p:nvPr/>
        </p:nvSpPr>
        <p:spPr>
          <a:xfrm>
            <a:off x="3183533" y="3204879"/>
            <a:ext cx="196077" cy="2457054"/>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7" name="TextBox 116">
            <a:extLst>
              <a:ext uri="{FF2B5EF4-FFF2-40B4-BE49-F238E27FC236}">
                <a16:creationId xmlns:a16="http://schemas.microsoft.com/office/drawing/2014/main" id="{B47EECA8-79D9-422D-960E-B4BD91AF0638}"/>
              </a:ext>
            </a:extLst>
          </p:cNvPr>
          <p:cNvSpPr txBox="1"/>
          <p:nvPr/>
        </p:nvSpPr>
        <p:spPr>
          <a:xfrm>
            <a:off x="882981" y="5387825"/>
            <a:ext cx="400107" cy="193593"/>
          </a:xfrm>
          <a:prstGeom prst="rect">
            <a:avLst/>
          </a:prstGeom>
          <a:noFill/>
        </p:spPr>
        <p:txBody>
          <a:bodyPr wrap="square" rtlCol="0">
            <a:spAutoFit/>
          </a:bodyPr>
          <a:lstStyle/>
          <a:p>
            <a:r>
              <a:rPr lang="en-US" sz="500" b="1" dirty="0"/>
              <a:t>INFS1</a:t>
            </a:r>
            <a:endParaRPr lang="en-DE" sz="500" b="1" dirty="0"/>
          </a:p>
        </p:txBody>
      </p:sp>
      <p:sp>
        <p:nvSpPr>
          <p:cNvPr id="118" name="TextBox 117">
            <a:extLst>
              <a:ext uri="{FF2B5EF4-FFF2-40B4-BE49-F238E27FC236}">
                <a16:creationId xmlns:a16="http://schemas.microsoft.com/office/drawing/2014/main" id="{69A15083-AF0C-4967-8282-F548447B1DAF}"/>
              </a:ext>
            </a:extLst>
          </p:cNvPr>
          <p:cNvSpPr txBox="1"/>
          <p:nvPr/>
        </p:nvSpPr>
        <p:spPr>
          <a:xfrm>
            <a:off x="2443830" y="5394163"/>
            <a:ext cx="358477" cy="193593"/>
          </a:xfrm>
          <a:prstGeom prst="rect">
            <a:avLst/>
          </a:prstGeom>
          <a:noFill/>
        </p:spPr>
        <p:txBody>
          <a:bodyPr wrap="square" rtlCol="0">
            <a:spAutoFit/>
          </a:bodyPr>
          <a:lstStyle/>
          <a:p>
            <a:r>
              <a:rPr lang="en-US" sz="500" b="1" dirty="0"/>
              <a:t>IFG2</a:t>
            </a:r>
            <a:endParaRPr lang="en-DE" sz="500" b="1" dirty="0"/>
          </a:p>
        </p:txBody>
      </p:sp>
      <p:sp>
        <p:nvSpPr>
          <p:cNvPr id="119" name="TextBox 118">
            <a:extLst>
              <a:ext uri="{FF2B5EF4-FFF2-40B4-BE49-F238E27FC236}">
                <a16:creationId xmlns:a16="http://schemas.microsoft.com/office/drawing/2014/main" id="{95A63A14-3B4D-4B04-963A-275206EF7295}"/>
              </a:ext>
            </a:extLst>
          </p:cNvPr>
          <p:cNvSpPr txBox="1"/>
          <p:nvPr/>
        </p:nvSpPr>
        <p:spPr>
          <a:xfrm>
            <a:off x="1464261" y="5385127"/>
            <a:ext cx="358477" cy="169277"/>
          </a:xfrm>
          <a:prstGeom prst="rect">
            <a:avLst/>
          </a:prstGeom>
          <a:noFill/>
        </p:spPr>
        <p:txBody>
          <a:bodyPr wrap="square" rtlCol="0">
            <a:spAutoFit/>
          </a:bodyPr>
          <a:lstStyle/>
          <a:p>
            <a:r>
              <a:rPr lang="en-US" sz="500" b="1" dirty="0"/>
              <a:t>MFG3</a:t>
            </a:r>
            <a:endParaRPr lang="en-DE" sz="500" b="1" dirty="0"/>
          </a:p>
        </p:txBody>
      </p:sp>
      <p:sp>
        <p:nvSpPr>
          <p:cNvPr id="120" name="TextBox 119">
            <a:extLst>
              <a:ext uri="{FF2B5EF4-FFF2-40B4-BE49-F238E27FC236}">
                <a16:creationId xmlns:a16="http://schemas.microsoft.com/office/drawing/2014/main" id="{FB467970-4D47-4AAC-B96B-A90E32B1D9E6}"/>
              </a:ext>
            </a:extLst>
          </p:cNvPr>
          <p:cNvSpPr txBox="1"/>
          <p:nvPr/>
        </p:nvSpPr>
        <p:spPr>
          <a:xfrm>
            <a:off x="3112934" y="5382986"/>
            <a:ext cx="358477" cy="193593"/>
          </a:xfrm>
          <a:prstGeom prst="rect">
            <a:avLst/>
          </a:prstGeom>
          <a:noFill/>
        </p:spPr>
        <p:txBody>
          <a:bodyPr wrap="square" rtlCol="0">
            <a:spAutoFit/>
          </a:bodyPr>
          <a:lstStyle/>
          <a:p>
            <a:r>
              <a:rPr lang="en-US" sz="500" b="1" dirty="0"/>
              <a:t>IFG1</a:t>
            </a:r>
            <a:endParaRPr lang="en-DE" sz="500" b="1" dirty="0"/>
          </a:p>
        </p:txBody>
      </p:sp>
      <p:sp>
        <p:nvSpPr>
          <p:cNvPr id="121" name="Rectangle 120">
            <a:extLst>
              <a:ext uri="{FF2B5EF4-FFF2-40B4-BE49-F238E27FC236}">
                <a16:creationId xmlns:a16="http://schemas.microsoft.com/office/drawing/2014/main" id="{921C734C-53A3-4F20-81B1-1DF06F78B094}"/>
              </a:ext>
            </a:extLst>
          </p:cNvPr>
          <p:cNvSpPr/>
          <p:nvPr/>
        </p:nvSpPr>
        <p:spPr>
          <a:xfrm>
            <a:off x="133841" y="3144817"/>
            <a:ext cx="3736574" cy="272719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2" name="TextBox 61">
            <a:extLst>
              <a:ext uri="{FF2B5EF4-FFF2-40B4-BE49-F238E27FC236}">
                <a16:creationId xmlns:a16="http://schemas.microsoft.com/office/drawing/2014/main" id="{2BAEFF8D-E764-485B-A5CA-6D2AD183EF41}"/>
              </a:ext>
            </a:extLst>
          </p:cNvPr>
          <p:cNvSpPr txBox="1"/>
          <p:nvPr/>
        </p:nvSpPr>
        <p:spPr>
          <a:xfrm>
            <a:off x="793243" y="2545598"/>
            <a:ext cx="405626" cy="196263"/>
          </a:xfrm>
          <a:prstGeom prst="rect">
            <a:avLst/>
          </a:prstGeom>
          <a:noFill/>
        </p:spPr>
        <p:txBody>
          <a:bodyPr wrap="square" rtlCol="0">
            <a:spAutoFit/>
          </a:bodyPr>
          <a:lstStyle/>
          <a:p>
            <a:r>
              <a:rPr lang="en-US" sz="500" b="1" dirty="0"/>
              <a:t>INFS1</a:t>
            </a:r>
            <a:endParaRPr lang="en-DE" sz="500" b="1" dirty="0"/>
          </a:p>
        </p:txBody>
      </p:sp>
      <p:sp>
        <p:nvSpPr>
          <p:cNvPr id="63" name="TextBox 62">
            <a:extLst>
              <a:ext uri="{FF2B5EF4-FFF2-40B4-BE49-F238E27FC236}">
                <a16:creationId xmlns:a16="http://schemas.microsoft.com/office/drawing/2014/main" id="{D693F4CC-B2F2-4534-8660-CC74D5C54190}"/>
              </a:ext>
            </a:extLst>
          </p:cNvPr>
          <p:cNvSpPr txBox="1"/>
          <p:nvPr/>
        </p:nvSpPr>
        <p:spPr>
          <a:xfrm>
            <a:off x="2284301" y="2554463"/>
            <a:ext cx="363422" cy="196263"/>
          </a:xfrm>
          <a:prstGeom prst="rect">
            <a:avLst/>
          </a:prstGeom>
          <a:noFill/>
        </p:spPr>
        <p:txBody>
          <a:bodyPr wrap="square" rtlCol="0">
            <a:spAutoFit/>
          </a:bodyPr>
          <a:lstStyle/>
          <a:p>
            <a:r>
              <a:rPr lang="en-US" sz="500" b="1" dirty="0"/>
              <a:t>IFG2</a:t>
            </a:r>
            <a:endParaRPr lang="en-DE" sz="500" b="1" dirty="0"/>
          </a:p>
        </p:txBody>
      </p:sp>
      <p:sp>
        <p:nvSpPr>
          <p:cNvPr id="64" name="TextBox 63">
            <a:extLst>
              <a:ext uri="{FF2B5EF4-FFF2-40B4-BE49-F238E27FC236}">
                <a16:creationId xmlns:a16="http://schemas.microsoft.com/office/drawing/2014/main" id="{F5F27ED3-E5CD-4009-89A6-C72384D9DDC7}"/>
              </a:ext>
            </a:extLst>
          </p:cNvPr>
          <p:cNvSpPr txBox="1"/>
          <p:nvPr/>
        </p:nvSpPr>
        <p:spPr>
          <a:xfrm>
            <a:off x="1321117" y="2556929"/>
            <a:ext cx="363422" cy="169277"/>
          </a:xfrm>
          <a:prstGeom prst="rect">
            <a:avLst/>
          </a:prstGeom>
          <a:noFill/>
        </p:spPr>
        <p:txBody>
          <a:bodyPr wrap="square" rtlCol="0">
            <a:spAutoFit/>
          </a:bodyPr>
          <a:lstStyle/>
          <a:p>
            <a:r>
              <a:rPr lang="en-US" sz="500" b="1" dirty="0"/>
              <a:t>MFG3</a:t>
            </a:r>
            <a:endParaRPr lang="en-DE" sz="500" b="1" dirty="0"/>
          </a:p>
        </p:txBody>
      </p:sp>
      <p:sp>
        <p:nvSpPr>
          <p:cNvPr id="65" name="TextBox 64">
            <a:extLst>
              <a:ext uri="{FF2B5EF4-FFF2-40B4-BE49-F238E27FC236}">
                <a16:creationId xmlns:a16="http://schemas.microsoft.com/office/drawing/2014/main" id="{78780956-971E-4BDF-8A4F-4C471B36046B}"/>
              </a:ext>
            </a:extLst>
          </p:cNvPr>
          <p:cNvSpPr txBox="1"/>
          <p:nvPr/>
        </p:nvSpPr>
        <p:spPr>
          <a:xfrm>
            <a:off x="3010294" y="2554463"/>
            <a:ext cx="363422" cy="196263"/>
          </a:xfrm>
          <a:prstGeom prst="rect">
            <a:avLst/>
          </a:prstGeom>
          <a:noFill/>
        </p:spPr>
        <p:txBody>
          <a:bodyPr wrap="square" rtlCol="0">
            <a:spAutoFit/>
          </a:bodyPr>
          <a:lstStyle/>
          <a:p>
            <a:r>
              <a:rPr lang="en-US" sz="500" b="1" dirty="0"/>
              <a:t>IFG1</a:t>
            </a:r>
            <a:endParaRPr lang="en-DE" sz="500" b="1" dirty="0"/>
          </a:p>
        </p:txBody>
      </p:sp>
      <p:sp>
        <p:nvSpPr>
          <p:cNvPr id="67" name="Rectangle 66">
            <a:extLst>
              <a:ext uri="{FF2B5EF4-FFF2-40B4-BE49-F238E27FC236}">
                <a16:creationId xmlns:a16="http://schemas.microsoft.com/office/drawing/2014/main" id="{A7040A62-E9E6-4868-B47A-324B331F9EE5}"/>
              </a:ext>
            </a:extLst>
          </p:cNvPr>
          <p:cNvSpPr/>
          <p:nvPr/>
        </p:nvSpPr>
        <p:spPr>
          <a:xfrm>
            <a:off x="3240277" y="2766240"/>
            <a:ext cx="155081" cy="107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8" name="TextBox 147">
            <a:extLst>
              <a:ext uri="{FF2B5EF4-FFF2-40B4-BE49-F238E27FC236}">
                <a16:creationId xmlns:a16="http://schemas.microsoft.com/office/drawing/2014/main" id="{785C7504-FD84-4EB5-A952-A0ABA44F697C}"/>
              </a:ext>
            </a:extLst>
          </p:cNvPr>
          <p:cNvSpPr txBox="1"/>
          <p:nvPr/>
        </p:nvSpPr>
        <p:spPr>
          <a:xfrm>
            <a:off x="8210142" y="-21348"/>
            <a:ext cx="289426" cy="369332"/>
          </a:xfrm>
          <a:prstGeom prst="rect">
            <a:avLst/>
          </a:prstGeom>
          <a:noFill/>
        </p:spPr>
        <p:txBody>
          <a:bodyPr wrap="square" rtlCol="0">
            <a:spAutoFit/>
          </a:bodyPr>
          <a:lstStyle/>
          <a:p>
            <a:r>
              <a:rPr lang="en-US" dirty="0"/>
              <a:t>C</a:t>
            </a:r>
            <a:endParaRPr lang="en-DE" dirty="0"/>
          </a:p>
        </p:txBody>
      </p:sp>
      <p:grpSp>
        <p:nvGrpSpPr>
          <p:cNvPr id="14" name="Group 13">
            <a:extLst>
              <a:ext uri="{FF2B5EF4-FFF2-40B4-BE49-F238E27FC236}">
                <a16:creationId xmlns:a16="http://schemas.microsoft.com/office/drawing/2014/main" id="{4895B6A1-2BCC-4963-A74D-42AD0820042E}"/>
              </a:ext>
            </a:extLst>
          </p:cNvPr>
          <p:cNvGrpSpPr>
            <a:grpSpLocks noChangeAspect="1"/>
          </p:cNvGrpSpPr>
          <p:nvPr/>
        </p:nvGrpSpPr>
        <p:grpSpPr>
          <a:xfrm>
            <a:off x="54777" y="436345"/>
            <a:ext cx="4066129" cy="2345675"/>
            <a:chOff x="0" y="216877"/>
            <a:chExt cx="3759470" cy="2168769"/>
          </a:xfrm>
        </p:grpSpPr>
        <p:pic>
          <p:nvPicPr>
            <p:cNvPr id="15" name="Picture 14">
              <a:extLst>
                <a:ext uri="{FF2B5EF4-FFF2-40B4-BE49-F238E27FC236}">
                  <a16:creationId xmlns:a16="http://schemas.microsoft.com/office/drawing/2014/main" id="{7FF0FB2B-F598-444B-8294-7FF903C17E3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216877"/>
              <a:ext cx="3351734" cy="2168769"/>
            </a:xfrm>
            <a:prstGeom prst="rect">
              <a:avLst/>
            </a:prstGeom>
          </p:spPr>
        </p:pic>
        <p:sp>
          <p:nvSpPr>
            <p:cNvPr id="16" name="Rectangle 15">
              <a:extLst>
                <a:ext uri="{FF2B5EF4-FFF2-40B4-BE49-F238E27FC236}">
                  <a16:creationId xmlns:a16="http://schemas.microsoft.com/office/drawing/2014/main" id="{51A410BA-783C-4A96-98C8-5FDFA5481FAE}"/>
                </a:ext>
              </a:extLst>
            </p:cNvPr>
            <p:cNvSpPr/>
            <p:nvPr/>
          </p:nvSpPr>
          <p:spPr>
            <a:xfrm>
              <a:off x="2682850" y="1020999"/>
              <a:ext cx="653144" cy="576943"/>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Box 16">
              <a:extLst>
                <a:ext uri="{FF2B5EF4-FFF2-40B4-BE49-F238E27FC236}">
                  <a16:creationId xmlns:a16="http://schemas.microsoft.com/office/drawing/2014/main" id="{FB7A1612-A79F-44A0-A1E7-49A085BA3DCA}"/>
                </a:ext>
              </a:extLst>
            </p:cNvPr>
            <p:cNvSpPr txBox="1"/>
            <p:nvPr/>
          </p:nvSpPr>
          <p:spPr>
            <a:xfrm>
              <a:off x="2824840" y="1149004"/>
              <a:ext cx="934630" cy="284565"/>
            </a:xfrm>
            <a:prstGeom prst="rect">
              <a:avLst/>
            </a:prstGeom>
            <a:noFill/>
          </p:spPr>
          <p:txBody>
            <a:bodyPr wrap="square" rtlCol="0">
              <a:spAutoFit/>
            </a:bodyPr>
            <a:lstStyle/>
            <a:p>
              <a:r>
                <a:rPr lang="en-US" sz="1400" dirty="0"/>
                <a:t>ROI</a:t>
              </a:r>
              <a:endParaRPr lang="en-DE" sz="1400" dirty="0"/>
            </a:p>
          </p:txBody>
        </p:sp>
      </p:grpSp>
      <p:sp>
        <p:nvSpPr>
          <p:cNvPr id="150" name="TextBox 149">
            <a:extLst>
              <a:ext uri="{FF2B5EF4-FFF2-40B4-BE49-F238E27FC236}">
                <a16:creationId xmlns:a16="http://schemas.microsoft.com/office/drawing/2014/main" id="{FDADB449-541E-48B2-9146-F08D79FE9F3F}"/>
              </a:ext>
            </a:extLst>
          </p:cNvPr>
          <p:cNvSpPr txBox="1"/>
          <p:nvPr/>
        </p:nvSpPr>
        <p:spPr>
          <a:xfrm>
            <a:off x="136574" y="-7197"/>
            <a:ext cx="289426" cy="369332"/>
          </a:xfrm>
          <a:prstGeom prst="rect">
            <a:avLst/>
          </a:prstGeom>
          <a:noFill/>
        </p:spPr>
        <p:txBody>
          <a:bodyPr wrap="square" rtlCol="0">
            <a:spAutoFit/>
          </a:bodyPr>
          <a:lstStyle/>
          <a:p>
            <a:r>
              <a:rPr lang="en-US" altLang="zh-CN" dirty="0"/>
              <a:t>A</a:t>
            </a:r>
            <a:endParaRPr lang="en-DE" dirty="0"/>
          </a:p>
        </p:txBody>
      </p:sp>
      <p:sp>
        <p:nvSpPr>
          <p:cNvPr id="139" name="TextBox 347">
            <a:extLst>
              <a:ext uri="{FF2B5EF4-FFF2-40B4-BE49-F238E27FC236}">
                <a16:creationId xmlns:a16="http://schemas.microsoft.com/office/drawing/2014/main" id="{4E6EEF67-E344-42FE-B617-6BFD87BC519E}"/>
              </a:ext>
            </a:extLst>
          </p:cNvPr>
          <p:cNvSpPr txBox="1"/>
          <p:nvPr/>
        </p:nvSpPr>
        <p:spPr>
          <a:xfrm>
            <a:off x="1013780" y="415850"/>
            <a:ext cx="775992" cy="246221"/>
          </a:xfrm>
          <a:prstGeom prst="rect">
            <a:avLst/>
          </a:prstGeom>
          <a:noFill/>
        </p:spPr>
        <p:txBody>
          <a:bodyPr wrap="square" rtlCol="0">
            <a:spAutoFit/>
          </a:bodyPr>
          <a:lstStyle/>
          <a:p>
            <a:r>
              <a:rPr lang="en-US" sz="1000" dirty="0">
                <a:cs typeface="Times New Roman" panose="02020603050405020304" pitchFamily="18" charset="0"/>
              </a:rPr>
              <a:t>Left</a:t>
            </a:r>
            <a:endParaRPr lang="en-DE" sz="1000" dirty="0">
              <a:cs typeface="Times New Roman" panose="02020603050405020304" pitchFamily="18" charset="0"/>
            </a:endParaRPr>
          </a:p>
        </p:txBody>
      </p:sp>
      <p:sp>
        <p:nvSpPr>
          <p:cNvPr id="140" name="TextBox 347">
            <a:extLst>
              <a:ext uri="{FF2B5EF4-FFF2-40B4-BE49-F238E27FC236}">
                <a16:creationId xmlns:a16="http://schemas.microsoft.com/office/drawing/2014/main" id="{D02709BF-F8DB-40DF-9F49-E60013F15447}"/>
              </a:ext>
            </a:extLst>
          </p:cNvPr>
          <p:cNvSpPr txBox="1"/>
          <p:nvPr/>
        </p:nvSpPr>
        <p:spPr>
          <a:xfrm>
            <a:off x="2358263" y="388013"/>
            <a:ext cx="775992" cy="246221"/>
          </a:xfrm>
          <a:prstGeom prst="rect">
            <a:avLst/>
          </a:prstGeom>
          <a:noFill/>
        </p:spPr>
        <p:txBody>
          <a:bodyPr wrap="square" rtlCol="0">
            <a:spAutoFit/>
          </a:bodyPr>
          <a:lstStyle/>
          <a:p>
            <a:r>
              <a:rPr lang="en-US" sz="1000" dirty="0">
                <a:cs typeface="Times New Roman" panose="02020603050405020304" pitchFamily="18" charset="0"/>
              </a:rPr>
              <a:t>right</a:t>
            </a:r>
            <a:endParaRPr lang="en-DE" sz="1000" dirty="0">
              <a:cs typeface="Times New Roman" panose="02020603050405020304" pitchFamily="18" charset="0"/>
            </a:endParaRPr>
          </a:p>
        </p:txBody>
      </p:sp>
      <p:sp>
        <p:nvSpPr>
          <p:cNvPr id="143" name="Rectangle 142">
            <a:extLst>
              <a:ext uri="{FF2B5EF4-FFF2-40B4-BE49-F238E27FC236}">
                <a16:creationId xmlns:a16="http://schemas.microsoft.com/office/drawing/2014/main" id="{895E3958-03FB-4BDE-873F-238FECF46A56}"/>
              </a:ext>
            </a:extLst>
          </p:cNvPr>
          <p:cNvSpPr/>
          <p:nvPr/>
        </p:nvSpPr>
        <p:spPr>
          <a:xfrm>
            <a:off x="133840" y="27508"/>
            <a:ext cx="3736574" cy="30582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70" name="TextBox 69">
            <a:extLst>
              <a:ext uri="{FF2B5EF4-FFF2-40B4-BE49-F238E27FC236}">
                <a16:creationId xmlns:a16="http://schemas.microsoft.com/office/drawing/2014/main" id="{8D6E4E0B-D9ED-4C23-A5C5-3CC1DAD5E708}"/>
              </a:ext>
            </a:extLst>
          </p:cNvPr>
          <p:cNvSpPr txBox="1"/>
          <p:nvPr/>
        </p:nvSpPr>
        <p:spPr>
          <a:xfrm>
            <a:off x="19114" y="5937672"/>
            <a:ext cx="12105791" cy="938719"/>
          </a:xfrm>
          <a:prstGeom prst="rect">
            <a:avLst/>
          </a:prstGeom>
          <a:noFill/>
        </p:spPr>
        <p:txBody>
          <a:bodyPr wrap="square" rtlCol="0">
            <a:spAutoFit/>
          </a:bodyPr>
          <a:lstStyle/>
          <a:p>
            <a:r>
              <a:rPr lang="en-US" sz="1100" b="1" dirty="0"/>
              <a:t>Figure 1 </a:t>
            </a:r>
            <a:r>
              <a:rPr lang="en-US" sz="1100" dirty="0"/>
              <a:t>Observer-independent mapping approach. Coronally cut section with cell body stained from one of the ten brains with rectangular region of interest (ROI, box) (A). The profiles of areas were extracted between the outer contour line and inner contour line (B). Significant maxima of the </a:t>
            </a:r>
            <a:r>
              <a:rPr lang="en-US" sz="1100" dirty="0" err="1"/>
              <a:t>Mahalanobis</a:t>
            </a:r>
            <a:r>
              <a:rPr lang="en-US" sz="1100" dirty="0"/>
              <a:t> distance (MD) were calculated with different block size (n=10-24) (D) and at profile numbers 46, 173, and 356 are plotted against the profile index (labeled with red circles) (C). These positions indicate the laminar pattern changes between INFS1, MFG3, IFG2 and IFG1(B, E). The corresponding maxima of the MD function are accepted as borders marked with black arrowheads (E). The overview of the five new areas in the anterior lateral prefrontal cortex (F). The area IFMS1, situated within the intermediate frontal sulcus, is not visible from a lateral surface perspective. </a:t>
            </a:r>
            <a:endParaRPr lang="en-DE" sz="1100" dirty="0"/>
          </a:p>
        </p:txBody>
      </p:sp>
      <p:cxnSp>
        <p:nvCxnSpPr>
          <p:cNvPr id="19" name="Straight Connector 18">
            <a:extLst>
              <a:ext uri="{FF2B5EF4-FFF2-40B4-BE49-F238E27FC236}">
                <a16:creationId xmlns:a16="http://schemas.microsoft.com/office/drawing/2014/main" id="{665D1F3D-B159-4DD7-820E-F74A6BBF30E4}"/>
              </a:ext>
            </a:extLst>
          </p:cNvPr>
          <p:cNvCxnSpPr>
            <a:cxnSpLocks/>
          </p:cNvCxnSpPr>
          <p:nvPr/>
        </p:nvCxnSpPr>
        <p:spPr>
          <a:xfrm flipV="1">
            <a:off x="3661908" y="22985"/>
            <a:ext cx="442960" cy="128948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6D44934-897F-465C-B678-E1417576568E}"/>
              </a:ext>
            </a:extLst>
          </p:cNvPr>
          <p:cNvCxnSpPr>
            <a:cxnSpLocks/>
          </p:cNvCxnSpPr>
          <p:nvPr/>
        </p:nvCxnSpPr>
        <p:spPr>
          <a:xfrm>
            <a:off x="3661908" y="1933098"/>
            <a:ext cx="442960" cy="116377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139AC9ED-C224-4072-9EC6-92D9B23120C3}"/>
              </a:ext>
            </a:extLst>
          </p:cNvPr>
          <p:cNvSpPr/>
          <p:nvPr/>
        </p:nvSpPr>
        <p:spPr>
          <a:xfrm>
            <a:off x="8999711" y="2989342"/>
            <a:ext cx="2350055" cy="166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8" name="Rectangle 47">
            <a:extLst>
              <a:ext uri="{FF2B5EF4-FFF2-40B4-BE49-F238E27FC236}">
                <a16:creationId xmlns:a16="http://schemas.microsoft.com/office/drawing/2014/main" id="{5DBCF59B-CC69-4EFB-89EF-F204B39FEFB4}"/>
              </a:ext>
            </a:extLst>
          </p:cNvPr>
          <p:cNvSpPr/>
          <p:nvPr/>
        </p:nvSpPr>
        <p:spPr>
          <a:xfrm>
            <a:off x="11252328" y="2989342"/>
            <a:ext cx="294668" cy="103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5" name="Picture 4">
            <a:extLst>
              <a:ext uri="{FF2B5EF4-FFF2-40B4-BE49-F238E27FC236}">
                <a16:creationId xmlns:a16="http://schemas.microsoft.com/office/drawing/2014/main" id="{ACB515B5-1F74-48DB-A5F1-6A7520C62715}"/>
              </a:ext>
            </a:extLst>
          </p:cNvPr>
          <p:cNvPicPr>
            <a:picLocks noChangeAspect="1"/>
          </p:cNvPicPr>
          <p:nvPr/>
        </p:nvPicPr>
        <p:blipFill rotWithShape="1">
          <a:blip r:embed="rId10"/>
          <a:srcRect l="1270" t="1635"/>
          <a:stretch/>
        </p:blipFill>
        <p:spPr>
          <a:xfrm>
            <a:off x="8187529" y="3062246"/>
            <a:ext cx="3479624" cy="2726049"/>
          </a:xfrm>
          <a:prstGeom prst="rect">
            <a:avLst/>
          </a:prstGeom>
        </p:spPr>
      </p:pic>
      <p:cxnSp>
        <p:nvCxnSpPr>
          <p:cNvPr id="7" name="Straight Connector 6">
            <a:extLst>
              <a:ext uri="{FF2B5EF4-FFF2-40B4-BE49-F238E27FC236}">
                <a16:creationId xmlns:a16="http://schemas.microsoft.com/office/drawing/2014/main" id="{6D2643A8-6825-4E70-8CDA-EF54E294A1F4}"/>
              </a:ext>
            </a:extLst>
          </p:cNvPr>
          <p:cNvCxnSpPr>
            <a:cxnSpLocks/>
          </p:cNvCxnSpPr>
          <p:nvPr/>
        </p:nvCxnSpPr>
        <p:spPr>
          <a:xfrm flipH="1">
            <a:off x="9784046" y="3259861"/>
            <a:ext cx="1052701" cy="1753482"/>
          </a:xfrm>
          <a:prstGeom prst="line">
            <a:avLst/>
          </a:prstGeom>
          <a:ln w="19050" cap="flat" cmpd="sng">
            <a:solidFill>
              <a:schemeClr val="tx1"/>
            </a:solidFill>
            <a:prstDash val="dash"/>
            <a:miter lim="800000"/>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EE75C581-E2C5-402B-A472-AAF58D181FB0}"/>
              </a:ext>
            </a:extLst>
          </p:cNvPr>
          <p:cNvSpPr/>
          <p:nvPr/>
        </p:nvSpPr>
        <p:spPr>
          <a:xfrm>
            <a:off x="10161119" y="4246654"/>
            <a:ext cx="352825" cy="281570"/>
          </a:xfrm>
          <a:custGeom>
            <a:avLst/>
            <a:gdLst>
              <a:gd name="connsiteX0" fmla="*/ 729334 w 887612"/>
              <a:gd name="connsiteY0" fmla="*/ 707260 h 708354"/>
              <a:gd name="connsiteX1" fmla="*/ 823118 w 887612"/>
              <a:gd name="connsiteY1" fmla="*/ 677952 h 708354"/>
              <a:gd name="connsiteX2" fmla="*/ 887595 w 887612"/>
              <a:gd name="connsiteY2" fmla="*/ 525552 h 708354"/>
              <a:gd name="connsiteX3" fmla="*/ 817257 w 887612"/>
              <a:gd name="connsiteY3" fmla="*/ 414183 h 708354"/>
              <a:gd name="connsiteX4" fmla="*/ 629687 w 887612"/>
              <a:gd name="connsiteY4" fmla="*/ 296952 h 708354"/>
              <a:gd name="connsiteX5" fmla="*/ 453841 w 887612"/>
              <a:gd name="connsiteY5" fmla="*/ 273506 h 708354"/>
              <a:gd name="connsiteX6" fmla="*/ 301441 w 887612"/>
              <a:gd name="connsiteY6" fmla="*/ 232475 h 708354"/>
              <a:gd name="connsiteX7" fmla="*/ 201795 w 887612"/>
              <a:gd name="connsiteY7" fmla="*/ 109383 h 708354"/>
              <a:gd name="connsiteX8" fmla="*/ 61118 w 887612"/>
              <a:gd name="connsiteY8" fmla="*/ 15598 h 708354"/>
              <a:gd name="connsiteX9" fmla="*/ 2503 w 887612"/>
              <a:gd name="connsiteY9" fmla="*/ 15598 h 708354"/>
              <a:gd name="connsiteX10" fmla="*/ 137318 w 887612"/>
              <a:gd name="connsiteY10" fmla="*/ 167998 h 708354"/>
              <a:gd name="connsiteX11" fmla="*/ 260410 w 887612"/>
              <a:gd name="connsiteY11" fmla="*/ 273506 h 708354"/>
              <a:gd name="connsiteX12" fmla="*/ 313164 w 887612"/>
              <a:gd name="connsiteY12" fmla="*/ 379014 h 708354"/>
              <a:gd name="connsiteX13" fmla="*/ 412810 w 887612"/>
              <a:gd name="connsiteY13" fmla="*/ 525552 h 708354"/>
              <a:gd name="connsiteX14" fmla="*/ 653134 w 887612"/>
              <a:gd name="connsiteY14" fmla="*/ 683814 h 708354"/>
              <a:gd name="connsiteX15" fmla="*/ 729334 w 887612"/>
              <a:gd name="connsiteY15" fmla="*/ 707260 h 70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7612" h="708354">
                <a:moveTo>
                  <a:pt x="729334" y="707260"/>
                </a:moveTo>
                <a:cubicBezTo>
                  <a:pt x="757665" y="706283"/>
                  <a:pt x="796741" y="708237"/>
                  <a:pt x="823118" y="677952"/>
                </a:cubicBezTo>
                <a:cubicBezTo>
                  <a:pt x="849495" y="647667"/>
                  <a:pt x="888572" y="569513"/>
                  <a:pt x="887595" y="525552"/>
                </a:cubicBezTo>
                <a:cubicBezTo>
                  <a:pt x="886618" y="481591"/>
                  <a:pt x="860242" y="452283"/>
                  <a:pt x="817257" y="414183"/>
                </a:cubicBezTo>
                <a:cubicBezTo>
                  <a:pt x="774272" y="376083"/>
                  <a:pt x="690256" y="320398"/>
                  <a:pt x="629687" y="296952"/>
                </a:cubicBezTo>
                <a:cubicBezTo>
                  <a:pt x="569118" y="273506"/>
                  <a:pt x="508549" y="284252"/>
                  <a:pt x="453841" y="273506"/>
                </a:cubicBezTo>
                <a:cubicBezTo>
                  <a:pt x="399133" y="262760"/>
                  <a:pt x="343449" y="259829"/>
                  <a:pt x="301441" y="232475"/>
                </a:cubicBezTo>
                <a:cubicBezTo>
                  <a:pt x="259433" y="205121"/>
                  <a:pt x="241849" y="145529"/>
                  <a:pt x="201795" y="109383"/>
                </a:cubicBezTo>
                <a:cubicBezTo>
                  <a:pt x="161741" y="73237"/>
                  <a:pt x="94333" y="31229"/>
                  <a:pt x="61118" y="15598"/>
                </a:cubicBezTo>
                <a:cubicBezTo>
                  <a:pt x="27903" y="-33"/>
                  <a:pt x="-10197" y="-9802"/>
                  <a:pt x="2503" y="15598"/>
                </a:cubicBezTo>
                <a:cubicBezTo>
                  <a:pt x="15203" y="40998"/>
                  <a:pt x="94334" y="125013"/>
                  <a:pt x="137318" y="167998"/>
                </a:cubicBezTo>
                <a:cubicBezTo>
                  <a:pt x="180302" y="210983"/>
                  <a:pt x="231102" y="238337"/>
                  <a:pt x="260410" y="273506"/>
                </a:cubicBezTo>
                <a:cubicBezTo>
                  <a:pt x="289718" y="308675"/>
                  <a:pt x="287764" y="337006"/>
                  <a:pt x="313164" y="379014"/>
                </a:cubicBezTo>
                <a:cubicBezTo>
                  <a:pt x="338564" y="421022"/>
                  <a:pt x="356148" y="474752"/>
                  <a:pt x="412810" y="525552"/>
                </a:cubicBezTo>
                <a:cubicBezTo>
                  <a:pt x="469472" y="576352"/>
                  <a:pt x="597449" y="653529"/>
                  <a:pt x="653134" y="683814"/>
                </a:cubicBezTo>
                <a:cubicBezTo>
                  <a:pt x="708819" y="714099"/>
                  <a:pt x="701003" y="708237"/>
                  <a:pt x="729334" y="707260"/>
                </a:cubicBezTo>
                <a:close/>
              </a:path>
            </a:pathLst>
          </a:custGeom>
          <a:solidFill>
            <a:srgbClr val="00B0F0">
              <a:alpha val="8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Freeform: Shape 8">
            <a:extLst>
              <a:ext uri="{FF2B5EF4-FFF2-40B4-BE49-F238E27FC236}">
                <a16:creationId xmlns:a16="http://schemas.microsoft.com/office/drawing/2014/main" id="{3C2DF163-AA5C-40D6-9F1E-E85D1FF66CFB}"/>
              </a:ext>
            </a:extLst>
          </p:cNvPr>
          <p:cNvSpPr/>
          <p:nvPr/>
        </p:nvSpPr>
        <p:spPr>
          <a:xfrm>
            <a:off x="10139305" y="4259547"/>
            <a:ext cx="244737" cy="359873"/>
          </a:xfrm>
          <a:custGeom>
            <a:avLst/>
            <a:gdLst>
              <a:gd name="connsiteX0" fmla="*/ 615064 w 615692"/>
              <a:gd name="connsiteY0" fmla="*/ 601974 h 905343"/>
              <a:gd name="connsiteX1" fmla="*/ 402793 w 615692"/>
              <a:gd name="connsiteY1" fmla="*/ 838738 h 905343"/>
              <a:gd name="connsiteX2" fmla="*/ 136093 w 615692"/>
              <a:gd name="connsiteY2" fmla="*/ 895888 h 905343"/>
              <a:gd name="connsiteX3" fmla="*/ 84386 w 615692"/>
              <a:gd name="connsiteY3" fmla="*/ 675453 h 905343"/>
              <a:gd name="connsiteX4" fmla="*/ 81664 w 615692"/>
              <a:gd name="connsiteY4" fmla="*/ 487674 h 905343"/>
              <a:gd name="connsiteX5" fmla="*/ 49007 w 615692"/>
              <a:gd name="connsiteY5" fmla="*/ 289010 h 905343"/>
              <a:gd name="connsiteX6" fmla="*/ 21 w 615692"/>
              <a:gd name="connsiteY6" fmla="*/ 120281 h 905343"/>
              <a:gd name="connsiteX7" fmla="*/ 43564 w 615692"/>
              <a:gd name="connsiteY7" fmla="*/ 5981 h 905343"/>
              <a:gd name="connsiteX8" fmla="*/ 95271 w 615692"/>
              <a:gd name="connsiteY8" fmla="*/ 30474 h 905343"/>
              <a:gd name="connsiteX9" fmla="*/ 212293 w 615692"/>
              <a:gd name="connsiteY9" fmla="*/ 152938 h 905343"/>
              <a:gd name="connsiteX10" fmla="*/ 315707 w 615692"/>
              <a:gd name="connsiteY10" fmla="*/ 231860 h 905343"/>
              <a:gd name="connsiteX11" fmla="*/ 375579 w 615692"/>
              <a:gd name="connsiteY11" fmla="*/ 373374 h 905343"/>
              <a:gd name="connsiteX12" fmla="*/ 465386 w 615692"/>
              <a:gd name="connsiteY12" fmla="*/ 487674 h 905343"/>
              <a:gd name="connsiteX13" fmla="*/ 615064 w 615692"/>
              <a:gd name="connsiteY13" fmla="*/ 601974 h 90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692" h="905343">
                <a:moveTo>
                  <a:pt x="615064" y="601974"/>
                </a:moveTo>
                <a:cubicBezTo>
                  <a:pt x="604632" y="660485"/>
                  <a:pt x="482621" y="789752"/>
                  <a:pt x="402793" y="838738"/>
                </a:cubicBezTo>
                <a:cubicBezTo>
                  <a:pt x="322964" y="887724"/>
                  <a:pt x="189161" y="923102"/>
                  <a:pt x="136093" y="895888"/>
                </a:cubicBezTo>
                <a:cubicBezTo>
                  <a:pt x="83025" y="868674"/>
                  <a:pt x="93457" y="743489"/>
                  <a:pt x="84386" y="675453"/>
                </a:cubicBezTo>
                <a:cubicBezTo>
                  <a:pt x="75314" y="607417"/>
                  <a:pt x="87560" y="552081"/>
                  <a:pt x="81664" y="487674"/>
                </a:cubicBezTo>
                <a:cubicBezTo>
                  <a:pt x="75768" y="423267"/>
                  <a:pt x="62614" y="350242"/>
                  <a:pt x="49007" y="289010"/>
                </a:cubicBezTo>
                <a:cubicBezTo>
                  <a:pt x="35400" y="227778"/>
                  <a:pt x="928" y="167452"/>
                  <a:pt x="21" y="120281"/>
                </a:cubicBezTo>
                <a:cubicBezTo>
                  <a:pt x="-886" y="73110"/>
                  <a:pt x="27689" y="20949"/>
                  <a:pt x="43564" y="5981"/>
                </a:cubicBezTo>
                <a:cubicBezTo>
                  <a:pt x="59439" y="-8987"/>
                  <a:pt x="67150" y="5981"/>
                  <a:pt x="95271" y="30474"/>
                </a:cubicBezTo>
                <a:cubicBezTo>
                  <a:pt x="123392" y="54967"/>
                  <a:pt x="175554" y="119374"/>
                  <a:pt x="212293" y="152938"/>
                </a:cubicBezTo>
                <a:cubicBezTo>
                  <a:pt x="249032" y="186502"/>
                  <a:pt x="288493" y="195121"/>
                  <a:pt x="315707" y="231860"/>
                </a:cubicBezTo>
                <a:cubicBezTo>
                  <a:pt x="342921" y="268599"/>
                  <a:pt x="350633" y="330738"/>
                  <a:pt x="375579" y="373374"/>
                </a:cubicBezTo>
                <a:cubicBezTo>
                  <a:pt x="400525" y="416010"/>
                  <a:pt x="427740" y="452295"/>
                  <a:pt x="465386" y="487674"/>
                </a:cubicBezTo>
                <a:cubicBezTo>
                  <a:pt x="503032" y="523053"/>
                  <a:pt x="625496" y="543463"/>
                  <a:pt x="615064" y="601974"/>
                </a:cubicBezTo>
                <a:close/>
              </a:path>
            </a:pathLst>
          </a:custGeom>
          <a:solidFill>
            <a:srgbClr val="FFFF00">
              <a:alpha val="8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Freeform: Shape 9">
            <a:extLst>
              <a:ext uri="{FF2B5EF4-FFF2-40B4-BE49-F238E27FC236}">
                <a16:creationId xmlns:a16="http://schemas.microsoft.com/office/drawing/2014/main" id="{C217BB58-BD59-45D7-901F-3E20ADF07E85}"/>
              </a:ext>
            </a:extLst>
          </p:cNvPr>
          <p:cNvSpPr/>
          <p:nvPr/>
        </p:nvSpPr>
        <p:spPr>
          <a:xfrm>
            <a:off x="10011686" y="4296739"/>
            <a:ext cx="165227" cy="383837"/>
          </a:xfrm>
          <a:custGeom>
            <a:avLst/>
            <a:gdLst>
              <a:gd name="connsiteX0" fmla="*/ 410883 w 415667"/>
              <a:gd name="connsiteY0" fmla="*/ 655365 h 965629"/>
              <a:gd name="connsiteX1" fmla="*/ 318354 w 415667"/>
              <a:gd name="connsiteY1" fmla="*/ 799601 h 965629"/>
              <a:gd name="connsiteX2" fmla="*/ 73425 w 415667"/>
              <a:gd name="connsiteY2" fmla="*/ 965608 h 965629"/>
              <a:gd name="connsiteX3" fmla="*/ 5390 w 415667"/>
              <a:gd name="connsiteY3" fmla="*/ 788715 h 965629"/>
              <a:gd name="connsiteX4" fmla="*/ 13554 w 415667"/>
              <a:gd name="connsiteY4" fmla="*/ 543787 h 965629"/>
              <a:gd name="connsiteX5" fmla="*/ 87033 w 415667"/>
              <a:gd name="connsiteY5" fmla="*/ 328794 h 965629"/>
              <a:gd name="connsiteX6" fmla="*/ 201333 w 415667"/>
              <a:gd name="connsiteY6" fmla="*/ 146458 h 965629"/>
              <a:gd name="connsiteX7" fmla="*/ 318354 w 415667"/>
              <a:gd name="connsiteY7" fmla="*/ 4944 h 965629"/>
              <a:gd name="connsiteX8" fmla="*/ 318354 w 415667"/>
              <a:gd name="connsiteY8" fmla="*/ 45765 h 965629"/>
              <a:gd name="connsiteX9" fmla="*/ 370061 w 415667"/>
              <a:gd name="connsiteY9" fmla="*/ 176394 h 965629"/>
              <a:gd name="connsiteX10" fmla="*/ 397275 w 415667"/>
              <a:gd name="connsiteY10" fmla="*/ 347844 h 965629"/>
              <a:gd name="connsiteX11" fmla="*/ 408161 w 415667"/>
              <a:gd name="connsiteY11" fmla="*/ 456701 h 965629"/>
              <a:gd name="connsiteX12" fmla="*/ 402718 w 415667"/>
              <a:gd name="connsiteY12" fmla="*/ 543787 h 965629"/>
              <a:gd name="connsiteX13" fmla="*/ 410883 w 415667"/>
              <a:gd name="connsiteY13" fmla="*/ 655365 h 96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5667" h="965629">
                <a:moveTo>
                  <a:pt x="410883" y="655365"/>
                </a:moveTo>
                <a:cubicBezTo>
                  <a:pt x="396822" y="698001"/>
                  <a:pt x="374597" y="747894"/>
                  <a:pt x="318354" y="799601"/>
                </a:cubicBezTo>
                <a:cubicBezTo>
                  <a:pt x="262111" y="851308"/>
                  <a:pt x="125586" y="967422"/>
                  <a:pt x="73425" y="965608"/>
                </a:cubicBezTo>
                <a:cubicBezTo>
                  <a:pt x="21264" y="963794"/>
                  <a:pt x="15368" y="859018"/>
                  <a:pt x="5390" y="788715"/>
                </a:cubicBezTo>
                <a:cubicBezTo>
                  <a:pt x="-4588" y="718412"/>
                  <a:pt x="-53" y="620440"/>
                  <a:pt x="13554" y="543787"/>
                </a:cubicBezTo>
                <a:cubicBezTo>
                  <a:pt x="27161" y="467133"/>
                  <a:pt x="55737" y="395015"/>
                  <a:pt x="87033" y="328794"/>
                </a:cubicBezTo>
                <a:cubicBezTo>
                  <a:pt x="118329" y="262573"/>
                  <a:pt x="162780" y="200433"/>
                  <a:pt x="201333" y="146458"/>
                </a:cubicBezTo>
                <a:cubicBezTo>
                  <a:pt x="239886" y="92483"/>
                  <a:pt x="298851" y="21726"/>
                  <a:pt x="318354" y="4944"/>
                </a:cubicBezTo>
                <a:cubicBezTo>
                  <a:pt x="337857" y="-11838"/>
                  <a:pt x="309736" y="17190"/>
                  <a:pt x="318354" y="45765"/>
                </a:cubicBezTo>
                <a:cubicBezTo>
                  <a:pt x="326972" y="74340"/>
                  <a:pt x="356908" y="126048"/>
                  <a:pt x="370061" y="176394"/>
                </a:cubicBezTo>
                <a:cubicBezTo>
                  <a:pt x="383214" y="226740"/>
                  <a:pt x="390925" y="301126"/>
                  <a:pt x="397275" y="347844"/>
                </a:cubicBezTo>
                <a:cubicBezTo>
                  <a:pt x="403625" y="394562"/>
                  <a:pt x="407254" y="424044"/>
                  <a:pt x="408161" y="456701"/>
                </a:cubicBezTo>
                <a:cubicBezTo>
                  <a:pt x="409068" y="489358"/>
                  <a:pt x="401811" y="513398"/>
                  <a:pt x="402718" y="543787"/>
                </a:cubicBezTo>
                <a:cubicBezTo>
                  <a:pt x="403625" y="574176"/>
                  <a:pt x="424944" y="612729"/>
                  <a:pt x="410883" y="655365"/>
                </a:cubicBezTo>
                <a:close/>
              </a:path>
            </a:pathLst>
          </a:custGeom>
          <a:solidFill>
            <a:srgbClr val="00B050">
              <a:alpha val="8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Freeform: Shape 10">
            <a:extLst>
              <a:ext uri="{FF2B5EF4-FFF2-40B4-BE49-F238E27FC236}">
                <a16:creationId xmlns:a16="http://schemas.microsoft.com/office/drawing/2014/main" id="{66AAAA36-AECA-4ABB-8480-B73FFE175387}"/>
              </a:ext>
            </a:extLst>
          </p:cNvPr>
          <p:cNvSpPr/>
          <p:nvPr/>
        </p:nvSpPr>
        <p:spPr>
          <a:xfrm>
            <a:off x="9881100" y="4479387"/>
            <a:ext cx="141654" cy="227668"/>
          </a:xfrm>
          <a:custGeom>
            <a:avLst/>
            <a:gdLst>
              <a:gd name="connsiteX0" fmla="*/ 352960 w 356364"/>
              <a:gd name="connsiteY0" fmla="*/ 448966 h 572751"/>
              <a:gd name="connsiteX1" fmla="*/ 260431 w 356364"/>
              <a:gd name="connsiteY1" fmla="*/ 560545 h 572751"/>
              <a:gd name="connsiteX2" fmla="*/ 121638 w 356364"/>
              <a:gd name="connsiteY2" fmla="*/ 552380 h 572751"/>
              <a:gd name="connsiteX3" fmla="*/ 12781 w 356364"/>
              <a:gd name="connsiteY3" fmla="*/ 405423 h 572751"/>
              <a:gd name="connsiteX4" fmla="*/ 15503 w 356364"/>
              <a:gd name="connsiteY4" fmla="*/ 280238 h 572751"/>
              <a:gd name="connsiteX5" fmla="*/ 132524 w 356364"/>
              <a:gd name="connsiteY5" fmla="*/ 111509 h 572751"/>
              <a:gd name="connsiteX6" fmla="*/ 214167 w 356364"/>
              <a:gd name="connsiteY6" fmla="*/ 10816 h 572751"/>
              <a:gd name="connsiteX7" fmla="*/ 342074 w 356364"/>
              <a:gd name="connsiteY7" fmla="*/ 13538 h 572751"/>
              <a:gd name="connsiteX8" fmla="*/ 331188 w 356364"/>
              <a:gd name="connsiteY8" fmla="*/ 106066 h 572751"/>
              <a:gd name="connsiteX9" fmla="*/ 328467 w 356364"/>
              <a:gd name="connsiteY9" fmla="*/ 220366 h 572751"/>
              <a:gd name="connsiteX10" fmla="*/ 336631 w 356364"/>
              <a:gd name="connsiteY10" fmla="*/ 361880 h 572751"/>
              <a:gd name="connsiteX11" fmla="*/ 352960 w 356364"/>
              <a:gd name="connsiteY11" fmla="*/ 448966 h 57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364" h="572751">
                <a:moveTo>
                  <a:pt x="352960" y="448966"/>
                </a:moveTo>
                <a:cubicBezTo>
                  <a:pt x="340260" y="482077"/>
                  <a:pt x="298985" y="543309"/>
                  <a:pt x="260431" y="560545"/>
                </a:cubicBezTo>
                <a:cubicBezTo>
                  <a:pt x="221877" y="577781"/>
                  <a:pt x="162913" y="578234"/>
                  <a:pt x="121638" y="552380"/>
                </a:cubicBezTo>
                <a:cubicBezTo>
                  <a:pt x="80363" y="526526"/>
                  <a:pt x="30470" y="450780"/>
                  <a:pt x="12781" y="405423"/>
                </a:cubicBezTo>
                <a:cubicBezTo>
                  <a:pt x="-4908" y="360066"/>
                  <a:pt x="-4454" y="329224"/>
                  <a:pt x="15503" y="280238"/>
                </a:cubicBezTo>
                <a:cubicBezTo>
                  <a:pt x="35460" y="231252"/>
                  <a:pt x="99413" y="156413"/>
                  <a:pt x="132524" y="111509"/>
                </a:cubicBezTo>
                <a:cubicBezTo>
                  <a:pt x="165635" y="66605"/>
                  <a:pt x="179242" y="27145"/>
                  <a:pt x="214167" y="10816"/>
                </a:cubicBezTo>
                <a:cubicBezTo>
                  <a:pt x="249092" y="-5513"/>
                  <a:pt x="322570" y="-2337"/>
                  <a:pt x="342074" y="13538"/>
                </a:cubicBezTo>
                <a:cubicBezTo>
                  <a:pt x="361578" y="29413"/>
                  <a:pt x="333456" y="71595"/>
                  <a:pt x="331188" y="106066"/>
                </a:cubicBezTo>
                <a:cubicBezTo>
                  <a:pt x="328920" y="140537"/>
                  <a:pt x="327560" y="177730"/>
                  <a:pt x="328467" y="220366"/>
                </a:cubicBezTo>
                <a:cubicBezTo>
                  <a:pt x="329374" y="263002"/>
                  <a:pt x="334363" y="327409"/>
                  <a:pt x="336631" y="361880"/>
                </a:cubicBezTo>
                <a:cubicBezTo>
                  <a:pt x="338899" y="396351"/>
                  <a:pt x="365660" y="415855"/>
                  <a:pt x="352960" y="448966"/>
                </a:cubicBezTo>
                <a:close/>
              </a:path>
            </a:pathLst>
          </a:custGeom>
          <a:solidFill>
            <a:srgbClr val="92D050">
              <a:alpha val="80000"/>
            </a:srgb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Freeform: Shape 11">
            <a:extLst>
              <a:ext uri="{FF2B5EF4-FFF2-40B4-BE49-F238E27FC236}">
                <a16:creationId xmlns:a16="http://schemas.microsoft.com/office/drawing/2014/main" id="{25842A7C-22E1-4A08-95D4-A22A593AFEBC}"/>
              </a:ext>
            </a:extLst>
          </p:cNvPr>
          <p:cNvSpPr/>
          <p:nvPr/>
        </p:nvSpPr>
        <p:spPr>
          <a:xfrm>
            <a:off x="10131741" y="4511812"/>
            <a:ext cx="363473" cy="140773"/>
          </a:xfrm>
          <a:custGeom>
            <a:avLst/>
            <a:gdLst>
              <a:gd name="connsiteX0" fmla="*/ 914400 w 914400"/>
              <a:gd name="connsiteY0" fmla="*/ 0 h 354146"/>
              <a:gd name="connsiteX1" fmla="*/ 898072 w 914400"/>
              <a:gd name="connsiteY1" fmla="*/ 21772 h 354146"/>
              <a:gd name="connsiteX2" fmla="*/ 895350 w 914400"/>
              <a:gd name="connsiteY2" fmla="*/ 32657 h 354146"/>
              <a:gd name="connsiteX3" fmla="*/ 887186 w 914400"/>
              <a:gd name="connsiteY3" fmla="*/ 38100 h 354146"/>
              <a:gd name="connsiteX4" fmla="*/ 879022 w 914400"/>
              <a:gd name="connsiteY4" fmla="*/ 46265 h 354146"/>
              <a:gd name="connsiteX5" fmla="*/ 865415 w 914400"/>
              <a:gd name="connsiteY5" fmla="*/ 57150 h 354146"/>
              <a:gd name="connsiteX6" fmla="*/ 854529 w 914400"/>
              <a:gd name="connsiteY6" fmla="*/ 73479 h 354146"/>
              <a:gd name="connsiteX7" fmla="*/ 846365 w 914400"/>
              <a:gd name="connsiteY7" fmla="*/ 76200 h 354146"/>
              <a:gd name="connsiteX8" fmla="*/ 838200 w 914400"/>
              <a:gd name="connsiteY8" fmla="*/ 84365 h 354146"/>
              <a:gd name="connsiteX9" fmla="*/ 827315 w 914400"/>
              <a:gd name="connsiteY9" fmla="*/ 89807 h 354146"/>
              <a:gd name="connsiteX10" fmla="*/ 821872 w 914400"/>
              <a:gd name="connsiteY10" fmla="*/ 97972 h 354146"/>
              <a:gd name="connsiteX11" fmla="*/ 805543 w 914400"/>
              <a:gd name="connsiteY11" fmla="*/ 106136 h 354146"/>
              <a:gd name="connsiteX12" fmla="*/ 772886 w 914400"/>
              <a:gd name="connsiteY12" fmla="*/ 119743 h 354146"/>
              <a:gd name="connsiteX13" fmla="*/ 762000 w 914400"/>
              <a:gd name="connsiteY13" fmla="*/ 125186 h 354146"/>
              <a:gd name="connsiteX14" fmla="*/ 740229 w 914400"/>
              <a:gd name="connsiteY14" fmla="*/ 138793 h 354146"/>
              <a:gd name="connsiteX15" fmla="*/ 729343 w 914400"/>
              <a:gd name="connsiteY15" fmla="*/ 141515 h 354146"/>
              <a:gd name="connsiteX16" fmla="*/ 707572 w 914400"/>
              <a:gd name="connsiteY16" fmla="*/ 152400 h 354146"/>
              <a:gd name="connsiteX17" fmla="*/ 696686 w 914400"/>
              <a:gd name="connsiteY17" fmla="*/ 160565 h 354146"/>
              <a:gd name="connsiteX18" fmla="*/ 685800 w 914400"/>
              <a:gd name="connsiteY18" fmla="*/ 163286 h 354146"/>
              <a:gd name="connsiteX19" fmla="*/ 677636 w 914400"/>
              <a:gd name="connsiteY19" fmla="*/ 166007 h 354146"/>
              <a:gd name="connsiteX20" fmla="*/ 669472 w 914400"/>
              <a:gd name="connsiteY20" fmla="*/ 171450 h 354146"/>
              <a:gd name="connsiteX21" fmla="*/ 650422 w 914400"/>
              <a:gd name="connsiteY21" fmla="*/ 179615 h 354146"/>
              <a:gd name="connsiteX22" fmla="*/ 642258 w 914400"/>
              <a:gd name="connsiteY22" fmla="*/ 187779 h 354146"/>
              <a:gd name="connsiteX23" fmla="*/ 625929 w 914400"/>
              <a:gd name="connsiteY23" fmla="*/ 193222 h 354146"/>
              <a:gd name="connsiteX24" fmla="*/ 609600 w 914400"/>
              <a:gd name="connsiteY24" fmla="*/ 206829 h 354146"/>
              <a:gd name="connsiteX25" fmla="*/ 579665 w 914400"/>
              <a:gd name="connsiteY25" fmla="*/ 220436 h 354146"/>
              <a:gd name="connsiteX26" fmla="*/ 555172 w 914400"/>
              <a:gd name="connsiteY26" fmla="*/ 231322 h 354146"/>
              <a:gd name="connsiteX27" fmla="*/ 541565 w 914400"/>
              <a:gd name="connsiteY27" fmla="*/ 236765 h 354146"/>
              <a:gd name="connsiteX28" fmla="*/ 533400 w 914400"/>
              <a:gd name="connsiteY28" fmla="*/ 242207 h 354146"/>
              <a:gd name="connsiteX29" fmla="*/ 500743 w 914400"/>
              <a:gd name="connsiteY29" fmla="*/ 247650 h 354146"/>
              <a:gd name="connsiteX30" fmla="*/ 468086 w 914400"/>
              <a:gd name="connsiteY30" fmla="*/ 261257 h 354146"/>
              <a:gd name="connsiteX31" fmla="*/ 468086 w 914400"/>
              <a:gd name="connsiteY31" fmla="*/ 261257 h 354146"/>
              <a:gd name="connsiteX32" fmla="*/ 457200 w 914400"/>
              <a:gd name="connsiteY32" fmla="*/ 266700 h 354146"/>
              <a:gd name="connsiteX33" fmla="*/ 440872 w 914400"/>
              <a:gd name="connsiteY33" fmla="*/ 272143 h 354146"/>
              <a:gd name="connsiteX34" fmla="*/ 432708 w 914400"/>
              <a:gd name="connsiteY34" fmla="*/ 274865 h 354146"/>
              <a:gd name="connsiteX35" fmla="*/ 424543 w 914400"/>
              <a:gd name="connsiteY35" fmla="*/ 280307 h 354146"/>
              <a:gd name="connsiteX36" fmla="*/ 408215 w 914400"/>
              <a:gd name="connsiteY36" fmla="*/ 285750 h 354146"/>
              <a:gd name="connsiteX37" fmla="*/ 383722 w 914400"/>
              <a:gd name="connsiteY37" fmla="*/ 293915 h 354146"/>
              <a:gd name="connsiteX38" fmla="*/ 367393 w 914400"/>
              <a:gd name="connsiteY38" fmla="*/ 299357 h 354146"/>
              <a:gd name="connsiteX39" fmla="*/ 351065 w 914400"/>
              <a:gd name="connsiteY39" fmla="*/ 304800 h 354146"/>
              <a:gd name="connsiteX40" fmla="*/ 334736 w 914400"/>
              <a:gd name="connsiteY40" fmla="*/ 310243 h 354146"/>
              <a:gd name="connsiteX41" fmla="*/ 304800 w 914400"/>
              <a:gd name="connsiteY41" fmla="*/ 315686 h 354146"/>
              <a:gd name="connsiteX42" fmla="*/ 296636 w 914400"/>
              <a:gd name="connsiteY42" fmla="*/ 318407 h 354146"/>
              <a:gd name="connsiteX43" fmla="*/ 283029 w 914400"/>
              <a:gd name="connsiteY43" fmla="*/ 321129 h 354146"/>
              <a:gd name="connsiteX44" fmla="*/ 250372 w 914400"/>
              <a:gd name="connsiteY44" fmla="*/ 329293 h 354146"/>
              <a:gd name="connsiteX45" fmla="*/ 212272 w 914400"/>
              <a:gd name="connsiteY45" fmla="*/ 340179 h 354146"/>
              <a:gd name="connsiteX46" fmla="*/ 185058 w 914400"/>
              <a:gd name="connsiteY46" fmla="*/ 342900 h 354146"/>
              <a:gd name="connsiteX47" fmla="*/ 130629 w 914400"/>
              <a:gd name="connsiteY47" fmla="*/ 351065 h 354146"/>
              <a:gd name="connsiteX48" fmla="*/ 117022 w 914400"/>
              <a:gd name="connsiteY48" fmla="*/ 353786 h 354146"/>
              <a:gd name="connsiteX49" fmla="*/ 0 w 914400"/>
              <a:gd name="connsiteY49" fmla="*/ 353786 h 35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14400" h="354146">
                <a:moveTo>
                  <a:pt x="914400" y="0"/>
                </a:moveTo>
                <a:cubicBezTo>
                  <a:pt x="913306" y="1367"/>
                  <a:pt x="900072" y="17105"/>
                  <a:pt x="898072" y="21772"/>
                </a:cubicBezTo>
                <a:cubicBezTo>
                  <a:pt x="896599" y="25210"/>
                  <a:pt x="897425" y="29545"/>
                  <a:pt x="895350" y="32657"/>
                </a:cubicBezTo>
                <a:cubicBezTo>
                  <a:pt x="893536" y="35378"/>
                  <a:pt x="889699" y="36006"/>
                  <a:pt x="887186" y="38100"/>
                </a:cubicBezTo>
                <a:cubicBezTo>
                  <a:pt x="884229" y="40564"/>
                  <a:pt x="881486" y="43308"/>
                  <a:pt x="879022" y="46265"/>
                </a:cubicBezTo>
                <a:cubicBezTo>
                  <a:pt x="869554" y="57627"/>
                  <a:pt x="878816" y="52683"/>
                  <a:pt x="865415" y="57150"/>
                </a:cubicBezTo>
                <a:cubicBezTo>
                  <a:pt x="862562" y="65709"/>
                  <a:pt x="863265" y="67655"/>
                  <a:pt x="854529" y="73479"/>
                </a:cubicBezTo>
                <a:cubicBezTo>
                  <a:pt x="852142" y="75070"/>
                  <a:pt x="849086" y="75293"/>
                  <a:pt x="846365" y="76200"/>
                </a:cubicBezTo>
                <a:cubicBezTo>
                  <a:pt x="843643" y="78922"/>
                  <a:pt x="841332" y="82128"/>
                  <a:pt x="838200" y="84365"/>
                </a:cubicBezTo>
                <a:cubicBezTo>
                  <a:pt x="834899" y="86723"/>
                  <a:pt x="830431" y="87210"/>
                  <a:pt x="827315" y="89807"/>
                </a:cubicBezTo>
                <a:cubicBezTo>
                  <a:pt x="824802" y="91901"/>
                  <a:pt x="824185" y="95659"/>
                  <a:pt x="821872" y="97972"/>
                </a:cubicBezTo>
                <a:cubicBezTo>
                  <a:pt x="814912" y="104932"/>
                  <a:pt x="813661" y="102446"/>
                  <a:pt x="805543" y="106136"/>
                </a:cubicBezTo>
                <a:cubicBezTo>
                  <a:pt x="774842" y="120091"/>
                  <a:pt x="794218" y="114411"/>
                  <a:pt x="772886" y="119743"/>
                </a:cubicBezTo>
                <a:cubicBezTo>
                  <a:pt x="769257" y="121557"/>
                  <a:pt x="765522" y="123173"/>
                  <a:pt x="762000" y="125186"/>
                </a:cubicBezTo>
                <a:cubicBezTo>
                  <a:pt x="752438" y="130650"/>
                  <a:pt x="751784" y="133657"/>
                  <a:pt x="740229" y="138793"/>
                </a:cubicBezTo>
                <a:cubicBezTo>
                  <a:pt x="736811" y="140312"/>
                  <a:pt x="732972" y="140608"/>
                  <a:pt x="729343" y="141515"/>
                </a:cubicBezTo>
                <a:cubicBezTo>
                  <a:pt x="696928" y="165827"/>
                  <a:pt x="738146" y="137113"/>
                  <a:pt x="707572" y="152400"/>
                </a:cubicBezTo>
                <a:cubicBezTo>
                  <a:pt x="703515" y="154429"/>
                  <a:pt x="700743" y="158536"/>
                  <a:pt x="696686" y="160565"/>
                </a:cubicBezTo>
                <a:cubicBezTo>
                  <a:pt x="693341" y="162238"/>
                  <a:pt x="689396" y="162259"/>
                  <a:pt x="685800" y="163286"/>
                </a:cubicBezTo>
                <a:cubicBezTo>
                  <a:pt x="683042" y="164074"/>
                  <a:pt x="680357" y="165100"/>
                  <a:pt x="677636" y="166007"/>
                </a:cubicBezTo>
                <a:cubicBezTo>
                  <a:pt x="674915" y="167821"/>
                  <a:pt x="672397" y="169987"/>
                  <a:pt x="669472" y="171450"/>
                </a:cubicBezTo>
                <a:cubicBezTo>
                  <a:pt x="657628" y="177372"/>
                  <a:pt x="663635" y="170178"/>
                  <a:pt x="650422" y="179615"/>
                </a:cubicBezTo>
                <a:cubicBezTo>
                  <a:pt x="647290" y="181852"/>
                  <a:pt x="645622" y="185910"/>
                  <a:pt x="642258" y="187779"/>
                </a:cubicBezTo>
                <a:cubicBezTo>
                  <a:pt x="637243" y="190565"/>
                  <a:pt x="625929" y="193222"/>
                  <a:pt x="625929" y="193222"/>
                </a:cubicBezTo>
                <a:cubicBezTo>
                  <a:pt x="616998" y="206618"/>
                  <a:pt x="624947" y="197621"/>
                  <a:pt x="609600" y="206829"/>
                </a:cubicBezTo>
                <a:cubicBezTo>
                  <a:pt x="586060" y="220953"/>
                  <a:pt x="602065" y="215957"/>
                  <a:pt x="579665" y="220436"/>
                </a:cubicBezTo>
                <a:cubicBezTo>
                  <a:pt x="565618" y="229800"/>
                  <a:pt x="576546" y="223549"/>
                  <a:pt x="555172" y="231322"/>
                </a:cubicBezTo>
                <a:cubicBezTo>
                  <a:pt x="550581" y="232992"/>
                  <a:pt x="545934" y="234580"/>
                  <a:pt x="541565" y="236765"/>
                </a:cubicBezTo>
                <a:cubicBezTo>
                  <a:pt x="538639" y="238228"/>
                  <a:pt x="536560" y="241364"/>
                  <a:pt x="533400" y="242207"/>
                </a:cubicBezTo>
                <a:cubicBezTo>
                  <a:pt x="522737" y="245050"/>
                  <a:pt x="511629" y="245836"/>
                  <a:pt x="500743" y="247650"/>
                </a:cubicBezTo>
                <a:cubicBezTo>
                  <a:pt x="485419" y="257867"/>
                  <a:pt x="495682" y="252059"/>
                  <a:pt x="468086" y="261257"/>
                </a:cubicBezTo>
                <a:lnTo>
                  <a:pt x="468086" y="261257"/>
                </a:lnTo>
                <a:cubicBezTo>
                  <a:pt x="464457" y="263071"/>
                  <a:pt x="460967" y="265193"/>
                  <a:pt x="457200" y="266700"/>
                </a:cubicBezTo>
                <a:cubicBezTo>
                  <a:pt x="451873" y="268831"/>
                  <a:pt x="446315" y="270329"/>
                  <a:pt x="440872" y="272143"/>
                </a:cubicBezTo>
                <a:cubicBezTo>
                  <a:pt x="438151" y="273050"/>
                  <a:pt x="435095" y="273274"/>
                  <a:pt x="432708" y="274865"/>
                </a:cubicBezTo>
                <a:cubicBezTo>
                  <a:pt x="429986" y="276679"/>
                  <a:pt x="427532" y="278979"/>
                  <a:pt x="424543" y="280307"/>
                </a:cubicBezTo>
                <a:cubicBezTo>
                  <a:pt x="419300" y="282637"/>
                  <a:pt x="413542" y="283619"/>
                  <a:pt x="408215" y="285750"/>
                </a:cubicBezTo>
                <a:cubicBezTo>
                  <a:pt x="380948" y="296657"/>
                  <a:pt x="407147" y="286888"/>
                  <a:pt x="383722" y="293915"/>
                </a:cubicBezTo>
                <a:cubicBezTo>
                  <a:pt x="378227" y="295564"/>
                  <a:pt x="372836" y="297543"/>
                  <a:pt x="367393" y="299357"/>
                </a:cubicBezTo>
                <a:lnTo>
                  <a:pt x="351065" y="304800"/>
                </a:lnTo>
                <a:cubicBezTo>
                  <a:pt x="345622" y="306614"/>
                  <a:pt x="340381" y="309217"/>
                  <a:pt x="334736" y="310243"/>
                </a:cubicBezTo>
                <a:cubicBezTo>
                  <a:pt x="324757" y="312057"/>
                  <a:pt x="314717" y="313561"/>
                  <a:pt x="304800" y="315686"/>
                </a:cubicBezTo>
                <a:cubicBezTo>
                  <a:pt x="301995" y="316287"/>
                  <a:pt x="299419" y="317711"/>
                  <a:pt x="296636" y="318407"/>
                </a:cubicBezTo>
                <a:cubicBezTo>
                  <a:pt x="292149" y="319529"/>
                  <a:pt x="287565" y="320222"/>
                  <a:pt x="283029" y="321129"/>
                </a:cubicBezTo>
                <a:cubicBezTo>
                  <a:pt x="265926" y="332532"/>
                  <a:pt x="283400" y="322688"/>
                  <a:pt x="250372" y="329293"/>
                </a:cubicBezTo>
                <a:cubicBezTo>
                  <a:pt x="227167" y="333934"/>
                  <a:pt x="239322" y="337474"/>
                  <a:pt x="212272" y="340179"/>
                </a:cubicBezTo>
                <a:cubicBezTo>
                  <a:pt x="203201" y="341086"/>
                  <a:pt x="194095" y="341695"/>
                  <a:pt x="185058" y="342900"/>
                </a:cubicBezTo>
                <a:cubicBezTo>
                  <a:pt x="166873" y="345325"/>
                  <a:pt x="148619" y="347468"/>
                  <a:pt x="130629" y="351065"/>
                </a:cubicBezTo>
                <a:cubicBezTo>
                  <a:pt x="126093" y="351972"/>
                  <a:pt x="121646" y="353690"/>
                  <a:pt x="117022" y="353786"/>
                </a:cubicBezTo>
                <a:cubicBezTo>
                  <a:pt x="78023" y="354598"/>
                  <a:pt x="39007" y="353786"/>
                  <a:pt x="0" y="353786"/>
                </a:cubicBezTo>
              </a:path>
            </a:pathLst>
          </a:custGeom>
          <a:noFill/>
          <a:ln w="50800">
            <a:solidFill>
              <a:srgbClr val="7030A0">
                <a:alpha val="8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2" name="Rectangle 141">
            <a:extLst>
              <a:ext uri="{FF2B5EF4-FFF2-40B4-BE49-F238E27FC236}">
                <a16:creationId xmlns:a16="http://schemas.microsoft.com/office/drawing/2014/main" id="{E86465CD-1B3E-47D4-AE38-AE78F4905A60}"/>
              </a:ext>
            </a:extLst>
          </p:cNvPr>
          <p:cNvSpPr/>
          <p:nvPr/>
        </p:nvSpPr>
        <p:spPr>
          <a:xfrm>
            <a:off x="8244637" y="3132490"/>
            <a:ext cx="3842392" cy="27308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49" name="TextBox 148">
            <a:extLst>
              <a:ext uri="{FF2B5EF4-FFF2-40B4-BE49-F238E27FC236}">
                <a16:creationId xmlns:a16="http://schemas.microsoft.com/office/drawing/2014/main" id="{CBD5B89A-6D64-46DD-ACA7-70CB26ECD027}"/>
              </a:ext>
            </a:extLst>
          </p:cNvPr>
          <p:cNvSpPr txBox="1"/>
          <p:nvPr/>
        </p:nvSpPr>
        <p:spPr>
          <a:xfrm>
            <a:off x="8218723" y="3122833"/>
            <a:ext cx="289426" cy="369332"/>
          </a:xfrm>
          <a:prstGeom prst="rect">
            <a:avLst/>
          </a:prstGeom>
          <a:noFill/>
        </p:spPr>
        <p:txBody>
          <a:bodyPr wrap="square" rtlCol="0">
            <a:spAutoFit/>
          </a:bodyPr>
          <a:lstStyle/>
          <a:p>
            <a:r>
              <a:rPr lang="en-US" dirty="0"/>
              <a:t>F</a:t>
            </a:r>
            <a:endParaRPr lang="en-DE" dirty="0"/>
          </a:p>
        </p:txBody>
      </p:sp>
      <p:grpSp>
        <p:nvGrpSpPr>
          <p:cNvPr id="3" name="Group 2">
            <a:extLst>
              <a:ext uri="{FF2B5EF4-FFF2-40B4-BE49-F238E27FC236}">
                <a16:creationId xmlns:a16="http://schemas.microsoft.com/office/drawing/2014/main" id="{D42510EA-A16A-441E-A173-5BAE111199D1}"/>
              </a:ext>
            </a:extLst>
          </p:cNvPr>
          <p:cNvGrpSpPr/>
          <p:nvPr/>
        </p:nvGrpSpPr>
        <p:grpSpPr>
          <a:xfrm>
            <a:off x="11396118" y="3142523"/>
            <a:ext cx="923703" cy="779773"/>
            <a:chOff x="3151107" y="3153269"/>
            <a:chExt cx="923703" cy="779773"/>
          </a:xfrm>
        </p:grpSpPr>
        <p:grpSp>
          <p:nvGrpSpPr>
            <p:cNvPr id="144" name="Group 143">
              <a:extLst>
                <a:ext uri="{FF2B5EF4-FFF2-40B4-BE49-F238E27FC236}">
                  <a16:creationId xmlns:a16="http://schemas.microsoft.com/office/drawing/2014/main" id="{30827065-48DF-4E83-B2FA-9F03EA971D74}"/>
                </a:ext>
              </a:extLst>
            </p:cNvPr>
            <p:cNvGrpSpPr/>
            <p:nvPr/>
          </p:nvGrpSpPr>
          <p:grpSpPr>
            <a:xfrm>
              <a:off x="3151107" y="3153269"/>
              <a:ext cx="923703" cy="779773"/>
              <a:chOff x="5115031" y="2653617"/>
              <a:chExt cx="923703" cy="779773"/>
            </a:xfrm>
          </p:grpSpPr>
          <p:grpSp>
            <p:nvGrpSpPr>
              <p:cNvPr id="146" name="Group 145">
                <a:extLst>
                  <a:ext uri="{FF2B5EF4-FFF2-40B4-BE49-F238E27FC236}">
                    <a16:creationId xmlns:a16="http://schemas.microsoft.com/office/drawing/2014/main" id="{72BB9668-26BF-402D-95BD-C990EA3F94F1}"/>
                  </a:ext>
                </a:extLst>
              </p:cNvPr>
              <p:cNvGrpSpPr/>
              <p:nvPr/>
            </p:nvGrpSpPr>
            <p:grpSpPr>
              <a:xfrm>
                <a:off x="5115031" y="2653617"/>
                <a:ext cx="923703" cy="643503"/>
                <a:chOff x="7744169" y="125184"/>
                <a:chExt cx="852640" cy="607283"/>
              </a:xfrm>
            </p:grpSpPr>
            <p:grpSp>
              <p:nvGrpSpPr>
                <p:cNvPr id="151" name="Group 150">
                  <a:extLst>
                    <a:ext uri="{FF2B5EF4-FFF2-40B4-BE49-F238E27FC236}">
                      <a16:creationId xmlns:a16="http://schemas.microsoft.com/office/drawing/2014/main" id="{307E0D98-3203-47ED-AF91-120157C3C025}"/>
                    </a:ext>
                  </a:extLst>
                </p:cNvPr>
                <p:cNvGrpSpPr/>
                <p:nvPr/>
              </p:nvGrpSpPr>
              <p:grpSpPr>
                <a:xfrm>
                  <a:off x="7744169" y="264975"/>
                  <a:ext cx="696435" cy="467492"/>
                  <a:chOff x="7744169" y="264975"/>
                  <a:chExt cx="696435" cy="467492"/>
                </a:xfrm>
              </p:grpSpPr>
              <p:grpSp>
                <p:nvGrpSpPr>
                  <p:cNvPr id="157" name="Group 342">
                    <a:extLst>
                      <a:ext uri="{FF2B5EF4-FFF2-40B4-BE49-F238E27FC236}">
                        <a16:creationId xmlns:a16="http://schemas.microsoft.com/office/drawing/2014/main" id="{71F7A249-8BB3-438A-8CAD-F124C358EEFE}"/>
                      </a:ext>
                    </a:extLst>
                  </p:cNvPr>
                  <p:cNvGrpSpPr/>
                  <p:nvPr/>
                </p:nvGrpSpPr>
                <p:grpSpPr>
                  <a:xfrm>
                    <a:off x="7744169" y="264975"/>
                    <a:ext cx="658620" cy="329932"/>
                    <a:chOff x="10947586" y="4220544"/>
                    <a:chExt cx="444373" cy="321443"/>
                  </a:xfrm>
                </p:grpSpPr>
                <p:sp>
                  <p:nvSpPr>
                    <p:cNvPr id="162" name="TextBox 345">
                      <a:extLst>
                        <a:ext uri="{FF2B5EF4-FFF2-40B4-BE49-F238E27FC236}">
                          <a16:creationId xmlns:a16="http://schemas.microsoft.com/office/drawing/2014/main" id="{5ADCC672-5727-4106-889A-475D8E4995C6}"/>
                        </a:ext>
                      </a:extLst>
                    </p:cNvPr>
                    <p:cNvSpPr txBox="1"/>
                    <p:nvPr/>
                  </p:nvSpPr>
                  <p:spPr>
                    <a:xfrm>
                      <a:off x="11090088" y="4220544"/>
                      <a:ext cx="283998" cy="1980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MFG3</a:t>
                      </a:r>
                      <a:endParaRPr lang="en-DE" sz="800" dirty="0">
                        <a:latin typeface="Times New Roman" panose="02020603050405020304" pitchFamily="18" charset="0"/>
                        <a:cs typeface="Times New Roman" panose="02020603050405020304" pitchFamily="18" charset="0"/>
                      </a:endParaRPr>
                    </a:p>
                  </p:txBody>
                </p:sp>
                <p:sp>
                  <p:nvSpPr>
                    <p:cNvPr id="163" name="Rectangle 346">
                      <a:extLst>
                        <a:ext uri="{FF2B5EF4-FFF2-40B4-BE49-F238E27FC236}">
                          <a16:creationId xmlns:a16="http://schemas.microsoft.com/office/drawing/2014/main" id="{F1251F16-0519-476E-BAEC-33671A29E6D3}"/>
                        </a:ext>
                      </a:extLst>
                    </p:cNvPr>
                    <p:cNvSpPr>
                      <a:spLocks noChangeAspect="1"/>
                    </p:cNvSpPr>
                    <p:nvPr/>
                  </p:nvSpPr>
                  <p:spPr>
                    <a:xfrm>
                      <a:off x="10947586" y="4387726"/>
                      <a:ext cx="156945" cy="113620"/>
                    </a:xfrm>
                    <a:prstGeom prst="rect">
                      <a:avLst/>
                    </a:prstGeom>
                    <a:solidFill>
                      <a:srgbClr val="00B05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dirty="0">
                        <a:latin typeface="Times New Roman" panose="02020603050405020304" pitchFamily="18" charset="0"/>
                        <a:cs typeface="Times New Roman" panose="02020603050405020304" pitchFamily="18" charset="0"/>
                      </a:endParaRPr>
                    </a:p>
                  </p:txBody>
                </p:sp>
                <p:sp>
                  <p:nvSpPr>
                    <p:cNvPr id="164" name="TextBox 347">
                      <a:extLst>
                        <a:ext uri="{FF2B5EF4-FFF2-40B4-BE49-F238E27FC236}">
                          <a16:creationId xmlns:a16="http://schemas.microsoft.com/office/drawing/2014/main" id="{E6B1D3D0-CC0B-4D76-9FDF-1D919DF72724}"/>
                        </a:ext>
                      </a:extLst>
                    </p:cNvPr>
                    <p:cNvSpPr txBox="1"/>
                    <p:nvPr/>
                  </p:nvSpPr>
                  <p:spPr>
                    <a:xfrm>
                      <a:off x="11090088" y="4343901"/>
                      <a:ext cx="301871" cy="1980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IFG2</a:t>
                      </a:r>
                      <a:endParaRPr lang="en-DE" sz="800" dirty="0">
                        <a:latin typeface="Times New Roman" panose="02020603050405020304" pitchFamily="18" charset="0"/>
                        <a:cs typeface="Times New Roman" panose="02020603050405020304" pitchFamily="18" charset="0"/>
                      </a:endParaRPr>
                    </a:p>
                  </p:txBody>
                </p:sp>
                <p:sp>
                  <p:nvSpPr>
                    <p:cNvPr id="165" name="Rectangle 344">
                      <a:extLst>
                        <a:ext uri="{FF2B5EF4-FFF2-40B4-BE49-F238E27FC236}">
                          <a16:creationId xmlns:a16="http://schemas.microsoft.com/office/drawing/2014/main" id="{F7DFDDB1-90D6-4F0C-8925-5FBE0514EF49}"/>
                        </a:ext>
                      </a:extLst>
                    </p:cNvPr>
                    <p:cNvSpPr>
                      <a:spLocks noChangeAspect="1"/>
                    </p:cNvSpPr>
                    <p:nvPr/>
                  </p:nvSpPr>
                  <p:spPr>
                    <a:xfrm>
                      <a:off x="10947593" y="4259070"/>
                      <a:ext cx="156945" cy="11362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latin typeface="Times New Roman" panose="02020603050405020304" pitchFamily="18" charset="0"/>
                        <a:cs typeface="Times New Roman" panose="02020603050405020304" pitchFamily="18" charset="0"/>
                      </a:endParaRPr>
                    </a:p>
                  </p:txBody>
                </p:sp>
              </p:grpSp>
              <p:sp>
                <p:nvSpPr>
                  <p:cNvPr id="159" name="TextBox 347">
                    <a:extLst>
                      <a:ext uri="{FF2B5EF4-FFF2-40B4-BE49-F238E27FC236}">
                        <a16:creationId xmlns:a16="http://schemas.microsoft.com/office/drawing/2014/main" id="{95A81CE0-509E-45CD-85AA-F920C88B1AEE}"/>
                      </a:ext>
                    </a:extLst>
                  </p:cNvPr>
                  <p:cNvSpPr txBox="1"/>
                  <p:nvPr/>
                </p:nvSpPr>
                <p:spPr>
                  <a:xfrm>
                    <a:off x="7955363" y="529150"/>
                    <a:ext cx="485241" cy="203317"/>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IFG1</a:t>
                    </a:r>
                    <a:endParaRPr lang="en-DE" sz="800" dirty="0">
                      <a:latin typeface="Times New Roman" panose="02020603050405020304" pitchFamily="18" charset="0"/>
                      <a:cs typeface="Times New Roman" panose="02020603050405020304" pitchFamily="18" charset="0"/>
                    </a:endParaRPr>
                  </a:p>
                </p:txBody>
              </p:sp>
              <p:sp>
                <p:nvSpPr>
                  <p:cNvPr id="160" name="Rectangle 346">
                    <a:extLst>
                      <a:ext uri="{FF2B5EF4-FFF2-40B4-BE49-F238E27FC236}">
                        <a16:creationId xmlns:a16="http://schemas.microsoft.com/office/drawing/2014/main" id="{BE9E779D-AD41-456A-A07D-6A0DD61DED14}"/>
                      </a:ext>
                    </a:extLst>
                  </p:cNvPr>
                  <p:cNvSpPr>
                    <a:spLocks noChangeAspect="1"/>
                  </p:cNvSpPr>
                  <p:nvPr/>
                </p:nvSpPr>
                <p:spPr>
                  <a:xfrm>
                    <a:off x="7744178" y="567834"/>
                    <a:ext cx="232613" cy="116621"/>
                  </a:xfrm>
                  <a:prstGeom prst="rect">
                    <a:avLst/>
                  </a:prstGeom>
                  <a:solidFill>
                    <a:srgbClr val="92D05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latin typeface="Times New Roman" panose="02020603050405020304" pitchFamily="18" charset="0"/>
                      <a:cs typeface="Times New Roman" panose="02020603050405020304" pitchFamily="18" charset="0"/>
                    </a:endParaRPr>
                  </a:p>
                </p:txBody>
              </p:sp>
            </p:grpSp>
            <p:grpSp>
              <p:nvGrpSpPr>
                <p:cNvPr id="152" name="Group 151">
                  <a:extLst>
                    <a:ext uri="{FF2B5EF4-FFF2-40B4-BE49-F238E27FC236}">
                      <a16:creationId xmlns:a16="http://schemas.microsoft.com/office/drawing/2014/main" id="{FE16A665-C5ED-4890-AB61-A3E0733A3170}"/>
                    </a:ext>
                  </a:extLst>
                </p:cNvPr>
                <p:cNvGrpSpPr/>
                <p:nvPr/>
              </p:nvGrpSpPr>
              <p:grpSpPr>
                <a:xfrm>
                  <a:off x="7744181" y="125184"/>
                  <a:ext cx="852628" cy="203317"/>
                  <a:chOff x="7744181" y="125184"/>
                  <a:chExt cx="852628" cy="203317"/>
                </a:xfrm>
              </p:grpSpPr>
              <p:sp>
                <p:nvSpPr>
                  <p:cNvPr id="155" name="TextBox 349">
                    <a:extLst>
                      <a:ext uri="{FF2B5EF4-FFF2-40B4-BE49-F238E27FC236}">
                        <a16:creationId xmlns:a16="http://schemas.microsoft.com/office/drawing/2014/main" id="{7DBA0582-1A0A-4041-B7A4-50ACAC030904}"/>
                      </a:ext>
                    </a:extLst>
                  </p:cNvPr>
                  <p:cNvSpPr txBox="1"/>
                  <p:nvPr/>
                </p:nvSpPr>
                <p:spPr>
                  <a:xfrm>
                    <a:off x="7955366" y="125184"/>
                    <a:ext cx="641443" cy="203317"/>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INFS1</a:t>
                    </a:r>
                    <a:endParaRPr lang="en-DE" sz="800" dirty="0">
                      <a:latin typeface="Times New Roman" panose="02020603050405020304" pitchFamily="18" charset="0"/>
                      <a:cs typeface="Times New Roman" panose="02020603050405020304" pitchFamily="18" charset="0"/>
                    </a:endParaRPr>
                  </a:p>
                </p:txBody>
              </p:sp>
              <p:sp>
                <p:nvSpPr>
                  <p:cNvPr id="156" name="Rectangle 348">
                    <a:extLst>
                      <a:ext uri="{FF2B5EF4-FFF2-40B4-BE49-F238E27FC236}">
                        <a16:creationId xmlns:a16="http://schemas.microsoft.com/office/drawing/2014/main" id="{5BDB843A-ADBF-41A5-B76B-17813E44F6DE}"/>
                      </a:ext>
                    </a:extLst>
                  </p:cNvPr>
                  <p:cNvSpPr>
                    <a:spLocks noChangeAspect="1"/>
                  </p:cNvSpPr>
                  <p:nvPr/>
                </p:nvSpPr>
                <p:spPr>
                  <a:xfrm>
                    <a:off x="7744181" y="176430"/>
                    <a:ext cx="232613" cy="11662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a:latin typeface="Times New Roman" panose="02020603050405020304" pitchFamily="18" charset="0"/>
                      <a:cs typeface="Times New Roman" panose="02020603050405020304" pitchFamily="18" charset="0"/>
                    </a:endParaRPr>
                  </a:p>
                </p:txBody>
              </p:sp>
            </p:grpSp>
          </p:grpSp>
          <p:sp>
            <p:nvSpPr>
              <p:cNvPr id="147" name="TextBox 347">
                <a:extLst>
                  <a:ext uri="{FF2B5EF4-FFF2-40B4-BE49-F238E27FC236}">
                    <a16:creationId xmlns:a16="http://schemas.microsoft.com/office/drawing/2014/main" id="{23E9C6F2-45CD-49BB-9C0E-7A1AE9E4F722}"/>
                  </a:ext>
                </a:extLst>
              </p:cNvPr>
              <p:cNvSpPr txBox="1"/>
              <p:nvPr/>
            </p:nvSpPr>
            <p:spPr>
              <a:xfrm>
                <a:off x="5345010" y="3217946"/>
                <a:ext cx="482361"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IFMS1</a:t>
                </a:r>
                <a:endParaRPr lang="en-DE" sz="800" dirty="0">
                  <a:latin typeface="Times New Roman" panose="02020603050405020304" pitchFamily="18" charset="0"/>
                  <a:cs typeface="Times New Roman" panose="02020603050405020304" pitchFamily="18" charset="0"/>
                </a:endParaRPr>
              </a:p>
            </p:txBody>
          </p:sp>
        </p:grpSp>
        <p:sp>
          <p:nvSpPr>
            <p:cNvPr id="145" name="Rectangle 348">
              <a:extLst>
                <a:ext uri="{FF2B5EF4-FFF2-40B4-BE49-F238E27FC236}">
                  <a16:creationId xmlns:a16="http://schemas.microsoft.com/office/drawing/2014/main" id="{54F9099B-04D9-496F-998B-9811C3BEDD39}"/>
                </a:ext>
              </a:extLst>
            </p:cNvPr>
            <p:cNvSpPr>
              <a:spLocks noChangeAspect="1"/>
            </p:cNvSpPr>
            <p:nvPr/>
          </p:nvSpPr>
          <p:spPr>
            <a:xfrm>
              <a:off x="3151117" y="3760494"/>
              <a:ext cx="252000" cy="123577"/>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900" dirty="0">
                <a:latin typeface="Times New Roman" panose="02020603050405020304" pitchFamily="18" charset="0"/>
                <a:cs typeface="Times New Roman" panose="02020603050405020304" pitchFamily="18" charset="0"/>
              </a:endParaRPr>
            </a:p>
          </p:txBody>
        </p:sp>
      </p:grpSp>
      <p:grpSp>
        <p:nvGrpSpPr>
          <p:cNvPr id="102" name="Group 101">
            <a:extLst>
              <a:ext uri="{FF2B5EF4-FFF2-40B4-BE49-F238E27FC236}">
                <a16:creationId xmlns:a16="http://schemas.microsoft.com/office/drawing/2014/main" id="{BD424B1E-ECDF-40A5-A63A-40103368642E}"/>
              </a:ext>
            </a:extLst>
          </p:cNvPr>
          <p:cNvGrpSpPr/>
          <p:nvPr/>
        </p:nvGrpSpPr>
        <p:grpSpPr>
          <a:xfrm>
            <a:off x="10778646" y="5076362"/>
            <a:ext cx="1365488" cy="785890"/>
            <a:chOff x="10812239" y="5516209"/>
            <a:chExt cx="1365488" cy="785890"/>
          </a:xfrm>
        </p:grpSpPr>
        <p:cxnSp>
          <p:nvCxnSpPr>
            <p:cNvPr id="103" name="Straight Arrow Connector 102">
              <a:extLst>
                <a:ext uri="{FF2B5EF4-FFF2-40B4-BE49-F238E27FC236}">
                  <a16:creationId xmlns:a16="http://schemas.microsoft.com/office/drawing/2014/main" id="{3A9C1604-8AE3-4100-9A2A-9FDCB1924ED1}"/>
                </a:ext>
              </a:extLst>
            </p:cNvPr>
            <p:cNvCxnSpPr>
              <a:cxnSpLocks/>
            </p:cNvCxnSpPr>
            <p:nvPr/>
          </p:nvCxnSpPr>
          <p:spPr>
            <a:xfrm>
              <a:off x="11309637" y="5909331"/>
              <a:ext cx="406930" cy="704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6669A115-3D50-432F-BE30-F8AE8A3B2705}"/>
                </a:ext>
              </a:extLst>
            </p:cNvPr>
            <p:cNvCxnSpPr>
              <a:cxnSpLocks/>
            </p:cNvCxnSpPr>
            <p:nvPr/>
          </p:nvCxnSpPr>
          <p:spPr>
            <a:xfrm>
              <a:off x="11504624" y="5713109"/>
              <a:ext cx="0" cy="40958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TextBox 347">
              <a:extLst>
                <a:ext uri="{FF2B5EF4-FFF2-40B4-BE49-F238E27FC236}">
                  <a16:creationId xmlns:a16="http://schemas.microsoft.com/office/drawing/2014/main" id="{F4CA42BE-A7D5-4676-8274-BBB3EFD4BF7F}"/>
                </a:ext>
              </a:extLst>
            </p:cNvPr>
            <p:cNvSpPr txBox="1"/>
            <p:nvPr/>
          </p:nvSpPr>
          <p:spPr>
            <a:xfrm>
              <a:off x="11292618" y="5516209"/>
              <a:ext cx="857812" cy="215444"/>
            </a:xfrm>
            <a:prstGeom prst="rect">
              <a:avLst/>
            </a:prstGeom>
            <a:noFill/>
          </p:spPr>
          <p:txBody>
            <a:bodyPr wrap="square" rtlCol="0">
              <a:spAutoFit/>
            </a:bodyPr>
            <a:lstStyle/>
            <a:p>
              <a:r>
                <a:rPr lang="en-US" altLang="zh-CN" sz="800" dirty="0">
                  <a:cs typeface="Times New Roman" panose="02020603050405020304" pitchFamily="18" charset="0"/>
                </a:rPr>
                <a:t>dorsal</a:t>
              </a:r>
              <a:endParaRPr lang="en-DE" sz="800" dirty="0">
                <a:cs typeface="Times New Roman" panose="02020603050405020304" pitchFamily="18" charset="0"/>
              </a:endParaRPr>
            </a:p>
          </p:txBody>
        </p:sp>
        <p:sp>
          <p:nvSpPr>
            <p:cNvPr id="136" name="TextBox 347">
              <a:extLst>
                <a:ext uri="{FF2B5EF4-FFF2-40B4-BE49-F238E27FC236}">
                  <a16:creationId xmlns:a16="http://schemas.microsoft.com/office/drawing/2014/main" id="{78383E45-D3CC-48E7-A50F-17EBA6DEEB37}"/>
                </a:ext>
              </a:extLst>
            </p:cNvPr>
            <p:cNvSpPr txBox="1"/>
            <p:nvPr/>
          </p:nvSpPr>
          <p:spPr>
            <a:xfrm>
              <a:off x="11300686" y="6086655"/>
              <a:ext cx="857812" cy="215444"/>
            </a:xfrm>
            <a:prstGeom prst="rect">
              <a:avLst/>
            </a:prstGeom>
            <a:noFill/>
          </p:spPr>
          <p:txBody>
            <a:bodyPr wrap="square" rtlCol="0">
              <a:spAutoFit/>
            </a:bodyPr>
            <a:lstStyle/>
            <a:p>
              <a:r>
                <a:rPr lang="en-US" sz="800" dirty="0">
                  <a:cs typeface="Times New Roman" panose="02020603050405020304" pitchFamily="18" charset="0"/>
                </a:rPr>
                <a:t>ventral</a:t>
              </a:r>
              <a:endParaRPr lang="en-DE" sz="800" dirty="0">
                <a:cs typeface="Times New Roman" panose="02020603050405020304" pitchFamily="18" charset="0"/>
              </a:endParaRPr>
            </a:p>
          </p:txBody>
        </p:sp>
        <p:sp>
          <p:nvSpPr>
            <p:cNvPr id="137" name="TextBox 347">
              <a:extLst>
                <a:ext uri="{FF2B5EF4-FFF2-40B4-BE49-F238E27FC236}">
                  <a16:creationId xmlns:a16="http://schemas.microsoft.com/office/drawing/2014/main" id="{C135C72A-2A7B-4611-9D68-CB3A49F2CC28}"/>
                </a:ext>
              </a:extLst>
            </p:cNvPr>
            <p:cNvSpPr txBox="1"/>
            <p:nvPr/>
          </p:nvSpPr>
          <p:spPr>
            <a:xfrm>
              <a:off x="10812239" y="5792474"/>
              <a:ext cx="697905" cy="215444"/>
            </a:xfrm>
            <a:prstGeom prst="rect">
              <a:avLst/>
            </a:prstGeom>
            <a:noFill/>
          </p:spPr>
          <p:txBody>
            <a:bodyPr wrap="square" rtlCol="0">
              <a:spAutoFit/>
            </a:bodyPr>
            <a:lstStyle/>
            <a:p>
              <a:r>
                <a:rPr lang="en-US" sz="800" dirty="0">
                  <a:cs typeface="Times New Roman" panose="02020603050405020304" pitchFamily="18" charset="0"/>
                </a:rPr>
                <a:t>posterior</a:t>
              </a:r>
              <a:endParaRPr lang="en-DE" sz="800" dirty="0">
                <a:cs typeface="Times New Roman" panose="02020603050405020304" pitchFamily="18" charset="0"/>
              </a:endParaRPr>
            </a:p>
          </p:txBody>
        </p:sp>
        <p:sp>
          <p:nvSpPr>
            <p:cNvPr id="138" name="TextBox 347">
              <a:extLst>
                <a:ext uri="{FF2B5EF4-FFF2-40B4-BE49-F238E27FC236}">
                  <a16:creationId xmlns:a16="http://schemas.microsoft.com/office/drawing/2014/main" id="{75EE02CC-5129-422D-8F13-81ABB2850060}"/>
                </a:ext>
              </a:extLst>
            </p:cNvPr>
            <p:cNvSpPr txBox="1"/>
            <p:nvPr/>
          </p:nvSpPr>
          <p:spPr>
            <a:xfrm>
              <a:off x="11642222" y="5788901"/>
              <a:ext cx="535505" cy="215444"/>
            </a:xfrm>
            <a:prstGeom prst="rect">
              <a:avLst/>
            </a:prstGeom>
            <a:noFill/>
          </p:spPr>
          <p:txBody>
            <a:bodyPr wrap="square" rtlCol="0">
              <a:spAutoFit/>
            </a:bodyPr>
            <a:lstStyle/>
            <a:p>
              <a:r>
                <a:rPr lang="en-US" sz="800" dirty="0">
                  <a:cs typeface="Times New Roman" panose="02020603050405020304" pitchFamily="18" charset="0"/>
                </a:rPr>
                <a:t>anterior</a:t>
              </a:r>
              <a:endParaRPr lang="en-DE" sz="800" dirty="0">
                <a:cs typeface="Times New Roman" panose="02020603050405020304" pitchFamily="18" charset="0"/>
              </a:endParaRPr>
            </a:p>
          </p:txBody>
        </p:sp>
      </p:grpSp>
      <p:sp>
        <p:nvSpPr>
          <p:cNvPr id="51" name="Rectangle 50">
            <a:extLst>
              <a:ext uri="{FF2B5EF4-FFF2-40B4-BE49-F238E27FC236}">
                <a16:creationId xmlns:a16="http://schemas.microsoft.com/office/drawing/2014/main" id="{9F5DFD4A-5574-4E13-B92F-008E13E69E08}"/>
              </a:ext>
            </a:extLst>
          </p:cNvPr>
          <p:cNvSpPr/>
          <p:nvPr/>
        </p:nvSpPr>
        <p:spPr>
          <a:xfrm>
            <a:off x="8244040" y="29055"/>
            <a:ext cx="3842989" cy="304631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3" name="TextBox 132">
            <a:extLst>
              <a:ext uri="{FF2B5EF4-FFF2-40B4-BE49-F238E27FC236}">
                <a16:creationId xmlns:a16="http://schemas.microsoft.com/office/drawing/2014/main" id="{21270EB5-0C5C-46B1-984E-BE7D29D89888}"/>
              </a:ext>
            </a:extLst>
          </p:cNvPr>
          <p:cNvSpPr txBox="1"/>
          <p:nvPr/>
        </p:nvSpPr>
        <p:spPr>
          <a:xfrm>
            <a:off x="9800889" y="2818609"/>
            <a:ext cx="982660" cy="200055"/>
          </a:xfrm>
          <a:prstGeom prst="rect">
            <a:avLst/>
          </a:prstGeom>
          <a:noFill/>
        </p:spPr>
        <p:txBody>
          <a:bodyPr wrap="square" rtlCol="0">
            <a:spAutoFit/>
          </a:bodyPr>
          <a:lstStyle/>
          <a:p>
            <a:r>
              <a:rPr lang="en-US" sz="700" dirty="0"/>
              <a:t>Profile index</a:t>
            </a:r>
            <a:endParaRPr lang="en-DE" sz="700" dirty="0"/>
          </a:p>
        </p:txBody>
      </p:sp>
    </p:spTree>
    <p:extLst>
      <p:ext uri="{BB962C8B-B14F-4D97-AF65-F5344CB8AC3E}">
        <p14:creationId xmlns:p14="http://schemas.microsoft.com/office/powerpoint/2010/main" val="34264625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217</Words>
  <Application>Microsoft Office PowerPoint</Application>
  <PresentationFormat>Widescreen</PresentationFormat>
  <Paragraphs>44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等线</vt: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Zien Zhang</dc:creator>
  <cp:lastModifiedBy>Zien Zhang</cp:lastModifiedBy>
  <cp:revision>36</cp:revision>
  <dcterms:created xsi:type="dcterms:W3CDTF">2024-06-19T16:27:11Z</dcterms:created>
  <dcterms:modified xsi:type="dcterms:W3CDTF">2024-06-21T08:39:30Z</dcterms:modified>
</cp:coreProperties>
</file>