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9" r:id="rId3"/>
    <p:sldId id="261" r:id="rId4"/>
    <p:sldId id="262" r:id="rId5"/>
    <p:sldId id="296" r:id="rId6"/>
    <p:sldId id="299" r:id="rId7"/>
    <p:sldId id="267" r:id="rId8"/>
    <p:sldId id="302" r:id="rId9"/>
    <p:sldId id="285" r:id="rId10"/>
    <p:sldId id="326" r:id="rId11"/>
    <p:sldId id="271" r:id="rId12"/>
    <p:sldId id="279" r:id="rId13"/>
    <p:sldId id="324" r:id="rId14"/>
    <p:sldId id="325" r:id="rId15"/>
    <p:sldId id="321" r:id="rId16"/>
    <p:sldId id="301" r:id="rId17"/>
    <p:sldId id="329" r:id="rId18"/>
    <p:sldId id="327" r:id="rId19"/>
    <p:sldId id="328" r:id="rId20"/>
    <p:sldId id="314" r:id="rId21"/>
    <p:sldId id="273" r:id="rId22"/>
    <p:sldId id="278" r:id="rId23"/>
  </p:sldIdLst>
  <p:sldSz cx="9144000" cy="5143500" type="screen16x9"/>
  <p:notesSz cx="6858000" cy="9144000"/>
  <p:embeddedFontLst>
    <p:embeddedFont>
      <p:font typeface="Quicksand" pitchFamily="2" charset="77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8B1465-6DC5-2033-22AB-51A21E5E82BE}" name="Elisa Cugliana" initials="EC" userId="S::837040@stud.unive.it::4cf7588d-9cf7-4352-913f-36d6a77c6b1e" providerId="AD"/>
  <p188:author id="{14820D9C-5A5F-861E-B17A-A247B1D8F030}" name="Patrick Helling" initials="PH" userId="f72e5b98c87907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0BA"/>
    <a:srgbClr val="F45A69"/>
    <a:srgbClr val="2E3037"/>
    <a:srgbClr val="FAB2B9"/>
    <a:srgbClr val="8F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042EE-030E-48AD-AEE1-48DBF1C2F338}">
  <a:tblStyle styleId="{8CE042EE-030E-48AD-AEE1-48DBF1C2F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1A6B3E-507F-4017-96D8-7895C4FAF2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4"/>
    <p:restoredTop sz="78053"/>
  </p:normalViewPr>
  <p:slideViewPr>
    <p:cSldViewPr snapToGrid="0" showGuides="1">
      <p:cViewPr varScale="1">
        <p:scale>
          <a:sx n="159" d="100"/>
          <a:sy n="159" d="100"/>
        </p:scale>
        <p:origin x="22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52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50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04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15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746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687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585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25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603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90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60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68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92539d42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92539d42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Zu 2: nicht alle Phasen des Prozesses sind standardisiert (und ggf. wollen Forschende das auch nicht)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5. Trennung von Daten und lebenden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Nicht falsch verstehen, alle Strategien sind gut, haben aber ihre Schwächen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65475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692249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219023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319175" y="930442"/>
            <a:ext cx="7633236" cy="246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„Das ist nicht in unserer Verantwortung“</a:t>
            </a:r>
            <a:br>
              <a:rPr lang="en" dirty="0"/>
            </a:br>
            <a:r>
              <a:rPr lang="en" sz="2800" dirty="0" err="1"/>
              <a:t>Strategien</a:t>
            </a:r>
            <a:r>
              <a:rPr lang="en" sz="2800" dirty="0"/>
              <a:t> </a:t>
            </a:r>
            <a:r>
              <a:rPr lang="en" sz="2800" dirty="0" err="1"/>
              <a:t>zur</a:t>
            </a:r>
            <a:r>
              <a:rPr lang="en" sz="2800" dirty="0"/>
              <a:t> </a:t>
            </a:r>
            <a:r>
              <a:rPr lang="en" sz="2800" dirty="0" err="1"/>
              <a:t>nachhaltigen</a:t>
            </a:r>
            <a:r>
              <a:rPr lang="en" sz="2800" dirty="0"/>
              <a:t> </a:t>
            </a:r>
            <a:r>
              <a:rPr lang="en" sz="2800" dirty="0" err="1"/>
              <a:t>Bereitstellung</a:t>
            </a:r>
            <a:r>
              <a:rPr lang="en" sz="2800" dirty="0"/>
              <a:t> </a:t>
            </a:r>
            <a:r>
              <a:rPr lang="en" sz="2800" dirty="0" err="1"/>
              <a:t>lebender</a:t>
            </a:r>
            <a:r>
              <a:rPr lang="en" sz="2800" dirty="0"/>
              <a:t> </a:t>
            </a:r>
            <a:r>
              <a:rPr lang="en" sz="2800" dirty="0" err="1"/>
              <a:t>Systeme</a:t>
            </a:r>
            <a:endParaRPr dirty="0"/>
          </a:p>
        </p:txBody>
      </p:sp>
      <p:sp>
        <p:nvSpPr>
          <p:cNvPr id="3" name="Google Shape;77;p13">
            <a:extLst>
              <a:ext uri="{FF2B5EF4-FFF2-40B4-BE49-F238E27FC236}">
                <a16:creationId xmlns:a16="http://schemas.microsoft.com/office/drawing/2014/main" id="{963A9D1D-D3CC-8B0D-8E7D-17637B9F74D0}"/>
              </a:ext>
            </a:extLst>
          </p:cNvPr>
          <p:cNvSpPr txBox="1"/>
          <p:nvPr/>
        </p:nvSpPr>
        <p:spPr>
          <a:xfrm>
            <a:off x="1319175" y="4328160"/>
            <a:ext cx="7720322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Patrick Helling | Data Center </a:t>
            </a:r>
            <a:r>
              <a:rPr lang="de-DE" sz="12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for</a:t>
            </a: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</a:t>
            </a: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Humanities</a:t>
            </a: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(DCH), Universität zu Köln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5. </a:t>
            </a:r>
            <a:r>
              <a:rPr lang="de-DE" sz="1200" dirty="0" err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SaxFDM</a:t>
            </a:r>
            <a:r>
              <a:rPr lang="de-DE" sz="1200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-Tagung </a:t>
            </a: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| Freiberg | 17. September 2024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Ein </a:t>
            </a:r>
            <a:r>
              <a:rPr lang="en" dirty="0" err="1"/>
              <a:t>reales</a:t>
            </a:r>
            <a:r>
              <a:rPr lang="en" dirty="0"/>
              <a:t> </a:t>
            </a:r>
            <a:r>
              <a:rPr lang="en" dirty="0" err="1"/>
              <a:t>Beispiel</a:t>
            </a:r>
            <a:endParaRPr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0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ctrTitle" idx="4294967295"/>
          </p:nvPr>
        </p:nvSpPr>
        <p:spPr>
          <a:xfrm>
            <a:off x="1284950" y="705150"/>
            <a:ext cx="7097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/>
              <a:t>Digitale</a:t>
            </a:r>
            <a:r>
              <a:rPr lang="en" sz="3200" b="1" dirty="0"/>
              <a:t> </a:t>
            </a:r>
            <a:r>
              <a:rPr lang="en" sz="3200" b="1" dirty="0" err="1"/>
              <a:t>Datenbank</a:t>
            </a:r>
            <a:endParaRPr sz="3200" b="1" dirty="0"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4294967295"/>
          </p:nvPr>
        </p:nvSpPr>
        <p:spPr>
          <a:xfrm>
            <a:off x="1284950" y="1316060"/>
            <a:ext cx="7097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dirty="0"/>
              <a:t>Aufnahmen von </a:t>
            </a:r>
            <a:r>
              <a:rPr lang="de-DE" sz="1800" dirty="0" err="1"/>
              <a:t>Sprecher:innen</a:t>
            </a:r>
            <a:r>
              <a:rPr lang="de-DE" sz="1800" dirty="0"/>
              <a:t> einer spezifischen Sprache</a:t>
            </a:r>
            <a:endParaRPr sz="1800"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ctrTitle" idx="4294967295"/>
          </p:nvPr>
        </p:nvSpPr>
        <p:spPr>
          <a:xfrm>
            <a:off x="1284950" y="3334053"/>
            <a:ext cx="7097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/>
              <a:t>Zugänglichkeit über Website</a:t>
            </a:r>
            <a:endParaRPr sz="3200" b="1" dirty="0"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4294967295"/>
          </p:nvPr>
        </p:nvSpPr>
        <p:spPr>
          <a:xfrm>
            <a:off x="1284950" y="3944963"/>
            <a:ext cx="7097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+ </a:t>
            </a:r>
            <a:r>
              <a:rPr lang="en" sz="1800" dirty="0" err="1"/>
              <a:t>zusätzliche</a:t>
            </a:r>
            <a:r>
              <a:rPr lang="en" sz="1800" dirty="0"/>
              <a:t> Software, u. a. Lame, MP3splt, </a:t>
            </a:r>
            <a:r>
              <a:rPr lang="en" sz="1800" dirty="0" err="1"/>
              <a:t>FFmepg</a:t>
            </a:r>
            <a:endParaRPr sz="1800" dirty="0"/>
          </a:p>
        </p:txBody>
      </p:sp>
      <p:sp>
        <p:nvSpPr>
          <p:cNvPr id="212" name="Google Shape;212;p27"/>
          <p:cNvSpPr txBox="1">
            <a:spLocks noGrp="1"/>
          </p:cNvSpPr>
          <p:nvPr>
            <p:ph type="ctrTitle" idx="4294967295"/>
          </p:nvPr>
        </p:nvSpPr>
        <p:spPr>
          <a:xfrm>
            <a:off x="1284950" y="2019601"/>
            <a:ext cx="70971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700 Interviews je 2 </a:t>
            </a:r>
            <a:r>
              <a:rPr lang="en" sz="3200" b="1" dirty="0" err="1"/>
              <a:t>Stunden</a:t>
            </a:r>
            <a:endParaRPr sz="3200" b="1"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4294967295"/>
          </p:nvPr>
        </p:nvSpPr>
        <p:spPr>
          <a:xfrm>
            <a:off x="1284950" y="2630511"/>
            <a:ext cx="7097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300 GB </a:t>
            </a:r>
            <a:r>
              <a:rPr lang="en" sz="1800" dirty="0" err="1"/>
              <a:t>Daten</a:t>
            </a:r>
            <a:r>
              <a:rPr lang="en" sz="1800" dirty="0"/>
              <a:t>, </a:t>
            </a:r>
            <a:r>
              <a:rPr lang="en" sz="1800" dirty="0" err="1"/>
              <a:t>hauptsächlich</a:t>
            </a:r>
            <a:r>
              <a:rPr lang="en" sz="1800" dirty="0"/>
              <a:t> .wav und .mp3</a:t>
            </a:r>
            <a:endParaRPr sz="1800" dirty="0"/>
          </a:p>
        </p:txBody>
      </p:sp>
      <p:sp>
        <p:nvSpPr>
          <p:cNvPr id="214" name="Google Shape;214;p2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844675" y="105165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844675" y="368055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 build="p"/>
      <p:bldP spid="210" grpId="0"/>
      <p:bldP spid="211" grpId="0" build="p"/>
      <p:bldP spid="212" grpId="0"/>
      <p:bldP spid="2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…genauer gesagt</a:t>
            </a:r>
            <a:endParaRPr dirty="0"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1"/>
          </p:nvPr>
        </p:nvSpPr>
        <p:spPr>
          <a:xfrm>
            <a:off x="1165498" y="1130515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600" dirty="0">
                <a:solidFill>
                  <a:srgbClr val="F3F3F3"/>
                </a:solidFill>
              </a:rPr>
              <a:t>Datenbank und Website wurden ursprünglich auf einem Windows Server an einem Institut einer anderen Universität gehostet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600" dirty="0"/>
              <a:t>Nachdem der Professor die Universität verlassen hatte, gab es niemanden, der/die sich um das lebende System hätte kümmern können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600" dirty="0"/>
              <a:t>Der Professor dachte, er stellt das Überleben der Ressource sicher, indem er sie an die Bibliothek seiner Universität übergibt</a:t>
            </a:r>
            <a:endParaRPr lang="en" sz="1800" dirty="0">
              <a:solidFill>
                <a:srgbClr val="F3F3F3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endParaRPr lang="de-DE" sz="1600" dirty="0"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r>
              <a:rPr lang="de-DE" sz="1600" dirty="0"/>
              <a:t>Die Jahre zogen ins Land…</a:t>
            </a:r>
            <a:endParaRPr lang="en" sz="1600" dirty="0"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endParaRPr lang="en" sz="1600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en" sz="1600" dirty="0"/>
              <a:t>Die </a:t>
            </a:r>
            <a:r>
              <a:rPr lang="en" sz="1600" dirty="0" err="1"/>
              <a:t>Bibliothek</a:t>
            </a:r>
            <a:r>
              <a:rPr lang="en" sz="1600" dirty="0"/>
              <a:t> </a:t>
            </a:r>
            <a:r>
              <a:rPr lang="en" sz="1600" dirty="0" err="1"/>
              <a:t>wusste</a:t>
            </a:r>
            <a:r>
              <a:rPr lang="en" sz="1600" dirty="0"/>
              <a:t> </a:t>
            </a:r>
            <a:r>
              <a:rPr lang="en" sz="1600" dirty="0" err="1"/>
              <a:t>nicht</a:t>
            </a:r>
            <a:r>
              <a:rPr lang="en" sz="1600" dirty="0"/>
              <a:t> </a:t>
            </a:r>
            <a:r>
              <a:rPr lang="en" sz="1600" dirty="0" err="1"/>
              <a:t>mehr</a:t>
            </a:r>
            <a:r>
              <a:rPr lang="en" sz="1600" dirty="0"/>
              <a:t>, </a:t>
            </a:r>
            <a:r>
              <a:rPr lang="en" sz="1600" dirty="0" err="1"/>
              <a:t>wie</a:t>
            </a:r>
            <a:r>
              <a:rPr lang="en" sz="1600" dirty="0"/>
              <a:t> </a:t>
            </a:r>
            <a:r>
              <a:rPr lang="en" sz="1600" dirty="0" err="1"/>
              <a:t>sie</a:t>
            </a:r>
            <a:r>
              <a:rPr lang="en" sz="1600" dirty="0"/>
              <a:t> die </a:t>
            </a:r>
            <a:r>
              <a:rPr lang="en" sz="1600" dirty="0" err="1"/>
              <a:t>Ressource</a:t>
            </a:r>
            <a:r>
              <a:rPr lang="en" sz="1600" dirty="0"/>
              <a:t> </a:t>
            </a:r>
            <a:r>
              <a:rPr lang="en" sz="1600" dirty="0" err="1"/>
              <a:t>weiterhin</a:t>
            </a:r>
            <a:r>
              <a:rPr lang="en" sz="1600" dirty="0"/>
              <a:t> </a:t>
            </a:r>
            <a:r>
              <a:rPr lang="en" sz="1600" dirty="0" err="1"/>
              <a:t>betreuen</a:t>
            </a:r>
            <a:r>
              <a:rPr lang="en" sz="1600" dirty="0"/>
              <a:t> </a:t>
            </a:r>
            <a:r>
              <a:rPr lang="en" sz="1600" dirty="0" err="1"/>
              <a:t>sollte</a:t>
            </a:r>
            <a:r>
              <a:rPr lang="en" sz="1600" dirty="0"/>
              <a:t> (und </a:t>
            </a:r>
            <a:r>
              <a:rPr lang="en" sz="1600" dirty="0" err="1"/>
              <a:t>genau</a:t>
            </a:r>
            <a:r>
              <a:rPr lang="en" sz="1600" dirty="0"/>
              <a:t> </a:t>
            </a:r>
            <a:r>
              <a:rPr lang="en" sz="1600" dirty="0" err="1"/>
              <a:t>genommen</a:t>
            </a:r>
            <a:r>
              <a:rPr lang="en" sz="1600" dirty="0"/>
              <a:t> gab es </a:t>
            </a:r>
            <a:r>
              <a:rPr lang="en" sz="1600" dirty="0" err="1"/>
              <a:t>auch</a:t>
            </a:r>
            <a:r>
              <a:rPr lang="en" sz="1600" dirty="0"/>
              <a:t> </a:t>
            </a:r>
            <a:r>
              <a:rPr lang="en" sz="1600" dirty="0" err="1"/>
              <a:t>nie</a:t>
            </a:r>
            <a:r>
              <a:rPr lang="en" sz="1600" dirty="0"/>
              <a:t> </a:t>
            </a:r>
            <a:r>
              <a:rPr lang="en" sz="1600" dirty="0" err="1"/>
              <a:t>eine</a:t>
            </a:r>
            <a:r>
              <a:rPr lang="en" sz="1600" dirty="0"/>
              <a:t> </a:t>
            </a:r>
            <a:r>
              <a:rPr lang="en" sz="1600" dirty="0" err="1"/>
              <a:t>Finanzierung</a:t>
            </a:r>
            <a:r>
              <a:rPr lang="en" sz="1600" dirty="0"/>
              <a:t> </a:t>
            </a:r>
            <a:r>
              <a:rPr lang="en" sz="1600" dirty="0" err="1"/>
              <a:t>dafür</a:t>
            </a:r>
            <a:r>
              <a:rPr lang="en" sz="1600" dirty="0"/>
              <a:t>)</a:t>
            </a:r>
            <a:endParaRPr sz="2000" dirty="0">
              <a:solidFill>
                <a:srgbClr val="F3F3F3"/>
              </a:solidFill>
            </a:endParaRP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…genauer gesagt</a:t>
            </a:r>
            <a:endParaRPr dirty="0"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1"/>
          </p:nvPr>
        </p:nvSpPr>
        <p:spPr>
          <a:xfrm>
            <a:off x="1165498" y="1130515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>
                <a:solidFill>
                  <a:srgbClr val="F3F3F3"/>
                </a:solidFill>
              </a:rPr>
              <a:t>Die Bibliothek informierte den Professor Emeritus, dass sie die Ressource innerhalb eines Monats abschalten würde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24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3F3F3"/>
              </a:solidFill>
            </a:endParaRP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Grafik 2" descr="Ein Bild, das Cartoon, Clipart, Smiley, Kreis enthält.&#10;&#10;Automatisch generierte Beschreibung">
            <a:extLst>
              <a:ext uri="{FF2B5EF4-FFF2-40B4-BE49-F238E27FC236}">
                <a16:creationId xmlns:a16="http://schemas.microsoft.com/office/drawing/2014/main" id="{CC03BB9F-3FFE-9BE4-3A12-C70AE4FB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81" y="2562922"/>
            <a:ext cx="860885" cy="860885"/>
          </a:xfrm>
          <a:prstGeom prst="rect">
            <a:avLst/>
          </a:prstGeom>
        </p:spPr>
      </p:pic>
      <p:sp>
        <p:nvSpPr>
          <p:cNvPr id="4" name="Google Shape;344;p35">
            <a:extLst>
              <a:ext uri="{FF2B5EF4-FFF2-40B4-BE49-F238E27FC236}">
                <a16:creationId xmlns:a16="http://schemas.microsoft.com/office/drawing/2014/main" id="{865CB94E-85EF-0867-8723-8E9DC1E47D24}"/>
              </a:ext>
            </a:extLst>
          </p:cNvPr>
          <p:cNvSpPr txBox="1">
            <a:spLocks/>
          </p:cNvSpPr>
          <p:nvPr/>
        </p:nvSpPr>
        <p:spPr>
          <a:xfrm>
            <a:off x="1165474" y="2308997"/>
            <a:ext cx="6857999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de-DE" sz="2400" dirty="0"/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/>
              <a:t>… und Panik brach aus</a:t>
            </a:r>
          </a:p>
        </p:txBody>
      </p:sp>
      <p:sp>
        <p:nvSpPr>
          <p:cNvPr id="2" name="Google Shape;77;p13">
            <a:extLst>
              <a:ext uri="{FF2B5EF4-FFF2-40B4-BE49-F238E27FC236}">
                <a16:creationId xmlns:a16="http://schemas.microsoft.com/office/drawing/2014/main" id="{EFD546B5-2761-5A27-BACD-6E77C32D7894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1052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Lösung</a:t>
            </a:r>
            <a:r>
              <a:rPr lang="en" dirty="0"/>
              <a:t>!?</a:t>
            </a:r>
            <a:endParaRPr dirty="0"/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" name="Google Shape;813;p47">
            <a:extLst>
              <a:ext uri="{FF2B5EF4-FFF2-40B4-BE49-F238E27FC236}">
                <a16:creationId xmlns:a16="http://schemas.microsoft.com/office/drawing/2014/main" id="{56F44F88-0E46-C0EA-EFE8-1617EB15927B}"/>
              </a:ext>
            </a:extLst>
          </p:cNvPr>
          <p:cNvGrpSpPr/>
          <p:nvPr/>
        </p:nvGrpSpPr>
        <p:grpSpPr>
          <a:xfrm>
            <a:off x="3804572" y="1026465"/>
            <a:ext cx="435022" cy="323445"/>
            <a:chOff x="5247525" y="3007275"/>
            <a:chExt cx="517575" cy="384825"/>
          </a:xfrm>
        </p:grpSpPr>
        <p:sp>
          <p:nvSpPr>
            <p:cNvPr id="3" name="Google Shape;814;p47">
              <a:extLst>
                <a:ext uri="{FF2B5EF4-FFF2-40B4-BE49-F238E27FC236}">
                  <a16:creationId xmlns:a16="http://schemas.microsoft.com/office/drawing/2014/main" id="{B3FA3761-9B00-D3AF-1ECD-A7D0F8230621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5;p47">
              <a:extLst>
                <a:ext uri="{FF2B5EF4-FFF2-40B4-BE49-F238E27FC236}">
                  <a16:creationId xmlns:a16="http://schemas.microsoft.com/office/drawing/2014/main" id="{0A1134D0-34C5-5A9C-39EB-F4F0251AA0FB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16;p47">
            <a:extLst>
              <a:ext uri="{FF2B5EF4-FFF2-40B4-BE49-F238E27FC236}">
                <a16:creationId xmlns:a16="http://schemas.microsoft.com/office/drawing/2014/main" id="{4D82C8F9-8417-3BB5-D0F1-F7D89A3AAB20}"/>
              </a:ext>
            </a:extLst>
          </p:cNvPr>
          <p:cNvGrpSpPr/>
          <p:nvPr/>
        </p:nvGrpSpPr>
        <p:grpSpPr>
          <a:xfrm>
            <a:off x="1247726" y="2686921"/>
            <a:ext cx="342882" cy="350068"/>
            <a:chOff x="3951850" y="2985350"/>
            <a:chExt cx="407950" cy="416500"/>
          </a:xfrm>
        </p:grpSpPr>
        <p:sp>
          <p:nvSpPr>
            <p:cNvPr id="6" name="Google Shape;817;p47">
              <a:extLst>
                <a:ext uri="{FF2B5EF4-FFF2-40B4-BE49-F238E27FC236}">
                  <a16:creationId xmlns:a16="http://schemas.microsoft.com/office/drawing/2014/main" id="{220D9411-A4A6-C9CC-F12C-730F34E85E49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18;p47">
              <a:extLst>
                <a:ext uri="{FF2B5EF4-FFF2-40B4-BE49-F238E27FC236}">
                  <a16:creationId xmlns:a16="http://schemas.microsoft.com/office/drawing/2014/main" id="{5742E664-D6A3-48CD-619C-D138E7CDBD8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19;p47">
              <a:extLst>
                <a:ext uri="{FF2B5EF4-FFF2-40B4-BE49-F238E27FC236}">
                  <a16:creationId xmlns:a16="http://schemas.microsoft.com/office/drawing/2014/main" id="{98CDD409-EA97-2B2F-FE86-111CBDB18C0E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0;p47">
              <a:extLst>
                <a:ext uri="{FF2B5EF4-FFF2-40B4-BE49-F238E27FC236}">
                  <a16:creationId xmlns:a16="http://schemas.microsoft.com/office/drawing/2014/main" id="{DB9B0CEE-F987-E338-6A6D-7698CBE1D188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885;p47">
            <a:extLst>
              <a:ext uri="{FF2B5EF4-FFF2-40B4-BE49-F238E27FC236}">
                <a16:creationId xmlns:a16="http://schemas.microsoft.com/office/drawing/2014/main" id="{2DA1E36C-099C-8FE5-1298-E6012298AA4B}"/>
              </a:ext>
            </a:extLst>
          </p:cNvPr>
          <p:cNvSpPr/>
          <p:nvPr/>
        </p:nvSpPr>
        <p:spPr>
          <a:xfrm>
            <a:off x="6299761" y="2721606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030;p47">
            <a:extLst>
              <a:ext uri="{FF2B5EF4-FFF2-40B4-BE49-F238E27FC236}">
                <a16:creationId xmlns:a16="http://schemas.microsoft.com/office/drawing/2014/main" id="{F07ECDA4-36C1-E6E1-0EDE-A81FC0517516}"/>
              </a:ext>
            </a:extLst>
          </p:cNvPr>
          <p:cNvGrpSpPr/>
          <p:nvPr/>
        </p:nvGrpSpPr>
        <p:grpSpPr>
          <a:xfrm>
            <a:off x="6336167" y="948395"/>
            <a:ext cx="265115" cy="372594"/>
            <a:chOff x="6689325" y="2984125"/>
            <a:chExt cx="315425" cy="443300"/>
          </a:xfrm>
        </p:grpSpPr>
        <p:sp>
          <p:nvSpPr>
            <p:cNvPr id="17" name="Google Shape;1031;p47">
              <a:extLst>
                <a:ext uri="{FF2B5EF4-FFF2-40B4-BE49-F238E27FC236}">
                  <a16:creationId xmlns:a16="http://schemas.microsoft.com/office/drawing/2014/main" id="{48BB14EF-0C05-0C0C-C85A-E05674F2FD0C}"/>
                </a:ext>
              </a:extLst>
            </p:cNvPr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2;p47">
              <a:extLst>
                <a:ext uri="{FF2B5EF4-FFF2-40B4-BE49-F238E27FC236}">
                  <a16:creationId xmlns:a16="http://schemas.microsoft.com/office/drawing/2014/main" id="{2BFB29E2-8634-A851-59E6-4D3D002E1166}"/>
                </a:ext>
              </a:extLst>
            </p:cNvPr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3;p47">
              <a:extLst>
                <a:ext uri="{FF2B5EF4-FFF2-40B4-BE49-F238E27FC236}">
                  <a16:creationId xmlns:a16="http://schemas.microsoft.com/office/drawing/2014/main" id="{4474D7B9-C93B-8815-6768-BA799FC1EDA9}"/>
                </a:ext>
              </a:extLst>
            </p:cNvPr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4;p47">
              <a:extLst>
                <a:ext uri="{FF2B5EF4-FFF2-40B4-BE49-F238E27FC236}">
                  <a16:creationId xmlns:a16="http://schemas.microsoft.com/office/drawing/2014/main" id="{8F86BDB7-6DBD-1531-B9A6-4E56ED05A2EB}"/>
                </a:ext>
              </a:extLst>
            </p:cNvPr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35;p47">
              <a:extLst>
                <a:ext uri="{FF2B5EF4-FFF2-40B4-BE49-F238E27FC236}">
                  <a16:creationId xmlns:a16="http://schemas.microsoft.com/office/drawing/2014/main" id="{931C355F-54BE-F79B-D0BF-3275EA89B7E4}"/>
                </a:ext>
              </a:extLst>
            </p:cNvPr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1061;p47">
            <a:extLst>
              <a:ext uri="{FF2B5EF4-FFF2-40B4-BE49-F238E27FC236}">
                <a16:creationId xmlns:a16="http://schemas.microsoft.com/office/drawing/2014/main" id="{02406D60-4D07-EE45-0FCF-761AEE2BA63F}"/>
              </a:ext>
            </a:extLst>
          </p:cNvPr>
          <p:cNvGrpSpPr/>
          <p:nvPr/>
        </p:nvGrpSpPr>
        <p:grpSpPr>
          <a:xfrm>
            <a:off x="3807189" y="2632606"/>
            <a:ext cx="452420" cy="433992"/>
            <a:chOff x="5233525" y="4954450"/>
            <a:chExt cx="538275" cy="516350"/>
          </a:xfrm>
        </p:grpSpPr>
        <p:sp>
          <p:nvSpPr>
            <p:cNvPr id="23" name="Google Shape;1062;p47">
              <a:extLst>
                <a:ext uri="{FF2B5EF4-FFF2-40B4-BE49-F238E27FC236}">
                  <a16:creationId xmlns:a16="http://schemas.microsoft.com/office/drawing/2014/main" id="{0DEBADEE-1BD6-6015-C8FC-BB17E58670FF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63;p47">
              <a:extLst>
                <a:ext uri="{FF2B5EF4-FFF2-40B4-BE49-F238E27FC236}">
                  <a16:creationId xmlns:a16="http://schemas.microsoft.com/office/drawing/2014/main" id="{D8A2B3F6-D836-6415-EF5F-823D919E397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64;p47">
              <a:extLst>
                <a:ext uri="{FF2B5EF4-FFF2-40B4-BE49-F238E27FC236}">
                  <a16:creationId xmlns:a16="http://schemas.microsoft.com/office/drawing/2014/main" id="{F03D6657-F255-3365-7DAB-0AA2245DF0B6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65;p47">
              <a:extLst>
                <a:ext uri="{FF2B5EF4-FFF2-40B4-BE49-F238E27FC236}">
                  <a16:creationId xmlns:a16="http://schemas.microsoft.com/office/drawing/2014/main" id="{2686E28F-5A91-7A57-23EF-59332656789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6;p47">
              <a:extLst>
                <a:ext uri="{FF2B5EF4-FFF2-40B4-BE49-F238E27FC236}">
                  <a16:creationId xmlns:a16="http://schemas.microsoft.com/office/drawing/2014/main" id="{9034A5F8-35C0-8C03-604B-B3668DCE4D6A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7;p47">
              <a:extLst>
                <a:ext uri="{FF2B5EF4-FFF2-40B4-BE49-F238E27FC236}">
                  <a16:creationId xmlns:a16="http://schemas.microsoft.com/office/drawing/2014/main" id="{4BFD8C0E-41FC-395E-9C99-D711112079E4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8;p47">
              <a:extLst>
                <a:ext uri="{FF2B5EF4-FFF2-40B4-BE49-F238E27FC236}">
                  <a16:creationId xmlns:a16="http://schemas.microsoft.com/office/drawing/2014/main" id="{DDA6441A-F663-E56A-614D-80A800D6CB32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9;p47">
              <a:extLst>
                <a:ext uri="{FF2B5EF4-FFF2-40B4-BE49-F238E27FC236}">
                  <a16:creationId xmlns:a16="http://schemas.microsoft.com/office/drawing/2014/main" id="{53BA6861-97E2-A1C9-41E7-D73466BE6ADD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0;p47">
              <a:extLst>
                <a:ext uri="{FF2B5EF4-FFF2-40B4-BE49-F238E27FC236}">
                  <a16:creationId xmlns:a16="http://schemas.microsoft.com/office/drawing/2014/main" id="{0773A694-6BBB-29E2-50FE-D0FC7F1B93CF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1;p47">
              <a:extLst>
                <a:ext uri="{FF2B5EF4-FFF2-40B4-BE49-F238E27FC236}">
                  <a16:creationId xmlns:a16="http://schemas.microsoft.com/office/drawing/2014/main" id="{D008CD5F-348D-C4FE-E372-4E8092A290F2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2;p47">
              <a:extLst>
                <a:ext uri="{FF2B5EF4-FFF2-40B4-BE49-F238E27FC236}">
                  <a16:creationId xmlns:a16="http://schemas.microsoft.com/office/drawing/2014/main" id="{6C1D610F-B6FE-0768-6516-5AB64E75981C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939;p47">
            <a:extLst>
              <a:ext uri="{FF2B5EF4-FFF2-40B4-BE49-F238E27FC236}">
                <a16:creationId xmlns:a16="http://schemas.microsoft.com/office/drawing/2014/main" id="{22FCE47D-11EA-8FBD-44DB-35B4AB6B6334}"/>
              </a:ext>
            </a:extLst>
          </p:cNvPr>
          <p:cNvGrpSpPr/>
          <p:nvPr/>
        </p:nvGrpSpPr>
        <p:grpSpPr>
          <a:xfrm>
            <a:off x="1282261" y="970620"/>
            <a:ext cx="387929" cy="345970"/>
            <a:chOff x="3925410" y="301431"/>
            <a:chExt cx="461300" cy="411629"/>
          </a:xfrm>
        </p:grpSpPr>
        <p:sp>
          <p:nvSpPr>
            <p:cNvPr id="35" name="Google Shape;940;p47">
              <a:extLst>
                <a:ext uri="{FF2B5EF4-FFF2-40B4-BE49-F238E27FC236}">
                  <a16:creationId xmlns:a16="http://schemas.microsoft.com/office/drawing/2014/main" id="{C301E988-167A-D7ED-FDD0-6FC3F1484681}"/>
                </a:ext>
              </a:extLst>
            </p:cNvPr>
            <p:cNvSpPr/>
            <p:nvPr/>
          </p:nvSpPr>
          <p:spPr>
            <a:xfrm>
              <a:off x="4078755" y="302054"/>
              <a:ext cx="153993" cy="411006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1;p47">
              <a:extLst>
                <a:ext uri="{FF2B5EF4-FFF2-40B4-BE49-F238E27FC236}">
                  <a16:creationId xmlns:a16="http://schemas.microsoft.com/office/drawing/2014/main" id="{37B2746C-E97A-77E8-2013-E43DED4765CD}"/>
                </a:ext>
              </a:extLst>
            </p:cNvPr>
            <p:cNvSpPr/>
            <p:nvPr/>
          </p:nvSpPr>
          <p:spPr>
            <a:xfrm>
              <a:off x="3925410" y="301431"/>
              <a:ext cx="153369" cy="406156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2;p47">
              <a:extLst>
                <a:ext uri="{FF2B5EF4-FFF2-40B4-BE49-F238E27FC236}">
                  <a16:creationId xmlns:a16="http://schemas.microsoft.com/office/drawing/2014/main" id="{F3643455-A9BD-3F6E-D342-ACDDF8E163A6}"/>
                </a:ext>
              </a:extLst>
            </p:cNvPr>
            <p:cNvSpPr/>
            <p:nvPr/>
          </p:nvSpPr>
          <p:spPr>
            <a:xfrm>
              <a:off x="4232717" y="306931"/>
              <a:ext cx="153993" cy="405531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3;p47">
              <a:extLst>
                <a:ext uri="{FF2B5EF4-FFF2-40B4-BE49-F238E27FC236}">
                  <a16:creationId xmlns:a16="http://schemas.microsoft.com/office/drawing/2014/main" id="{0DA7648F-79C3-D202-3505-C3EF106DCE2D}"/>
                </a:ext>
              </a:extLst>
            </p:cNvPr>
            <p:cNvSpPr/>
            <p:nvPr/>
          </p:nvSpPr>
          <p:spPr>
            <a:xfrm>
              <a:off x="4293560" y="442082"/>
              <a:ext cx="46275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4;p47">
              <a:extLst>
                <a:ext uri="{FF2B5EF4-FFF2-40B4-BE49-F238E27FC236}">
                  <a16:creationId xmlns:a16="http://schemas.microsoft.com/office/drawing/2014/main" id="{87415DA0-AA9B-97A9-E946-F130C7F9BD96}"/>
                </a:ext>
              </a:extLst>
            </p:cNvPr>
            <p:cNvSpPr/>
            <p:nvPr/>
          </p:nvSpPr>
          <p:spPr>
            <a:xfrm>
              <a:off x="4294180" y="415908"/>
              <a:ext cx="45051" cy="78576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5;p47">
              <a:extLst>
                <a:ext uri="{FF2B5EF4-FFF2-40B4-BE49-F238E27FC236}">
                  <a16:creationId xmlns:a16="http://schemas.microsoft.com/office/drawing/2014/main" id="{52294ABA-69B1-C83C-0ED7-66AB8FB9CFB9}"/>
                </a:ext>
              </a:extLst>
            </p:cNvPr>
            <p:cNvSpPr/>
            <p:nvPr/>
          </p:nvSpPr>
          <p:spPr>
            <a:xfrm>
              <a:off x="3966157" y="59006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6;p47">
              <a:extLst>
                <a:ext uri="{FF2B5EF4-FFF2-40B4-BE49-F238E27FC236}">
                  <a16:creationId xmlns:a16="http://schemas.microsoft.com/office/drawing/2014/main" id="{FC11C844-703B-3B89-2D83-E2D4CFF0541D}"/>
                </a:ext>
              </a:extLst>
            </p:cNvPr>
            <p:cNvSpPr/>
            <p:nvPr/>
          </p:nvSpPr>
          <p:spPr>
            <a:xfrm>
              <a:off x="3968610" y="558386"/>
              <a:ext cx="1849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7;p47">
              <a:extLst>
                <a:ext uri="{FF2B5EF4-FFF2-40B4-BE49-F238E27FC236}">
                  <a16:creationId xmlns:a16="http://schemas.microsoft.com/office/drawing/2014/main" id="{B8CBE112-E0EC-DB45-938B-133B091CF3D1}"/>
                </a:ext>
              </a:extLst>
            </p:cNvPr>
            <p:cNvSpPr/>
            <p:nvPr/>
          </p:nvSpPr>
          <p:spPr>
            <a:xfrm>
              <a:off x="3974075" y="527335"/>
              <a:ext cx="3673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8;p47">
              <a:extLst>
                <a:ext uri="{FF2B5EF4-FFF2-40B4-BE49-F238E27FC236}">
                  <a16:creationId xmlns:a16="http://schemas.microsoft.com/office/drawing/2014/main" id="{3D0DCC59-040B-FF64-6A5D-C3D7818C29C1}"/>
                </a:ext>
              </a:extLst>
            </p:cNvPr>
            <p:cNvSpPr/>
            <p:nvPr/>
          </p:nvSpPr>
          <p:spPr>
            <a:xfrm>
              <a:off x="3983818" y="498109"/>
              <a:ext cx="4872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9;p47">
              <a:extLst>
                <a:ext uri="{FF2B5EF4-FFF2-40B4-BE49-F238E27FC236}">
                  <a16:creationId xmlns:a16="http://schemas.microsoft.com/office/drawing/2014/main" id="{30255FF7-E523-92F2-4556-11A2B02BA313}"/>
                </a:ext>
              </a:extLst>
            </p:cNvPr>
            <p:cNvSpPr/>
            <p:nvPr/>
          </p:nvSpPr>
          <p:spPr>
            <a:xfrm>
              <a:off x="3998416" y="471309"/>
              <a:ext cx="7321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0;p47">
              <a:extLst>
                <a:ext uri="{FF2B5EF4-FFF2-40B4-BE49-F238E27FC236}">
                  <a16:creationId xmlns:a16="http://schemas.microsoft.com/office/drawing/2014/main" id="{A8407BF8-AA6A-AD05-7FB5-940C2C219470}"/>
                </a:ext>
              </a:extLst>
            </p:cNvPr>
            <p:cNvSpPr/>
            <p:nvPr/>
          </p:nvSpPr>
          <p:spPr>
            <a:xfrm>
              <a:off x="4019103" y="450609"/>
              <a:ext cx="10369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1;p47">
              <a:extLst>
                <a:ext uri="{FF2B5EF4-FFF2-40B4-BE49-F238E27FC236}">
                  <a16:creationId xmlns:a16="http://schemas.microsoft.com/office/drawing/2014/main" id="{C4E7E375-3514-54BE-3519-C226152949D8}"/>
                </a:ext>
              </a:extLst>
            </p:cNvPr>
            <p:cNvSpPr/>
            <p:nvPr/>
          </p:nvSpPr>
          <p:spPr>
            <a:xfrm>
              <a:off x="4047081" y="440258"/>
              <a:ext cx="11594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2;p47">
              <a:extLst>
                <a:ext uri="{FF2B5EF4-FFF2-40B4-BE49-F238E27FC236}">
                  <a16:creationId xmlns:a16="http://schemas.microsoft.com/office/drawing/2014/main" id="{6E2888CE-1611-DB33-63D2-D787B8C202AC}"/>
                </a:ext>
              </a:extLst>
            </p:cNvPr>
            <p:cNvSpPr/>
            <p:nvPr/>
          </p:nvSpPr>
          <p:spPr>
            <a:xfrm>
              <a:off x="4078138" y="439657"/>
              <a:ext cx="12193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3;p47">
              <a:extLst>
                <a:ext uri="{FF2B5EF4-FFF2-40B4-BE49-F238E27FC236}">
                  <a16:creationId xmlns:a16="http://schemas.microsoft.com/office/drawing/2014/main" id="{17AF7057-FDAF-EA77-B535-88B98DA3F17C}"/>
                </a:ext>
              </a:extLst>
            </p:cNvPr>
            <p:cNvSpPr/>
            <p:nvPr/>
          </p:nvSpPr>
          <p:spPr>
            <a:xfrm>
              <a:off x="4107946" y="450006"/>
              <a:ext cx="9146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4;p47">
              <a:extLst>
                <a:ext uri="{FF2B5EF4-FFF2-40B4-BE49-F238E27FC236}">
                  <a16:creationId xmlns:a16="http://schemas.microsoft.com/office/drawing/2014/main" id="{746BFE9B-1D8F-AFFE-5D1A-B83DC13E0483}"/>
                </a:ext>
              </a:extLst>
            </p:cNvPr>
            <p:cNvSpPr/>
            <p:nvPr/>
          </p:nvSpPr>
          <p:spPr>
            <a:xfrm>
              <a:off x="4128034" y="473758"/>
              <a:ext cx="4897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5;p47">
              <a:extLst>
                <a:ext uri="{FF2B5EF4-FFF2-40B4-BE49-F238E27FC236}">
                  <a16:creationId xmlns:a16="http://schemas.microsoft.com/office/drawing/2014/main" id="{1092A99F-CCE8-2782-7482-59576299EC0E}"/>
                </a:ext>
              </a:extLst>
            </p:cNvPr>
            <p:cNvSpPr/>
            <p:nvPr/>
          </p:nvSpPr>
          <p:spPr>
            <a:xfrm>
              <a:off x="4139571" y="502984"/>
              <a:ext cx="3698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6;p47">
              <a:extLst>
                <a:ext uri="{FF2B5EF4-FFF2-40B4-BE49-F238E27FC236}">
                  <a16:creationId xmlns:a16="http://schemas.microsoft.com/office/drawing/2014/main" id="{CBA71E15-E5D1-0CCE-F798-692889F21A85}"/>
                </a:ext>
              </a:extLst>
            </p:cNvPr>
            <p:cNvSpPr/>
            <p:nvPr/>
          </p:nvSpPr>
          <p:spPr>
            <a:xfrm>
              <a:off x="4148724" y="533434"/>
              <a:ext cx="3673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57;p47">
              <a:extLst>
                <a:ext uri="{FF2B5EF4-FFF2-40B4-BE49-F238E27FC236}">
                  <a16:creationId xmlns:a16="http://schemas.microsoft.com/office/drawing/2014/main" id="{46C3B5C1-2308-C1E9-2B60-D58403240C1C}"/>
                </a:ext>
              </a:extLst>
            </p:cNvPr>
            <p:cNvSpPr/>
            <p:nvPr/>
          </p:nvSpPr>
          <p:spPr>
            <a:xfrm>
              <a:off x="4158446" y="563859"/>
              <a:ext cx="4897" cy="11001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58;p47">
              <a:extLst>
                <a:ext uri="{FF2B5EF4-FFF2-40B4-BE49-F238E27FC236}">
                  <a16:creationId xmlns:a16="http://schemas.microsoft.com/office/drawing/2014/main" id="{2D3431F8-CD8A-5E10-34FC-DB13DF2A6A9C}"/>
                </a:ext>
              </a:extLst>
            </p:cNvPr>
            <p:cNvSpPr/>
            <p:nvPr/>
          </p:nvSpPr>
          <p:spPr>
            <a:xfrm>
              <a:off x="4173071" y="591884"/>
              <a:ext cx="7321" cy="9151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9;p47">
              <a:extLst>
                <a:ext uri="{FF2B5EF4-FFF2-40B4-BE49-F238E27FC236}">
                  <a16:creationId xmlns:a16="http://schemas.microsoft.com/office/drawing/2014/main" id="{6A679EE5-1556-E027-C39C-D00ACD56B7A0}"/>
                </a:ext>
              </a:extLst>
            </p:cNvPr>
            <p:cNvSpPr/>
            <p:nvPr/>
          </p:nvSpPr>
          <p:spPr>
            <a:xfrm>
              <a:off x="4196191" y="613185"/>
              <a:ext cx="10995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0;p47">
              <a:extLst>
                <a:ext uri="{FF2B5EF4-FFF2-40B4-BE49-F238E27FC236}">
                  <a16:creationId xmlns:a16="http://schemas.microsoft.com/office/drawing/2014/main" id="{DE76D379-4E1B-B7CD-994F-C654A7E11EB9}"/>
                </a:ext>
              </a:extLst>
            </p:cNvPr>
            <p:cNvSpPr/>
            <p:nvPr/>
          </p:nvSpPr>
          <p:spPr>
            <a:xfrm>
              <a:off x="4226044" y="621110"/>
              <a:ext cx="12193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1;p47">
              <a:extLst>
                <a:ext uri="{FF2B5EF4-FFF2-40B4-BE49-F238E27FC236}">
                  <a16:creationId xmlns:a16="http://schemas.microsoft.com/office/drawing/2014/main" id="{29AEB20D-A21E-7A21-2A8D-97C35E7A9EDC}"/>
                </a:ext>
              </a:extLst>
            </p:cNvPr>
            <p:cNvSpPr/>
            <p:nvPr/>
          </p:nvSpPr>
          <p:spPr>
            <a:xfrm>
              <a:off x="4257658" y="616239"/>
              <a:ext cx="11594" cy="3076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2;p47">
              <a:extLst>
                <a:ext uri="{FF2B5EF4-FFF2-40B4-BE49-F238E27FC236}">
                  <a16:creationId xmlns:a16="http://schemas.microsoft.com/office/drawing/2014/main" id="{5153C20D-CE54-25FB-EA7F-646CB2562A98}"/>
                </a:ext>
              </a:extLst>
            </p:cNvPr>
            <p:cNvSpPr/>
            <p:nvPr/>
          </p:nvSpPr>
          <p:spPr>
            <a:xfrm>
              <a:off x="4287502" y="602237"/>
              <a:ext cx="10369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3;p47">
              <a:extLst>
                <a:ext uri="{FF2B5EF4-FFF2-40B4-BE49-F238E27FC236}">
                  <a16:creationId xmlns:a16="http://schemas.microsoft.com/office/drawing/2014/main" id="{E2C153A5-22BC-5602-9FD5-5F1D6B1712BB}"/>
                </a:ext>
              </a:extLst>
            </p:cNvPr>
            <p:cNvSpPr/>
            <p:nvPr/>
          </p:nvSpPr>
          <p:spPr>
            <a:xfrm>
              <a:off x="4311268" y="577888"/>
              <a:ext cx="6097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4;p47">
              <a:extLst>
                <a:ext uri="{FF2B5EF4-FFF2-40B4-BE49-F238E27FC236}">
                  <a16:creationId xmlns:a16="http://schemas.microsoft.com/office/drawing/2014/main" id="{0DD3844D-C541-F88F-76EF-8B68895A414C}"/>
                </a:ext>
              </a:extLst>
            </p:cNvPr>
            <p:cNvSpPr/>
            <p:nvPr/>
          </p:nvSpPr>
          <p:spPr>
            <a:xfrm>
              <a:off x="4324094" y="547437"/>
              <a:ext cx="2448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5;p47">
              <a:extLst>
                <a:ext uri="{FF2B5EF4-FFF2-40B4-BE49-F238E27FC236}">
                  <a16:creationId xmlns:a16="http://schemas.microsoft.com/office/drawing/2014/main" id="{93AD80F5-3446-9E91-92C8-E899582E7256}"/>
                </a:ext>
              </a:extLst>
            </p:cNvPr>
            <p:cNvSpPr/>
            <p:nvPr/>
          </p:nvSpPr>
          <p:spPr>
            <a:xfrm>
              <a:off x="4327808" y="515755"/>
              <a:ext cx="624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6;p47">
              <a:extLst>
                <a:ext uri="{FF2B5EF4-FFF2-40B4-BE49-F238E27FC236}">
                  <a16:creationId xmlns:a16="http://schemas.microsoft.com/office/drawing/2014/main" id="{E5CAF0F0-DFA0-D9F3-33AB-D5B25F2AF203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344;p35">
            <a:extLst>
              <a:ext uri="{FF2B5EF4-FFF2-40B4-BE49-F238E27FC236}">
                <a16:creationId xmlns:a16="http://schemas.microsoft.com/office/drawing/2014/main" id="{C8068035-E989-0F52-9F6C-43245D8A50A7}"/>
              </a:ext>
            </a:extLst>
          </p:cNvPr>
          <p:cNvSpPr txBox="1">
            <a:spLocks/>
          </p:cNvSpPr>
          <p:nvPr/>
        </p:nvSpPr>
        <p:spPr>
          <a:xfrm>
            <a:off x="1167413" y="1183379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Lobbyarbeit</a:t>
            </a:r>
            <a:endParaRPr lang="de-DE" sz="9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Überzeugung verschiedener Stakeholder, u. a. der Universität, des lokalen Rechenzentrums, der Leitung des Datenzentrums</a:t>
            </a:r>
          </a:p>
        </p:txBody>
      </p:sp>
      <p:sp>
        <p:nvSpPr>
          <p:cNvPr id="193" name="Google Shape;344;p35">
            <a:extLst>
              <a:ext uri="{FF2B5EF4-FFF2-40B4-BE49-F238E27FC236}">
                <a16:creationId xmlns:a16="http://schemas.microsoft.com/office/drawing/2014/main" id="{A2F7DA11-552E-A82B-E848-15D4C07CB201}"/>
              </a:ext>
            </a:extLst>
          </p:cNvPr>
          <p:cNvSpPr txBox="1">
            <a:spLocks/>
          </p:cNvSpPr>
          <p:nvPr/>
        </p:nvSpPr>
        <p:spPr>
          <a:xfrm>
            <a:off x="3687061" y="1182513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Migration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der Ressource auf einen Linux Server</a:t>
            </a:r>
          </a:p>
        </p:txBody>
      </p:sp>
      <p:sp>
        <p:nvSpPr>
          <p:cNvPr id="196" name="Google Shape;344;p35">
            <a:extLst>
              <a:ext uri="{FF2B5EF4-FFF2-40B4-BE49-F238E27FC236}">
                <a16:creationId xmlns:a16="http://schemas.microsoft.com/office/drawing/2014/main" id="{BD326F18-5AF8-93D8-A193-387B5DFD27FB}"/>
              </a:ext>
            </a:extLst>
          </p:cNvPr>
          <p:cNvSpPr txBox="1">
            <a:spLocks/>
          </p:cNvSpPr>
          <p:nvPr/>
        </p:nvSpPr>
        <p:spPr>
          <a:xfrm>
            <a:off x="6219025" y="1189386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Reduktion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von dynamischen Funktionalitäten</a:t>
            </a:r>
          </a:p>
        </p:txBody>
      </p:sp>
      <p:sp>
        <p:nvSpPr>
          <p:cNvPr id="201" name="Google Shape;344;p35">
            <a:extLst>
              <a:ext uri="{FF2B5EF4-FFF2-40B4-BE49-F238E27FC236}">
                <a16:creationId xmlns:a16="http://schemas.microsoft.com/office/drawing/2014/main" id="{150D3816-9D34-26E5-C307-DEE58F8229C8}"/>
              </a:ext>
            </a:extLst>
          </p:cNvPr>
          <p:cNvSpPr txBox="1">
            <a:spLocks/>
          </p:cNvSpPr>
          <p:nvPr/>
        </p:nvSpPr>
        <p:spPr>
          <a:xfrm>
            <a:off x="1167413" y="2895716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Implementation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eine simplen Suchfunktionalität</a:t>
            </a:r>
          </a:p>
        </p:txBody>
      </p:sp>
      <p:sp>
        <p:nvSpPr>
          <p:cNvPr id="202" name="Google Shape;344;p35">
            <a:extLst>
              <a:ext uri="{FF2B5EF4-FFF2-40B4-BE49-F238E27FC236}">
                <a16:creationId xmlns:a16="http://schemas.microsoft.com/office/drawing/2014/main" id="{73A9C49F-AC53-006B-1E4D-EE117F49E5E6}"/>
              </a:ext>
            </a:extLst>
          </p:cNvPr>
          <p:cNvSpPr txBox="1">
            <a:spLocks/>
          </p:cNvSpPr>
          <p:nvPr/>
        </p:nvSpPr>
        <p:spPr>
          <a:xfrm>
            <a:off x="3681993" y="2893781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Upload und </a:t>
            </a:r>
            <a:r>
              <a:rPr lang="de-DE" sz="1800" b="1" dirty="0" err="1"/>
              <a:t>Testing</a:t>
            </a:r>
            <a:endParaRPr lang="de-DE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Ablage des lebenden Systems und der Daten auf verschiedenen Infrastrukturen</a:t>
            </a:r>
          </a:p>
        </p:txBody>
      </p:sp>
      <p:sp>
        <p:nvSpPr>
          <p:cNvPr id="205" name="Google Shape;344;p35">
            <a:extLst>
              <a:ext uri="{FF2B5EF4-FFF2-40B4-BE49-F238E27FC236}">
                <a16:creationId xmlns:a16="http://schemas.microsoft.com/office/drawing/2014/main" id="{618AABF5-786E-4A75-DDD2-87C0C130E2C0}"/>
              </a:ext>
            </a:extLst>
          </p:cNvPr>
          <p:cNvSpPr txBox="1">
            <a:spLocks/>
          </p:cNvSpPr>
          <p:nvPr/>
        </p:nvSpPr>
        <p:spPr>
          <a:xfrm>
            <a:off x="6219025" y="2893781"/>
            <a:ext cx="24048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800" b="1" dirty="0"/>
              <a:t>Anpassungen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…</a:t>
            </a:r>
            <a:r>
              <a:rPr lang="de-DE" sz="1200" dirty="0" err="1"/>
              <a:t>work</a:t>
            </a:r>
            <a:r>
              <a:rPr lang="de-DE" sz="1200" dirty="0"/>
              <a:t> in </a:t>
            </a:r>
            <a:r>
              <a:rPr lang="de-DE" sz="1200" dirty="0" err="1"/>
              <a:t>progress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160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2" grpId="0"/>
      <p:bldP spid="193" grpId="0"/>
      <p:bldP spid="196" grpId="0"/>
      <p:bldP spid="201" grpId="0"/>
      <p:bldP spid="202" grpId="0"/>
      <p:bldP spid="2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312831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dk1"/>
                </a:solidFill>
              </a:rPr>
              <a:t>Kernfrage</a:t>
            </a:r>
            <a:endParaRPr sz="2200" b="1" dirty="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100" y="2190788"/>
            <a:ext cx="73377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3F3F3"/>
                </a:solidFill>
              </a:rPr>
              <a:t>Wer</a:t>
            </a:r>
            <a:r>
              <a:rPr lang="en" dirty="0">
                <a:solidFill>
                  <a:srgbClr val="F3F3F3"/>
                </a:solidFill>
              </a:rPr>
              <a:t> </a:t>
            </a:r>
            <a:r>
              <a:rPr lang="en" dirty="0" err="1">
                <a:solidFill>
                  <a:srgbClr val="F3F3F3"/>
                </a:solidFill>
              </a:rPr>
              <a:t>ist</a:t>
            </a:r>
            <a:r>
              <a:rPr lang="en" dirty="0">
                <a:solidFill>
                  <a:srgbClr val="F3F3F3"/>
                </a:solidFill>
              </a:rPr>
              <a:t> </a:t>
            </a:r>
            <a:r>
              <a:rPr lang="en" dirty="0" err="1">
                <a:solidFill>
                  <a:srgbClr val="F3F3F3"/>
                </a:solidFill>
              </a:rPr>
              <a:t>verantwortlich</a:t>
            </a:r>
            <a:r>
              <a:rPr lang="en" dirty="0">
                <a:solidFill>
                  <a:srgbClr val="F3F3F3"/>
                </a:solidFill>
              </a:rPr>
              <a:t> für die </a:t>
            </a:r>
            <a:r>
              <a:rPr lang="en" dirty="0" err="1">
                <a:solidFill>
                  <a:srgbClr val="F3F3F3"/>
                </a:solidFill>
              </a:rPr>
              <a:t>nachhaltige</a:t>
            </a:r>
            <a:r>
              <a:rPr lang="en" dirty="0">
                <a:solidFill>
                  <a:srgbClr val="F3F3F3"/>
                </a:solidFill>
              </a:rPr>
              <a:t> </a:t>
            </a:r>
            <a:r>
              <a:rPr lang="en" dirty="0" err="1">
                <a:solidFill>
                  <a:srgbClr val="F3F3F3"/>
                </a:solidFill>
              </a:rPr>
              <a:t>Planung</a:t>
            </a:r>
            <a:r>
              <a:rPr lang="en" dirty="0">
                <a:solidFill>
                  <a:srgbClr val="F3F3F3"/>
                </a:solidFill>
              </a:rPr>
              <a:t>, </a:t>
            </a:r>
            <a:r>
              <a:rPr lang="en" dirty="0" err="1">
                <a:solidFill>
                  <a:srgbClr val="F3F3F3"/>
                </a:solidFill>
              </a:rPr>
              <a:t>Entwicklung</a:t>
            </a:r>
            <a:r>
              <a:rPr lang="en" dirty="0">
                <a:solidFill>
                  <a:srgbClr val="F3F3F3"/>
                </a:solidFill>
              </a:rPr>
              <a:t> und das </a:t>
            </a:r>
            <a:r>
              <a:rPr lang="en" dirty="0" err="1">
                <a:solidFill>
                  <a:srgbClr val="F3F3F3"/>
                </a:solidFill>
              </a:rPr>
              <a:t>langfristige</a:t>
            </a:r>
            <a:r>
              <a:rPr lang="en" dirty="0">
                <a:solidFill>
                  <a:srgbClr val="F3F3F3"/>
                </a:solidFill>
              </a:rPr>
              <a:t> Hosting </a:t>
            </a:r>
            <a:r>
              <a:rPr lang="en" dirty="0" err="1">
                <a:solidFill>
                  <a:srgbClr val="F3F3F3"/>
                </a:solidFill>
              </a:rPr>
              <a:t>sowie</a:t>
            </a:r>
            <a:r>
              <a:rPr lang="en" dirty="0">
                <a:solidFill>
                  <a:srgbClr val="F3F3F3"/>
                </a:solidFill>
              </a:rPr>
              <a:t> die </a:t>
            </a:r>
            <a:r>
              <a:rPr lang="en" dirty="0" err="1">
                <a:solidFill>
                  <a:srgbClr val="F3F3F3"/>
                </a:solidFill>
              </a:rPr>
              <a:t>Archivierung</a:t>
            </a:r>
            <a:r>
              <a:rPr lang="en" dirty="0">
                <a:solidFill>
                  <a:srgbClr val="F3F3F3"/>
                </a:solidFill>
              </a:rPr>
              <a:t> von </a:t>
            </a:r>
            <a:r>
              <a:rPr lang="en" dirty="0" err="1">
                <a:solidFill>
                  <a:srgbClr val="F3F3F3"/>
                </a:solidFill>
              </a:rPr>
              <a:t>lebenden</a:t>
            </a:r>
            <a:r>
              <a:rPr lang="en" dirty="0">
                <a:solidFill>
                  <a:srgbClr val="F3F3F3"/>
                </a:solidFill>
              </a:rPr>
              <a:t> </a:t>
            </a:r>
            <a:r>
              <a:rPr lang="en" dirty="0" err="1">
                <a:solidFill>
                  <a:srgbClr val="F3F3F3"/>
                </a:solidFill>
              </a:rPr>
              <a:t>Systemen</a:t>
            </a:r>
            <a:r>
              <a:rPr lang="en" dirty="0">
                <a:solidFill>
                  <a:srgbClr val="F3F3F3"/>
                </a:solidFill>
              </a:rPr>
              <a:t>? 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3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5" name="Google Shape;1125;p48">
            <a:extLst>
              <a:ext uri="{FF2B5EF4-FFF2-40B4-BE49-F238E27FC236}">
                <a16:creationId xmlns:a16="http://schemas.microsoft.com/office/drawing/2014/main" id="{6DD86EE6-B2B3-F96D-41A1-E2FB3C230FB2}"/>
              </a:ext>
            </a:extLst>
          </p:cNvPr>
          <p:cNvGrpSpPr>
            <a:grpSpLocks noChangeAspect="1"/>
          </p:cNvGrpSpPr>
          <p:nvPr/>
        </p:nvGrpSpPr>
        <p:grpSpPr>
          <a:xfrm>
            <a:off x="2720403" y="606043"/>
            <a:ext cx="3938535" cy="3938270"/>
            <a:chOff x="5732756" y="2682276"/>
            <a:chExt cx="719905" cy="719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1126;p48">
              <a:extLst>
                <a:ext uri="{FF2B5EF4-FFF2-40B4-BE49-F238E27FC236}">
                  <a16:creationId xmlns:a16="http://schemas.microsoft.com/office/drawing/2014/main" id="{01DF9CD2-3B3D-27FD-7F05-F8BD747FD896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27;p48">
              <a:extLst>
                <a:ext uri="{FF2B5EF4-FFF2-40B4-BE49-F238E27FC236}">
                  <a16:creationId xmlns:a16="http://schemas.microsoft.com/office/drawing/2014/main" id="{2367E8F6-E7CE-0B67-B707-E29AD6F9862E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28;p48">
              <a:extLst>
                <a:ext uri="{FF2B5EF4-FFF2-40B4-BE49-F238E27FC236}">
                  <a16:creationId xmlns:a16="http://schemas.microsoft.com/office/drawing/2014/main" id="{D3169E6A-BA69-27DE-49EB-BCEA759C57CC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734;p47">
            <a:extLst>
              <a:ext uri="{FF2B5EF4-FFF2-40B4-BE49-F238E27FC236}">
                <a16:creationId xmlns:a16="http://schemas.microsoft.com/office/drawing/2014/main" id="{681C3DE9-0A87-CD28-808F-15A64685E4E4}"/>
              </a:ext>
            </a:extLst>
          </p:cNvPr>
          <p:cNvSpPr>
            <a:spLocks noChangeAspect="1"/>
          </p:cNvSpPr>
          <p:nvPr/>
        </p:nvSpPr>
        <p:spPr>
          <a:xfrm>
            <a:off x="778948" y="2409130"/>
            <a:ext cx="325239" cy="32523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fik 1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1836CBB2-58FF-5BFA-AA82-4ED974CF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38" y="3656802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Screenshot, Clipart, Grafiken, Design enthält.&#10;&#10;Automatisch generierte Beschreibung">
            <a:extLst>
              <a:ext uri="{FF2B5EF4-FFF2-40B4-BE49-F238E27FC236}">
                <a16:creationId xmlns:a16="http://schemas.microsoft.com/office/drawing/2014/main" id="{741F41AE-5251-2411-DE25-3F2328663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78" y="1536975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678F9D59-4B5E-6FF6-30D5-F7CEA5262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127" y="1536975"/>
            <a:ext cx="742951" cy="742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oogle Shape;1481;p48">
            <a:extLst>
              <a:ext uri="{FF2B5EF4-FFF2-40B4-BE49-F238E27FC236}">
                <a16:creationId xmlns:a16="http://schemas.microsoft.com/office/drawing/2014/main" id="{664BB900-BE90-D896-F519-E55A62E8FB7E}"/>
              </a:ext>
            </a:extLst>
          </p:cNvPr>
          <p:cNvGrpSpPr/>
          <p:nvPr/>
        </p:nvGrpSpPr>
        <p:grpSpPr>
          <a:xfrm rot="5400000">
            <a:off x="7507225" y="649560"/>
            <a:ext cx="360110" cy="2287797"/>
            <a:chOff x="1442627" y="5710929"/>
            <a:chExt cx="594318" cy="590600"/>
          </a:xfrm>
        </p:grpSpPr>
        <p:sp>
          <p:nvSpPr>
            <p:cNvPr id="11" name="Google Shape;1482;p48">
              <a:extLst>
                <a:ext uri="{FF2B5EF4-FFF2-40B4-BE49-F238E27FC236}">
                  <a16:creationId xmlns:a16="http://schemas.microsoft.com/office/drawing/2014/main" id="{211B66B8-DE1E-932D-921B-0F5B97BEEE2A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83;p48">
              <a:extLst>
                <a:ext uri="{FF2B5EF4-FFF2-40B4-BE49-F238E27FC236}">
                  <a16:creationId xmlns:a16="http://schemas.microsoft.com/office/drawing/2014/main" id="{B64A9210-A6B4-A529-DECF-9D2CDDFCC4C7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84;p48">
              <a:extLst>
                <a:ext uri="{FF2B5EF4-FFF2-40B4-BE49-F238E27FC236}">
                  <a16:creationId xmlns:a16="http://schemas.microsoft.com/office/drawing/2014/main" id="{B3C2621B-9ECD-8D13-6C19-FA77F4C89E3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85;p48">
              <a:extLst>
                <a:ext uri="{FF2B5EF4-FFF2-40B4-BE49-F238E27FC236}">
                  <a16:creationId xmlns:a16="http://schemas.microsoft.com/office/drawing/2014/main" id="{180B7450-658E-6644-0C2F-94E9B59F642E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226;p28">
            <a:extLst>
              <a:ext uri="{FF2B5EF4-FFF2-40B4-BE49-F238E27FC236}">
                <a16:creationId xmlns:a16="http://schemas.microsoft.com/office/drawing/2014/main" id="{1F62D7A8-930C-483F-C539-823A7C641A23}"/>
              </a:ext>
            </a:extLst>
          </p:cNvPr>
          <p:cNvSpPr txBox="1"/>
          <p:nvPr/>
        </p:nvSpPr>
        <p:spPr>
          <a:xfrm>
            <a:off x="7170271" y="1589905"/>
            <a:ext cx="1749138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Förderinstitutionen</a:t>
            </a:r>
            <a:endParaRPr dirty="0">
              <a:solidFill>
                <a:schemeClr val="tx2">
                  <a:lumMod val="50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" name="Google Shape;1481;p48">
            <a:extLst>
              <a:ext uri="{FF2B5EF4-FFF2-40B4-BE49-F238E27FC236}">
                <a16:creationId xmlns:a16="http://schemas.microsoft.com/office/drawing/2014/main" id="{066D5225-06BB-4287-656A-86E00ADEBFEE}"/>
              </a:ext>
            </a:extLst>
          </p:cNvPr>
          <p:cNvGrpSpPr/>
          <p:nvPr/>
        </p:nvGrpSpPr>
        <p:grpSpPr>
          <a:xfrm rot="16200000">
            <a:off x="1681549" y="899436"/>
            <a:ext cx="445738" cy="1867742"/>
            <a:chOff x="1442627" y="5710929"/>
            <a:chExt cx="594318" cy="590600"/>
          </a:xfrm>
        </p:grpSpPr>
        <p:sp>
          <p:nvSpPr>
            <p:cNvPr id="17" name="Google Shape;1482;p48">
              <a:extLst>
                <a:ext uri="{FF2B5EF4-FFF2-40B4-BE49-F238E27FC236}">
                  <a16:creationId xmlns:a16="http://schemas.microsoft.com/office/drawing/2014/main" id="{DA4DBBA6-0117-5315-A0D3-064330BEF794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83;p48">
              <a:extLst>
                <a:ext uri="{FF2B5EF4-FFF2-40B4-BE49-F238E27FC236}">
                  <a16:creationId xmlns:a16="http://schemas.microsoft.com/office/drawing/2014/main" id="{19E3ED6D-891C-52DB-EA3C-5C309E94970D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84;p48">
              <a:extLst>
                <a:ext uri="{FF2B5EF4-FFF2-40B4-BE49-F238E27FC236}">
                  <a16:creationId xmlns:a16="http://schemas.microsoft.com/office/drawing/2014/main" id="{2DEE7305-A3F0-77CC-ABBF-D2A72B74B5C9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85;p48">
              <a:extLst>
                <a:ext uri="{FF2B5EF4-FFF2-40B4-BE49-F238E27FC236}">
                  <a16:creationId xmlns:a16="http://schemas.microsoft.com/office/drawing/2014/main" id="{54690D07-ED26-C357-F943-E281580DF31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26;p28">
            <a:extLst>
              <a:ext uri="{FF2B5EF4-FFF2-40B4-BE49-F238E27FC236}">
                <a16:creationId xmlns:a16="http://schemas.microsoft.com/office/drawing/2014/main" id="{6658023E-8DCE-49EA-97E2-85703F5766CD}"/>
              </a:ext>
            </a:extLst>
          </p:cNvPr>
          <p:cNvSpPr txBox="1"/>
          <p:nvPr/>
        </p:nvSpPr>
        <p:spPr>
          <a:xfrm>
            <a:off x="852139" y="1515505"/>
            <a:ext cx="1534028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Datenzentren / Bibliotheken</a:t>
            </a:r>
            <a:endParaRPr dirty="0">
              <a:solidFill>
                <a:schemeClr val="tx2">
                  <a:lumMod val="50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2" name="Google Shape;1481;p48">
            <a:extLst>
              <a:ext uri="{FF2B5EF4-FFF2-40B4-BE49-F238E27FC236}">
                <a16:creationId xmlns:a16="http://schemas.microsoft.com/office/drawing/2014/main" id="{AA2DBB62-3BA7-E0A7-A0EB-758460FAB364}"/>
              </a:ext>
            </a:extLst>
          </p:cNvPr>
          <p:cNvGrpSpPr/>
          <p:nvPr/>
        </p:nvGrpSpPr>
        <p:grpSpPr>
          <a:xfrm rot="10800000">
            <a:off x="4148183" y="4564892"/>
            <a:ext cx="1132772" cy="502535"/>
            <a:chOff x="1442627" y="5710929"/>
            <a:chExt cx="594318" cy="590600"/>
          </a:xfrm>
        </p:grpSpPr>
        <p:sp>
          <p:nvSpPr>
            <p:cNvPr id="23" name="Google Shape;1482;p48">
              <a:extLst>
                <a:ext uri="{FF2B5EF4-FFF2-40B4-BE49-F238E27FC236}">
                  <a16:creationId xmlns:a16="http://schemas.microsoft.com/office/drawing/2014/main" id="{44A7B81D-3251-4D14-5223-05A4C72A0689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83;p48">
              <a:extLst>
                <a:ext uri="{FF2B5EF4-FFF2-40B4-BE49-F238E27FC236}">
                  <a16:creationId xmlns:a16="http://schemas.microsoft.com/office/drawing/2014/main" id="{1D91B943-EE90-9640-303D-E1193231619B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484;p48">
              <a:extLst>
                <a:ext uri="{FF2B5EF4-FFF2-40B4-BE49-F238E27FC236}">
                  <a16:creationId xmlns:a16="http://schemas.microsoft.com/office/drawing/2014/main" id="{C183F5B1-30CB-D68B-CF04-9C775017AA09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85;p48">
              <a:extLst>
                <a:ext uri="{FF2B5EF4-FFF2-40B4-BE49-F238E27FC236}">
                  <a16:creationId xmlns:a16="http://schemas.microsoft.com/office/drawing/2014/main" id="{BD97F661-6A82-C6D7-0F6D-4C690A1039BB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26;p28">
            <a:extLst>
              <a:ext uri="{FF2B5EF4-FFF2-40B4-BE49-F238E27FC236}">
                <a16:creationId xmlns:a16="http://schemas.microsoft.com/office/drawing/2014/main" id="{781B9C1C-816A-ADCE-DA6D-96B4F12A8C57}"/>
              </a:ext>
            </a:extLst>
          </p:cNvPr>
          <p:cNvSpPr txBox="1"/>
          <p:nvPr/>
        </p:nvSpPr>
        <p:spPr>
          <a:xfrm>
            <a:off x="4099681" y="4701745"/>
            <a:ext cx="122802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Forschende</a:t>
            </a:r>
            <a:endParaRPr dirty="0">
              <a:solidFill>
                <a:schemeClr val="tx2">
                  <a:lumMod val="50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" name="Google Shape;77;p13">
            <a:extLst>
              <a:ext uri="{FF2B5EF4-FFF2-40B4-BE49-F238E27FC236}">
                <a16:creationId xmlns:a16="http://schemas.microsoft.com/office/drawing/2014/main" id="{8367B2D7-1317-811A-5240-002783FF331A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0379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410489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Verantwortungen, Rollen und Motivation </a:t>
            </a: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Grafik 4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C458CE2A-F1E0-CE27-0515-FC7AB462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32" y="1155891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344;p35">
            <a:extLst>
              <a:ext uri="{FF2B5EF4-FFF2-40B4-BE49-F238E27FC236}">
                <a16:creationId xmlns:a16="http://schemas.microsoft.com/office/drawing/2014/main" id="{332E1D54-5D09-056B-988A-0168F20EBF8A}"/>
              </a:ext>
            </a:extLst>
          </p:cNvPr>
          <p:cNvSpPr txBox="1">
            <a:spLocks/>
          </p:cNvSpPr>
          <p:nvPr/>
        </p:nvSpPr>
        <p:spPr>
          <a:xfrm>
            <a:off x="5269507" y="2464050"/>
            <a:ext cx="3528000" cy="241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endParaRPr lang="de-DE" sz="2400" dirty="0"/>
          </a:p>
          <a:p>
            <a:pPr marL="76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</a:pPr>
            <a:endParaRPr lang="de-DE" sz="1200" dirty="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100" dirty="0"/>
              <a:t>Expertise in Softwareplanung und -entwicklung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100" dirty="0"/>
              <a:t>Unterstützung durch </a:t>
            </a:r>
            <a:r>
              <a:rPr lang="de-DE" sz="1100" dirty="0" err="1"/>
              <a:t>Expert:innen</a:t>
            </a:r>
            <a:r>
              <a:rPr lang="de-DE" sz="1100" dirty="0"/>
              <a:t> und Institutionen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de-DE" sz="1100" dirty="0"/>
              <a:t>ausreichend Geld für die Entwicklung nachhaltiger lebender Systeme (ohne Kürzung des Etats für Forschung)</a:t>
            </a:r>
          </a:p>
        </p:txBody>
      </p:sp>
      <p:sp>
        <p:nvSpPr>
          <p:cNvPr id="3" name="Google Shape;344;p35">
            <a:extLst>
              <a:ext uri="{FF2B5EF4-FFF2-40B4-BE49-F238E27FC236}">
                <a16:creationId xmlns:a16="http://schemas.microsoft.com/office/drawing/2014/main" id="{1570ECF5-D479-E666-20AC-A526A68E1882}"/>
              </a:ext>
            </a:extLst>
          </p:cNvPr>
          <p:cNvSpPr txBox="1">
            <a:spLocks/>
          </p:cNvSpPr>
          <p:nvPr/>
        </p:nvSpPr>
        <p:spPr>
          <a:xfrm>
            <a:off x="1165474" y="1155891"/>
            <a:ext cx="352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de-DE" sz="2400" dirty="0"/>
              <a:t>Forschende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 err="1"/>
              <a:t>Expert:innen</a:t>
            </a:r>
            <a:r>
              <a:rPr lang="de-DE" sz="1200" dirty="0"/>
              <a:t> in ihrem Fachbereich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/>
              <a:t>verantwortlich für die nachhaltige Entwicklung lebender Systeme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/>
              <a:t>erhalten i.d.R. öffentliche Gelder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/>
              <a:t>intrinsische Motivation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har char="◦"/>
            </a:pPr>
            <a:r>
              <a:rPr lang="de-DE" sz="1050" dirty="0"/>
              <a:t>persönliche Investition in Forschung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har char="◦"/>
            </a:pPr>
            <a:r>
              <a:rPr lang="de-DE" sz="1050" dirty="0"/>
              <a:t>Erhaltung der eigenen Forschung</a:t>
            </a:r>
            <a:endParaRPr lang="de-DE" sz="1200" dirty="0"/>
          </a:p>
        </p:txBody>
      </p:sp>
      <p:sp>
        <p:nvSpPr>
          <p:cNvPr id="4" name="Google Shape;77;p13">
            <a:extLst>
              <a:ext uri="{FF2B5EF4-FFF2-40B4-BE49-F238E27FC236}">
                <a16:creationId xmlns:a16="http://schemas.microsoft.com/office/drawing/2014/main" id="{0119B5C0-C349-F647-6C88-47604608CD94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77231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410489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de-DE" dirty="0"/>
              <a:t>Verantwortungen, Rollen und Motivation </a:t>
            </a: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9" name="Grafik 8" descr="Ein Bild, das Screenshot, Clipart, Grafiken, Design enthält.&#10;&#10;Automatisch generierte Beschreibung">
            <a:extLst>
              <a:ext uri="{FF2B5EF4-FFF2-40B4-BE49-F238E27FC236}">
                <a16:creationId xmlns:a16="http://schemas.microsoft.com/office/drawing/2014/main" id="{1DCB001E-D708-FC47-71CD-F767F853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32" y="1156976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344;p35">
            <a:extLst>
              <a:ext uri="{FF2B5EF4-FFF2-40B4-BE49-F238E27FC236}">
                <a16:creationId xmlns:a16="http://schemas.microsoft.com/office/drawing/2014/main" id="{D0CE8FF7-06C2-12D8-33BA-2945D251EE81}"/>
              </a:ext>
            </a:extLst>
          </p:cNvPr>
          <p:cNvSpPr txBox="1">
            <a:spLocks/>
          </p:cNvSpPr>
          <p:nvPr/>
        </p:nvSpPr>
        <p:spPr>
          <a:xfrm>
            <a:off x="5269507" y="2071032"/>
            <a:ext cx="3528000" cy="275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76200" lvl="0" indent="0">
              <a:lnSpc>
                <a:spcPct val="115000"/>
              </a:lnSpc>
              <a:buSzPts val="2400"/>
              <a:buNone/>
            </a:pPr>
            <a:br>
              <a:rPr lang="de-DE" sz="1200" dirty="0"/>
            </a:br>
            <a:br>
              <a:rPr lang="de-DE" sz="1200" dirty="0"/>
            </a:br>
            <a:endParaRPr lang="de-DE" sz="1200" dirty="0"/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Fähigkeit zur Investition in nachhaltige Drittmittelanträge und Lösungen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Nachhaltige Konzepte sollten im Review-Prozess von Drittmittelanträgen berücksichtigt werden 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Gelder sollten für die Entwicklung und das langfristige Hosting / die Archivierung von lebenden Systemen vergeben werden (ohne Kürzung des Etats für Forschung)</a:t>
            </a:r>
          </a:p>
        </p:txBody>
      </p:sp>
      <p:sp>
        <p:nvSpPr>
          <p:cNvPr id="3" name="Google Shape;344;p35">
            <a:extLst>
              <a:ext uri="{FF2B5EF4-FFF2-40B4-BE49-F238E27FC236}">
                <a16:creationId xmlns:a16="http://schemas.microsoft.com/office/drawing/2014/main" id="{676937A9-6AB4-AD47-CF27-D4C031B55105}"/>
              </a:ext>
            </a:extLst>
          </p:cNvPr>
          <p:cNvSpPr txBox="1">
            <a:spLocks/>
          </p:cNvSpPr>
          <p:nvPr/>
        </p:nvSpPr>
        <p:spPr>
          <a:xfrm>
            <a:off x="1165474" y="1156976"/>
            <a:ext cx="3528000" cy="275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de-DE" sz="2400" dirty="0"/>
              <a:t>Förderinstitutionen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/>
              <a:t>fördern Forschung durch die Vergabe öffentliche Gelder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200" dirty="0"/>
              <a:t>koordinieren den Review-Prozess für Drittmittelanträge</a:t>
            </a:r>
          </a:p>
        </p:txBody>
      </p:sp>
      <p:sp>
        <p:nvSpPr>
          <p:cNvPr id="4" name="Google Shape;77;p13">
            <a:extLst>
              <a:ext uri="{FF2B5EF4-FFF2-40B4-BE49-F238E27FC236}">
                <a16:creationId xmlns:a16="http://schemas.microsoft.com/office/drawing/2014/main" id="{094FFE1F-B6F5-A351-AA8D-484BDC7D24B5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52665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410489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Verantwortungen, Rollen und Motivation </a:t>
            </a: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Google Shape;344;p35">
            <a:extLst>
              <a:ext uri="{FF2B5EF4-FFF2-40B4-BE49-F238E27FC236}">
                <a16:creationId xmlns:a16="http://schemas.microsoft.com/office/drawing/2014/main" id="{51F0F6AB-3318-C027-800E-A74C927184F7}"/>
              </a:ext>
            </a:extLst>
          </p:cNvPr>
          <p:cNvSpPr txBox="1">
            <a:spLocks/>
          </p:cNvSpPr>
          <p:nvPr/>
        </p:nvSpPr>
        <p:spPr>
          <a:xfrm>
            <a:off x="5269507" y="1838904"/>
            <a:ext cx="3528000" cy="298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76200" lvl="0" indent="0">
              <a:lnSpc>
                <a:spcPct val="115000"/>
              </a:lnSpc>
              <a:buSzPts val="2400"/>
              <a:buNone/>
            </a:pPr>
            <a:br>
              <a:rPr lang="de-DE" sz="1200" dirty="0"/>
            </a:br>
            <a:br>
              <a:rPr lang="de-DE" sz="1200" dirty="0"/>
            </a:br>
            <a:endParaRPr lang="de-DE" sz="1200" dirty="0"/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sollten spezifische Unterstützungsangebote aufbauen, bspw. Beratungsservices, Planungs- und Entwicklungsunterstützung, Software Management Pläne 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sollten Trainingsangebote für nachhaltiges Forschungsdatenmanagement anbieten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sollten nachhaltige Infrastrukturen für das Hosting lebender Systeme bereitstellen</a:t>
            </a:r>
          </a:p>
          <a:p>
            <a:pPr lvl="0" indent="-381000">
              <a:lnSpc>
                <a:spcPct val="115000"/>
              </a:lnSpc>
              <a:buSzPts val="2400"/>
            </a:pPr>
            <a:r>
              <a:rPr lang="de-DE" sz="1100" dirty="0"/>
              <a:t>brauchen Dauerstellen und Dauerfinanzierung </a:t>
            </a:r>
          </a:p>
        </p:txBody>
      </p:sp>
      <p:pic>
        <p:nvPicPr>
          <p:cNvPr id="13" name="Grafik 12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CECBDB30-E61D-7992-6ACD-7F9B5C7D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31" y="1151455"/>
            <a:ext cx="742951" cy="742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oogle Shape;344;p35">
            <a:extLst>
              <a:ext uri="{FF2B5EF4-FFF2-40B4-BE49-F238E27FC236}">
                <a16:creationId xmlns:a16="http://schemas.microsoft.com/office/drawing/2014/main" id="{1B8C4BBA-4DA1-C285-BAEC-40B68F870A63}"/>
              </a:ext>
            </a:extLst>
          </p:cNvPr>
          <p:cNvSpPr txBox="1">
            <a:spLocks/>
          </p:cNvSpPr>
          <p:nvPr/>
        </p:nvSpPr>
        <p:spPr>
          <a:xfrm>
            <a:off x="1165473" y="1151455"/>
            <a:ext cx="352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de-DE" sz="2400" dirty="0"/>
              <a:t>Datenzentren / Bibliotheken</a:t>
            </a:r>
            <a:br>
              <a:rPr lang="de-DE" sz="4400" dirty="0"/>
            </a:br>
            <a:r>
              <a:rPr lang="de-DE" sz="1200" dirty="0"/>
              <a:t>(und ihnen übergeordneten Institutionen)</a:t>
            </a:r>
          </a:p>
          <a:p>
            <a:pPr indent="-381000">
              <a:lnSpc>
                <a:spcPct val="115000"/>
              </a:lnSpc>
              <a:buSzPts val="2400"/>
            </a:pPr>
            <a:r>
              <a:rPr lang="de-DE" sz="1200" dirty="0"/>
              <a:t>Auftrag zur Unterstützung von Forschenden</a:t>
            </a:r>
          </a:p>
          <a:p>
            <a:pPr indent="-381000">
              <a:lnSpc>
                <a:spcPct val="115000"/>
              </a:lnSpc>
              <a:buSzPts val="2400"/>
            </a:pPr>
            <a:r>
              <a:rPr lang="de-DE" sz="1200" dirty="0"/>
              <a:t>übernehmen Forschungsergebnisse (u. a. Forschungsdaten) </a:t>
            </a:r>
          </a:p>
          <a:p>
            <a:pPr indent="-381000">
              <a:lnSpc>
                <a:spcPct val="115000"/>
              </a:lnSpc>
              <a:buSzPts val="2400"/>
            </a:pPr>
            <a:r>
              <a:rPr lang="de-DE" sz="1200" dirty="0"/>
              <a:t>sind von institutionellen Interessen geprägt</a:t>
            </a:r>
          </a:p>
        </p:txBody>
      </p:sp>
      <p:sp>
        <p:nvSpPr>
          <p:cNvPr id="4" name="Google Shape;77;p13">
            <a:extLst>
              <a:ext uri="{FF2B5EF4-FFF2-40B4-BE49-F238E27FC236}">
                <a16:creationId xmlns:a16="http://schemas.microsoft.com/office/drawing/2014/main" id="{DCBF108C-CBB2-60ED-E2AE-092905F1C0CF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65717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Problemstellung</a:t>
            </a:r>
            <a:endParaRPr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410489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Orchestrierung aller Stakeholder</a:t>
            </a: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Grafik 4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C458CE2A-F1E0-CE27-0515-FC7AB462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288" y="3661258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Screenshot, Clipart, Grafiken, Design enthält.&#10;&#10;Automatisch generierte Beschreibung">
            <a:extLst>
              <a:ext uri="{FF2B5EF4-FFF2-40B4-BE49-F238E27FC236}">
                <a16:creationId xmlns:a16="http://schemas.microsoft.com/office/drawing/2014/main" id="{3509BEEA-7018-3694-9DFC-114F34B67B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367" y="2244437"/>
            <a:ext cx="742950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C6AA0519-FEFF-96D9-434F-FE5B3B98DFC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9257" y="2242802"/>
            <a:ext cx="742951" cy="742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Gekrümmte Verbindung 2">
            <a:extLst>
              <a:ext uri="{FF2B5EF4-FFF2-40B4-BE49-F238E27FC236}">
                <a16:creationId xmlns:a16="http://schemas.microsoft.com/office/drawing/2014/main" id="{EA2FAC5B-D9BE-D35C-499D-6428309FF13B}"/>
              </a:ext>
            </a:extLst>
          </p:cNvPr>
          <p:cNvCxnSpPr>
            <a:cxnSpLocks/>
          </p:cNvCxnSpPr>
          <p:nvPr/>
        </p:nvCxnSpPr>
        <p:spPr>
          <a:xfrm rot="10800000">
            <a:off x="2399924" y="2985753"/>
            <a:ext cx="1233948" cy="1051286"/>
          </a:xfrm>
          <a:prstGeom prst="curvedConnector3">
            <a:avLst>
              <a:gd name="adj1" fmla="val 100345"/>
            </a:avLst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krümmte Verbindung 5">
            <a:extLst>
              <a:ext uri="{FF2B5EF4-FFF2-40B4-BE49-F238E27FC236}">
                <a16:creationId xmlns:a16="http://schemas.microsoft.com/office/drawing/2014/main" id="{81D5C54F-ECDE-2CF8-2A99-97ED6FC2820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11317" y="2615912"/>
            <a:ext cx="1131714" cy="1062151"/>
          </a:xfrm>
          <a:prstGeom prst="curvedConnector3">
            <a:avLst>
              <a:gd name="adj1" fmla="val 99959"/>
            </a:avLst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813;p47">
            <a:extLst>
              <a:ext uri="{FF2B5EF4-FFF2-40B4-BE49-F238E27FC236}">
                <a16:creationId xmlns:a16="http://schemas.microsoft.com/office/drawing/2014/main" id="{1732806D-48FA-0F20-03A7-D5A038A91487}"/>
              </a:ext>
            </a:extLst>
          </p:cNvPr>
          <p:cNvGrpSpPr>
            <a:grpSpLocks noChangeAspect="1"/>
          </p:cNvGrpSpPr>
          <p:nvPr/>
        </p:nvGrpSpPr>
        <p:grpSpPr>
          <a:xfrm>
            <a:off x="5454412" y="3773501"/>
            <a:ext cx="697314" cy="518463"/>
            <a:chOff x="5247525" y="3007275"/>
            <a:chExt cx="517575" cy="384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Google Shape;814;p47">
              <a:extLst>
                <a:ext uri="{FF2B5EF4-FFF2-40B4-BE49-F238E27FC236}">
                  <a16:creationId xmlns:a16="http://schemas.microsoft.com/office/drawing/2014/main" id="{905AAC3F-F922-C964-240F-824555B10D9B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47">
              <a:extLst>
                <a:ext uri="{FF2B5EF4-FFF2-40B4-BE49-F238E27FC236}">
                  <a16:creationId xmlns:a16="http://schemas.microsoft.com/office/drawing/2014/main" id="{06A7A4BC-8107-99C8-8AA9-9CC19AFE50AB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8349D4B-C31A-C7BD-FFE3-4ABB56D6D34B}"/>
              </a:ext>
            </a:extLst>
          </p:cNvPr>
          <p:cNvCxnSpPr>
            <a:stCxn id="5" idx="3"/>
          </p:cNvCxnSpPr>
          <p:nvPr/>
        </p:nvCxnSpPr>
        <p:spPr>
          <a:xfrm>
            <a:off x="4299238" y="4032733"/>
            <a:ext cx="1104035" cy="0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687;p47">
            <a:extLst>
              <a:ext uri="{FF2B5EF4-FFF2-40B4-BE49-F238E27FC236}">
                <a16:creationId xmlns:a16="http://schemas.microsoft.com/office/drawing/2014/main" id="{5369E7D0-7AC1-CBDD-F71A-48E0755AA535}"/>
              </a:ext>
            </a:extLst>
          </p:cNvPr>
          <p:cNvGrpSpPr>
            <a:grpSpLocks noChangeAspect="1"/>
          </p:cNvGrpSpPr>
          <p:nvPr/>
        </p:nvGrpSpPr>
        <p:grpSpPr>
          <a:xfrm>
            <a:off x="3166638" y="3458756"/>
            <a:ext cx="342882" cy="418128"/>
            <a:chOff x="596350" y="929175"/>
            <a:chExt cx="407950" cy="497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Google Shape;688;p47">
              <a:extLst>
                <a:ext uri="{FF2B5EF4-FFF2-40B4-BE49-F238E27FC236}">
                  <a16:creationId xmlns:a16="http://schemas.microsoft.com/office/drawing/2014/main" id="{A53E3CA8-14A2-5959-BE77-761E4E5F12A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9;p47">
              <a:extLst>
                <a:ext uri="{FF2B5EF4-FFF2-40B4-BE49-F238E27FC236}">
                  <a16:creationId xmlns:a16="http://schemas.microsoft.com/office/drawing/2014/main" id="{26100069-FDE1-F178-7B2F-E7A8A68BC271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90;p47">
              <a:extLst>
                <a:ext uri="{FF2B5EF4-FFF2-40B4-BE49-F238E27FC236}">
                  <a16:creationId xmlns:a16="http://schemas.microsoft.com/office/drawing/2014/main" id="{9A6AF699-6FEA-EB71-B68C-F2487FDF442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1;p47">
              <a:extLst>
                <a:ext uri="{FF2B5EF4-FFF2-40B4-BE49-F238E27FC236}">
                  <a16:creationId xmlns:a16="http://schemas.microsoft.com/office/drawing/2014/main" id="{6393BE74-0D9E-9025-5608-23592C3A9A9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3;p47">
              <a:extLst>
                <a:ext uri="{FF2B5EF4-FFF2-40B4-BE49-F238E27FC236}">
                  <a16:creationId xmlns:a16="http://schemas.microsoft.com/office/drawing/2014/main" id="{5E08DCE4-B07D-084A-C904-5E4B32EA8544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4;p47">
              <a:extLst>
                <a:ext uri="{FF2B5EF4-FFF2-40B4-BE49-F238E27FC236}">
                  <a16:creationId xmlns:a16="http://schemas.microsoft.com/office/drawing/2014/main" id="{5882BEB4-E7DF-C27B-7E3F-0B3F52779038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809;p47">
            <a:extLst>
              <a:ext uri="{FF2B5EF4-FFF2-40B4-BE49-F238E27FC236}">
                <a16:creationId xmlns:a16="http://schemas.microsoft.com/office/drawing/2014/main" id="{00FD976C-AF15-FE28-28BF-41CCB6F92446}"/>
              </a:ext>
            </a:extLst>
          </p:cNvPr>
          <p:cNvGrpSpPr>
            <a:grpSpLocks noChangeAspect="1"/>
          </p:cNvGrpSpPr>
          <p:nvPr/>
        </p:nvGrpSpPr>
        <p:grpSpPr>
          <a:xfrm>
            <a:off x="7094166" y="3768955"/>
            <a:ext cx="609649" cy="577486"/>
            <a:chOff x="2583100" y="2973775"/>
            <a:chExt cx="461550" cy="43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Google Shape;810;p47">
              <a:extLst>
                <a:ext uri="{FF2B5EF4-FFF2-40B4-BE49-F238E27FC236}">
                  <a16:creationId xmlns:a16="http://schemas.microsoft.com/office/drawing/2014/main" id="{919875C6-3681-7559-5423-31C9532AE61F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1;p47">
              <a:extLst>
                <a:ext uri="{FF2B5EF4-FFF2-40B4-BE49-F238E27FC236}">
                  <a16:creationId xmlns:a16="http://schemas.microsoft.com/office/drawing/2014/main" id="{8E210103-863C-5771-514E-D431EF135798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61;p47">
            <a:extLst>
              <a:ext uri="{FF2B5EF4-FFF2-40B4-BE49-F238E27FC236}">
                <a16:creationId xmlns:a16="http://schemas.microsoft.com/office/drawing/2014/main" id="{622C7727-C0B8-CE1A-EE48-B346EA157C5C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88" y="3833801"/>
            <a:ext cx="323003" cy="309846"/>
            <a:chOff x="5233525" y="4954450"/>
            <a:chExt cx="538275" cy="516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Google Shape;1062;p47">
              <a:extLst>
                <a:ext uri="{FF2B5EF4-FFF2-40B4-BE49-F238E27FC236}">
                  <a16:creationId xmlns:a16="http://schemas.microsoft.com/office/drawing/2014/main" id="{9287F619-9989-D78A-9DCB-63A8187794B1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3;p47">
              <a:extLst>
                <a:ext uri="{FF2B5EF4-FFF2-40B4-BE49-F238E27FC236}">
                  <a16:creationId xmlns:a16="http://schemas.microsoft.com/office/drawing/2014/main" id="{51F36852-09F5-16FE-18FA-85B4FAF2155D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4;p47">
              <a:extLst>
                <a:ext uri="{FF2B5EF4-FFF2-40B4-BE49-F238E27FC236}">
                  <a16:creationId xmlns:a16="http://schemas.microsoft.com/office/drawing/2014/main" id="{753EF351-38ED-561F-41F7-61D6545ADA64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5;p47">
              <a:extLst>
                <a:ext uri="{FF2B5EF4-FFF2-40B4-BE49-F238E27FC236}">
                  <a16:creationId xmlns:a16="http://schemas.microsoft.com/office/drawing/2014/main" id="{C2B2F0E7-5728-FF06-F219-21A01F3C4111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6;p47">
              <a:extLst>
                <a:ext uri="{FF2B5EF4-FFF2-40B4-BE49-F238E27FC236}">
                  <a16:creationId xmlns:a16="http://schemas.microsoft.com/office/drawing/2014/main" id="{977EB6C8-B7A5-0660-B53C-988D310A236C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7;p47">
              <a:extLst>
                <a:ext uri="{FF2B5EF4-FFF2-40B4-BE49-F238E27FC236}">
                  <a16:creationId xmlns:a16="http://schemas.microsoft.com/office/drawing/2014/main" id="{FDEA86E2-7F75-E4B7-0554-FFB1E1E3BBAF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8;p47">
              <a:extLst>
                <a:ext uri="{FF2B5EF4-FFF2-40B4-BE49-F238E27FC236}">
                  <a16:creationId xmlns:a16="http://schemas.microsoft.com/office/drawing/2014/main" id="{B50EC45E-3499-C035-E9A0-61B6E004C6D0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9;p47">
              <a:extLst>
                <a:ext uri="{FF2B5EF4-FFF2-40B4-BE49-F238E27FC236}">
                  <a16:creationId xmlns:a16="http://schemas.microsoft.com/office/drawing/2014/main" id="{591BF637-DC37-3FF1-8BF4-CF650532C762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0;p47">
              <a:extLst>
                <a:ext uri="{FF2B5EF4-FFF2-40B4-BE49-F238E27FC236}">
                  <a16:creationId xmlns:a16="http://schemas.microsoft.com/office/drawing/2014/main" id="{DB286977-345A-303F-9B8C-A4C97B5879C9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71;p47">
              <a:extLst>
                <a:ext uri="{FF2B5EF4-FFF2-40B4-BE49-F238E27FC236}">
                  <a16:creationId xmlns:a16="http://schemas.microsoft.com/office/drawing/2014/main" id="{306E8DB8-FD51-110C-1C01-A43D056F0CBA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72;p47">
              <a:extLst>
                <a:ext uri="{FF2B5EF4-FFF2-40B4-BE49-F238E27FC236}">
                  <a16:creationId xmlns:a16="http://schemas.microsoft.com/office/drawing/2014/main" id="{1EB22CD8-7009-05A9-C578-C33D750AE140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0E455B3-B249-E30A-A440-0DB9D1C460C0}"/>
              </a:ext>
            </a:extLst>
          </p:cNvPr>
          <p:cNvCxnSpPr>
            <a:cxnSpLocks/>
          </p:cNvCxnSpPr>
          <p:nvPr/>
        </p:nvCxnSpPr>
        <p:spPr>
          <a:xfrm>
            <a:off x="6132166" y="4032733"/>
            <a:ext cx="936000" cy="0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ADDBCE83-F849-7D86-1F1A-4686CA989A7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820733" y="2985753"/>
            <a:ext cx="3690" cy="783202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krümmte Verbindung 56">
            <a:extLst>
              <a:ext uri="{FF2B5EF4-FFF2-40B4-BE49-F238E27FC236}">
                <a16:creationId xmlns:a16="http://schemas.microsoft.com/office/drawing/2014/main" id="{1473EC74-B4CB-A383-AFC3-9CDC1411E66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92208" y="2614278"/>
            <a:ext cx="1227902" cy="1123412"/>
          </a:xfrm>
          <a:prstGeom prst="curvedConnector3">
            <a:avLst>
              <a:gd name="adj1" fmla="val 99778"/>
            </a:avLst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Gekrümmte Verbindung 340">
            <a:extLst>
              <a:ext uri="{FF2B5EF4-FFF2-40B4-BE49-F238E27FC236}">
                <a16:creationId xmlns:a16="http://schemas.microsoft.com/office/drawing/2014/main" id="{9683E6F0-E589-672A-029A-5B42573DA895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4388828" y="2141264"/>
            <a:ext cx="587416" cy="2276395"/>
          </a:xfrm>
          <a:prstGeom prst="curvedConnector2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Gekrümmte Verbindung 346">
            <a:extLst>
              <a:ext uri="{FF2B5EF4-FFF2-40B4-BE49-F238E27FC236}">
                <a16:creationId xmlns:a16="http://schemas.microsoft.com/office/drawing/2014/main" id="{4A0D47B5-76CC-AC66-FE65-F78DA5710244}"/>
              </a:ext>
            </a:extLst>
          </p:cNvPr>
          <p:cNvCxnSpPr>
            <a:cxnSpLocks/>
          </p:cNvCxnSpPr>
          <p:nvPr/>
        </p:nvCxnSpPr>
        <p:spPr>
          <a:xfrm rot="10800000" flipH="1">
            <a:off x="2239943" y="2266177"/>
            <a:ext cx="371475" cy="371475"/>
          </a:xfrm>
          <a:prstGeom prst="curvedConnector4">
            <a:avLst>
              <a:gd name="adj1" fmla="val -61538"/>
              <a:gd name="adj2" fmla="val 161538"/>
            </a:avLst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9" name="Grafik 348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E6CA52E0-CEF4-5BD3-B42D-347F987A9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205" y="2853155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0" name="Grafik 349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B446DE7F-F471-3B96-09A5-B7B216A13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235" y="2807255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1" name="Grafik 350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430AE7E7-28AC-1764-1768-A93873893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650" y="2821379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6" name="Gekrümmte Verbindung 355">
            <a:extLst>
              <a:ext uri="{FF2B5EF4-FFF2-40B4-BE49-F238E27FC236}">
                <a16:creationId xmlns:a16="http://schemas.microsoft.com/office/drawing/2014/main" id="{F7790FFA-C6B8-7BEB-6979-C3E0A39B593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32250" y="2614278"/>
            <a:ext cx="1317007" cy="1042437"/>
          </a:xfrm>
          <a:prstGeom prst="curvedConnector3">
            <a:avLst>
              <a:gd name="adj1" fmla="val 180"/>
            </a:avLst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" name="Grafik 357" descr="Ein Bild, das Kirche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2BBC3BDB-7D85-C935-95E2-77ADCBDB6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062" y="833557"/>
            <a:ext cx="1105340" cy="1105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60" name="Gerade Verbindung mit Pfeil 359">
            <a:extLst>
              <a:ext uri="{FF2B5EF4-FFF2-40B4-BE49-F238E27FC236}">
                <a16:creationId xmlns:a16="http://schemas.microsoft.com/office/drawing/2014/main" id="{47B71064-1C4D-3A9A-9BE1-1F8DC3F79896}"/>
              </a:ext>
            </a:extLst>
          </p:cNvPr>
          <p:cNvCxnSpPr>
            <a:stCxn id="358" idx="2"/>
            <a:endCxn id="10" idx="0"/>
          </p:cNvCxnSpPr>
          <p:nvPr/>
        </p:nvCxnSpPr>
        <p:spPr>
          <a:xfrm>
            <a:off x="5820732" y="1938897"/>
            <a:ext cx="1" cy="303905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2" name="Google Shape;967;p47">
            <a:extLst>
              <a:ext uri="{FF2B5EF4-FFF2-40B4-BE49-F238E27FC236}">
                <a16:creationId xmlns:a16="http://schemas.microsoft.com/office/drawing/2014/main" id="{5DE0E237-D172-16EB-CCB7-0864A78109DE}"/>
              </a:ext>
            </a:extLst>
          </p:cNvPr>
          <p:cNvGrpSpPr>
            <a:grpSpLocks noChangeAspect="1"/>
          </p:cNvGrpSpPr>
          <p:nvPr/>
        </p:nvGrpSpPr>
        <p:grpSpPr>
          <a:xfrm>
            <a:off x="7729731" y="3579830"/>
            <a:ext cx="243705" cy="242574"/>
            <a:chOff x="6649150" y="309350"/>
            <a:chExt cx="395800" cy="39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3" name="Google Shape;968;p47">
              <a:extLst>
                <a:ext uri="{FF2B5EF4-FFF2-40B4-BE49-F238E27FC236}">
                  <a16:creationId xmlns:a16="http://schemas.microsoft.com/office/drawing/2014/main" id="{8693A95E-EBC9-9B57-8211-71D15B0E482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69;p47">
              <a:extLst>
                <a:ext uri="{FF2B5EF4-FFF2-40B4-BE49-F238E27FC236}">
                  <a16:creationId xmlns:a16="http://schemas.microsoft.com/office/drawing/2014/main" id="{A6492751-D7C3-0F0A-A040-2A44E5ACDB6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70;p47">
              <a:extLst>
                <a:ext uri="{FF2B5EF4-FFF2-40B4-BE49-F238E27FC236}">
                  <a16:creationId xmlns:a16="http://schemas.microsoft.com/office/drawing/2014/main" id="{30878599-5933-0319-2F19-D76C6BF3B196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71;p47">
              <a:extLst>
                <a:ext uri="{FF2B5EF4-FFF2-40B4-BE49-F238E27FC236}">
                  <a16:creationId xmlns:a16="http://schemas.microsoft.com/office/drawing/2014/main" id="{C6C8F8D6-6745-36EC-1E68-954F897CCC14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72;p47">
              <a:extLst>
                <a:ext uri="{FF2B5EF4-FFF2-40B4-BE49-F238E27FC236}">
                  <a16:creationId xmlns:a16="http://schemas.microsoft.com/office/drawing/2014/main" id="{F8555E54-F9E4-8808-6878-0EFC97C1DD6A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73;p47">
              <a:extLst>
                <a:ext uri="{FF2B5EF4-FFF2-40B4-BE49-F238E27FC236}">
                  <a16:creationId xmlns:a16="http://schemas.microsoft.com/office/drawing/2014/main" id="{29B43E88-E759-A5E9-B9B0-6C6DBD28A88C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74;p47">
              <a:extLst>
                <a:ext uri="{FF2B5EF4-FFF2-40B4-BE49-F238E27FC236}">
                  <a16:creationId xmlns:a16="http://schemas.microsoft.com/office/drawing/2014/main" id="{54988417-15F1-0022-85C1-64B985DC00E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75;p47">
              <a:extLst>
                <a:ext uri="{FF2B5EF4-FFF2-40B4-BE49-F238E27FC236}">
                  <a16:creationId xmlns:a16="http://schemas.microsoft.com/office/drawing/2014/main" id="{E52B9933-5525-274A-2A9D-EB7CFD040949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76;p47">
              <a:extLst>
                <a:ext uri="{FF2B5EF4-FFF2-40B4-BE49-F238E27FC236}">
                  <a16:creationId xmlns:a16="http://schemas.microsoft.com/office/drawing/2014/main" id="{12A8E477-592A-E37E-1430-576E76043E54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77;p47">
              <a:extLst>
                <a:ext uri="{FF2B5EF4-FFF2-40B4-BE49-F238E27FC236}">
                  <a16:creationId xmlns:a16="http://schemas.microsoft.com/office/drawing/2014/main" id="{C7848650-64C5-1B7C-57D4-25BE8B4FFDD7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78;p47">
              <a:extLst>
                <a:ext uri="{FF2B5EF4-FFF2-40B4-BE49-F238E27FC236}">
                  <a16:creationId xmlns:a16="http://schemas.microsoft.com/office/drawing/2014/main" id="{91C46175-C94A-B707-296D-B8D95580F2D2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79;p47">
              <a:extLst>
                <a:ext uri="{FF2B5EF4-FFF2-40B4-BE49-F238E27FC236}">
                  <a16:creationId xmlns:a16="http://schemas.microsoft.com/office/drawing/2014/main" id="{8F528EB4-0961-DCB6-FCC2-8FD60D1F4DA5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80;p47">
              <a:extLst>
                <a:ext uri="{FF2B5EF4-FFF2-40B4-BE49-F238E27FC236}">
                  <a16:creationId xmlns:a16="http://schemas.microsoft.com/office/drawing/2014/main" id="{24ED60C2-4C40-AA10-135E-E0E40B7AAA70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81;p47">
              <a:extLst>
                <a:ext uri="{FF2B5EF4-FFF2-40B4-BE49-F238E27FC236}">
                  <a16:creationId xmlns:a16="http://schemas.microsoft.com/office/drawing/2014/main" id="{D9CCE716-002F-2E3A-3FED-90F970CA0CC8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82;p47">
              <a:extLst>
                <a:ext uri="{FF2B5EF4-FFF2-40B4-BE49-F238E27FC236}">
                  <a16:creationId xmlns:a16="http://schemas.microsoft.com/office/drawing/2014/main" id="{81FEB053-AFF2-151D-F604-1A7774641A46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83;p47">
              <a:extLst>
                <a:ext uri="{FF2B5EF4-FFF2-40B4-BE49-F238E27FC236}">
                  <a16:creationId xmlns:a16="http://schemas.microsoft.com/office/drawing/2014/main" id="{E2E4CC45-F7C4-C4FE-C247-9E737BF943DD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84;p47">
              <a:extLst>
                <a:ext uri="{FF2B5EF4-FFF2-40B4-BE49-F238E27FC236}">
                  <a16:creationId xmlns:a16="http://schemas.microsoft.com/office/drawing/2014/main" id="{4C7BA023-9E5B-9824-E6F8-8A83BDD71634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85;p47">
              <a:extLst>
                <a:ext uri="{FF2B5EF4-FFF2-40B4-BE49-F238E27FC236}">
                  <a16:creationId xmlns:a16="http://schemas.microsoft.com/office/drawing/2014/main" id="{F685AB9E-2EFF-E213-A49C-22EA650DDF24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86;p47">
              <a:extLst>
                <a:ext uri="{FF2B5EF4-FFF2-40B4-BE49-F238E27FC236}">
                  <a16:creationId xmlns:a16="http://schemas.microsoft.com/office/drawing/2014/main" id="{B8061AAA-D131-8B7E-D28B-E5229479F811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87;p47">
              <a:extLst>
                <a:ext uri="{FF2B5EF4-FFF2-40B4-BE49-F238E27FC236}">
                  <a16:creationId xmlns:a16="http://schemas.microsoft.com/office/drawing/2014/main" id="{946A97FD-58AC-F413-DBC0-94D064892C1F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88;p47">
              <a:extLst>
                <a:ext uri="{FF2B5EF4-FFF2-40B4-BE49-F238E27FC236}">
                  <a16:creationId xmlns:a16="http://schemas.microsoft.com/office/drawing/2014/main" id="{A9BCA569-E6B1-C6B8-BB4F-076FF2AEC7EF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89;p47">
              <a:extLst>
                <a:ext uri="{FF2B5EF4-FFF2-40B4-BE49-F238E27FC236}">
                  <a16:creationId xmlns:a16="http://schemas.microsoft.com/office/drawing/2014/main" id="{6C441C68-CBF6-A823-69A0-0EAAE8D27B57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90;p47">
              <a:extLst>
                <a:ext uri="{FF2B5EF4-FFF2-40B4-BE49-F238E27FC236}">
                  <a16:creationId xmlns:a16="http://schemas.microsoft.com/office/drawing/2014/main" id="{5338CE37-B115-2B8D-3FE8-5A06CA2FED5D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7;p13">
            <a:extLst>
              <a:ext uri="{FF2B5EF4-FFF2-40B4-BE49-F238E27FC236}">
                <a16:creationId xmlns:a16="http://schemas.microsoft.com/office/drawing/2014/main" id="{EC2CEEB6-1813-C28E-A5D1-7FED950B2D80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" name="Grafik 3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DE853620-D515-5374-BEB4-FD4EFD8D3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099" y="1987865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Grafik 45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CA83157A-A466-C290-3E24-FD7A45159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178" y="2732923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fik 46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0EDB3EDD-6683-CB3D-2345-30CC84EB8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654" y="2908977"/>
            <a:ext cx="205968" cy="20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0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4288 -0.259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1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Adressierung</a:t>
            </a:r>
            <a:r>
              <a:rPr lang="en" dirty="0"/>
              <a:t> </a:t>
            </a:r>
            <a:r>
              <a:rPr lang="en" dirty="0" err="1"/>
              <a:t>bestehender</a:t>
            </a:r>
            <a:r>
              <a:rPr lang="en" dirty="0"/>
              <a:t> </a:t>
            </a:r>
            <a:r>
              <a:rPr lang="en" dirty="0" err="1"/>
              <a:t>Strategien</a:t>
            </a:r>
            <a:r>
              <a:rPr lang="en" dirty="0"/>
              <a:t> (und </a:t>
            </a:r>
            <a:r>
              <a:rPr lang="en" dirty="0" err="1"/>
              <a:t>ihrer</a:t>
            </a:r>
            <a:r>
              <a:rPr lang="en" dirty="0"/>
              <a:t> </a:t>
            </a:r>
            <a:r>
              <a:rPr lang="en" dirty="0" err="1"/>
              <a:t>Restriktionen</a:t>
            </a:r>
            <a:r>
              <a:rPr lang="en" dirty="0"/>
              <a:t>)</a:t>
            </a:r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2"/>
          </p:nvPr>
        </p:nvSpPr>
        <p:spPr>
          <a:xfrm>
            <a:off x="5025102" y="1064080"/>
            <a:ext cx="2403600" cy="839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dirty="0"/>
              <a:t>zielorientiertere Förderung in nachhaltige Konzepte und Infrastrukturen</a:t>
            </a:r>
            <a:endParaRPr sz="1200" dirty="0"/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2" name="Google Shape;235;p29">
            <a:extLst>
              <a:ext uri="{FF2B5EF4-FFF2-40B4-BE49-F238E27FC236}">
                <a16:creationId xmlns:a16="http://schemas.microsoft.com/office/drawing/2014/main" id="{99239A71-7D5A-E69B-B939-046F6759D889}"/>
              </a:ext>
            </a:extLst>
          </p:cNvPr>
          <p:cNvSpPr txBox="1">
            <a:spLocks/>
          </p:cNvSpPr>
          <p:nvPr/>
        </p:nvSpPr>
        <p:spPr>
          <a:xfrm>
            <a:off x="5025101" y="1985512"/>
            <a:ext cx="2848035" cy="83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◦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▫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de-DE" sz="1200" dirty="0"/>
              <a:t>Entwicklung von Standards durch die Forschungscommunity gemeinsam mit Datenzentren und Infrastrukturen</a:t>
            </a:r>
          </a:p>
        </p:txBody>
      </p:sp>
      <p:sp>
        <p:nvSpPr>
          <p:cNvPr id="23" name="Google Shape;235;p29">
            <a:extLst>
              <a:ext uri="{FF2B5EF4-FFF2-40B4-BE49-F238E27FC236}">
                <a16:creationId xmlns:a16="http://schemas.microsoft.com/office/drawing/2014/main" id="{0A2D2718-9711-4F6F-E67F-C13098019008}"/>
              </a:ext>
            </a:extLst>
          </p:cNvPr>
          <p:cNvSpPr txBox="1">
            <a:spLocks/>
          </p:cNvSpPr>
          <p:nvPr/>
        </p:nvSpPr>
        <p:spPr>
          <a:xfrm>
            <a:off x="5025102" y="2906447"/>
            <a:ext cx="3436970" cy="83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◦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▫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de-DE" sz="1200" dirty="0"/>
              <a:t>Etablierung nachhaltiger Datenzentren, Infrastrukturen und Services zur Unterstützung von Forschenden/Forschung</a:t>
            </a:r>
          </a:p>
        </p:txBody>
      </p:sp>
      <p:sp>
        <p:nvSpPr>
          <p:cNvPr id="24" name="Google Shape;235;p29">
            <a:extLst>
              <a:ext uri="{FF2B5EF4-FFF2-40B4-BE49-F238E27FC236}">
                <a16:creationId xmlns:a16="http://schemas.microsoft.com/office/drawing/2014/main" id="{E76A745A-07A4-0354-70D4-C1364E022071}"/>
              </a:ext>
            </a:extLst>
          </p:cNvPr>
          <p:cNvSpPr txBox="1">
            <a:spLocks/>
          </p:cNvSpPr>
          <p:nvPr/>
        </p:nvSpPr>
        <p:spPr>
          <a:xfrm>
            <a:off x="5025101" y="3827382"/>
            <a:ext cx="2998373" cy="83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◦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▫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None/>
            </a:pPr>
            <a:r>
              <a:rPr lang="de-DE" sz="1200"/>
              <a:t>Vermeidung </a:t>
            </a:r>
            <a:r>
              <a:rPr lang="de-DE" sz="1200" dirty="0"/>
              <a:t>der Entwicklung zu </a:t>
            </a:r>
            <a:r>
              <a:rPr lang="de-DE" sz="1200"/>
              <a:t>komplexer Funktionalitäten von Beginn an </a:t>
            </a:r>
            <a:endParaRPr lang="de-DE" sz="12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FE4DF35-3A5C-3DBE-1161-050863AD2170}"/>
              </a:ext>
            </a:extLst>
          </p:cNvPr>
          <p:cNvCxnSpPr>
            <a:cxnSpLocks/>
            <a:endCxn id="235" idx="1"/>
          </p:cNvCxnSpPr>
          <p:nvPr/>
        </p:nvCxnSpPr>
        <p:spPr>
          <a:xfrm>
            <a:off x="3200002" y="1483718"/>
            <a:ext cx="1825100" cy="0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D67288E-95A9-54F0-8778-CB237268DFB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195716" y="2405150"/>
            <a:ext cx="1829385" cy="0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465FE64-4122-1276-3835-084D993C149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192872" y="3326085"/>
            <a:ext cx="1832230" cy="0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C0B7990-8552-22FB-E8DF-C456C7168E4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192872" y="4247020"/>
            <a:ext cx="1832229" cy="0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D116620-8367-C106-713E-B6403C88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72" y="1064576"/>
            <a:ext cx="2113200" cy="8582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C3479D-B628-623D-9030-6FBCBA61E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72" y="1985509"/>
            <a:ext cx="2113200" cy="8582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793B01-6D79-B6C6-7963-B37173DE5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72" y="3827375"/>
            <a:ext cx="2113200" cy="858244"/>
          </a:xfrm>
          <a:prstGeom prst="rect">
            <a:avLst/>
          </a:prstGeom>
        </p:spPr>
      </p:pic>
      <p:pic>
        <p:nvPicPr>
          <p:cNvPr id="4" name="Grafik 3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53264CF7-E472-3F82-E20A-8B542EEC1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72" y="2905673"/>
            <a:ext cx="2113200" cy="85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build="p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2784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dk1"/>
                </a:solidFill>
              </a:rPr>
              <a:t>Vielen</a:t>
            </a:r>
            <a:r>
              <a:rPr lang="en" sz="2200" b="1" dirty="0">
                <a:solidFill>
                  <a:schemeClr val="dk1"/>
                </a:solidFill>
              </a:rPr>
              <a:t> Dank!</a:t>
            </a:r>
            <a:endParaRPr sz="2200" b="1" dirty="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100" y="2190788"/>
            <a:ext cx="73377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rgbClr val="F3F3F3"/>
                </a:solidFill>
              </a:rPr>
              <a:t>Fragen</a:t>
            </a:r>
            <a:r>
              <a:rPr lang="en" sz="3600" b="1" dirty="0">
                <a:solidFill>
                  <a:srgbClr val="F3F3F3"/>
                </a:solidFill>
              </a:rPr>
              <a:t>?</a:t>
            </a:r>
            <a:br>
              <a:rPr lang="en" sz="3600" b="1" dirty="0">
                <a:solidFill>
                  <a:srgbClr val="F3F3F3"/>
                </a:solidFill>
              </a:rPr>
            </a:br>
            <a:r>
              <a:rPr lang="de-DE" sz="2000" dirty="0">
                <a:solidFill>
                  <a:srgbClr val="F3F3F3"/>
                </a:solidFill>
              </a:rPr>
              <a:t>O</a:t>
            </a:r>
            <a:r>
              <a:rPr lang="en" sz="2000" dirty="0">
                <a:solidFill>
                  <a:srgbClr val="F3F3F3"/>
                </a:solidFill>
              </a:rPr>
              <a:t>der </a:t>
            </a:r>
            <a:r>
              <a:rPr lang="en" sz="2000" dirty="0" err="1">
                <a:solidFill>
                  <a:srgbClr val="F3F3F3"/>
                </a:solidFill>
              </a:rPr>
              <a:t>Lösungen</a:t>
            </a:r>
            <a:r>
              <a:rPr lang="en" sz="2000" dirty="0">
                <a:solidFill>
                  <a:srgbClr val="F3F3F3"/>
                </a:solidFill>
              </a:rPr>
              <a:t>?</a:t>
            </a:r>
            <a:endParaRPr sz="3600" dirty="0">
              <a:solidFill>
                <a:srgbClr val="F3F3F3"/>
              </a:solidFill>
            </a:endParaRPr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4294967295"/>
          </p:nvPr>
        </p:nvSpPr>
        <p:spPr>
          <a:xfrm>
            <a:off x="1336100" y="2771569"/>
            <a:ext cx="7337700" cy="8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de-DE" sz="16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de-DE" sz="16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F3F3F3"/>
                </a:solidFill>
              </a:rPr>
              <a:t>Patrick Helling</a:t>
            </a:r>
            <a:endParaRPr sz="16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F3F3F3"/>
                </a:solidFill>
              </a:rPr>
              <a:t>Data Center </a:t>
            </a:r>
            <a:r>
              <a:rPr lang="de-DE" sz="1600" dirty="0" err="1">
                <a:solidFill>
                  <a:srgbClr val="F3F3F3"/>
                </a:solidFill>
              </a:rPr>
              <a:t>for</a:t>
            </a:r>
            <a:r>
              <a:rPr lang="de-DE" sz="1600" dirty="0">
                <a:solidFill>
                  <a:srgbClr val="F3F3F3"/>
                </a:solidFill>
              </a:rPr>
              <a:t> </a:t>
            </a:r>
            <a:r>
              <a:rPr lang="de-DE" sz="1600" dirty="0" err="1">
                <a:solidFill>
                  <a:srgbClr val="F3F3F3"/>
                </a:solidFill>
              </a:rPr>
              <a:t>the</a:t>
            </a:r>
            <a:r>
              <a:rPr lang="de-DE" sz="1600" dirty="0">
                <a:solidFill>
                  <a:srgbClr val="F3F3F3"/>
                </a:solidFill>
              </a:rPr>
              <a:t> </a:t>
            </a:r>
            <a:r>
              <a:rPr lang="de-DE" sz="1600" dirty="0" err="1">
                <a:solidFill>
                  <a:srgbClr val="F3F3F3"/>
                </a:solidFill>
              </a:rPr>
              <a:t>Humanities</a:t>
            </a:r>
            <a:r>
              <a:rPr lang="de-DE" sz="1600" dirty="0">
                <a:solidFill>
                  <a:srgbClr val="F3F3F3"/>
                </a:solidFill>
              </a:rPr>
              <a:t> (DCH)</a:t>
            </a:r>
            <a:br>
              <a:rPr lang="de-DE" sz="1600" dirty="0">
                <a:solidFill>
                  <a:srgbClr val="F3F3F3"/>
                </a:solidFill>
              </a:rPr>
            </a:br>
            <a:r>
              <a:rPr lang="de-DE" sz="1600" dirty="0">
                <a:solidFill>
                  <a:srgbClr val="F3F3F3"/>
                </a:solidFill>
              </a:rPr>
              <a:t>University zu Köln</a:t>
            </a:r>
            <a:br>
              <a:rPr lang="de-DE" sz="1600" dirty="0">
                <a:solidFill>
                  <a:srgbClr val="F3F3F3"/>
                </a:solidFill>
              </a:rPr>
            </a:br>
            <a:r>
              <a:rPr lang="de-DE" sz="1600" dirty="0">
                <a:solidFill>
                  <a:srgbClr val="F3F3F3"/>
                </a:solidFill>
              </a:rPr>
              <a:t>Tel.: +49 221 / 470 1307</a:t>
            </a:r>
            <a:br>
              <a:rPr lang="de-DE" sz="1600" dirty="0">
                <a:solidFill>
                  <a:srgbClr val="F3F3F3"/>
                </a:solidFill>
              </a:rPr>
            </a:br>
            <a:r>
              <a:rPr lang="de-DE" sz="1600" dirty="0">
                <a:solidFill>
                  <a:srgbClr val="F3F3F3"/>
                </a:solidFill>
              </a:rPr>
              <a:t>Mail: </a:t>
            </a:r>
            <a:r>
              <a:rPr lang="de-DE" sz="1600" dirty="0" err="1">
                <a:solidFill>
                  <a:srgbClr val="F3F3F3"/>
                </a:solidFill>
              </a:rPr>
              <a:t>patrick.helling@uni-koeln.de</a:t>
            </a:r>
            <a:endParaRPr sz="1600" dirty="0">
              <a:solidFill>
                <a:srgbClr val="F3F3F3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C0BA"/>
                </a:solidFill>
              </a:rPr>
              <a:t>A Catalog of Digital Scholarly Editions (</a:t>
            </a:r>
            <a:r>
              <a:rPr lang="en" dirty="0" err="1">
                <a:solidFill>
                  <a:srgbClr val="39C0BA"/>
                </a:solidFill>
              </a:rPr>
              <a:t>Sahle</a:t>
            </a:r>
            <a:r>
              <a:rPr lang="en" dirty="0">
                <a:solidFill>
                  <a:srgbClr val="39C0BA"/>
                </a:solidFill>
              </a:rPr>
              <a:t>)</a:t>
            </a:r>
            <a:endParaRPr dirty="0">
              <a:solidFill>
                <a:srgbClr val="39C0BA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165498" y="1158072"/>
            <a:ext cx="7978502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/>
              <a:t>unvollständige (aber sehr umfangreiche) Liste Digitaler Editionen</a:t>
            </a:r>
            <a:endParaRPr sz="24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de-DE" sz="2400" dirty="0"/>
              <a:t>insgesamt 905 Digitale Editionen </a:t>
            </a:r>
            <a:r>
              <a:rPr lang="de-DE" sz="1400" dirty="0"/>
              <a:t>(Stand 28. August 2024)</a:t>
            </a:r>
            <a:endParaRPr sz="1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de-DE" sz="2400" dirty="0"/>
              <a:t>durchsuchbar nach verschiedenen Kategorien, bspw. </a:t>
            </a:r>
            <a:r>
              <a:rPr lang="de-DE" sz="2400" dirty="0" err="1"/>
              <a:t>edendum</a:t>
            </a:r>
            <a:r>
              <a:rPr lang="de-DE" sz="2400" dirty="0"/>
              <a:t>, </a:t>
            </a:r>
            <a:r>
              <a:rPr lang="de-DE" sz="2400" dirty="0" err="1"/>
              <a:t>subject</a:t>
            </a:r>
            <a:r>
              <a:rPr lang="de-DE" sz="2400" dirty="0"/>
              <a:t>, </a:t>
            </a:r>
            <a:r>
              <a:rPr lang="de-DE" sz="2400" dirty="0" err="1"/>
              <a:t>period</a:t>
            </a:r>
            <a:r>
              <a:rPr lang="de-DE" sz="2400" dirty="0"/>
              <a:t>, </a:t>
            </a:r>
            <a:r>
              <a:rPr lang="de-DE" sz="2400" dirty="0" err="1"/>
              <a:t>language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de-DE" sz="1600" dirty="0">
              <a:sym typeface="Wingdings" pitchFamily="2" charset="2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4" name="Freihandform 33">
            <a:extLst>
              <a:ext uri="{FF2B5EF4-FFF2-40B4-BE49-F238E27FC236}">
                <a16:creationId xmlns:a16="http://schemas.microsoft.com/office/drawing/2014/main" id="{D457403B-117D-3AEB-8685-A41924E7CFEF}"/>
              </a:ext>
            </a:extLst>
          </p:cNvPr>
          <p:cNvSpPr/>
          <p:nvPr/>
        </p:nvSpPr>
        <p:spPr>
          <a:xfrm rot="21430283">
            <a:off x="311513" y="693782"/>
            <a:ext cx="998219" cy="2854962"/>
          </a:xfrm>
          <a:custGeom>
            <a:avLst/>
            <a:gdLst>
              <a:gd name="connsiteX0" fmla="*/ 634092 w 908412"/>
              <a:gd name="connsiteY0" fmla="*/ 0 h 2712720"/>
              <a:gd name="connsiteX1" fmla="*/ 4172 w 908412"/>
              <a:gd name="connsiteY1" fmla="*/ 1615440 h 2712720"/>
              <a:gd name="connsiteX2" fmla="*/ 908412 w 908412"/>
              <a:gd name="connsiteY2" fmla="*/ 271272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412" h="2712720">
                <a:moveTo>
                  <a:pt x="634092" y="0"/>
                </a:moveTo>
                <a:cubicBezTo>
                  <a:pt x="296272" y="581660"/>
                  <a:pt x="-41548" y="1163320"/>
                  <a:pt x="4172" y="1615440"/>
                </a:cubicBezTo>
                <a:cubicBezTo>
                  <a:pt x="49892" y="2067560"/>
                  <a:pt x="479152" y="2390140"/>
                  <a:pt x="908412" y="2712720"/>
                </a:cubicBezTo>
              </a:path>
            </a:pathLst>
          </a:custGeom>
          <a:noFill/>
          <a:ln>
            <a:solidFill>
              <a:srgbClr val="39C0BA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</a:t>
            </a:r>
          </a:p>
        </p:txBody>
      </p:sp>
      <p:sp>
        <p:nvSpPr>
          <p:cNvPr id="2" name="Google Shape;109;p17">
            <a:extLst>
              <a:ext uri="{FF2B5EF4-FFF2-40B4-BE49-F238E27FC236}">
                <a16:creationId xmlns:a16="http://schemas.microsoft.com/office/drawing/2014/main" id="{05B8CB6A-EF41-F332-2EA9-21AC5D15C18D}"/>
              </a:ext>
            </a:extLst>
          </p:cNvPr>
          <p:cNvSpPr txBox="1">
            <a:spLocks/>
          </p:cNvSpPr>
          <p:nvPr/>
        </p:nvSpPr>
        <p:spPr>
          <a:xfrm>
            <a:off x="1298847" y="3223797"/>
            <a:ext cx="7978502" cy="114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de-DE" sz="1600" dirty="0"/>
              <a:t>http://</a:t>
            </a:r>
            <a:r>
              <a:rPr lang="de-DE" sz="1600" dirty="0" err="1"/>
              <a:t>www.digitale-edition.de</a:t>
            </a:r>
            <a:r>
              <a:rPr lang="de-DE" sz="16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32298" y="1489426"/>
            <a:ext cx="2155500" cy="2164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" name="Google Shape;816;p47">
            <a:extLst>
              <a:ext uri="{FF2B5EF4-FFF2-40B4-BE49-F238E27FC236}">
                <a16:creationId xmlns:a16="http://schemas.microsoft.com/office/drawing/2014/main" id="{0B28022C-661C-EC5F-E5EF-2FE106A4D70C}"/>
              </a:ext>
            </a:extLst>
          </p:cNvPr>
          <p:cNvGrpSpPr/>
          <p:nvPr/>
        </p:nvGrpSpPr>
        <p:grpSpPr>
          <a:xfrm>
            <a:off x="452252" y="2078550"/>
            <a:ext cx="986400" cy="986400"/>
            <a:chOff x="3951850" y="2985350"/>
            <a:chExt cx="407950" cy="41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817;p47">
              <a:extLst>
                <a:ext uri="{FF2B5EF4-FFF2-40B4-BE49-F238E27FC236}">
                  <a16:creationId xmlns:a16="http://schemas.microsoft.com/office/drawing/2014/main" id="{19B27DFC-4B86-B4A8-DFA4-7F409E53869D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8;p47">
              <a:extLst>
                <a:ext uri="{FF2B5EF4-FFF2-40B4-BE49-F238E27FC236}">
                  <a16:creationId xmlns:a16="http://schemas.microsoft.com/office/drawing/2014/main" id="{1FFF8484-A2BF-E0DA-938F-440297D1C8D3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9;p47">
              <a:extLst>
                <a:ext uri="{FF2B5EF4-FFF2-40B4-BE49-F238E27FC236}">
                  <a16:creationId xmlns:a16="http://schemas.microsoft.com/office/drawing/2014/main" id="{896C18B1-E5CA-873C-3A92-F68D386758EF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0;p47">
              <a:extLst>
                <a:ext uri="{FF2B5EF4-FFF2-40B4-BE49-F238E27FC236}">
                  <a16:creationId xmlns:a16="http://schemas.microsoft.com/office/drawing/2014/main" id="{936E4823-365A-F177-2452-DE0623B15010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77;p13">
            <a:extLst>
              <a:ext uri="{FF2B5EF4-FFF2-40B4-BE49-F238E27FC236}">
                <a16:creationId xmlns:a16="http://schemas.microsoft.com/office/drawing/2014/main" id="{8E105DDA-B9A1-2EA5-CAA5-A637A0B6FAE8}"/>
              </a:ext>
            </a:extLst>
          </p:cNvPr>
          <p:cNvSpPr txBox="1"/>
          <p:nvPr/>
        </p:nvSpPr>
        <p:spPr>
          <a:xfrm>
            <a:off x="7539425" y="4625194"/>
            <a:ext cx="800977" cy="3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N=789</a:t>
            </a:r>
            <a:endParaRPr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AABD1B-158F-AEE9-484B-23943C0B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01" y="596305"/>
            <a:ext cx="7048655" cy="3912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32298" y="1489426"/>
            <a:ext cx="2155500" cy="2164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" name="Google Shape;816;p47">
            <a:extLst>
              <a:ext uri="{FF2B5EF4-FFF2-40B4-BE49-F238E27FC236}">
                <a16:creationId xmlns:a16="http://schemas.microsoft.com/office/drawing/2014/main" id="{2B945000-B5AC-083D-87F0-3BE6F8FF01A1}"/>
              </a:ext>
            </a:extLst>
          </p:cNvPr>
          <p:cNvGrpSpPr/>
          <p:nvPr/>
        </p:nvGrpSpPr>
        <p:grpSpPr>
          <a:xfrm>
            <a:off x="452252" y="2078550"/>
            <a:ext cx="986400" cy="986400"/>
            <a:chOff x="3951850" y="2985350"/>
            <a:chExt cx="407950" cy="41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817;p47">
              <a:extLst>
                <a:ext uri="{FF2B5EF4-FFF2-40B4-BE49-F238E27FC236}">
                  <a16:creationId xmlns:a16="http://schemas.microsoft.com/office/drawing/2014/main" id="{1270E423-E4C7-CFBE-8F75-64FCB0EE6AD5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8;p47">
              <a:extLst>
                <a:ext uri="{FF2B5EF4-FFF2-40B4-BE49-F238E27FC236}">
                  <a16:creationId xmlns:a16="http://schemas.microsoft.com/office/drawing/2014/main" id="{BB4FD10B-E50B-F73B-A4A8-48120E850236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9;p47">
              <a:extLst>
                <a:ext uri="{FF2B5EF4-FFF2-40B4-BE49-F238E27FC236}">
                  <a16:creationId xmlns:a16="http://schemas.microsoft.com/office/drawing/2014/main" id="{EACCD656-5819-40BD-E705-5D7019CF5C74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0;p47">
              <a:extLst>
                <a:ext uri="{FF2B5EF4-FFF2-40B4-BE49-F238E27FC236}">
                  <a16:creationId xmlns:a16="http://schemas.microsoft.com/office/drawing/2014/main" id="{8A03C3B6-7CA4-8B5B-53B5-052E62974851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7;p13">
            <a:extLst>
              <a:ext uri="{FF2B5EF4-FFF2-40B4-BE49-F238E27FC236}">
                <a16:creationId xmlns:a16="http://schemas.microsoft.com/office/drawing/2014/main" id="{9A6887D2-D84B-50D8-7D3D-DEED47F17185}"/>
              </a:ext>
            </a:extLst>
          </p:cNvPr>
          <p:cNvSpPr txBox="1"/>
          <p:nvPr/>
        </p:nvSpPr>
        <p:spPr>
          <a:xfrm>
            <a:off x="7539425" y="4625194"/>
            <a:ext cx="800977" cy="3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N=406</a:t>
            </a:r>
            <a:endParaRPr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678C3E-2395-889F-4503-FF5D881A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623" y="176946"/>
            <a:ext cx="4369225" cy="47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74" y="549648"/>
            <a:ext cx="7826126" cy="6084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solidFill>
                  <a:srgbClr val="39C0BA"/>
                </a:solidFill>
              </a:rPr>
            </a:br>
            <a:br>
              <a:rPr lang="en" dirty="0">
                <a:solidFill>
                  <a:srgbClr val="39C0BA"/>
                </a:solidFill>
              </a:rPr>
            </a:br>
            <a:r>
              <a:rPr lang="en" dirty="0">
                <a:solidFill>
                  <a:srgbClr val="39C0BA"/>
                </a:solidFill>
              </a:rPr>
              <a:t>Quantitative </a:t>
            </a:r>
            <a:r>
              <a:rPr lang="en" dirty="0" err="1">
                <a:solidFill>
                  <a:srgbClr val="39C0BA"/>
                </a:solidFill>
              </a:rPr>
              <a:t>Umfrage</a:t>
            </a:r>
            <a:r>
              <a:rPr lang="en" dirty="0">
                <a:solidFill>
                  <a:srgbClr val="39C0BA"/>
                </a:solidFill>
              </a:rPr>
              <a:t> </a:t>
            </a:r>
            <a:r>
              <a:rPr lang="en" dirty="0" err="1">
                <a:solidFill>
                  <a:srgbClr val="39C0BA"/>
                </a:solidFill>
              </a:rPr>
              <a:t>zum</a:t>
            </a:r>
            <a:r>
              <a:rPr lang="en" dirty="0">
                <a:solidFill>
                  <a:srgbClr val="39C0BA"/>
                </a:solidFill>
              </a:rPr>
              <a:t> </a:t>
            </a:r>
            <a:r>
              <a:rPr lang="en" dirty="0" err="1">
                <a:solidFill>
                  <a:srgbClr val="39C0BA"/>
                </a:solidFill>
              </a:rPr>
              <a:t>Umgang</a:t>
            </a:r>
            <a:r>
              <a:rPr lang="en" dirty="0">
                <a:solidFill>
                  <a:srgbClr val="39C0BA"/>
                </a:solidFill>
              </a:rPr>
              <a:t> </a:t>
            </a:r>
            <a:r>
              <a:rPr lang="en" dirty="0" err="1">
                <a:solidFill>
                  <a:srgbClr val="39C0BA"/>
                </a:solidFill>
              </a:rPr>
              <a:t>mit</a:t>
            </a:r>
            <a:r>
              <a:rPr lang="en" dirty="0">
                <a:solidFill>
                  <a:srgbClr val="39C0BA"/>
                </a:solidFill>
              </a:rPr>
              <a:t> </a:t>
            </a:r>
            <a:r>
              <a:rPr lang="en" dirty="0" err="1">
                <a:solidFill>
                  <a:srgbClr val="39C0BA"/>
                </a:solidFill>
              </a:rPr>
              <a:t>lebenden</a:t>
            </a:r>
            <a:r>
              <a:rPr lang="en" dirty="0">
                <a:solidFill>
                  <a:srgbClr val="39C0BA"/>
                </a:solidFill>
              </a:rPr>
              <a:t> Systemen</a:t>
            </a:r>
            <a:r>
              <a:rPr lang="en" baseline="30000" dirty="0">
                <a:solidFill>
                  <a:srgbClr val="39C0BA"/>
                </a:solidFill>
              </a:rPr>
              <a:t>1</a:t>
            </a:r>
            <a:r>
              <a:rPr lang="en" dirty="0">
                <a:solidFill>
                  <a:srgbClr val="39C0BA"/>
                </a:solidFill>
              </a:rPr>
              <a:t> </a:t>
            </a:r>
            <a:br>
              <a:rPr lang="en" dirty="0">
                <a:solidFill>
                  <a:srgbClr val="39C0BA"/>
                </a:solidFill>
              </a:rPr>
            </a:br>
            <a:r>
              <a:rPr lang="en" dirty="0">
                <a:solidFill>
                  <a:srgbClr val="39C0BA"/>
                </a:solidFill>
              </a:rPr>
              <a:t>in den Digital Humanities</a:t>
            </a:r>
            <a:endParaRPr dirty="0">
              <a:solidFill>
                <a:srgbClr val="39C0BA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165498" y="1158072"/>
            <a:ext cx="7978502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/>
              <a:t>Zielgruppe: 16 geisteswissenschaftliche Datenzentren im deutschsprachigen Raum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de-DE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800" dirty="0"/>
              <a:t>Hosting lebender Systeme?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800" dirty="0"/>
              <a:t>Technische und organisatorische Rahmenbedingungen?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800" dirty="0"/>
              <a:t>Gründe für (nicht) Hosting lebender Systeme?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de-DE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/>
              <a:t>…tatsächlich haben nur vier Datenzentren an der Umfrage teilgenommen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700" baseline="30000" dirty="0"/>
              <a:t>1</a:t>
            </a:r>
            <a:r>
              <a:rPr lang="de-DE" sz="700" dirty="0">
                <a:sym typeface="Wingdings" pitchFamily="2" charset="2"/>
              </a:rPr>
              <a:t>Dynamische Umgebungen, Zugangspunkte zu/Repräsentationsformen für Forschungsdaten, die permanent kuratiert und betreut werden müssen. Hauptfunktion von lebenden Systemen ist die Sicherstellung der Zugänglichkeit zu Forschungsdaten in einer spezifischen Form. </a:t>
            </a:r>
            <a:endParaRPr lang="de-DE" sz="400" dirty="0">
              <a:sym typeface="Wingdings" pitchFamily="2" charset="2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9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Rahmenbedingungen</a:t>
            </a:r>
            <a:r>
              <a:rPr lang="en" dirty="0"/>
              <a:t> für das Hosting </a:t>
            </a:r>
            <a:r>
              <a:rPr lang="en" dirty="0" err="1"/>
              <a:t>lebender</a:t>
            </a:r>
            <a:r>
              <a:rPr lang="en" dirty="0"/>
              <a:t> </a:t>
            </a:r>
            <a:r>
              <a:rPr lang="en" dirty="0" err="1"/>
              <a:t>Systeme</a:t>
            </a:r>
            <a:endParaRPr dirty="0"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433E648-7874-4BD9-0B9F-D1C1F774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75" y="3532709"/>
            <a:ext cx="421200" cy="421200"/>
          </a:xfrm>
          <a:prstGeom prst="rect">
            <a:avLst/>
          </a:prstGeom>
          <a:solidFill>
            <a:srgbClr val="39C0B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527ECC7-73B6-1B6C-B078-BA03CA34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75" y="2734487"/>
            <a:ext cx="421200" cy="421200"/>
          </a:xfrm>
          <a:prstGeom prst="rect">
            <a:avLst/>
          </a:prstGeom>
          <a:solidFill>
            <a:srgbClr val="8FE7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250FCC2-D7C9-BCD9-1A01-3732348C8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5" y="1936265"/>
            <a:ext cx="421200" cy="421200"/>
          </a:xfrm>
          <a:prstGeom prst="rect">
            <a:avLst/>
          </a:prstGeom>
          <a:solidFill>
            <a:srgbClr val="FAB2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2EC66A6-182B-3084-9EEE-257522927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5" y="4330931"/>
            <a:ext cx="421200" cy="421200"/>
          </a:xfrm>
          <a:prstGeom prst="rect">
            <a:avLst/>
          </a:prstGeom>
          <a:solidFill>
            <a:srgbClr val="F45A6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77;p13">
            <a:extLst>
              <a:ext uri="{FF2B5EF4-FFF2-40B4-BE49-F238E27FC236}">
                <a16:creationId xmlns:a16="http://schemas.microsoft.com/office/drawing/2014/main" id="{3F3C808A-BC32-FDDA-A0B2-D4E1A03A8E23}"/>
              </a:ext>
            </a:extLst>
          </p:cNvPr>
          <p:cNvSpPr txBox="1"/>
          <p:nvPr/>
        </p:nvSpPr>
        <p:spPr>
          <a:xfrm>
            <a:off x="1274192" y="1000993"/>
            <a:ext cx="1664811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Projekt-</a:t>
            </a:r>
            <a:b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de-DE" sz="12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beteiligung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77;p13">
            <a:extLst>
              <a:ext uri="{FF2B5EF4-FFF2-40B4-BE49-F238E27FC236}">
                <a16:creationId xmlns:a16="http://schemas.microsoft.com/office/drawing/2014/main" id="{8DC2B95E-97BC-43FC-7605-1CF415BEF8C4}"/>
              </a:ext>
            </a:extLst>
          </p:cNvPr>
          <p:cNvSpPr txBox="1"/>
          <p:nvPr/>
        </p:nvSpPr>
        <p:spPr>
          <a:xfrm>
            <a:off x="2372804" y="1000993"/>
            <a:ext cx="2075828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Spezifische </a:t>
            </a:r>
            <a:r>
              <a:rPr lang="de-DE" sz="12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Technologiestacks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5" name="Google Shape;77;p13">
            <a:extLst>
              <a:ext uri="{FF2B5EF4-FFF2-40B4-BE49-F238E27FC236}">
                <a16:creationId xmlns:a16="http://schemas.microsoft.com/office/drawing/2014/main" id="{D21B1CBF-3BA2-F49B-35C8-8B4C640F0DE4}"/>
              </a:ext>
            </a:extLst>
          </p:cNvPr>
          <p:cNvSpPr txBox="1"/>
          <p:nvPr/>
        </p:nvSpPr>
        <p:spPr>
          <a:xfrm>
            <a:off x="3639246" y="1003873"/>
            <a:ext cx="2772514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Lauffähigkeit auf </a:t>
            </a:r>
            <a:b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spezifischer Infrastruktur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77;p13">
            <a:extLst>
              <a:ext uri="{FF2B5EF4-FFF2-40B4-BE49-F238E27FC236}">
                <a16:creationId xmlns:a16="http://schemas.microsoft.com/office/drawing/2014/main" id="{6F1A2CA5-0D4D-2DFC-BDBE-EA1F0C59B0E0}"/>
              </a:ext>
            </a:extLst>
          </p:cNvPr>
          <p:cNvSpPr txBox="1"/>
          <p:nvPr/>
        </p:nvSpPr>
        <p:spPr>
          <a:xfrm>
            <a:off x="5853797" y="1003873"/>
            <a:ext cx="1664810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Solange es keine Mehrarbeit erzeugt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39" name="Gerade Verbindung 138">
            <a:extLst>
              <a:ext uri="{FF2B5EF4-FFF2-40B4-BE49-F238E27FC236}">
                <a16:creationId xmlns:a16="http://schemas.microsoft.com/office/drawing/2014/main" id="{FD6615B1-F969-6E2A-941C-A40FC82C37A0}"/>
              </a:ext>
            </a:extLst>
          </p:cNvPr>
          <p:cNvCxnSpPr>
            <a:cxnSpLocks/>
          </p:cNvCxnSpPr>
          <p:nvPr/>
        </p:nvCxnSpPr>
        <p:spPr>
          <a:xfrm flipH="1">
            <a:off x="2106597" y="1659798"/>
            <a:ext cx="1" cy="3312000"/>
          </a:xfrm>
          <a:prstGeom prst="line">
            <a:avLst/>
          </a:prstGeom>
          <a:ln w="19050">
            <a:solidFill>
              <a:srgbClr val="F45A6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>
            <a:extLst>
              <a:ext uri="{FF2B5EF4-FFF2-40B4-BE49-F238E27FC236}">
                <a16:creationId xmlns:a16="http://schemas.microsoft.com/office/drawing/2014/main" id="{353DFE69-56D4-0117-A58E-FAE3310A75A3}"/>
              </a:ext>
            </a:extLst>
          </p:cNvPr>
          <p:cNvCxnSpPr>
            <a:cxnSpLocks/>
          </p:cNvCxnSpPr>
          <p:nvPr/>
        </p:nvCxnSpPr>
        <p:spPr>
          <a:xfrm flipH="1">
            <a:off x="3410717" y="1658549"/>
            <a:ext cx="1" cy="3312000"/>
          </a:xfrm>
          <a:prstGeom prst="line">
            <a:avLst/>
          </a:prstGeom>
          <a:ln w="19050">
            <a:solidFill>
              <a:srgbClr val="F45A6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>
            <a:extLst>
              <a:ext uri="{FF2B5EF4-FFF2-40B4-BE49-F238E27FC236}">
                <a16:creationId xmlns:a16="http://schemas.microsoft.com/office/drawing/2014/main" id="{26DE9C45-03E0-D44E-3645-FCEB61D5E711}"/>
              </a:ext>
            </a:extLst>
          </p:cNvPr>
          <p:cNvCxnSpPr>
            <a:cxnSpLocks/>
          </p:cNvCxnSpPr>
          <p:nvPr/>
        </p:nvCxnSpPr>
        <p:spPr>
          <a:xfrm flipH="1">
            <a:off x="5025502" y="1658549"/>
            <a:ext cx="1" cy="3312000"/>
          </a:xfrm>
          <a:prstGeom prst="line">
            <a:avLst/>
          </a:prstGeom>
          <a:ln w="19050">
            <a:solidFill>
              <a:srgbClr val="F45A6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krümmte Verbindung 152">
            <a:extLst>
              <a:ext uri="{FF2B5EF4-FFF2-40B4-BE49-F238E27FC236}">
                <a16:creationId xmlns:a16="http://schemas.microsoft.com/office/drawing/2014/main" id="{4EB162B9-6B69-7683-1515-6AE801DD842A}"/>
              </a:ext>
            </a:extLst>
          </p:cNvPr>
          <p:cNvCxnSpPr>
            <a:cxnSpLocks/>
            <a:stCxn id="9" idx="3"/>
            <a:endCxn id="154" idx="2"/>
          </p:cNvCxnSpPr>
          <p:nvPr/>
        </p:nvCxnSpPr>
        <p:spPr>
          <a:xfrm flipH="1">
            <a:off x="439474" y="4541531"/>
            <a:ext cx="1147201" cy="281311"/>
          </a:xfrm>
          <a:prstGeom prst="curvedConnector4">
            <a:avLst>
              <a:gd name="adj1" fmla="val -29502"/>
              <a:gd name="adj2" fmla="val 178507"/>
            </a:avLst>
          </a:prstGeom>
          <a:ln w="57150">
            <a:solidFill>
              <a:srgbClr val="F45A6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Google Shape;77;p13">
            <a:extLst>
              <a:ext uri="{FF2B5EF4-FFF2-40B4-BE49-F238E27FC236}">
                <a16:creationId xmlns:a16="http://schemas.microsoft.com/office/drawing/2014/main" id="{29BFA45F-0FAA-62B3-F93D-4A54480F962F}"/>
              </a:ext>
            </a:extLst>
          </p:cNvPr>
          <p:cNvSpPr txBox="1"/>
          <p:nvPr/>
        </p:nvSpPr>
        <p:spPr>
          <a:xfrm>
            <a:off x="-119700" y="4305660"/>
            <a:ext cx="1118348" cy="51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nicht </a:t>
            </a:r>
            <a:b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leistbar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6" name="Google Shape;77;p13">
            <a:extLst>
              <a:ext uri="{FF2B5EF4-FFF2-40B4-BE49-F238E27FC236}">
                <a16:creationId xmlns:a16="http://schemas.microsoft.com/office/drawing/2014/main" id="{24181D39-5CBA-FFDB-2C45-C2E94CE0F97E}"/>
              </a:ext>
            </a:extLst>
          </p:cNvPr>
          <p:cNvSpPr txBox="1"/>
          <p:nvPr/>
        </p:nvSpPr>
        <p:spPr>
          <a:xfrm>
            <a:off x="891022" y="1612660"/>
            <a:ext cx="961523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Datenzentrum A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1" name="Gerade Verbindung 190">
            <a:extLst>
              <a:ext uri="{FF2B5EF4-FFF2-40B4-BE49-F238E27FC236}">
                <a16:creationId xmlns:a16="http://schemas.microsoft.com/office/drawing/2014/main" id="{C126E8C5-C453-9269-042E-FE87AA61E42B}"/>
              </a:ext>
            </a:extLst>
          </p:cNvPr>
          <p:cNvCxnSpPr>
            <a:cxnSpLocks/>
          </p:cNvCxnSpPr>
          <p:nvPr/>
        </p:nvCxnSpPr>
        <p:spPr>
          <a:xfrm flipH="1">
            <a:off x="6686202" y="1658549"/>
            <a:ext cx="1" cy="3312000"/>
          </a:xfrm>
          <a:prstGeom prst="line">
            <a:avLst/>
          </a:prstGeom>
          <a:ln w="19050">
            <a:solidFill>
              <a:srgbClr val="F45A6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Google Shape;77;p13">
            <a:extLst>
              <a:ext uri="{FF2B5EF4-FFF2-40B4-BE49-F238E27FC236}">
                <a16:creationId xmlns:a16="http://schemas.microsoft.com/office/drawing/2014/main" id="{3C7C1C69-83F0-00F6-875E-D21BCDE228A3}"/>
              </a:ext>
            </a:extLst>
          </p:cNvPr>
          <p:cNvSpPr txBox="1"/>
          <p:nvPr/>
        </p:nvSpPr>
        <p:spPr>
          <a:xfrm>
            <a:off x="7392507" y="1000993"/>
            <a:ext cx="1004550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dynamisch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77;p13">
            <a:extLst>
              <a:ext uri="{FF2B5EF4-FFF2-40B4-BE49-F238E27FC236}">
                <a16:creationId xmlns:a16="http://schemas.microsoft.com/office/drawing/2014/main" id="{6305D0F8-4467-D5F0-EF51-C3C3A03FF114}"/>
              </a:ext>
            </a:extLst>
          </p:cNvPr>
          <p:cNvSpPr txBox="1"/>
          <p:nvPr/>
        </p:nvSpPr>
        <p:spPr>
          <a:xfrm>
            <a:off x="8270957" y="1000993"/>
            <a:ext cx="912460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statisch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96" name="Google Shape;795;p47">
            <a:extLst>
              <a:ext uri="{FF2B5EF4-FFF2-40B4-BE49-F238E27FC236}">
                <a16:creationId xmlns:a16="http://schemas.microsoft.com/office/drawing/2014/main" id="{9F3B0039-328F-C232-7281-56BD2B298829}"/>
              </a:ext>
            </a:extLst>
          </p:cNvPr>
          <p:cNvGrpSpPr/>
          <p:nvPr/>
        </p:nvGrpSpPr>
        <p:grpSpPr>
          <a:xfrm>
            <a:off x="7805539" y="3575620"/>
            <a:ext cx="345971" cy="325505"/>
            <a:chOff x="5972700" y="2330200"/>
            <a:chExt cx="411625" cy="387275"/>
          </a:xfrm>
        </p:grpSpPr>
        <p:sp>
          <p:nvSpPr>
            <p:cNvPr id="197" name="Google Shape;796;p47">
              <a:extLst>
                <a:ext uri="{FF2B5EF4-FFF2-40B4-BE49-F238E27FC236}">
                  <a16:creationId xmlns:a16="http://schemas.microsoft.com/office/drawing/2014/main" id="{FB629044-A8FF-CFA9-1988-A76133D6D399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;p47">
              <a:extLst>
                <a:ext uri="{FF2B5EF4-FFF2-40B4-BE49-F238E27FC236}">
                  <a16:creationId xmlns:a16="http://schemas.microsoft.com/office/drawing/2014/main" id="{EB405428-D192-2C60-0159-DD366D6325AC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795;p47">
            <a:extLst>
              <a:ext uri="{FF2B5EF4-FFF2-40B4-BE49-F238E27FC236}">
                <a16:creationId xmlns:a16="http://schemas.microsoft.com/office/drawing/2014/main" id="{12C0C67A-710E-FCC9-D4EB-25061BF3E2D9}"/>
              </a:ext>
            </a:extLst>
          </p:cNvPr>
          <p:cNvGrpSpPr/>
          <p:nvPr/>
        </p:nvGrpSpPr>
        <p:grpSpPr>
          <a:xfrm>
            <a:off x="7805539" y="1824141"/>
            <a:ext cx="345971" cy="325505"/>
            <a:chOff x="5972700" y="2330200"/>
            <a:chExt cx="411625" cy="387275"/>
          </a:xfrm>
        </p:grpSpPr>
        <p:sp>
          <p:nvSpPr>
            <p:cNvPr id="200" name="Google Shape;796;p47">
              <a:extLst>
                <a:ext uri="{FF2B5EF4-FFF2-40B4-BE49-F238E27FC236}">
                  <a16:creationId xmlns:a16="http://schemas.microsoft.com/office/drawing/2014/main" id="{75C82384-60ED-A127-4DCF-0D70045A1097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7;p47">
              <a:extLst>
                <a:ext uri="{FF2B5EF4-FFF2-40B4-BE49-F238E27FC236}">
                  <a16:creationId xmlns:a16="http://schemas.microsoft.com/office/drawing/2014/main" id="{799EA36C-4E4F-FBB6-D67B-E726D66AC280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795;p47">
            <a:extLst>
              <a:ext uri="{FF2B5EF4-FFF2-40B4-BE49-F238E27FC236}">
                <a16:creationId xmlns:a16="http://schemas.microsoft.com/office/drawing/2014/main" id="{5C798B52-18F9-429A-5740-71FAC37C5E35}"/>
              </a:ext>
            </a:extLst>
          </p:cNvPr>
          <p:cNvGrpSpPr/>
          <p:nvPr/>
        </p:nvGrpSpPr>
        <p:grpSpPr>
          <a:xfrm>
            <a:off x="8523157" y="1824141"/>
            <a:ext cx="345971" cy="325505"/>
            <a:chOff x="5972700" y="2330200"/>
            <a:chExt cx="411625" cy="387275"/>
          </a:xfrm>
        </p:grpSpPr>
        <p:sp>
          <p:nvSpPr>
            <p:cNvPr id="203" name="Google Shape;796;p47">
              <a:extLst>
                <a:ext uri="{FF2B5EF4-FFF2-40B4-BE49-F238E27FC236}">
                  <a16:creationId xmlns:a16="http://schemas.microsoft.com/office/drawing/2014/main" id="{81D1C8DF-0915-DC66-8B40-884DECA1E68A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97;p47">
              <a:extLst>
                <a:ext uri="{FF2B5EF4-FFF2-40B4-BE49-F238E27FC236}">
                  <a16:creationId xmlns:a16="http://schemas.microsoft.com/office/drawing/2014/main" id="{4F364855-6726-C563-191F-B3FBC6FBFABB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795;p47">
            <a:extLst>
              <a:ext uri="{FF2B5EF4-FFF2-40B4-BE49-F238E27FC236}">
                <a16:creationId xmlns:a16="http://schemas.microsoft.com/office/drawing/2014/main" id="{AE00C8BB-846A-7B97-AC88-15ABBFA2BED6}"/>
              </a:ext>
            </a:extLst>
          </p:cNvPr>
          <p:cNvGrpSpPr/>
          <p:nvPr/>
        </p:nvGrpSpPr>
        <p:grpSpPr>
          <a:xfrm>
            <a:off x="7805539" y="2752853"/>
            <a:ext cx="345971" cy="325505"/>
            <a:chOff x="5972700" y="2330200"/>
            <a:chExt cx="411625" cy="387275"/>
          </a:xfrm>
        </p:grpSpPr>
        <p:sp>
          <p:nvSpPr>
            <p:cNvPr id="206" name="Google Shape;796;p47">
              <a:extLst>
                <a:ext uri="{FF2B5EF4-FFF2-40B4-BE49-F238E27FC236}">
                  <a16:creationId xmlns:a16="http://schemas.microsoft.com/office/drawing/2014/main" id="{E84AC616-6FBE-45EC-243F-A519FA7D2A5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7;p47">
              <a:extLst>
                <a:ext uri="{FF2B5EF4-FFF2-40B4-BE49-F238E27FC236}">
                  <a16:creationId xmlns:a16="http://schemas.microsoft.com/office/drawing/2014/main" id="{8E8F7C65-5EA5-BDAF-BFF1-35019CD5076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39C0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Google Shape;632;p45">
            <a:extLst>
              <a:ext uri="{FF2B5EF4-FFF2-40B4-BE49-F238E27FC236}">
                <a16:creationId xmlns:a16="http://schemas.microsoft.com/office/drawing/2014/main" id="{D7107A85-A6B9-48D4-D934-094ED7EDCC51}"/>
              </a:ext>
            </a:extLst>
          </p:cNvPr>
          <p:cNvSpPr>
            <a:spLocks noChangeAspect="1"/>
          </p:cNvSpPr>
          <p:nvPr/>
        </p:nvSpPr>
        <p:spPr>
          <a:xfrm>
            <a:off x="1962597" y="1997815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" name="Google Shape;632;p45">
            <a:extLst>
              <a:ext uri="{FF2B5EF4-FFF2-40B4-BE49-F238E27FC236}">
                <a16:creationId xmlns:a16="http://schemas.microsoft.com/office/drawing/2014/main" id="{ADBAA53A-ECDD-BFA8-1A5C-D221E2389A46}"/>
              </a:ext>
            </a:extLst>
          </p:cNvPr>
          <p:cNvSpPr>
            <a:spLocks noChangeAspect="1"/>
          </p:cNvSpPr>
          <p:nvPr/>
        </p:nvSpPr>
        <p:spPr>
          <a:xfrm>
            <a:off x="1960631" y="2743209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" name="Google Shape;632;p45">
            <a:extLst>
              <a:ext uri="{FF2B5EF4-FFF2-40B4-BE49-F238E27FC236}">
                <a16:creationId xmlns:a16="http://schemas.microsoft.com/office/drawing/2014/main" id="{41F44C80-3F40-F5E3-AC27-10CE63DD9BF6}"/>
              </a:ext>
            </a:extLst>
          </p:cNvPr>
          <p:cNvSpPr>
            <a:spLocks noChangeAspect="1"/>
          </p:cNvSpPr>
          <p:nvPr/>
        </p:nvSpPr>
        <p:spPr>
          <a:xfrm>
            <a:off x="1956495" y="3567747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" name="Google Shape;632;p45">
            <a:extLst>
              <a:ext uri="{FF2B5EF4-FFF2-40B4-BE49-F238E27FC236}">
                <a16:creationId xmlns:a16="http://schemas.microsoft.com/office/drawing/2014/main" id="{0D77ED9D-F806-68FB-7382-27E7D3EB849F}"/>
              </a:ext>
            </a:extLst>
          </p:cNvPr>
          <p:cNvSpPr>
            <a:spLocks noChangeAspect="1"/>
          </p:cNvSpPr>
          <p:nvPr/>
        </p:nvSpPr>
        <p:spPr>
          <a:xfrm>
            <a:off x="3255467" y="1986893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Google Shape;632;p45">
            <a:extLst>
              <a:ext uri="{FF2B5EF4-FFF2-40B4-BE49-F238E27FC236}">
                <a16:creationId xmlns:a16="http://schemas.microsoft.com/office/drawing/2014/main" id="{4C1CFB3D-2644-B3DF-5AFD-15E6161048C5}"/>
              </a:ext>
            </a:extLst>
          </p:cNvPr>
          <p:cNvSpPr>
            <a:spLocks noChangeAspect="1"/>
          </p:cNvSpPr>
          <p:nvPr/>
        </p:nvSpPr>
        <p:spPr>
          <a:xfrm>
            <a:off x="3266512" y="2734487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Google Shape;632;p45">
            <a:extLst>
              <a:ext uri="{FF2B5EF4-FFF2-40B4-BE49-F238E27FC236}">
                <a16:creationId xmlns:a16="http://schemas.microsoft.com/office/drawing/2014/main" id="{B59408EE-2BD2-84B4-09C1-EBD5E3F0437E}"/>
              </a:ext>
            </a:extLst>
          </p:cNvPr>
          <p:cNvSpPr>
            <a:spLocks noChangeAspect="1"/>
          </p:cNvSpPr>
          <p:nvPr/>
        </p:nvSpPr>
        <p:spPr>
          <a:xfrm>
            <a:off x="3250806" y="3562762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Google Shape;632;p45">
            <a:extLst>
              <a:ext uri="{FF2B5EF4-FFF2-40B4-BE49-F238E27FC236}">
                <a16:creationId xmlns:a16="http://schemas.microsoft.com/office/drawing/2014/main" id="{9096E45F-68AB-8EB3-662A-33F5A44466D7}"/>
              </a:ext>
            </a:extLst>
          </p:cNvPr>
          <p:cNvSpPr>
            <a:spLocks noChangeAspect="1"/>
          </p:cNvSpPr>
          <p:nvPr/>
        </p:nvSpPr>
        <p:spPr>
          <a:xfrm>
            <a:off x="4886482" y="1997815"/>
            <a:ext cx="288000" cy="289756"/>
          </a:xfrm>
          <a:prstGeom prst="ellipse">
            <a:avLst/>
          </a:prstGeom>
          <a:solidFill>
            <a:srgbClr val="39C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Google Shape;632;p45">
            <a:extLst>
              <a:ext uri="{FF2B5EF4-FFF2-40B4-BE49-F238E27FC236}">
                <a16:creationId xmlns:a16="http://schemas.microsoft.com/office/drawing/2014/main" id="{0ECCF26A-E209-91FF-1CF5-6F9A042C093B}"/>
              </a:ext>
            </a:extLst>
          </p:cNvPr>
          <p:cNvSpPr>
            <a:spLocks noChangeAspect="1"/>
          </p:cNvSpPr>
          <p:nvPr/>
        </p:nvSpPr>
        <p:spPr>
          <a:xfrm>
            <a:off x="4880002" y="2729725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Google Shape;632;p45">
            <a:extLst>
              <a:ext uri="{FF2B5EF4-FFF2-40B4-BE49-F238E27FC236}">
                <a16:creationId xmlns:a16="http://schemas.microsoft.com/office/drawing/2014/main" id="{16621C9A-4191-5445-A6E2-E43096419D01}"/>
              </a:ext>
            </a:extLst>
          </p:cNvPr>
          <p:cNvSpPr>
            <a:spLocks noChangeAspect="1"/>
          </p:cNvSpPr>
          <p:nvPr/>
        </p:nvSpPr>
        <p:spPr>
          <a:xfrm>
            <a:off x="6542202" y="3571908"/>
            <a:ext cx="288000" cy="2897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Google Shape;77;p13">
            <a:extLst>
              <a:ext uri="{FF2B5EF4-FFF2-40B4-BE49-F238E27FC236}">
                <a16:creationId xmlns:a16="http://schemas.microsoft.com/office/drawing/2014/main" id="{987FCE02-9AC1-E4F5-4855-942D6A028FDB}"/>
              </a:ext>
            </a:extLst>
          </p:cNvPr>
          <p:cNvSpPr txBox="1"/>
          <p:nvPr/>
        </p:nvSpPr>
        <p:spPr>
          <a:xfrm>
            <a:off x="7761917" y="4822842"/>
            <a:ext cx="1870823" cy="3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de-DE" sz="8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flaticon.com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" name="Google Shape;77;p13">
            <a:extLst>
              <a:ext uri="{FF2B5EF4-FFF2-40B4-BE49-F238E27FC236}">
                <a16:creationId xmlns:a16="http://schemas.microsoft.com/office/drawing/2014/main" id="{428736AC-904C-9DF9-06DD-1133368270C9}"/>
              </a:ext>
            </a:extLst>
          </p:cNvPr>
          <p:cNvSpPr txBox="1"/>
          <p:nvPr/>
        </p:nvSpPr>
        <p:spPr>
          <a:xfrm>
            <a:off x="882488" y="4019053"/>
            <a:ext cx="961523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Datenzentrum D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" name="Google Shape;77;p13">
            <a:extLst>
              <a:ext uri="{FF2B5EF4-FFF2-40B4-BE49-F238E27FC236}">
                <a16:creationId xmlns:a16="http://schemas.microsoft.com/office/drawing/2014/main" id="{4E5C3D19-0B5A-AEA9-F9B4-EC60178F8EB7}"/>
              </a:ext>
            </a:extLst>
          </p:cNvPr>
          <p:cNvSpPr txBox="1"/>
          <p:nvPr/>
        </p:nvSpPr>
        <p:spPr>
          <a:xfrm>
            <a:off x="885113" y="3224892"/>
            <a:ext cx="961523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Datenzentrum C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" name="Google Shape;77;p13">
            <a:extLst>
              <a:ext uri="{FF2B5EF4-FFF2-40B4-BE49-F238E27FC236}">
                <a16:creationId xmlns:a16="http://schemas.microsoft.com/office/drawing/2014/main" id="{CDEC1DC4-CDC1-7162-B290-718288AD3BBC}"/>
              </a:ext>
            </a:extLst>
          </p:cNvPr>
          <p:cNvSpPr txBox="1"/>
          <p:nvPr/>
        </p:nvSpPr>
        <p:spPr>
          <a:xfrm>
            <a:off x="899226" y="2430731"/>
            <a:ext cx="961523" cy="4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Datenzentrum B</a:t>
            </a:r>
            <a:endParaRPr sz="8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54" grpId="0"/>
      <p:bldP spid="194" grpId="0"/>
      <p:bldP spid="195" grpId="0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Existierende</a:t>
            </a:r>
            <a:r>
              <a:rPr lang="en" dirty="0"/>
              <a:t> </a:t>
            </a:r>
            <a:r>
              <a:rPr lang="en" dirty="0" err="1"/>
              <a:t>Strategien</a:t>
            </a:r>
            <a:r>
              <a:rPr lang="en" dirty="0"/>
              <a:t> für das Management von </a:t>
            </a:r>
            <a:r>
              <a:rPr lang="en" dirty="0" err="1"/>
              <a:t>lebenden</a:t>
            </a:r>
            <a:r>
              <a:rPr lang="en" dirty="0"/>
              <a:t> </a:t>
            </a:r>
            <a:r>
              <a:rPr lang="en" dirty="0" err="1"/>
              <a:t>Systemen</a:t>
            </a:r>
            <a:endParaRPr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72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Existierende</a:t>
            </a:r>
            <a:r>
              <a:rPr lang="en" dirty="0"/>
              <a:t> </a:t>
            </a:r>
            <a:r>
              <a:rPr lang="en" dirty="0" err="1"/>
              <a:t>Strategien</a:t>
            </a:r>
            <a:r>
              <a:rPr lang="en" dirty="0"/>
              <a:t> für das Management </a:t>
            </a:r>
            <a:r>
              <a:rPr lang="en" dirty="0" err="1"/>
              <a:t>lebender</a:t>
            </a:r>
            <a:r>
              <a:rPr lang="en" dirty="0"/>
              <a:t> </a:t>
            </a:r>
            <a:r>
              <a:rPr lang="en" dirty="0" err="1"/>
              <a:t>Systeme</a:t>
            </a:r>
            <a:endParaRPr dirty="0"/>
          </a:p>
        </p:txBody>
      </p:sp>
      <p:sp>
        <p:nvSpPr>
          <p:cNvPr id="447" name="Google Shape;447;p4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48" name="Google Shape;448;p41"/>
          <p:cNvSpPr/>
          <p:nvPr/>
        </p:nvSpPr>
        <p:spPr>
          <a:xfrm>
            <a:off x="1008055" y="13634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5055392" y="13634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08055" y="31219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5055392" y="31219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endParaRPr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2" name="Google Shape;452;p41"/>
          <p:cNvSpPr/>
          <p:nvPr/>
        </p:nvSpPr>
        <p:spPr>
          <a:xfrm rot="10800000">
            <a:off x="-200495" y="1548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1"/>
          <p:cNvSpPr/>
          <p:nvPr/>
        </p:nvSpPr>
        <p:spPr>
          <a:xfrm rot="16200000">
            <a:off x="7739381" y="1548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1"/>
          <p:cNvSpPr/>
          <p:nvPr/>
        </p:nvSpPr>
        <p:spPr>
          <a:xfrm>
            <a:off x="7733342" y="34979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1"/>
          <p:cNvSpPr/>
          <p:nvPr/>
        </p:nvSpPr>
        <p:spPr>
          <a:xfrm rot="5400000">
            <a:off x="-200495" y="34979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1282984" y="1604648"/>
            <a:ext cx="349200" cy="43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i="0" dirty="0">
                <a:ln>
                  <a:noFill/>
                </a:ln>
                <a:solidFill>
                  <a:schemeClr val="lt1"/>
                </a:solidFill>
                <a:latin typeface="Quicksand"/>
              </a:rPr>
              <a:t>1</a:t>
            </a:r>
            <a:endParaRPr i="0" dirty="0">
              <a:ln>
                <a:noFill/>
              </a:ln>
              <a:solidFill>
                <a:schemeClr val="lt1"/>
              </a:solidFill>
              <a:latin typeface="Quicksand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8242168" y="1604648"/>
            <a:ext cx="349200" cy="43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i="0" dirty="0">
                <a:ln>
                  <a:noFill/>
                </a:ln>
                <a:solidFill>
                  <a:schemeClr val="lt1"/>
                </a:solidFill>
                <a:latin typeface="Quicksand"/>
              </a:rPr>
              <a:t>2</a:t>
            </a:r>
            <a:endParaRPr i="0" dirty="0">
              <a:ln>
                <a:noFill/>
              </a:ln>
              <a:solidFill>
                <a:schemeClr val="lt1"/>
              </a:solidFill>
              <a:latin typeface="Quicksand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1282984" y="4044836"/>
            <a:ext cx="349200" cy="43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i="0" dirty="0">
                <a:ln>
                  <a:noFill/>
                </a:ln>
                <a:solidFill>
                  <a:schemeClr val="lt1"/>
                </a:solidFill>
                <a:latin typeface="Quicksand"/>
              </a:rPr>
              <a:t>3</a:t>
            </a:r>
            <a:endParaRPr i="0" dirty="0">
              <a:ln>
                <a:noFill/>
              </a:ln>
              <a:solidFill>
                <a:schemeClr val="lt1"/>
              </a:solidFill>
              <a:latin typeface="Quicksand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8242168" y="4044836"/>
            <a:ext cx="349200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i="0" dirty="0">
                <a:ln>
                  <a:noFill/>
                </a:ln>
                <a:solidFill>
                  <a:schemeClr val="lt1"/>
                </a:solidFill>
                <a:latin typeface="Quicksand"/>
              </a:rPr>
              <a:t>4</a:t>
            </a:r>
            <a:endParaRPr i="0" dirty="0">
              <a:ln>
                <a:noFill/>
              </a:ln>
              <a:solidFill>
                <a:schemeClr val="lt1"/>
              </a:solidFill>
              <a:latin typeface="Quicksand"/>
            </a:endParaRPr>
          </a:p>
        </p:txBody>
      </p:sp>
      <p:sp>
        <p:nvSpPr>
          <p:cNvPr id="3" name="Google Shape;77;p13">
            <a:extLst>
              <a:ext uri="{FF2B5EF4-FFF2-40B4-BE49-F238E27FC236}">
                <a16:creationId xmlns:a16="http://schemas.microsoft.com/office/drawing/2014/main" id="{636E47D4-A8DA-D754-0C8E-3BFB6AB2CE37}"/>
              </a:ext>
            </a:extLst>
          </p:cNvPr>
          <p:cNvSpPr txBox="1"/>
          <p:nvPr/>
        </p:nvSpPr>
        <p:spPr>
          <a:xfrm>
            <a:off x="2236459" y="1363400"/>
            <a:ext cx="2658096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Investition ausreichender finanzieller/personeller Ressourcen</a:t>
            </a:r>
            <a:endParaRPr sz="1200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Skaliert nicht mit wachsender Anzahl lebender Systeme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Wer bezahlt so etwas?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Google Shape;77;p13">
            <a:extLst>
              <a:ext uri="{FF2B5EF4-FFF2-40B4-BE49-F238E27FC236}">
                <a16:creationId xmlns:a16="http://schemas.microsoft.com/office/drawing/2014/main" id="{4688F3D1-10DF-2925-FB39-D833EE5EA1A6}"/>
              </a:ext>
            </a:extLst>
          </p:cNvPr>
          <p:cNvSpPr txBox="1"/>
          <p:nvPr/>
        </p:nvSpPr>
        <p:spPr>
          <a:xfrm>
            <a:off x="5055392" y="1363400"/>
            <a:ext cx="2658096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Restriktion von </a:t>
            </a:r>
            <a:r>
              <a:rPr lang="de-DE" sz="1200" b="1" dirty="0" err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Technologiestacks</a:t>
            </a:r>
            <a:endParaRPr sz="1200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Zu wenige Community-Standards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Könnte im Widerspruch zur Wissenschaftsfreiheit stehen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Google Shape;77;p13">
            <a:extLst>
              <a:ext uri="{FF2B5EF4-FFF2-40B4-BE49-F238E27FC236}">
                <a16:creationId xmlns:a16="http://schemas.microsoft.com/office/drawing/2014/main" id="{F09EBD76-8345-773A-510C-A236F33A2DAB}"/>
              </a:ext>
            </a:extLst>
          </p:cNvPr>
          <p:cNvSpPr txBox="1"/>
          <p:nvPr/>
        </p:nvSpPr>
        <p:spPr>
          <a:xfrm>
            <a:off x="2216605" y="3121900"/>
            <a:ext cx="2658096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Virtualisierung durch Technologien, bspw. Docker</a:t>
            </a:r>
            <a:endParaRPr sz="1200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Bedarf spezifischer Infrastruktur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Bedarf qualifiziertes Personal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" name="Google Shape;77;p13">
            <a:extLst>
              <a:ext uri="{FF2B5EF4-FFF2-40B4-BE49-F238E27FC236}">
                <a16:creationId xmlns:a16="http://schemas.microsoft.com/office/drawing/2014/main" id="{EA1AB9B2-059F-72AF-70F4-2D4B07C52330}"/>
              </a:ext>
            </a:extLst>
          </p:cNvPr>
          <p:cNvSpPr txBox="1"/>
          <p:nvPr/>
        </p:nvSpPr>
        <p:spPr>
          <a:xfrm>
            <a:off x="5055392" y="3126131"/>
            <a:ext cx="2658096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Hosting lebender Systeme in statischer Form</a:t>
            </a:r>
            <a:endParaRPr sz="1200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Nicht immer eine geeignete Strategie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Verlust bereits entwickelter (notwendiger) Funktionalitäten</a:t>
            </a: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Macintosh PowerPoint</Application>
  <PresentationFormat>Bildschirmpräsentation (16:9)</PresentationFormat>
  <Paragraphs>167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Wingdings</vt:lpstr>
      <vt:lpstr>Courier New</vt:lpstr>
      <vt:lpstr>Arial</vt:lpstr>
      <vt:lpstr>Quicksand</vt:lpstr>
      <vt:lpstr>Calibri</vt:lpstr>
      <vt:lpstr>Eleanor template</vt:lpstr>
      <vt:lpstr>„Das ist nicht in unserer Verantwortung“ Strategien zur nachhaltigen Bereitstellung lebender Systeme</vt:lpstr>
      <vt:lpstr>Problemstellung</vt:lpstr>
      <vt:lpstr>A Catalog of Digital Scholarly Editions (Sahle)</vt:lpstr>
      <vt:lpstr>PowerPoint-Präsentation</vt:lpstr>
      <vt:lpstr>PowerPoint-Präsentation</vt:lpstr>
      <vt:lpstr>  Quantitative Umfrage zum Umgang mit lebenden Systemen1  in den Digital Humanities</vt:lpstr>
      <vt:lpstr>Rahmenbedingungen für das Hosting lebender Systeme</vt:lpstr>
      <vt:lpstr>Existierende Strategien für das Management von lebenden Systemen</vt:lpstr>
      <vt:lpstr>Existierende Strategien für das Management lebender Systeme</vt:lpstr>
      <vt:lpstr>Ein reales Beispiel</vt:lpstr>
      <vt:lpstr>Digitale Datenbank</vt:lpstr>
      <vt:lpstr>…genauer gesagt</vt:lpstr>
      <vt:lpstr>…genauer gesagt</vt:lpstr>
      <vt:lpstr>Lösung!?</vt:lpstr>
      <vt:lpstr>Kernfrage</vt:lpstr>
      <vt:lpstr>PowerPoint-Präsentation</vt:lpstr>
      <vt:lpstr>Verantwortungen, Rollen und Motivation </vt:lpstr>
      <vt:lpstr>Verantwortungen, Rollen und Motivation </vt:lpstr>
      <vt:lpstr>Verantwortungen, Rollen und Motivation </vt:lpstr>
      <vt:lpstr>Orchestrierung aller Stakeholder</vt:lpstr>
      <vt:lpstr>Adressierung bestehender Strategien (und ihrer Restriktionen)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whom it may concern strategies for ensuring sustainable management of Digital Scholarly Editions</dc:title>
  <cp:lastModifiedBy>Patrick Helling</cp:lastModifiedBy>
  <cp:revision>39</cp:revision>
  <dcterms:modified xsi:type="dcterms:W3CDTF">2024-09-04T10:11:52Z</dcterms:modified>
</cp:coreProperties>
</file>