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"/>
  </p:notesMasterIdLst>
  <p:handoutMasterIdLst>
    <p:handoutMasterId r:id="rId5"/>
  </p:handoutMasterIdLst>
  <p:sldIdLst>
    <p:sldId id="31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9" autoAdjust="0"/>
    <p:restoredTop sz="94660"/>
  </p:normalViewPr>
  <p:slideViewPr>
    <p:cSldViewPr snapToGrid="0">
      <p:cViewPr>
        <p:scale>
          <a:sx n="120" d="100"/>
          <a:sy n="120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A5DEA-279A-468E-B7F7-0AC576454E6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EC44-FE89-4A88-9CB8-F085A0D7F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67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DD52-D5C1-4B10-BD3E-9B7F0DA95317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err="1"/>
              <a:t>Erl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FEE5-A909-456C-85C2-61DC0F496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47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89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7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17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llipse 13"/>
          <p:cNvSpPr/>
          <p:nvPr userDrawn="1"/>
        </p:nvSpPr>
        <p:spPr>
          <a:xfrm rot="20947518">
            <a:off x="109592" y="164894"/>
            <a:ext cx="1993692" cy="105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FCDDD6A-6318-C941-9A67-09D5B75CB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6288"/>
          <a:stretch/>
        </p:blipFill>
        <p:spPr>
          <a:xfrm>
            <a:off x="71902" y="718146"/>
            <a:ext cx="846279" cy="4660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EA73405-F1D4-E64B-9AD0-873C04D618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08" y="281852"/>
            <a:ext cx="1010145" cy="61019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CE3602F-F131-0C4F-9881-9C6BA266F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7800"/>
          <a:stretch/>
        </p:blipFill>
        <p:spPr>
          <a:xfrm>
            <a:off x="26363" y="25887"/>
            <a:ext cx="1030695" cy="561841"/>
          </a:xfrm>
          <a:prstGeom prst="rect">
            <a:avLst/>
          </a:prstGeom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2064B1F1-C440-7542-9311-608F5FCE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AB02B49B-666E-F34D-99CB-451B639A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BE5C824B-645A-344D-9F93-4D364113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1E1799CE-B4BD-134A-953A-8E2BC3C8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4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0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45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1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6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48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94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88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2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6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6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3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6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2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1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185DB-F966-4EE5-814C-A02B09864684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7A53-CA7C-457C-822B-42387EF3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0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DCC1-8C16-430E-9557-046A0A8360D5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8F113-4DBB-4D9F-AA83-96CFE10ECF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0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8816A2-9DCE-FD5E-3E59-269F4BF3E3B2}"/>
              </a:ext>
            </a:extLst>
          </p:cNvPr>
          <p:cNvSpPr/>
          <p:nvPr/>
        </p:nvSpPr>
        <p:spPr>
          <a:xfrm>
            <a:off x="2934586" y="925033"/>
            <a:ext cx="6443330" cy="5518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0432FF"/>
                </a:solidFill>
              </a:rPr>
              <a:t>PPF</a:t>
            </a:r>
            <a:endParaRPr lang="fr-FR" dirty="0"/>
          </a:p>
        </p:txBody>
      </p:sp>
      <p:pic>
        <p:nvPicPr>
          <p:cNvPr id="8" name="Picture 14" descr="RI Research Instruments GmbH | satsearch">
            <a:extLst>
              <a:ext uri="{FF2B5EF4-FFF2-40B4-BE49-F238E27FC236}">
                <a16:creationId xmlns:a16="http://schemas.microsoft.com/office/drawing/2014/main" id="{00E4D13E-D12D-796B-13DD-63C2884B7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1" b="32225"/>
          <a:stretch/>
        </p:blipFill>
        <p:spPr bwMode="auto">
          <a:xfrm>
            <a:off x="10870769" y="6373821"/>
            <a:ext cx="113129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F65E7C-3746-23F5-6B4B-ED1ED2276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9" y="6486565"/>
            <a:ext cx="456038" cy="30015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D7DB8A9-89F1-1E83-A387-6EC6D7A7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22" y="6495226"/>
            <a:ext cx="501145" cy="3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4ED4B59-29DF-E19C-CEAF-5C9B8F07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86" y="6537266"/>
            <a:ext cx="1131297" cy="2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Naissance de l’IJCLab | Physique des Accélérateurs et Technologies ...">
            <a:extLst>
              <a:ext uri="{FF2B5EF4-FFF2-40B4-BE49-F238E27FC236}">
                <a16:creationId xmlns:a16="http://schemas.microsoft.com/office/drawing/2014/main" id="{7120D2C4-9A25-8998-0647-BA02D0CF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08" y="6483679"/>
            <a:ext cx="476538" cy="3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NRS">
            <a:extLst>
              <a:ext uri="{FF2B5EF4-FFF2-40B4-BE49-F238E27FC236}">
                <a16:creationId xmlns:a16="http://schemas.microsoft.com/office/drawing/2014/main" id="{ED12983A-1D64-98D2-9967-888CE3EB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8" y="6467199"/>
            <a:ext cx="351776" cy="3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Paris-Saclay University Logo PNG vector in SVG, PDF, AI, CDR format">
            <a:extLst>
              <a:ext uri="{FF2B5EF4-FFF2-40B4-BE49-F238E27FC236}">
                <a16:creationId xmlns:a16="http://schemas.microsoft.com/office/drawing/2014/main" id="{EEE55B3F-0E4A-9298-9A5E-A55B8AD5B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29195" r="6794" b="24448"/>
          <a:stretch/>
        </p:blipFill>
        <p:spPr bwMode="auto">
          <a:xfrm>
            <a:off x="4622426" y="6476873"/>
            <a:ext cx="901298" cy="3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1F8E13AA-CCA0-62A4-2999-CDC9D3A717D4}"/>
              </a:ext>
            </a:extLst>
          </p:cNvPr>
          <p:cNvSpPr txBox="1">
            <a:spLocks/>
          </p:cNvSpPr>
          <p:nvPr/>
        </p:nvSpPr>
        <p:spPr>
          <a:xfrm>
            <a:off x="-101032" y="217570"/>
            <a:ext cx="12103099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0432FF"/>
                </a:solidFill>
                <a:latin typeface="+mn-lt"/>
              </a:rPr>
              <a:t>Photocathodes for PERLE</a:t>
            </a:r>
          </a:p>
        </p:txBody>
      </p:sp>
      <p:pic>
        <p:nvPicPr>
          <p:cNvPr id="16" name="image16.png">
            <a:extLst>
              <a:ext uri="{FF2B5EF4-FFF2-40B4-BE49-F238E27FC236}">
                <a16:creationId xmlns:a16="http://schemas.microsoft.com/office/drawing/2014/main" id="{0D3C0369-46C3-AD14-16A9-DEC9C18136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934" y="6498886"/>
            <a:ext cx="1060199" cy="307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6" descr="Résultat de recherche d'images pour &quot;Liverpool university logo&quot;">
            <a:extLst>
              <a:ext uri="{FF2B5EF4-FFF2-40B4-BE49-F238E27FC236}">
                <a16:creationId xmlns:a16="http://schemas.microsoft.com/office/drawing/2014/main" id="{1CF46CC7-E0EF-4580-6A6C-401FE95D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333" y="6415861"/>
            <a:ext cx="1077902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0">
            <a:extLst>
              <a:ext uri="{FF2B5EF4-FFF2-40B4-BE49-F238E27FC236}">
                <a16:creationId xmlns:a16="http://schemas.microsoft.com/office/drawing/2014/main" id="{EB92B620-BBB2-72C6-F2DD-CF69378BE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13199" r="17084" b="18903"/>
          <a:stretch>
            <a:fillRect/>
          </a:stretch>
        </p:blipFill>
        <p:spPr bwMode="auto">
          <a:xfrm>
            <a:off x="5565505" y="2963917"/>
            <a:ext cx="6549502" cy="31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1FFFAD-6544-66AA-5D8C-B5BF13AD127F}"/>
              </a:ext>
            </a:extLst>
          </p:cNvPr>
          <p:cNvSpPr txBox="1"/>
          <p:nvPr/>
        </p:nvSpPr>
        <p:spPr>
          <a:xfrm>
            <a:off x="3423" y="1515381"/>
            <a:ext cx="124022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FF"/>
                </a:solidFill>
              </a:rPr>
              <a:t>PERLE: first multi-turn energy recovery </a:t>
            </a:r>
            <a:r>
              <a:rPr lang="en-GB" sz="1600" b="1" dirty="0" err="1">
                <a:solidFill>
                  <a:srgbClr val="0000FF"/>
                </a:solidFill>
              </a:rPr>
              <a:t>linac</a:t>
            </a:r>
            <a:r>
              <a:rPr lang="en-GB" sz="1600" b="1" dirty="0">
                <a:solidFill>
                  <a:srgbClr val="0000FF"/>
                </a:solidFill>
              </a:rPr>
              <a:t> at high current (20 mA), in </a:t>
            </a:r>
            <a:r>
              <a:rPr lang="en-GB" sz="1600" b="1" dirty="0" err="1">
                <a:solidFill>
                  <a:srgbClr val="0000FF"/>
                </a:solidFill>
              </a:rPr>
              <a:t>IJCLab</a:t>
            </a:r>
            <a:r>
              <a:rPr lang="en-GB" sz="1600" b="1" dirty="0">
                <a:solidFill>
                  <a:srgbClr val="0000FF"/>
                </a:solidFill>
              </a:rPr>
              <a:t>-Orsay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00FF"/>
                </a:solidFill>
              </a:rPr>
              <a:t>Collaboration agreement IN2P3 &amp; RI on photo-</a:t>
            </a:r>
            <a:r>
              <a:rPr lang="fr-FR" sz="1600" b="1" dirty="0" err="1">
                <a:solidFill>
                  <a:srgbClr val="0000FF"/>
                </a:solidFill>
              </a:rPr>
              <a:t>injector</a:t>
            </a:r>
            <a:r>
              <a:rPr lang="fr-FR" sz="1600" b="1" dirty="0">
                <a:solidFill>
                  <a:srgbClr val="0000FF"/>
                </a:solidFill>
              </a:rPr>
              <a:t> R&amp;D : hardware of </a:t>
            </a:r>
            <a:r>
              <a:rPr lang="fr-FR" sz="1600" b="1" dirty="0" err="1">
                <a:solidFill>
                  <a:srgbClr val="0000FF"/>
                </a:solidFill>
              </a:rPr>
              <a:t>Lighthouse</a:t>
            </a:r>
            <a:r>
              <a:rPr lang="fr-FR" sz="1600" b="1" dirty="0">
                <a:solidFill>
                  <a:srgbClr val="0000FF"/>
                </a:solidFill>
              </a:rPr>
              <a:t> </a:t>
            </a:r>
            <a:r>
              <a:rPr lang="fr-FR" sz="1600" b="1" dirty="0" err="1">
                <a:solidFill>
                  <a:srgbClr val="0000FF"/>
                </a:solidFill>
              </a:rPr>
              <a:t>project</a:t>
            </a:r>
            <a:r>
              <a:rPr lang="fr-FR" sz="1600" b="1" dirty="0">
                <a:solidFill>
                  <a:srgbClr val="0000FF"/>
                </a:solidFill>
              </a:rPr>
              <a:t> (</a:t>
            </a:r>
            <a:r>
              <a:rPr lang="fr-FR" sz="1600" b="1" dirty="0" err="1">
                <a:solidFill>
                  <a:srgbClr val="0000FF"/>
                </a:solidFill>
              </a:rPr>
              <a:t>terminated</a:t>
            </a:r>
            <a:r>
              <a:rPr lang="fr-FR" sz="1600" b="1" dirty="0">
                <a:solidFill>
                  <a:srgbClr val="0000FF"/>
                </a:solidFill>
              </a:rPr>
              <a:t>) </a:t>
            </a:r>
            <a:r>
              <a:rPr lang="fr-FR" sz="1600" b="1" dirty="0" err="1">
                <a:solidFill>
                  <a:srgbClr val="0000FF"/>
                </a:solidFill>
              </a:rPr>
              <a:t>transfered</a:t>
            </a:r>
            <a:r>
              <a:rPr lang="fr-FR" sz="1600" b="1" dirty="0">
                <a:solidFill>
                  <a:srgbClr val="0000FF"/>
                </a:solidFill>
              </a:rPr>
              <a:t> for PERLE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432FF"/>
                </a:solidFill>
              </a:rPr>
              <a:t>Photocathode </a:t>
            </a:r>
            <a:r>
              <a:rPr lang="fr-FR" sz="1600" b="1" dirty="0" err="1">
                <a:solidFill>
                  <a:srgbClr val="0432FF"/>
                </a:solidFill>
              </a:rPr>
              <a:t>preparation</a:t>
            </a:r>
            <a:r>
              <a:rPr lang="fr-FR" sz="1600" b="1" dirty="0">
                <a:solidFill>
                  <a:srgbClr val="0432FF"/>
                </a:solidFill>
              </a:rPr>
              <a:t> </a:t>
            </a:r>
            <a:r>
              <a:rPr lang="fr-FR" sz="1600" b="1" dirty="0" err="1">
                <a:solidFill>
                  <a:srgbClr val="0432FF"/>
                </a:solidFill>
              </a:rPr>
              <a:t>facility</a:t>
            </a:r>
            <a:r>
              <a:rPr lang="fr-FR" sz="1600" b="1" dirty="0">
                <a:solidFill>
                  <a:srgbClr val="0432FF"/>
                </a:solidFill>
              </a:rPr>
              <a:t> (PPF) for </a:t>
            </a:r>
            <a:r>
              <a:rPr lang="fr-FR" sz="1600" b="1" dirty="0" err="1">
                <a:solidFill>
                  <a:srgbClr val="0432FF"/>
                </a:solidFill>
              </a:rPr>
              <a:t>deposition</a:t>
            </a:r>
            <a:r>
              <a:rPr lang="fr-FR" sz="1600" b="1" dirty="0">
                <a:solidFill>
                  <a:srgbClr val="0432FF"/>
                </a:solidFill>
              </a:rPr>
              <a:t> and </a:t>
            </a:r>
            <a:r>
              <a:rPr lang="fr-FR" sz="1600" b="1" dirty="0" err="1">
                <a:solidFill>
                  <a:srgbClr val="0432FF"/>
                </a:solidFill>
              </a:rPr>
              <a:t>transfer</a:t>
            </a:r>
            <a:r>
              <a:rPr lang="fr-FR" sz="1600" b="1" dirty="0">
                <a:solidFill>
                  <a:srgbClr val="0432FF"/>
                </a:solidFill>
              </a:rPr>
              <a:t> to the gun </a:t>
            </a:r>
            <a:r>
              <a:rPr lang="fr-FR" sz="1600" b="1" dirty="0" err="1">
                <a:solidFill>
                  <a:srgbClr val="0432FF"/>
                </a:solidFill>
              </a:rPr>
              <a:t>under</a:t>
            </a:r>
            <a:r>
              <a:rPr lang="fr-FR" sz="1600" b="1" dirty="0">
                <a:solidFill>
                  <a:srgbClr val="0432FF"/>
                </a:solidFill>
              </a:rPr>
              <a:t> vacuum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Glovebox</a:t>
            </a:r>
            <a:r>
              <a:rPr lang="fr-FR" sz="1600" dirty="0"/>
              <a:t> and </a:t>
            </a:r>
            <a:r>
              <a:rPr lang="fr-FR" sz="1600" dirty="0" err="1"/>
              <a:t>load</a:t>
            </a:r>
            <a:r>
              <a:rPr lang="fr-FR" sz="1600" dirty="0"/>
              <a:t> lock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Trolley for 5 pucks (2’’ in </a:t>
            </a:r>
            <a:r>
              <a:rPr lang="fr-FR" sz="1600" dirty="0" err="1"/>
              <a:t>diameter</a:t>
            </a:r>
            <a:r>
              <a:rPr lang="fr-FR" sz="16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MBE </a:t>
            </a:r>
            <a:r>
              <a:rPr lang="fr-FR" sz="1600" dirty="0" err="1"/>
              <a:t>chamber</a:t>
            </a:r>
            <a:r>
              <a:rPr lang="fr-FR" sz="1600" dirty="0"/>
              <a:t> (thermal effusion </a:t>
            </a:r>
            <a:r>
              <a:rPr lang="fr-FR" sz="1600" dirty="0" err="1"/>
              <a:t>cells</a:t>
            </a:r>
            <a:r>
              <a:rPr lang="fr-FR" sz="16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2 </a:t>
            </a:r>
            <a:r>
              <a:rPr lang="fr-FR" sz="1600" dirty="0" err="1"/>
              <a:t>automated</a:t>
            </a:r>
            <a:r>
              <a:rPr lang="fr-FR" sz="1600" dirty="0"/>
              <a:t> modules to </a:t>
            </a:r>
            <a:r>
              <a:rPr lang="fr-FR" sz="1600" dirty="0" err="1"/>
              <a:t>grab</a:t>
            </a:r>
            <a:r>
              <a:rPr lang="fr-FR" sz="1600" dirty="0"/>
              <a:t> and </a:t>
            </a:r>
            <a:r>
              <a:rPr lang="fr-FR" sz="1600" dirty="0" err="1"/>
              <a:t>transfer</a:t>
            </a:r>
            <a:r>
              <a:rPr lang="fr-FR" sz="1600" dirty="0"/>
              <a:t> the puck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432FF"/>
                </a:solidFill>
              </a:rPr>
              <a:t>Multi-alkali antimonide photocathode (CsK</a:t>
            </a:r>
            <a:r>
              <a:rPr lang="fr-FR" sz="1600" b="1" baseline="-25000" dirty="0">
                <a:solidFill>
                  <a:srgbClr val="0432FF"/>
                </a:solidFill>
              </a:rPr>
              <a:t>2</a:t>
            </a:r>
            <a:r>
              <a:rPr lang="fr-FR" sz="1600" b="1" dirty="0">
                <a:solidFill>
                  <a:srgbClr val="0432FF"/>
                </a:solidFill>
              </a:rPr>
              <a:t>Sb) 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432FF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432FF"/>
                </a:solidFill>
                <a:latin typeface="+mn-lt"/>
              </a:rPr>
              <a:t>Delivered</a:t>
            </a:r>
            <a:r>
              <a:rPr lang="fr-FR" sz="1600" b="1" dirty="0">
                <a:solidFill>
                  <a:srgbClr val="0432FF"/>
                </a:solidFill>
                <a:latin typeface="+mn-lt"/>
              </a:rPr>
              <a:t> at Orsay, to </a:t>
            </a:r>
            <a:r>
              <a:rPr lang="fr-FR" sz="1600" b="1" dirty="0" err="1">
                <a:solidFill>
                  <a:srgbClr val="0432FF"/>
                </a:solidFill>
                <a:latin typeface="+mn-lt"/>
              </a:rPr>
              <a:t>be</a:t>
            </a:r>
            <a:r>
              <a:rPr lang="fr-FR" sz="1600" b="1" dirty="0">
                <a:solidFill>
                  <a:srgbClr val="0432FF"/>
                </a:solidFill>
                <a:latin typeface="+mn-lt"/>
              </a:rPr>
              <a:t> re-</a:t>
            </a:r>
            <a:r>
              <a:rPr lang="fr-FR" sz="1600" b="1" dirty="0" err="1">
                <a:solidFill>
                  <a:srgbClr val="0432FF"/>
                </a:solidFill>
                <a:latin typeface="+mn-lt"/>
              </a:rPr>
              <a:t>assembled</a:t>
            </a:r>
            <a:r>
              <a:rPr lang="fr-FR" sz="1600" b="1" dirty="0">
                <a:solidFill>
                  <a:srgbClr val="0432FF"/>
                </a:solidFill>
                <a:latin typeface="+mn-lt"/>
              </a:rPr>
              <a:t> and </a:t>
            </a:r>
            <a:r>
              <a:rPr lang="fr-FR" sz="1600" b="1" dirty="0" err="1">
                <a:solidFill>
                  <a:srgbClr val="0432FF"/>
                </a:solidFill>
                <a:latin typeface="+mn-lt"/>
              </a:rPr>
              <a:t>commissionned</a:t>
            </a:r>
            <a:r>
              <a:rPr lang="fr-FR" sz="1600" b="1" dirty="0">
                <a:solidFill>
                  <a:srgbClr val="0432FF"/>
                </a:solidFill>
                <a:latin typeface="+mn-lt"/>
              </a:rPr>
              <a:t> </a:t>
            </a:r>
            <a:endParaRPr lang="fr-FR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928FBCB-6653-7086-BDE2-4BD076833BCC}"/>
              </a:ext>
            </a:extLst>
          </p:cNvPr>
          <p:cNvSpPr/>
          <p:nvPr/>
        </p:nvSpPr>
        <p:spPr>
          <a:xfrm rot="20291877">
            <a:off x="5851166" y="3955196"/>
            <a:ext cx="1550237" cy="7787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D438C7C-DC22-5170-9B6F-686E45AFA493}"/>
              </a:ext>
            </a:extLst>
          </p:cNvPr>
          <p:cNvSpPr txBox="1"/>
          <p:nvPr/>
        </p:nvSpPr>
        <p:spPr>
          <a:xfrm>
            <a:off x="6584529" y="4718874"/>
            <a:ext cx="906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PPF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1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5660</TotalTime>
  <Words>105</Words>
  <Application>Microsoft Macintosh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Pré-étude d’implantation PERLE</dc:title>
  <dc:creator>Denis REYNET</dc:creator>
  <cp:lastModifiedBy>Maud Baylac</cp:lastModifiedBy>
  <cp:revision>247</cp:revision>
  <cp:lastPrinted>2023-06-22T09:13:06Z</cp:lastPrinted>
  <dcterms:created xsi:type="dcterms:W3CDTF">2021-11-26T13:32:04Z</dcterms:created>
  <dcterms:modified xsi:type="dcterms:W3CDTF">2024-09-16T15:41:59Z</dcterms:modified>
</cp:coreProperties>
</file>