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1138" y="1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A70223-61DC-FB2B-0E7E-9B3072363C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98DA92D-8E29-363B-8126-B0293EF245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5E3D47E-75F6-4615-DBCB-F548FAE52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A965E-F4A2-4BE5-BA9B-E6D0C5994F33}" type="datetimeFigureOut">
              <a:rPr lang="de-DE" smtClean="0"/>
              <a:t>12.09.2024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0D2603-98B2-4E2F-6EE1-278FD5DEB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3172A30-7A90-5463-985F-5C3B20237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2ED3E-28E2-4E96-AD8E-7A017260FC3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9618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DC1D1C-F28C-CB07-E8D3-3CEAD1904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8403FB9-03FA-324D-0AFA-8807197741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436257F-DEA2-0746-A853-ABB5EF64F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A965E-F4A2-4BE5-BA9B-E6D0C5994F33}" type="datetimeFigureOut">
              <a:rPr lang="de-DE" smtClean="0"/>
              <a:t>12.09.2024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A6CDD07-0802-53DB-CD1A-D321E0E84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16D2725-C1CA-41B5-D34F-44AAF13BC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2ED3E-28E2-4E96-AD8E-7A017260FC3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7747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0361B56E-9D0B-32E4-C54E-4FFFD54A14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380FC95-654A-1AAB-1ABD-CE16A86CB7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5250527-7CE6-9B00-475D-1877B3C09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A965E-F4A2-4BE5-BA9B-E6D0C5994F33}" type="datetimeFigureOut">
              <a:rPr lang="de-DE" smtClean="0"/>
              <a:t>12.09.2024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2A24552-15B4-38D3-7956-11A4DDE22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C805979-86D2-BBEF-C305-057F04CA8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2ED3E-28E2-4E96-AD8E-7A017260FC3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5023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1A553C-181C-DC9E-DC54-32E54BDBA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45D34C8-CE04-AF3C-F019-4A1C273D9A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C35E1B3-8AD8-D6AD-6BC9-802FCAC9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A965E-F4A2-4BE5-BA9B-E6D0C5994F33}" type="datetimeFigureOut">
              <a:rPr lang="de-DE" smtClean="0"/>
              <a:t>12.09.2024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DCF9C6B-0AF8-FED3-80A3-BABA3EA8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620AE48-C22D-18C8-10E4-0FA136278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2ED3E-28E2-4E96-AD8E-7A017260FC3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363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737292-38C7-EA52-8CFB-CE047BCF2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B799964-0FF4-A883-EA17-75DC75350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6A8D4A8-A887-FBFD-CC27-9470C8055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A965E-F4A2-4BE5-BA9B-E6D0C5994F33}" type="datetimeFigureOut">
              <a:rPr lang="de-DE" smtClean="0"/>
              <a:t>12.09.2024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DE2E6FC-B170-1B39-592A-720428196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4E5F30B-436D-B198-1AD4-3796C9010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2ED3E-28E2-4E96-AD8E-7A017260FC3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9508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48DE9E-2C5D-A5F4-2F9A-B6DBE4D95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86B93C4-72E2-5D90-6469-C814E28F1A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CF30F14-DDDE-8859-15B3-64CDDAB913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9CE5E7D-07D8-D487-1501-786D8BD43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A965E-F4A2-4BE5-BA9B-E6D0C5994F33}" type="datetimeFigureOut">
              <a:rPr lang="de-DE" smtClean="0"/>
              <a:t>12.09.2024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EFE286A-C0DE-436D-B50A-A1F21D2AE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B123790-8B32-7143-84D2-1E041D3D1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2ED3E-28E2-4E96-AD8E-7A017260FC3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9557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1C88E7-B347-E152-6054-4F4D0D213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B4E4524-9F65-F949-902B-90A0A5968D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7195828-716E-5326-7D42-17AC907D64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B4D2515-3FE1-31EC-0709-76217FC48E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81A1DF40-591F-3CD3-F9EE-402A7A03B0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382E6B3B-15A6-13FE-CF2F-25EB6703C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A965E-F4A2-4BE5-BA9B-E6D0C5994F33}" type="datetimeFigureOut">
              <a:rPr lang="de-DE" smtClean="0"/>
              <a:t>12.09.2024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43DA093D-8AEE-3C33-60F9-917AD5A60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9F75956-91D5-0B2C-763D-D13E042D2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2ED3E-28E2-4E96-AD8E-7A017260FC3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7278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688B60-9726-69DE-417A-6CDEBB02E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5394718-7D4D-3767-1CB9-3282555BB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A965E-F4A2-4BE5-BA9B-E6D0C5994F33}" type="datetimeFigureOut">
              <a:rPr lang="de-DE" smtClean="0"/>
              <a:t>12.09.2024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F1720E6-EBF2-F109-0D67-76B947A9F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334A8FD-67AE-2242-7481-742379542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2ED3E-28E2-4E96-AD8E-7A017260FC3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1427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CD07BF9-3266-78D9-EB11-2A5666D97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A965E-F4A2-4BE5-BA9B-E6D0C5994F33}" type="datetimeFigureOut">
              <a:rPr lang="de-DE" smtClean="0"/>
              <a:t>12.09.2024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4BD377F-1DB7-F7FA-91F7-1626716E0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C435A25-269B-8BCD-7077-A44F90FDF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2ED3E-28E2-4E96-AD8E-7A017260FC3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8105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4430D3-B03F-3DD0-FDC4-FAB751788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7B86111-234A-ED1E-BC57-881039F137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AAE1490-E91A-1A71-7C84-0BE6ED9741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1750841-474D-F751-E76D-0CBA01EA7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A965E-F4A2-4BE5-BA9B-E6D0C5994F33}" type="datetimeFigureOut">
              <a:rPr lang="de-DE" smtClean="0"/>
              <a:t>12.09.2024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028F1A6-DDF0-DC57-DF37-AF889E3A1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E45561A-F4E8-10AA-2186-D0CA7834B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2ED3E-28E2-4E96-AD8E-7A017260FC3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0707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3C610B-3D1C-BE08-987B-CB99AFB74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ED6B1B40-2A9A-41F3-19FB-EAC806C686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E35A88D-50C5-E97C-1B4D-753775594E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04A292A-BC30-BFA2-80F4-E9A5F317E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A965E-F4A2-4BE5-BA9B-E6D0C5994F33}" type="datetimeFigureOut">
              <a:rPr lang="de-DE" smtClean="0"/>
              <a:t>12.09.2024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A3DB980-1CA8-7DA8-9F76-A1FCC29B9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97FB383-04E2-7D71-B473-882EA941B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2ED3E-28E2-4E96-AD8E-7A017260FC3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7461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7742218C-3ECB-7606-A50C-3AABD01D9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E7A4237-FC3D-2A80-5E9B-4CEF8C82DA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D438020-9FAB-F169-9125-84BC43988A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24A965E-F4A2-4BE5-BA9B-E6D0C5994F33}" type="datetimeFigureOut">
              <a:rPr lang="de-DE" smtClean="0"/>
              <a:t>12.09.2024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5A1084E-6FF8-8DA2-BDBF-F3839EAE2D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7019EFD-8CF9-3176-8FF9-154BBA6D08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7E2ED3E-28E2-4E96-AD8E-7A017260FC3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8567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1CA6BB-ADBA-14A0-C688-7C2ADC4792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7024" y="-46361"/>
            <a:ext cx="9144000" cy="1044094"/>
          </a:xfrm>
        </p:spPr>
        <p:txBody>
          <a:bodyPr>
            <a:noAutofit/>
          </a:bodyPr>
          <a:lstStyle/>
          <a:p>
            <a:r>
              <a:rPr lang="en-US" sz="2800" dirty="0"/>
              <a:t>Stability and Electronic Properties of K-Sb and Na-Sb</a:t>
            </a:r>
            <a:br>
              <a:rPr lang="en-US" sz="2800" dirty="0"/>
            </a:br>
            <a:r>
              <a:rPr lang="en-US" sz="2800" dirty="0"/>
              <a:t>Binary Crystals from High-Throughput </a:t>
            </a:r>
            <a:r>
              <a:rPr lang="en-US" sz="2800" i="1" dirty="0"/>
              <a:t>Ab Initio </a:t>
            </a:r>
            <a:r>
              <a:rPr lang="en-US" sz="2800" dirty="0"/>
              <a:t>Calculations</a:t>
            </a:r>
            <a:endParaRPr lang="de-DE" sz="2800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2BC82DB-0637-A1E0-799C-EBE332DC26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2052" y="1004836"/>
            <a:ext cx="9144000" cy="383601"/>
          </a:xfrm>
        </p:spPr>
        <p:txBody>
          <a:bodyPr>
            <a:normAutofit/>
          </a:bodyPr>
          <a:lstStyle/>
          <a:p>
            <a:r>
              <a:rPr lang="de-DE" sz="1600" b="1" dirty="0"/>
              <a:t>Richard Schier</a:t>
            </a:r>
            <a:r>
              <a:rPr lang="de-DE" sz="1600" dirty="0"/>
              <a:t>, Daniel Guo, Holger-Dietrich </a:t>
            </a:r>
            <a:r>
              <a:rPr lang="de-DE" sz="1600" dirty="0" err="1"/>
              <a:t>Saßnick</a:t>
            </a:r>
            <a:r>
              <a:rPr lang="de-DE" sz="1600" dirty="0"/>
              <a:t>, and Caterina </a:t>
            </a:r>
            <a:r>
              <a:rPr lang="de-DE" sz="1600" dirty="0" err="1"/>
              <a:t>Cocchi</a:t>
            </a:r>
            <a:endParaRPr lang="de-DE" sz="16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5AADF7E-06FB-4CA3-EFF4-94A1D827A6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2180" y="143105"/>
            <a:ext cx="1425677" cy="92159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93CFBFCA-7FC0-5942-7998-2BE83E66F6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9225" y="3165989"/>
            <a:ext cx="896269" cy="711569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980C0BBA-286E-3C5E-7F04-48A57C2382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911" y="2924413"/>
            <a:ext cx="757558" cy="962226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B9A7E4ED-03A6-534B-663F-5A60BE6F4E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9553" y="2924413"/>
            <a:ext cx="787103" cy="953145"/>
          </a:xfrm>
          <a:prstGeom prst="rect">
            <a:avLst/>
          </a:prstGeom>
        </p:spPr>
      </p:pic>
      <p:pic>
        <p:nvPicPr>
          <p:cNvPr id="10" name="Grafik 9" descr="Ein Bild, das Text, Diagramm, Reihe enthält.&#10;&#10;Automatisch generierte Beschreibung">
            <a:extLst>
              <a:ext uri="{FF2B5EF4-FFF2-40B4-BE49-F238E27FC236}">
                <a16:creationId xmlns:a16="http://schemas.microsoft.com/office/drawing/2014/main" id="{EC26C55A-1FCB-8FAD-79F7-B104F8C94C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6495" y="5147538"/>
            <a:ext cx="1761011" cy="1069343"/>
          </a:xfrm>
          <a:prstGeom prst="rect">
            <a:avLst/>
          </a:prstGeom>
        </p:spPr>
      </p:pic>
      <p:pic>
        <p:nvPicPr>
          <p:cNvPr id="11" name="Grafik 10" descr="Ein Bild, das Text, Diagramm, Reihe enthält.&#10;&#10;Automatisch generierte Beschreibung">
            <a:extLst>
              <a:ext uri="{FF2B5EF4-FFF2-40B4-BE49-F238E27FC236}">
                <a16:creationId xmlns:a16="http://schemas.microsoft.com/office/drawing/2014/main" id="{8784507C-A2F9-AEE5-9611-77F42A53039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5952" y="5147537"/>
            <a:ext cx="1761011" cy="1069343"/>
          </a:xfrm>
          <a:prstGeom prst="rect">
            <a:avLst/>
          </a:prstGeom>
        </p:spPr>
      </p:pic>
      <p:pic>
        <p:nvPicPr>
          <p:cNvPr id="13" name="Grafik 12" descr="Ein Bild, das Text, Diagramm, Screenshot, Reihe enthält.&#10;&#10;Automatisch generierte Beschreibung">
            <a:extLst>
              <a:ext uri="{FF2B5EF4-FFF2-40B4-BE49-F238E27FC236}">
                <a16:creationId xmlns:a16="http://schemas.microsoft.com/office/drawing/2014/main" id="{E98B89F1-C81C-870A-3BCB-94061BB678F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8491" y="2861909"/>
            <a:ext cx="2138281" cy="1603711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7250A111-7231-B252-58F8-459275F58B91}"/>
              </a:ext>
            </a:extLst>
          </p:cNvPr>
          <p:cNvSpPr txBox="1"/>
          <p:nvPr/>
        </p:nvSpPr>
        <p:spPr>
          <a:xfrm>
            <a:off x="342875" y="1825677"/>
            <a:ext cx="28278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Structure pool</a:t>
            </a:r>
          </a:p>
          <a:p>
            <a:r>
              <a:rPr lang="en-US" b="1" dirty="0"/>
              <a:t>K-Sb / Na-Sb</a:t>
            </a:r>
            <a:endParaRPr lang="en-US" dirty="0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79E650BC-C843-EB05-BE30-C91C049E39A8}"/>
              </a:ext>
            </a:extLst>
          </p:cNvPr>
          <p:cNvSpPr/>
          <p:nvPr/>
        </p:nvSpPr>
        <p:spPr>
          <a:xfrm>
            <a:off x="326555" y="1832933"/>
            <a:ext cx="2958891" cy="825992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31B92DB1-64F0-271B-9E06-52A1EEAE1473}"/>
              </a:ext>
            </a:extLst>
          </p:cNvPr>
          <p:cNvSpPr txBox="1"/>
          <p:nvPr/>
        </p:nvSpPr>
        <p:spPr>
          <a:xfrm>
            <a:off x="330176" y="4739962"/>
            <a:ext cx="29552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Computational parameters / resources</a:t>
            </a:r>
            <a:endParaRPr lang="en-US" dirty="0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DC079DE1-7B5A-31A1-3C51-A76D98162390}"/>
              </a:ext>
            </a:extLst>
          </p:cNvPr>
          <p:cNvSpPr/>
          <p:nvPr/>
        </p:nvSpPr>
        <p:spPr>
          <a:xfrm>
            <a:off x="326555" y="4721814"/>
            <a:ext cx="2958891" cy="825992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F2CEA588-A3A9-B8D5-83F1-8AAFFC912022}"/>
              </a:ext>
            </a:extLst>
          </p:cNvPr>
          <p:cNvSpPr txBox="1"/>
          <p:nvPr/>
        </p:nvSpPr>
        <p:spPr>
          <a:xfrm>
            <a:off x="3951372" y="1748220"/>
            <a:ext cx="2681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Preliminary calculations</a:t>
            </a:r>
            <a:endParaRPr lang="en-US" dirty="0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55323CFC-6472-7908-1CA4-7B0A9567553D}"/>
              </a:ext>
            </a:extLst>
          </p:cNvPr>
          <p:cNvSpPr/>
          <p:nvPr/>
        </p:nvSpPr>
        <p:spPr>
          <a:xfrm>
            <a:off x="3935053" y="1730074"/>
            <a:ext cx="2777004" cy="773127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A642AAF8-1E21-967D-3173-AFB3287C7A7F}"/>
              </a:ext>
            </a:extLst>
          </p:cNvPr>
          <p:cNvSpPr txBox="1"/>
          <p:nvPr/>
        </p:nvSpPr>
        <p:spPr>
          <a:xfrm>
            <a:off x="4321817" y="2977246"/>
            <a:ext cx="253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Geometry Optimization</a:t>
            </a:r>
            <a:endParaRPr lang="en-US" dirty="0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042B818E-8333-040C-AFA5-4AB16F7AE2CC}"/>
              </a:ext>
            </a:extLst>
          </p:cNvPr>
          <p:cNvSpPr/>
          <p:nvPr/>
        </p:nvSpPr>
        <p:spPr>
          <a:xfrm>
            <a:off x="4305498" y="2959099"/>
            <a:ext cx="2777004" cy="799301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2A1F1C97-87DF-0A6B-CD95-D8FD19D80E0A}"/>
              </a:ext>
            </a:extLst>
          </p:cNvPr>
          <p:cNvSpPr txBox="1"/>
          <p:nvPr/>
        </p:nvSpPr>
        <p:spPr>
          <a:xfrm>
            <a:off x="8947417" y="2262859"/>
            <a:ext cx="253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Energetic properties</a:t>
            </a: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25C60C2D-90C3-A168-A3A3-B1D17FFD5B18}"/>
              </a:ext>
            </a:extLst>
          </p:cNvPr>
          <p:cNvSpPr/>
          <p:nvPr/>
        </p:nvSpPr>
        <p:spPr>
          <a:xfrm>
            <a:off x="8950101" y="2234744"/>
            <a:ext cx="2534836" cy="52322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F270B29B-10CD-F2A8-35F2-EEA770383C7B}"/>
              </a:ext>
            </a:extLst>
          </p:cNvPr>
          <p:cNvSpPr txBox="1"/>
          <p:nvPr/>
        </p:nvSpPr>
        <p:spPr>
          <a:xfrm>
            <a:off x="8957339" y="4542283"/>
            <a:ext cx="253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Electronic properties</a:t>
            </a: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00015F7D-B71A-541B-BB03-6A3571ACD202}"/>
              </a:ext>
            </a:extLst>
          </p:cNvPr>
          <p:cNvSpPr/>
          <p:nvPr/>
        </p:nvSpPr>
        <p:spPr>
          <a:xfrm>
            <a:off x="8941020" y="4536837"/>
            <a:ext cx="2534836" cy="52322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A1550591-1A0B-17FA-6E07-10817D95CA00}"/>
              </a:ext>
            </a:extLst>
          </p:cNvPr>
          <p:cNvSpPr txBox="1"/>
          <p:nvPr/>
        </p:nvSpPr>
        <p:spPr>
          <a:xfrm>
            <a:off x="185658" y="6298348"/>
            <a:ext cx="29588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>
                    <a:lumMod val="50000"/>
                  </a:schemeClr>
                </a:solidFill>
              </a:rPr>
              <a:t>Input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6D477BDB-7876-506A-6ABA-A49FBEFBF156}"/>
              </a:ext>
            </a:extLst>
          </p:cNvPr>
          <p:cNvSpPr txBox="1"/>
          <p:nvPr/>
        </p:nvSpPr>
        <p:spPr>
          <a:xfrm>
            <a:off x="3477998" y="6297582"/>
            <a:ext cx="5160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>
                    <a:lumMod val="50000"/>
                  </a:schemeClr>
                </a:solidFill>
              </a:rPr>
              <a:t>DFT Calculations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D4A5B593-2A80-FCF0-D282-4192B80F2FF6}"/>
              </a:ext>
            </a:extLst>
          </p:cNvPr>
          <p:cNvSpPr txBox="1"/>
          <p:nvPr/>
        </p:nvSpPr>
        <p:spPr>
          <a:xfrm>
            <a:off x="9035169" y="6296344"/>
            <a:ext cx="25185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>
                    <a:lumMod val="50000"/>
                  </a:schemeClr>
                </a:solidFill>
              </a:rPr>
              <a:t>Output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AAEF7750-3CB3-FE1A-5C69-F1A2F9142D49}"/>
              </a:ext>
            </a:extLst>
          </p:cNvPr>
          <p:cNvSpPr txBox="1"/>
          <p:nvPr/>
        </p:nvSpPr>
        <p:spPr>
          <a:xfrm>
            <a:off x="8950101" y="1567684"/>
            <a:ext cx="253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Structural properties</a:t>
            </a:r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C2F06860-4B32-C0A6-969A-34EB07750E54}"/>
              </a:ext>
            </a:extLst>
          </p:cNvPr>
          <p:cNvSpPr/>
          <p:nvPr/>
        </p:nvSpPr>
        <p:spPr>
          <a:xfrm>
            <a:off x="8950101" y="1556391"/>
            <a:ext cx="2534836" cy="530322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2CB12B4B-1A96-986C-5263-AEA80EAED6A7}"/>
              </a:ext>
            </a:extLst>
          </p:cNvPr>
          <p:cNvSpPr txBox="1"/>
          <p:nvPr/>
        </p:nvSpPr>
        <p:spPr>
          <a:xfrm>
            <a:off x="4955858" y="5138447"/>
            <a:ext cx="2873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Calculate further properties</a:t>
            </a:r>
            <a:endParaRPr lang="en-US" dirty="0"/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FF0539F6-A59C-FD81-FB42-9283B97C8C92}"/>
              </a:ext>
            </a:extLst>
          </p:cNvPr>
          <p:cNvSpPr/>
          <p:nvPr/>
        </p:nvSpPr>
        <p:spPr>
          <a:xfrm>
            <a:off x="4939539" y="5120300"/>
            <a:ext cx="2873004" cy="761455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Geschweifte Klammer rechts 33">
            <a:extLst>
              <a:ext uri="{FF2B5EF4-FFF2-40B4-BE49-F238E27FC236}">
                <a16:creationId xmlns:a16="http://schemas.microsoft.com/office/drawing/2014/main" id="{38D1CCB7-7E23-C4CD-396E-941132C4E2E3}"/>
              </a:ext>
            </a:extLst>
          </p:cNvPr>
          <p:cNvSpPr/>
          <p:nvPr/>
        </p:nvSpPr>
        <p:spPr>
          <a:xfrm>
            <a:off x="3378719" y="1661537"/>
            <a:ext cx="384149" cy="4191627"/>
          </a:xfrm>
          <a:prstGeom prst="rightBrace">
            <a:avLst>
              <a:gd name="adj1" fmla="val 8333"/>
              <a:gd name="adj2" fmla="val 11555"/>
            </a:avLst>
          </a:prstGeom>
          <a:ln w="19050">
            <a:solidFill>
              <a:srgbClr val="2F52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5" name="Gerade Verbindung mit Pfeil 34">
            <a:extLst>
              <a:ext uri="{FF2B5EF4-FFF2-40B4-BE49-F238E27FC236}">
                <a16:creationId xmlns:a16="http://schemas.microsoft.com/office/drawing/2014/main" id="{CFF8073D-B94D-5A96-664A-64CC37000993}"/>
              </a:ext>
            </a:extLst>
          </p:cNvPr>
          <p:cNvCxnSpPr>
            <a:cxnSpLocks/>
          </p:cNvCxnSpPr>
          <p:nvPr/>
        </p:nvCxnSpPr>
        <p:spPr>
          <a:xfrm>
            <a:off x="4865241" y="3797074"/>
            <a:ext cx="512302" cy="1288853"/>
          </a:xfrm>
          <a:prstGeom prst="straightConnector1">
            <a:avLst/>
          </a:prstGeom>
          <a:ln w="19050">
            <a:solidFill>
              <a:srgbClr val="2F528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Gerade Verbindung mit Pfeil 49">
            <a:extLst>
              <a:ext uri="{FF2B5EF4-FFF2-40B4-BE49-F238E27FC236}">
                <a16:creationId xmlns:a16="http://schemas.microsoft.com/office/drawing/2014/main" id="{02A5753E-8933-44E7-13DF-CD623D72BBED}"/>
              </a:ext>
            </a:extLst>
          </p:cNvPr>
          <p:cNvCxnSpPr>
            <a:cxnSpLocks/>
          </p:cNvCxnSpPr>
          <p:nvPr/>
        </p:nvCxnSpPr>
        <p:spPr>
          <a:xfrm>
            <a:off x="4295145" y="2539629"/>
            <a:ext cx="164963" cy="410079"/>
          </a:xfrm>
          <a:prstGeom prst="straightConnector1">
            <a:avLst/>
          </a:prstGeom>
          <a:ln w="19050">
            <a:solidFill>
              <a:srgbClr val="2F528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rade Verbindung mit Pfeil 50">
            <a:extLst>
              <a:ext uri="{FF2B5EF4-FFF2-40B4-BE49-F238E27FC236}">
                <a16:creationId xmlns:a16="http://schemas.microsoft.com/office/drawing/2014/main" id="{24ABF2DB-4623-921E-C1FC-A9D51FF23EB1}"/>
              </a:ext>
            </a:extLst>
          </p:cNvPr>
          <p:cNvCxnSpPr>
            <a:cxnSpLocks/>
            <a:endCxn id="31" idx="1"/>
          </p:cNvCxnSpPr>
          <p:nvPr/>
        </p:nvCxnSpPr>
        <p:spPr>
          <a:xfrm flipV="1">
            <a:off x="7098821" y="1821552"/>
            <a:ext cx="1851280" cy="1508149"/>
          </a:xfrm>
          <a:prstGeom prst="straightConnector1">
            <a:avLst/>
          </a:prstGeom>
          <a:ln w="19050">
            <a:solidFill>
              <a:srgbClr val="2F528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Gerade Verbindung mit Pfeil 51">
            <a:extLst>
              <a:ext uri="{FF2B5EF4-FFF2-40B4-BE49-F238E27FC236}">
                <a16:creationId xmlns:a16="http://schemas.microsoft.com/office/drawing/2014/main" id="{1FF2AAF7-143B-C594-D384-978E25FFDEDF}"/>
              </a:ext>
            </a:extLst>
          </p:cNvPr>
          <p:cNvCxnSpPr>
            <a:cxnSpLocks/>
            <a:stCxn id="22" idx="3"/>
            <a:endCxn id="24" idx="1"/>
          </p:cNvCxnSpPr>
          <p:nvPr/>
        </p:nvCxnSpPr>
        <p:spPr>
          <a:xfrm flipV="1">
            <a:off x="7082502" y="2496354"/>
            <a:ext cx="1867599" cy="862396"/>
          </a:xfrm>
          <a:prstGeom prst="straightConnector1">
            <a:avLst/>
          </a:prstGeom>
          <a:ln w="19050">
            <a:solidFill>
              <a:srgbClr val="2F528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feld 52">
            <a:extLst>
              <a:ext uri="{FF2B5EF4-FFF2-40B4-BE49-F238E27FC236}">
                <a16:creationId xmlns:a16="http://schemas.microsoft.com/office/drawing/2014/main" id="{099071E1-F8E8-4F21-6346-F31D08C803D3}"/>
              </a:ext>
            </a:extLst>
          </p:cNvPr>
          <p:cNvSpPr txBox="1"/>
          <p:nvPr/>
        </p:nvSpPr>
        <p:spPr>
          <a:xfrm>
            <a:off x="5239813" y="4057499"/>
            <a:ext cx="1441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stable systems</a:t>
            </a:r>
          </a:p>
        </p:txBody>
      </p:sp>
      <p:cxnSp>
        <p:nvCxnSpPr>
          <p:cNvPr id="54" name="Gerade Verbindung mit Pfeil 53">
            <a:extLst>
              <a:ext uri="{FF2B5EF4-FFF2-40B4-BE49-F238E27FC236}">
                <a16:creationId xmlns:a16="http://schemas.microsoft.com/office/drawing/2014/main" id="{48468A2B-A7C9-3129-986B-ED9BB2EEDABA}"/>
              </a:ext>
            </a:extLst>
          </p:cNvPr>
          <p:cNvCxnSpPr>
            <a:cxnSpLocks/>
            <a:stCxn id="33" idx="3"/>
            <a:endCxn id="26" idx="1"/>
          </p:cNvCxnSpPr>
          <p:nvPr/>
        </p:nvCxnSpPr>
        <p:spPr>
          <a:xfrm flipV="1">
            <a:off x="7812543" y="4798447"/>
            <a:ext cx="1128477" cy="702581"/>
          </a:xfrm>
          <a:prstGeom prst="straightConnector1">
            <a:avLst/>
          </a:prstGeom>
          <a:ln w="19050">
            <a:solidFill>
              <a:srgbClr val="2F528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84499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</Words>
  <Application>Microsoft Office PowerPoint</Application>
  <PresentationFormat>Breitbild</PresentationFormat>
  <Paragraphs>15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</vt:lpstr>
      <vt:lpstr>Stability and Electronic Properties of K-Sb and Na-Sb Binary Crystals from High-Throughput Ab Initio Calculations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Richard</dc:creator>
  <cp:lastModifiedBy>Richard</cp:lastModifiedBy>
  <cp:revision>16</cp:revision>
  <dcterms:created xsi:type="dcterms:W3CDTF">2024-09-11T17:52:47Z</dcterms:created>
  <dcterms:modified xsi:type="dcterms:W3CDTF">2024-09-12T13:39:53Z</dcterms:modified>
</cp:coreProperties>
</file>