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82B6"/>
    <a:srgbClr val="E6EAF0"/>
    <a:srgbClr val="114E69"/>
    <a:srgbClr val="135573"/>
    <a:srgbClr val="12506C"/>
    <a:srgbClr val="156082"/>
    <a:srgbClr val="0A3142"/>
    <a:srgbClr val="104B66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8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ADA3E-5677-D704-1F70-D0B8B4C73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2309DA-1B11-2527-EB3F-ABEFD6F642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D5FC2C-4357-A0B1-F90F-3F259B949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A746-98E4-4EDB-96F2-066A51BD3AE0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BC6688-692B-4D52-A01E-F1D7DBD46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031C9-B5A0-9C72-A259-7E48B642D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435C7-51FE-4B32-B053-0900BB1E9FD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1955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77ECE-B4E4-1222-C290-675CCA610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21D303-A6FA-71EF-BD4A-8079C83F0C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7D292A-0F12-EC80-7525-B1B0E44F6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A746-98E4-4EDB-96F2-066A51BD3AE0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EF4F42-BDA9-8DC8-2396-3F7A8F1C4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5E01BA-A748-6D06-0762-C527A4A3C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435C7-51FE-4B32-B053-0900BB1E9FD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361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E34537-9998-0722-5A08-C9A396EE4C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525105-C4CF-6C3D-2A27-480E5D5EB0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1267CC-C3DA-F5F7-60E4-303E904E0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A746-98E4-4EDB-96F2-066A51BD3AE0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9CF6A-427C-138E-0722-FC52AFF14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71AF85-D9CF-84D6-8B6C-BA56F68D5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435C7-51FE-4B32-B053-0900BB1E9FD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3711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BF59C-8D73-DA9E-F832-D38D95D72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91A9D-25A8-4C02-2E03-0307FB9170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330418-B091-D5FD-13C4-5C791DDAF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A746-98E4-4EDB-96F2-066A51BD3AE0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A735CD-9B13-B21F-8586-EA7E6BB20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1691D1-82AD-B875-FDE8-848E99443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435C7-51FE-4B32-B053-0900BB1E9FD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133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C8CFE-874E-50BE-57E2-426EB3B9D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8BA070-E4F5-6C4F-1E87-8B3FB4F6B0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40A678-57B7-F6D5-8394-B97FA5B36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A746-98E4-4EDB-96F2-066A51BD3AE0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3F3DA5-2002-F87F-88B9-37B81F9F8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22272C-3CD2-3B7A-E1A3-C91EA5AD0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435C7-51FE-4B32-B053-0900BB1E9FD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613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7F634-D44C-2FD3-085D-78F9041C0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FFF3D-B77D-6229-0B70-4417CD142E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817210-C18B-7960-C9C7-9EE10AA74C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75609B-1DA2-6D8A-2AF1-163F126A7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A746-98E4-4EDB-96F2-066A51BD3AE0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1A445B-25D9-F981-A16B-60759A94E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B89B14-B7E0-525B-BC09-9EFC3A58F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435C7-51FE-4B32-B053-0900BB1E9FD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5017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4B668-A8AA-05FB-2808-8B5B44AB3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4951CF-A3F0-1DC7-25D5-A8650BE3CA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F8EC6A-3E17-9DA5-3A42-0390BE4EB5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3B28EC-8834-E327-FA7D-1F77D68FAA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2B1372-B9C5-F0B7-3DB0-F2BF8FDADA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21EBA8-61DE-3DF4-5C18-E48F9F33B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A746-98E4-4EDB-96F2-066A51BD3AE0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9FD5E3-BF68-B4AA-C418-9DF969A76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4FFA6E-A27A-5BDA-3A15-5A2FD8330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435C7-51FE-4B32-B053-0900BB1E9FD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384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66F17-08A6-8D02-EF9B-DB52BB7EA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847707-F4A2-F5A9-C799-FE0F154F6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A746-98E4-4EDB-96F2-066A51BD3AE0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779C80-80A7-E749-7CFE-DF20ED051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0EFCB2-2F97-4A9F-A239-D5BBCF458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435C7-51FE-4B32-B053-0900BB1E9FD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678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707849-FC85-E453-245A-1326ACB49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A746-98E4-4EDB-96F2-066A51BD3AE0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FDDB93-88A6-6C6D-AC4C-BBB45AD02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CA64BD-4FFB-1D63-5004-082BB66DD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435C7-51FE-4B32-B053-0900BB1E9FD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6965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37F6F-F922-8027-BF87-B9DA0A313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EEBB7-A09C-D40E-6FD2-3A1894CC1A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D203B7-D40A-1CEE-8700-1155A818F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A91106-5116-258A-3FD2-ED3747395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A746-98E4-4EDB-96F2-066A51BD3AE0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EA5DB2-619D-D2B5-924F-EC15675F8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CEA9D9-D4EC-D5BC-4289-3F6B21D37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435C7-51FE-4B32-B053-0900BB1E9FD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3143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0363F-3C99-B4DB-A2C6-5E3831160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3EDDF6-0B86-F3FB-B764-CAF12481F6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1F938D-3C3E-877D-5096-841D042915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8FAFA0-D397-054C-B988-3530DF0DF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A746-98E4-4EDB-96F2-066A51BD3AE0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D7BD71-9E56-866C-5D5C-FDBFE3295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EFA647-5522-5391-8677-E82D2EA7A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435C7-51FE-4B32-B053-0900BB1E9FD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5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1FE030-A2E9-4FB9-3C05-34A84481E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D2A7E4-EB9F-7416-FFFD-872275DD4D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2B6510-C059-462E-B726-68399994BE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4F6A746-98E4-4EDB-96F2-066A51BD3AE0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D979FA-1935-9B96-5896-C73000312A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CB512A-81D0-006A-D412-140A930A46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65435C7-51FE-4B32-B053-0900BB1E9FD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128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>
            <a:extLst>
              <a:ext uri="{FF2B5EF4-FFF2-40B4-BE49-F238E27FC236}">
                <a16:creationId xmlns:a16="http://schemas.microsoft.com/office/drawing/2014/main" id="{923146FB-E59A-B79A-F577-BDAC1838659E}"/>
              </a:ext>
            </a:extLst>
          </p:cNvPr>
          <p:cNvSpPr/>
          <p:nvPr/>
        </p:nvSpPr>
        <p:spPr>
          <a:xfrm>
            <a:off x="935610" y="3832872"/>
            <a:ext cx="10870114" cy="2355603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dirty="0">
                <a:solidFill>
                  <a:sysClr val="windowText" lastClr="000000"/>
                </a:solidFill>
              </a:rPr>
              <a:t>Quality </a:t>
            </a:r>
            <a:r>
              <a:rPr lang="de-DE" dirty="0" err="1">
                <a:solidFill>
                  <a:sysClr val="windowText" lastClr="000000"/>
                </a:solidFill>
              </a:rPr>
              <a:t>testing</a:t>
            </a:r>
            <a:r>
              <a:rPr lang="de-DE" dirty="0">
                <a:solidFill>
                  <a:sysClr val="windowText" lastClr="000000"/>
                </a:solidFill>
              </a:rPr>
              <a:t> </a:t>
            </a:r>
            <a:r>
              <a:rPr lang="de-DE" dirty="0" err="1">
                <a:solidFill>
                  <a:sysClr val="windowText" lastClr="000000"/>
                </a:solidFill>
              </a:rPr>
              <a:t>of</a:t>
            </a:r>
            <a:r>
              <a:rPr lang="de-DE" dirty="0">
                <a:solidFill>
                  <a:sysClr val="windowText" lastClr="000000"/>
                </a:solidFill>
              </a:rPr>
              <a:t> </a:t>
            </a:r>
            <a:r>
              <a:rPr lang="de-DE" dirty="0" err="1">
                <a:solidFill>
                  <a:sysClr val="windowText" lastClr="000000"/>
                </a:solidFill>
              </a:rPr>
              <a:t>rejuvenated</a:t>
            </a:r>
            <a:r>
              <a:rPr lang="de-DE" dirty="0">
                <a:solidFill>
                  <a:sysClr val="windowText" lastClr="000000"/>
                </a:solidFill>
              </a:rPr>
              <a:t> Cs-Te </a:t>
            </a:r>
            <a:r>
              <a:rPr lang="de-DE" dirty="0" err="1">
                <a:solidFill>
                  <a:sysClr val="windowText" lastClr="000000"/>
                </a:solidFill>
              </a:rPr>
              <a:t>photocathodes</a:t>
            </a:r>
            <a:r>
              <a:rPr lang="de-DE" dirty="0">
                <a:solidFill>
                  <a:sysClr val="windowText" lastClr="000000"/>
                </a:solidFill>
              </a:rPr>
              <a:t> </a:t>
            </a:r>
            <a:r>
              <a:rPr lang="de-DE" dirty="0" err="1">
                <a:solidFill>
                  <a:sysClr val="windowText" lastClr="000000"/>
                </a:solidFill>
              </a:rPr>
              <a:t>using</a:t>
            </a:r>
            <a:r>
              <a:rPr lang="de-DE" dirty="0">
                <a:solidFill>
                  <a:sysClr val="windowText" lastClr="000000"/>
                </a:solidFill>
              </a:rPr>
              <a:t> a </a:t>
            </a:r>
            <a:r>
              <a:rPr lang="de-DE" dirty="0" err="1">
                <a:solidFill>
                  <a:sysClr val="windowText" lastClr="000000"/>
                </a:solidFill>
              </a:rPr>
              <a:t>tunable</a:t>
            </a:r>
            <a:r>
              <a:rPr lang="de-DE" dirty="0">
                <a:solidFill>
                  <a:sysClr val="windowText" lastClr="000000"/>
                </a:solidFill>
              </a:rPr>
              <a:t> </a:t>
            </a:r>
            <a:r>
              <a:rPr lang="de-DE" dirty="0" err="1">
                <a:solidFill>
                  <a:sysClr val="windowText" lastClr="000000"/>
                </a:solidFill>
              </a:rPr>
              <a:t>laser</a:t>
            </a:r>
            <a:r>
              <a:rPr lang="de-DE" dirty="0">
                <a:solidFill>
                  <a:sysClr val="windowText" lastClr="000000"/>
                </a:solidFill>
              </a:rPr>
              <a:t> source: 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56A09DEC-64E1-60D4-1D88-CB5B69C364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4891" y="4386308"/>
            <a:ext cx="8291551" cy="1663017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9EE21EAD-8EF0-D3D2-17D7-3FEF09D45C15}"/>
              </a:ext>
            </a:extLst>
          </p:cNvPr>
          <p:cNvSpPr txBox="1"/>
          <p:nvPr/>
        </p:nvSpPr>
        <p:spPr>
          <a:xfrm>
            <a:off x="465077" y="369704"/>
            <a:ext cx="81299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000" b="1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Spectral response and quantum efficiency of rejuvenated </a:t>
            </a:r>
            <a:r>
              <a:rPr lang="en-GB" sz="2000" b="1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Cesium</a:t>
            </a:r>
            <a:r>
              <a:rPr lang="en-GB" sz="2000" b="1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Telluride photocathodes for high average current photoinjectors</a:t>
            </a:r>
          </a:p>
        </p:txBody>
      </p:sp>
      <p:pic>
        <p:nvPicPr>
          <p:cNvPr id="39" name="Picture 4">
            <a:extLst>
              <a:ext uri="{FF2B5EF4-FFF2-40B4-BE49-F238E27FC236}">
                <a16:creationId xmlns:a16="http://schemas.microsoft.com/office/drawing/2014/main" id="{C61D48FC-82A3-CE3F-9B97-9C8BAE04C5A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72123"/>
          <a:stretch/>
        </p:blipFill>
        <p:spPr>
          <a:xfrm>
            <a:off x="9003586" y="331977"/>
            <a:ext cx="809117" cy="702403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026" name="Picture 2" descr="Jobs von Hochschule Mannheim | RheinNeckarJOBS.de">
            <a:extLst>
              <a:ext uri="{FF2B5EF4-FFF2-40B4-BE49-F238E27FC236}">
                <a16:creationId xmlns:a16="http://schemas.microsoft.com/office/drawing/2014/main" id="{DA646166-F731-E3E6-10C3-9731BDAF17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9872" y="385833"/>
            <a:ext cx="1726950" cy="575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7855F9DB-99A0-ADEB-47BA-CD77B38F8450}"/>
              </a:ext>
            </a:extLst>
          </p:cNvPr>
          <p:cNvCxnSpPr/>
          <p:nvPr/>
        </p:nvCxnSpPr>
        <p:spPr>
          <a:xfrm>
            <a:off x="0" y="6296798"/>
            <a:ext cx="12192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FF4859DB-C260-8437-E49A-5671D41BD27A}"/>
              </a:ext>
            </a:extLst>
          </p:cNvPr>
          <p:cNvCxnSpPr/>
          <p:nvPr/>
        </p:nvCxnSpPr>
        <p:spPr>
          <a:xfrm>
            <a:off x="0" y="1277737"/>
            <a:ext cx="12192000" cy="0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15751475-1062-0952-CC62-BE2D3027CC0A}"/>
              </a:ext>
            </a:extLst>
          </p:cNvPr>
          <p:cNvCxnSpPr/>
          <p:nvPr/>
        </p:nvCxnSpPr>
        <p:spPr>
          <a:xfrm>
            <a:off x="0" y="1386056"/>
            <a:ext cx="12192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Subtitle 2">
            <a:extLst>
              <a:ext uri="{FF2B5EF4-FFF2-40B4-BE49-F238E27FC236}">
                <a16:creationId xmlns:a16="http://schemas.microsoft.com/office/drawing/2014/main" id="{1EC6530B-64DA-AB57-B52E-59289E6C7567}"/>
              </a:ext>
            </a:extLst>
          </p:cNvPr>
          <p:cNvSpPr txBox="1">
            <a:spLocks/>
          </p:cNvSpPr>
          <p:nvPr/>
        </p:nvSpPr>
        <p:spPr>
          <a:xfrm>
            <a:off x="628488" y="6436818"/>
            <a:ext cx="5221252" cy="281162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Palma Katona</a:t>
            </a:r>
            <a:endParaRPr lang="en-GB" sz="1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0A982159-E915-4C9C-782C-685BC6C9A879}"/>
              </a:ext>
            </a:extLst>
          </p:cNvPr>
          <p:cNvSpPr/>
          <p:nvPr/>
        </p:nvSpPr>
        <p:spPr>
          <a:xfrm>
            <a:off x="-1" y="0"/>
            <a:ext cx="604265" cy="6858000"/>
          </a:xfrm>
          <a:prstGeom prst="rect">
            <a:avLst/>
          </a:prstGeom>
          <a:gradFill flip="none" rotWithShape="1">
            <a:gsLst>
              <a:gs pos="0">
                <a:srgbClr val="114E69">
                  <a:shade val="30000"/>
                  <a:satMod val="115000"/>
                </a:srgbClr>
              </a:gs>
              <a:gs pos="50000">
                <a:srgbClr val="114E69">
                  <a:shade val="67500"/>
                  <a:satMod val="115000"/>
                </a:srgbClr>
              </a:gs>
              <a:gs pos="100000">
                <a:srgbClr val="114E69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Pfeil: nach rechts 5">
            <a:extLst>
              <a:ext uri="{FF2B5EF4-FFF2-40B4-BE49-F238E27FC236}">
                <a16:creationId xmlns:a16="http://schemas.microsoft.com/office/drawing/2014/main" id="{7CD0F3FE-8464-EF63-537C-29B07E2860D6}"/>
              </a:ext>
            </a:extLst>
          </p:cNvPr>
          <p:cNvSpPr/>
          <p:nvPr/>
        </p:nvSpPr>
        <p:spPr>
          <a:xfrm>
            <a:off x="3680820" y="2443804"/>
            <a:ext cx="850168" cy="20222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44796E62-7006-C185-5B03-2CE4D1ED6EEB}"/>
              </a:ext>
            </a:extLst>
          </p:cNvPr>
          <p:cNvGrpSpPr/>
          <p:nvPr/>
        </p:nvGrpSpPr>
        <p:grpSpPr>
          <a:xfrm>
            <a:off x="935609" y="1737652"/>
            <a:ext cx="10870114" cy="1490315"/>
            <a:chOff x="1164209" y="1737652"/>
            <a:chExt cx="10870114" cy="1490315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BB1179D0-CBC7-CA47-8FF6-3637F92B4CCB}"/>
                </a:ext>
              </a:extLst>
            </p:cNvPr>
            <p:cNvGrpSpPr/>
            <p:nvPr/>
          </p:nvGrpSpPr>
          <p:grpSpPr>
            <a:xfrm>
              <a:off x="1164209" y="2009464"/>
              <a:ext cx="6719540" cy="1015664"/>
              <a:chOff x="2271950" y="3909060"/>
              <a:chExt cx="6719540" cy="1015664"/>
            </a:xfrm>
          </p:grpSpPr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3C33DFB4-3DF7-CB7A-C727-5E476914C887}"/>
                  </a:ext>
                </a:extLst>
              </p:cNvPr>
              <p:cNvSpPr/>
              <p:nvPr/>
            </p:nvSpPr>
            <p:spPr>
              <a:xfrm>
                <a:off x="2271950" y="3909060"/>
                <a:ext cx="2598433" cy="1015664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700" dirty="0"/>
                  <a:t>Cs-Te </a:t>
                </a:r>
                <a:r>
                  <a:rPr lang="de-DE" sz="1700" dirty="0" err="1"/>
                  <a:t>photocathodes</a:t>
                </a:r>
                <a:r>
                  <a:rPr lang="de-DE" sz="1700" dirty="0"/>
                  <a:t> </a:t>
                </a:r>
                <a:r>
                  <a:rPr lang="de-DE" sz="1700" dirty="0" err="1"/>
                  <a:t>are</a:t>
                </a:r>
                <a:r>
                  <a:rPr lang="de-DE" sz="1700" dirty="0"/>
                  <a:t> </a:t>
                </a:r>
                <a:r>
                  <a:rPr lang="de-DE" sz="1700" dirty="0" err="1"/>
                  <a:t>clemically</a:t>
                </a:r>
                <a:r>
                  <a:rPr lang="de-DE" sz="1700" dirty="0"/>
                  <a:t> </a:t>
                </a:r>
                <a:r>
                  <a:rPr lang="de-DE" sz="1700" dirty="0" err="1"/>
                  <a:t>highly</a:t>
                </a:r>
                <a:r>
                  <a:rPr lang="de-DE" sz="1700" dirty="0"/>
                  <a:t> </a:t>
                </a:r>
                <a:r>
                  <a:rPr lang="de-DE" sz="1700" dirty="0" err="1"/>
                  <a:t>reactive</a:t>
                </a:r>
                <a:endParaRPr lang="en-GB" sz="1700" dirty="0"/>
              </a:p>
            </p:txBody>
          </p:sp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D40C9E96-403F-C67A-DE40-7E9203E88E7E}"/>
                  </a:ext>
                </a:extLst>
              </p:cNvPr>
              <p:cNvSpPr/>
              <p:nvPr/>
            </p:nvSpPr>
            <p:spPr>
              <a:xfrm>
                <a:off x="5975155" y="3909060"/>
                <a:ext cx="3016335" cy="1015664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l"/>
                <a:r>
                  <a:rPr lang="en-US" sz="1600" dirty="0"/>
                  <a:t>Rejuvenation by co-deposition appears to be a promising solution for quick replacement</a:t>
                </a:r>
                <a:endParaRPr lang="en-GB" sz="1700" dirty="0"/>
              </a:p>
            </p:txBody>
          </p:sp>
        </p:grpSp>
        <p:sp>
          <p:nvSpPr>
            <p:cNvPr id="8" name="Rectangle 3">
              <a:extLst>
                <a:ext uri="{FF2B5EF4-FFF2-40B4-BE49-F238E27FC236}">
                  <a16:creationId xmlns:a16="http://schemas.microsoft.com/office/drawing/2014/main" id="{B0ACBA45-65A6-60B7-3E29-9E65A346C227}"/>
                </a:ext>
              </a:extLst>
            </p:cNvPr>
            <p:cNvSpPr/>
            <p:nvPr/>
          </p:nvSpPr>
          <p:spPr>
            <a:xfrm>
              <a:off x="9017989" y="1737652"/>
              <a:ext cx="3016334" cy="1490315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How can we ensure effective quality control over the deposition process to maintain the correct stoichiometric ratio?</a:t>
              </a:r>
              <a:endParaRPr lang="en-GB" sz="1700" dirty="0"/>
            </a:p>
          </p:txBody>
        </p:sp>
      </p:grpSp>
      <p:sp>
        <p:nvSpPr>
          <p:cNvPr id="10" name="Pfeil: nach rechts 9">
            <a:extLst>
              <a:ext uri="{FF2B5EF4-FFF2-40B4-BE49-F238E27FC236}">
                <a16:creationId xmlns:a16="http://schemas.microsoft.com/office/drawing/2014/main" id="{6F6F1638-32F8-9A05-1E0B-4A1489271C02}"/>
              </a:ext>
            </a:extLst>
          </p:cNvPr>
          <p:cNvSpPr/>
          <p:nvPr/>
        </p:nvSpPr>
        <p:spPr>
          <a:xfrm>
            <a:off x="7816335" y="2416184"/>
            <a:ext cx="850168" cy="20222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Pfeil: gebogen 13">
            <a:extLst>
              <a:ext uri="{FF2B5EF4-FFF2-40B4-BE49-F238E27FC236}">
                <a16:creationId xmlns:a16="http://schemas.microsoft.com/office/drawing/2014/main" id="{F215F777-2F93-F784-32B0-DC22FB0DA94E}"/>
              </a:ext>
            </a:extLst>
          </p:cNvPr>
          <p:cNvSpPr/>
          <p:nvPr/>
        </p:nvSpPr>
        <p:spPr>
          <a:xfrm rot="4125971">
            <a:off x="8791102" y="2324840"/>
            <a:ext cx="1990467" cy="1676121"/>
          </a:xfrm>
          <a:prstGeom prst="circularArrow">
            <a:avLst>
              <a:gd name="adj1" fmla="val 5606"/>
              <a:gd name="adj2" fmla="val 1036107"/>
              <a:gd name="adj3" fmla="val 20912517"/>
              <a:gd name="adj4" fmla="val 17668147"/>
              <a:gd name="adj5" fmla="val 10568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582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65</Words>
  <Application>Microsoft Office PowerPoint</Application>
  <PresentationFormat>Breitbild</PresentationFormat>
  <Paragraphs>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Palma Klara Katona</dc:creator>
  <cp:lastModifiedBy>Palma Katona</cp:lastModifiedBy>
  <cp:revision>4</cp:revision>
  <cp:lastPrinted>2024-09-16T16:24:14Z</cp:lastPrinted>
  <dcterms:created xsi:type="dcterms:W3CDTF">2024-09-13T14:23:19Z</dcterms:created>
  <dcterms:modified xsi:type="dcterms:W3CDTF">2024-09-16T16:25:19Z</dcterms:modified>
</cp:coreProperties>
</file>