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c Sterland" userId="b741405394a95f92" providerId="LiveId" clId="{B667171D-A93D-4946-8FE4-5F32233A024F}"/>
    <pc:docChg chg="custSel modSld">
      <pc:chgData name="Dominic Sterland" userId="b741405394a95f92" providerId="LiveId" clId="{B667171D-A93D-4946-8FE4-5F32233A024F}" dt="2024-09-02T09:43:21.679" v="11" actId="20577"/>
      <pc:docMkLst>
        <pc:docMk/>
      </pc:docMkLst>
      <pc:sldChg chg="modSp mod">
        <pc:chgData name="Dominic Sterland" userId="b741405394a95f92" providerId="LiveId" clId="{B667171D-A93D-4946-8FE4-5F32233A024F}" dt="2024-09-02T09:43:21.679" v="11" actId="20577"/>
        <pc:sldMkLst>
          <pc:docMk/>
          <pc:sldMk cId="2414933284" sldId="256"/>
        </pc:sldMkLst>
        <pc:spChg chg="mod">
          <ac:chgData name="Dominic Sterland" userId="b741405394a95f92" providerId="LiveId" clId="{B667171D-A93D-4946-8FE4-5F32233A024F}" dt="2024-09-02T09:43:21.679" v="11" actId="20577"/>
          <ac:spMkLst>
            <pc:docMk/>
            <pc:sldMk cId="2414933284" sldId="256"/>
            <ac:spMk id="5" creationId="{6F035CC0-452F-28D9-37A7-50AB8350FE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FF07-6D8A-9059-04DE-850469F74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AF60F-BAE8-DC99-40EA-FFD4B0B35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4B8B-7067-62F7-CB75-34360FEA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21277-69E6-A933-986F-741CD915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31BEA-291C-4E88-6FC3-2EF758C9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2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2684-8FF9-020C-B89D-9B3C0CE1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B2167-1A38-B9C9-E6F1-441037CD3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DA939-D98E-C50D-CECA-1BA242FD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4D0CC-5069-99E8-9705-6974968C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8643-30B8-88BC-3DF5-E99AD9BA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0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984627-3D4A-4163-5C0A-1AF1AEC44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BF459-0040-0A52-FF3D-6E0DCEF6E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688D-CE82-B627-9759-18959500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D15DD-E4AF-8384-F9ED-187234EB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B671-5562-DAEA-0E06-F4BE883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C1C7-3821-622D-C57D-4C830586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2209-7154-9A4A-56A8-7D8DE29B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42EE-1527-EFC2-467A-1BB8F376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E2CFC-C709-6508-B716-3E504F99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782FC-BA6B-49AB-6777-350D7D19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6813-4C57-FFF8-32EB-EF392E90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03453-39C7-934C-DF55-1B063C69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D728A-1EF8-AAB6-110D-0279A380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BAF31-7EE3-BD11-4FC5-97058033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7FA66-DA14-C5F8-2E4A-5651A5D5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8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9028-0DEB-E933-D784-6145EAF0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F2FC-25D3-F71C-0686-B0A0CA809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0F5F9-6248-F101-5ACD-645730B9E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39E5D-E61C-7E76-AC27-67AA8EFF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83E3E-3D30-BD9D-9133-B137B6A6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D8976-D3BE-0181-6944-13A2D188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5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730B-9F47-0B94-FFCB-7AC260E0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B946B-A5A4-1A77-D1E3-8F3AEB56D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AE026-625D-0DE4-78DD-D6DBD5F62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7DE13-6024-FD3F-105E-04CF32F95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2348A-9D41-CAF8-E96D-5F6238EC1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9C08A-BE47-C30B-5752-2FFCB477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71B51-A855-BD43-1C89-19662097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F0C4C-00B3-A38A-98D2-A550BF8E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2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051B-CD95-5151-B474-1B3079F8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15929-261E-774D-2028-7B7902AA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7DCCC-CEF2-F595-B23B-A7A7A893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EC2C0-DA39-C146-6E0B-B51A5642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9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FCAEF-E3D5-F9CD-1553-223F9294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57790-2FD8-F5D1-B61E-785A6895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0A217-2238-0856-AC7C-15442833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6AB9-3266-84A7-42C5-5E695CD9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2B59-44C7-C976-F9C3-5C5E5FB9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E41BC-B68C-09AF-4A53-10DD2B7F5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CF56F-1630-44FF-7968-9A2E2BF5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9E85A-6AEF-4CD6-7BEA-D1D71DEC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04BAD-1F25-5D3D-899D-93C27E98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1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535E-8F27-4D89-14F1-825B2302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7B5F0-26C3-38A3-B6DB-DD18DC760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2EEC2-B546-2839-620A-55D3D233D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FC1F8-72EA-D21B-9EDB-9E73C9C2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7CB44-E262-465F-D94B-9F12F61F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46A74-A609-C9C4-1E2A-2B38A6AA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87E6C-0706-894C-6A34-FB935B0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9BE3-4AB2-8C23-FD3F-B377AE03D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C34FE-5FA2-998A-E20C-639EF9E3A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71BFA3-3C70-425D-B556-F61194B01D31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9B31F-EC73-B70E-5B84-BFDD1B6ED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51824-8A19-0B79-5432-88CF2006A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88DAD8-D0EE-4955-9C7D-97A5AB12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0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446B3C-87BC-CD68-A6BB-CF84FF2761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0" name="Picture 9" descr="A close up of a camera lens&#10;&#10;Description automatically generated">
            <a:extLst>
              <a:ext uri="{FF2B5EF4-FFF2-40B4-BE49-F238E27FC236}">
                <a16:creationId xmlns:a16="http://schemas.microsoft.com/office/drawing/2014/main" id="{5FD23E0F-C818-8170-3A37-C4B405F5B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79" y="0"/>
            <a:ext cx="6870441" cy="6870441"/>
          </a:xfrm>
          <a:prstGeom prst="rect">
            <a:avLst/>
          </a:prstGeom>
          <a:effectLst>
            <a:softEdge rad="10033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035CC0-452F-28D9-37A7-50AB8350FE20}"/>
              </a:ext>
            </a:extLst>
          </p:cNvPr>
          <p:cNvSpPr>
            <a:spLocks noGrp="1"/>
          </p:cNvSpPr>
          <p:nvPr/>
        </p:nvSpPr>
        <p:spPr>
          <a:xfrm>
            <a:off x="531091" y="262549"/>
            <a:ext cx="11129818" cy="1161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pc="300" dirty="0">
                <a:solidFill>
                  <a:schemeClr val="bg1"/>
                </a:solidFill>
                <a:latin typeface="Aptos ExtraBold" panose="020B0004020202020204" pitchFamily="34" charset="0"/>
              </a:rPr>
              <a:t>A Novel Method of </a:t>
            </a:r>
            <a:r>
              <a:rPr lang="en-GB" sz="3600" spc="3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TiN</a:t>
            </a:r>
            <a:r>
              <a:rPr lang="en-GB" sz="3600" spc="300" dirty="0">
                <a:solidFill>
                  <a:schemeClr val="bg1"/>
                </a:solidFill>
                <a:latin typeface="Aptos ExtraBold" panose="020B0004020202020204" pitchFamily="34" charset="0"/>
              </a:rPr>
              <a:t> Thin-Film Deposition for Next-Generation Photocathodes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7F34466-57A7-0CB9-7D8C-81AD18042268}"/>
              </a:ext>
            </a:extLst>
          </p:cNvPr>
          <p:cNvSpPr>
            <a:spLocks noGrp="1"/>
          </p:cNvSpPr>
          <p:nvPr/>
        </p:nvSpPr>
        <p:spPr>
          <a:xfrm>
            <a:off x="1366983" y="1290583"/>
            <a:ext cx="9144000" cy="45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Dominic Sterland - University of Warwick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61214-FF81-C4D1-1128-8553A6C2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3" y="5878655"/>
            <a:ext cx="1190686" cy="7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row of square pieces of gold and silver&#10;&#10;Description automatically generated">
            <a:extLst>
              <a:ext uri="{FF2B5EF4-FFF2-40B4-BE49-F238E27FC236}">
                <a16:creationId xmlns:a16="http://schemas.microsoft.com/office/drawing/2014/main" id="{83539184-3647-BA5C-DAAB-5DCCFF02D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6746" r="89980">
                        <a14:foregroundMark x1="11359" y1="49603" x2="11210" y2="48148"/>
                        <a14:foregroundMark x1="23313" y1="51389" x2="22272" y2="53704"/>
                        <a14:foregroundMark x1="34772" y1="51058" x2="32639" y2="49603"/>
                        <a14:foregroundMark x1="49206" y1="49405" x2="45982" y2="57738"/>
                        <a14:foregroundMark x1="45982" y1="57738" x2="47867" y2="51720"/>
                        <a14:foregroundMark x1="6250" y1="47619" x2="8482" y2="57275"/>
                        <a14:foregroundMark x1="8482" y1="57275" x2="6746" y2="48148"/>
                        <a14:foregroundMark x1="11359" y1="55886" x2="11905" y2="56217"/>
                        <a14:foregroundMark x1="42857" y1="49603" x2="43006" y2="55886"/>
                        <a14:foregroundMark x1="62649" y1="52315" x2="56895" y2="58598"/>
                        <a14:foregroundMark x1="56895" y1="58598" x2="62401" y2="51720"/>
                        <a14:foregroundMark x1="62946" y1="50860" x2="62252" y2="50463"/>
                        <a14:foregroundMark x1="68204" y1="50661" x2="75198" y2="54630"/>
                        <a14:foregroundMark x1="75198" y1="54630" x2="70139" y2="62765"/>
                        <a14:foregroundMark x1="70139" y1="62765" x2="68304" y2="51389"/>
                        <a14:foregroundMark x1="82044" y1="54233" x2="82440" y2="54101"/>
                        <a14:foregroundMark x1="20635" y1="52447" x2="20387" y2="55489"/>
                        <a14:backgroundMark x1="72073" y1="25331" x2="59226" y2="28770"/>
                        <a14:backgroundMark x1="59226" y1="28770" x2="69792" y2="32672"/>
                        <a14:backgroundMark x1="69792" y1="32672" x2="66567" y2="26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" t="43592" r="-808" b="35218"/>
          <a:stretch/>
        </p:blipFill>
        <p:spPr>
          <a:xfrm rot="5400000">
            <a:off x="-1472007" y="3397627"/>
            <a:ext cx="4469713" cy="71033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FD5790D-5C2B-0169-A3BF-E655011F49B3}"/>
              </a:ext>
            </a:extLst>
          </p:cNvPr>
          <p:cNvSpPr>
            <a:spLocks noGrp="1"/>
          </p:cNvSpPr>
          <p:nvPr/>
        </p:nvSpPr>
        <p:spPr>
          <a:xfrm>
            <a:off x="1068415" y="1896071"/>
            <a:ext cx="6788728" cy="454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- Protect sensitive high-performance photocathodes from rapid degradation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9A042AD-17B1-43C4-307E-E51BC69961DD}"/>
              </a:ext>
            </a:extLst>
          </p:cNvPr>
          <p:cNvSpPr>
            <a:spLocks noGrp="1"/>
          </p:cNvSpPr>
          <p:nvPr/>
        </p:nvSpPr>
        <p:spPr>
          <a:xfrm>
            <a:off x="1068415" y="2413754"/>
            <a:ext cx="5209035" cy="45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>
                <a:solidFill>
                  <a:schemeClr val="bg1"/>
                </a:solidFill>
              </a:rPr>
              <a:t>- High chemical and physical resistance material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7C4A754-610B-4645-43C8-4126C73AACAF}"/>
              </a:ext>
            </a:extLst>
          </p:cNvPr>
          <p:cNvSpPr>
            <a:spLocks noGrp="1"/>
          </p:cNvSpPr>
          <p:nvPr/>
        </p:nvSpPr>
        <p:spPr>
          <a:xfrm>
            <a:off x="1068415" y="2931437"/>
            <a:ext cx="5209035" cy="45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>
                <a:solidFill>
                  <a:schemeClr val="bg1"/>
                </a:solidFill>
              </a:rPr>
              <a:t>- </a:t>
            </a:r>
            <a:r>
              <a:rPr lang="en-GB" sz="1500" dirty="0" err="1">
                <a:solidFill>
                  <a:schemeClr val="bg1"/>
                </a:solidFill>
              </a:rPr>
              <a:t>TiN</a:t>
            </a:r>
            <a:r>
              <a:rPr lang="en-GB" sz="1500" dirty="0">
                <a:solidFill>
                  <a:schemeClr val="bg1"/>
                </a:solidFill>
              </a:rPr>
              <a:t>/</a:t>
            </a:r>
            <a:r>
              <a:rPr lang="en-GB" sz="1500" dirty="0" err="1">
                <a:solidFill>
                  <a:schemeClr val="bg1"/>
                </a:solidFill>
              </a:rPr>
              <a:t>TiO</a:t>
            </a:r>
            <a:r>
              <a:rPr lang="en-GB" sz="1500" dirty="0">
                <a:solidFill>
                  <a:schemeClr val="bg1"/>
                </a:solidFill>
              </a:rPr>
              <a:t>/</a:t>
            </a:r>
            <a:r>
              <a:rPr lang="en-GB" sz="1500" dirty="0" err="1">
                <a:solidFill>
                  <a:schemeClr val="bg1"/>
                </a:solidFill>
              </a:rPr>
              <a:t>TiC</a:t>
            </a:r>
            <a:r>
              <a:rPr lang="en-GB" sz="1500" dirty="0">
                <a:solidFill>
                  <a:schemeClr val="bg1"/>
                </a:solidFill>
              </a:rPr>
              <a:t> relative composition is tuneable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2B44F2E-A5C5-B092-7BD9-A2B7CAABCB91}"/>
              </a:ext>
            </a:extLst>
          </p:cNvPr>
          <p:cNvSpPr>
            <a:spLocks noGrp="1"/>
          </p:cNvSpPr>
          <p:nvPr/>
        </p:nvSpPr>
        <p:spPr>
          <a:xfrm>
            <a:off x="1118019" y="3445857"/>
            <a:ext cx="5209035" cy="45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>
                <a:solidFill>
                  <a:schemeClr val="bg1"/>
                </a:solidFill>
              </a:rPr>
              <a:t>- Work function tuneable around existing materials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E22547E-21FD-00CA-DC25-A3247E06DDA2}"/>
              </a:ext>
            </a:extLst>
          </p:cNvPr>
          <p:cNvSpPr>
            <a:spLocks noGrp="1"/>
          </p:cNvSpPr>
          <p:nvPr/>
        </p:nvSpPr>
        <p:spPr>
          <a:xfrm>
            <a:off x="1118019" y="3960277"/>
            <a:ext cx="6788728" cy="45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>
                <a:solidFill>
                  <a:schemeClr val="bg1"/>
                </a:solidFill>
              </a:rPr>
              <a:t>- Simple, MBE-like deposition system with 1-port solution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6C718D7-7D10-8BA6-D36A-0292D65ACC85}"/>
              </a:ext>
            </a:extLst>
          </p:cNvPr>
          <p:cNvSpPr>
            <a:spLocks noGrp="1"/>
          </p:cNvSpPr>
          <p:nvPr/>
        </p:nvSpPr>
        <p:spPr>
          <a:xfrm>
            <a:off x="1118019" y="4477960"/>
            <a:ext cx="5209035" cy="45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>
                <a:solidFill>
                  <a:schemeClr val="bg1"/>
                </a:solidFill>
              </a:rPr>
              <a:t>- Highly controllable crystalline film thickness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9C98442-42DB-81AD-11BE-F2969C4B86A7}"/>
              </a:ext>
            </a:extLst>
          </p:cNvPr>
          <p:cNvSpPr>
            <a:spLocks noGrp="1"/>
          </p:cNvSpPr>
          <p:nvPr/>
        </p:nvSpPr>
        <p:spPr>
          <a:xfrm>
            <a:off x="1118019" y="4995643"/>
            <a:ext cx="5209035" cy="45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>
                <a:solidFill>
                  <a:schemeClr val="bg1"/>
                </a:solidFill>
              </a:rPr>
              <a:t>- Minimal effect on photocathode performance </a:t>
            </a:r>
          </a:p>
        </p:txBody>
      </p:sp>
    </p:spTree>
    <p:extLst>
      <p:ext uri="{BB962C8B-B14F-4D97-AF65-F5344CB8AC3E}">
        <p14:creationId xmlns:p14="http://schemas.microsoft.com/office/powerpoint/2010/main" val="241493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Dominic Sterland</dc:creator>
  <cp:lastModifiedBy>Dominic Sterland</cp:lastModifiedBy>
  <cp:revision>1</cp:revision>
  <dcterms:created xsi:type="dcterms:W3CDTF">2024-09-02T09:10:57Z</dcterms:created>
  <dcterms:modified xsi:type="dcterms:W3CDTF">2024-09-02T09:43:27Z</dcterms:modified>
</cp:coreProperties>
</file>