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45" r:id="rId2"/>
    <p:sldId id="385" r:id="rId3"/>
    <p:sldId id="367" r:id="rId4"/>
    <p:sldId id="349" r:id="rId5"/>
    <p:sldId id="350" r:id="rId6"/>
    <p:sldId id="351" r:id="rId7"/>
    <p:sldId id="366" r:id="rId8"/>
    <p:sldId id="352" r:id="rId9"/>
    <p:sldId id="353" r:id="rId10"/>
    <p:sldId id="369" r:id="rId11"/>
    <p:sldId id="370" r:id="rId12"/>
    <p:sldId id="374" r:id="rId13"/>
    <p:sldId id="375" r:id="rId14"/>
    <p:sldId id="373" r:id="rId15"/>
    <p:sldId id="356" r:id="rId16"/>
    <p:sldId id="368" r:id="rId17"/>
    <p:sldId id="380" r:id="rId18"/>
    <p:sldId id="382" r:id="rId19"/>
    <p:sldId id="377" r:id="rId20"/>
    <p:sldId id="363" r:id="rId21"/>
    <p:sldId id="379" r:id="rId22"/>
    <p:sldId id="365" r:id="rId23"/>
  </p:sldIdLst>
  <p:sldSz cx="12192000" cy="685800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609585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121917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828754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2438339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3047924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3657509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4267093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4876678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hiefke, Ines" initials="SI" lastIdx="56" clrIdx="0"/>
  <p:cmAuthor id="1" name="julia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000"/>
    <a:srgbClr val="5D85C3"/>
    <a:srgbClr val="B90F22"/>
    <a:srgbClr val="D7DAE3"/>
    <a:srgbClr val="A6A6A6"/>
    <a:srgbClr val="000000"/>
    <a:srgbClr val="E9503E"/>
    <a:srgbClr val="FDCA00"/>
    <a:srgbClr val="F5A300"/>
    <a:srgbClr val="9C1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10" autoAdjust="0"/>
    <p:restoredTop sz="94481"/>
  </p:normalViewPr>
  <p:slideViewPr>
    <p:cSldViewPr snapToObjects="1">
      <p:cViewPr varScale="1">
        <p:scale>
          <a:sx n="151" d="100"/>
          <a:sy n="151" d="100"/>
        </p:scale>
        <p:origin x="96" y="308"/>
      </p:cViewPr>
      <p:guideLst>
        <p:guide orient="horz" pos="202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0500" y="387350"/>
            <a:ext cx="54038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300"/>
              </a:lnSpc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90500" y="8567738"/>
            <a:ext cx="13303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Stafford" charset="0"/>
              </a:defRPr>
            </a:lvl1pPr>
          </a:lstStyle>
          <a:p>
            <a:pPr>
              <a:defRPr/>
            </a:pPr>
            <a:fld id="{73059789-C9A0-B243-BE51-E314AB703447}" type="datetime4">
              <a:rPr lang="de-DE" smtClean="0"/>
              <a:t>11. September 2024</a:t>
            </a:fld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520825" y="8567738"/>
            <a:ext cx="4464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99163" y="8567738"/>
            <a:ext cx="6699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latin typeface="Stafford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72DEC935-2C8C-4A42-BD4D-ADAF7EAF55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9462" name="Picture 6" descr="tud_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360363"/>
            <a:ext cx="928688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ea typeface="+mn-ea"/>
              <a:cs typeface="Arial" panose="020B0604020202020204" pitchFamily="34" charset="0"/>
            </a:endParaRPr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90500" y="849630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188913" y="777875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46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 descr="tu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360363"/>
            <a:ext cx="93503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88913" y="8685213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300"/>
              </a:lnSpc>
              <a:defRPr sz="1000">
                <a:latin typeface="Stafford" charset="0"/>
              </a:defRPr>
            </a:lvl1pPr>
          </a:lstStyle>
          <a:p>
            <a:pPr>
              <a:defRPr/>
            </a:pPr>
            <a:fld id="{7E874AB7-78DF-1346-AEDE-41E0AD87CECC}" type="datetime4">
              <a:rPr lang="de-DE" smtClean="0"/>
              <a:t>11. September 2024</a:t>
            </a:fld>
            <a:endParaRPr lang="de-DE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8975" y="923925"/>
            <a:ext cx="5461000" cy="3071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90500" y="4284663"/>
            <a:ext cx="64770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808163" y="8685213"/>
            <a:ext cx="410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300"/>
              </a:lnSpc>
              <a:defRPr sz="1000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13438" y="8685213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ts val="1300"/>
              </a:lnSpc>
              <a:defRPr sz="1000">
                <a:latin typeface="Stafford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90500" y="387350"/>
            <a:ext cx="5403850" cy="393700"/>
          </a:xfrm>
          <a:prstGeom prst="rect">
            <a:avLst/>
          </a:prstGeom>
          <a:noFill/>
          <a:ln>
            <a:noFill/>
          </a:ln>
        </p:spPr>
        <p:txBody>
          <a:bodyPr lIns="10800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1300"/>
              </a:lnSpc>
              <a:defRPr/>
            </a:pPr>
            <a:endParaRPr lang="de-DE" altLang="de-DE" sz="1000" b="1">
              <a:latin typeface="Stafford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ea typeface="+mn-ea"/>
              <a:cs typeface="Arial" panose="020B0604020202020204" pitchFamily="34" charset="0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190500" y="78105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190500" y="8685213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93" name="Line 14"/>
          <p:cNvSpPr>
            <a:spLocks noChangeShapeType="1"/>
          </p:cNvSpPr>
          <p:nvPr/>
        </p:nvSpPr>
        <p:spPr bwMode="auto">
          <a:xfrm>
            <a:off x="188913" y="4103688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176541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1pPr>
    <a:lvl2pPr marL="609585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2pPr>
    <a:lvl3pPr marL="1219170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3pPr>
    <a:lvl4pPr marL="1828754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4pPr>
    <a:lvl5pPr marL="2438339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F45A7C92-3572-D640-A8C4-73D7AC5D6B89}" type="datetime1">
              <a:rPr lang="de-DE" smtClean="0"/>
              <a:t>11.09.2024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pic>
        <p:nvPicPr>
          <p:cNvPr id="4" name="TUDa Hintergrundmotiv ">
            <a:extLst>
              <a:ext uri="{FF2B5EF4-FFF2-40B4-BE49-F238E27FC236}">
                <a16:creationId xmlns:a16="http://schemas.microsoft.com/office/drawing/2014/main" id="{143BFA90-65D7-1441-BBB5-66FACD4F8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209CFB-A8DC-AF41-A8DC-E9EF9A02A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1464" y="2278063"/>
            <a:ext cx="9721080" cy="2014537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grpSp>
        <p:nvGrpSpPr>
          <p:cNvPr id="25" name="TU Da Logo">
            <a:extLst>
              <a:ext uri="{FF2B5EF4-FFF2-40B4-BE49-F238E27FC236}">
                <a16:creationId xmlns:a16="http://schemas.microsoft.com/office/drawing/2014/main" id="{503C6CF5-22B1-1445-8B63-8870CE528245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id="{17FFD4ED-B749-5E44-9C2C-F3FE65402AD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5DB8BC31-FC5E-E145-AB52-3F047A2487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928BBA1C-1DE0-D248-BB00-FDB0CD9476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3350330A-6B17-C54B-B285-F71BB5F4B3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2EED2DF5-BA08-AE4B-A725-2DC2D00ACD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7916D5CB-98CE-8241-B5CE-B75B023897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E0C8DFCE-492C-DF4D-BC45-A3592BB63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6DD2FB1-260B-BB44-882C-B6D58B3C7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B2150D36-64C6-284F-A421-F2F59D6C51A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A0A92D65-9DD0-7243-95D7-6F350EB2F6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72B33F51-1B97-3D49-8871-FC004D2ACB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20201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7679286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44A460A4-B46D-D2E6-10C6-63AE96002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20.03.2023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DEEBE0B8-F957-7F22-5969-1B4DE8CDE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0EBBC8-FB47-B3CE-AF5B-3EE0EE556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Maximilian Herbert | Institut für Kernphysik | AG Enders | DPG Frühjahrstagung Dresden</a:t>
            </a:r>
          </a:p>
        </p:txBody>
      </p:sp>
    </p:spTree>
    <p:extLst>
      <p:ext uri="{BB962C8B-B14F-4D97-AF65-F5344CB8AC3E}">
        <p14:creationId xmlns:p14="http://schemas.microsoft.com/office/powerpoint/2010/main" val="144084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1656693" y="3162516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8741CD-3F1C-E84A-8F4C-1CF83B7D6B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4513" y="29479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1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89B364F8-AB83-DA4D-849A-83EEDB6B3A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4513" y="364902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2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B8DA3F98-D1E3-F849-B50E-A65184828E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4513" y="428910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3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ACF6064-DEB7-6A49-89E0-F68DCAB309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4513" y="49672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4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2EEF72A-DFF5-E34F-8BA6-3CA410A45E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4513" y="566070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5</a:t>
            </a:r>
          </a:p>
        </p:txBody>
      </p:sp>
      <p:sp>
        <p:nvSpPr>
          <p:cNvPr id="16" name="Mengentext">
            <a:extLst>
              <a:ext uri="{FF2B5EF4-FFF2-40B4-BE49-F238E27FC236}">
                <a16:creationId xmlns:a16="http://schemas.microsoft.com/office/drawing/2014/main" id="{9C08FC8B-D72D-3C49-AE43-59435B527F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6693" y="3835687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17" name="Mengentext">
            <a:extLst>
              <a:ext uri="{FF2B5EF4-FFF2-40B4-BE49-F238E27FC236}">
                <a16:creationId xmlns:a16="http://schemas.microsoft.com/office/drawing/2014/main" id="{B78C70DF-0EB6-4D4A-A20B-31460DF3C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56693" y="4508858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18" name="Mengentext">
            <a:extLst>
              <a:ext uri="{FF2B5EF4-FFF2-40B4-BE49-F238E27FC236}">
                <a16:creationId xmlns:a16="http://schemas.microsoft.com/office/drawing/2014/main" id="{36261980-D2E6-7742-AE29-6DE955C6B0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56693" y="5182029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19" name="Mengentext">
            <a:extLst>
              <a:ext uri="{FF2B5EF4-FFF2-40B4-BE49-F238E27FC236}">
                <a16:creationId xmlns:a16="http://schemas.microsoft.com/office/drawing/2014/main" id="{64607761-955D-6249-AAAB-2450D97D6B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56693" y="5855202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0" name="Mengentext">
            <a:extLst>
              <a:ext uri="{FF2B5EF4-FFF2-40B4-BE49-F238E27FC236}">
                <a16:creationId xmlns:a16="http://schemas.microsoft.com/office/drawing/2014/main" id="{77B10108-F32E-6C4E-A6B7-2F52E77658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14762" y="3162516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80B28D25-BB3B-6B4B-96AD-3F56D64EE1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72582" y="29479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6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24909C24-EE8B-6D4F-AAE4-6761EA5A0C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2582" y="364902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7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0834207B-4C50-454C-BDAD-9270B9C5CD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2582" y="428910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8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3FF81E12-4AD8-F840-AF92-83A62713EB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2582" y="49672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9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CF82AF0A-B420-7D47-BEEA-1093ECFF9C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8374" y="5660708"/>
            <a:ext cx="809658" cy="5381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de-DE" dirty="0"/>
              <a:t>10</a:t>
            </a:r>
          </a:p>
        </p:txBody>
      </p:sp>
      <p:sp>
        <p:nvSpPr>
          <p:cNvPr id="26" name="Mengentext">
            <a:extLst>
              <a:ext uri="{FF2B5EF4-FFF2-40B4-BE49-F238E27FC236}">
                <a16:creationId xmlns:a16="http://schemas.microsoft.com/office/drawing/2014/main" id="{D170C4C7-878E-8D48-AB9A-BEA3A20BC8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14762" y="3835687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7" name="Mengentext">
            <a:extLst>
              <a:ext uri="{FF2B5EF4-FFF2-40B4-BE49-F238E27FC236}">
                <a16:creationId xmlns:a16="http://schemas.microsoft.com/office/drawing/2014/main" id="{6E2874F6-0A10-C249-AB11-90B6F57226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14762" y="4508858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8" name="Mengentext">
            <a:extLst>
              <a:ext uri="{FF2B5EF4-FFF2-40B4-BE49-F238E27FC236}">
                <a16:creationId xmlns:a16="http://schemas.microsoft.com/office/drawing/2014/main" id="{2CBAB3E0-0143-D547-9B4C-8E12609633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14762" y="5182029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9" name="Mengentext">
            <a:extLst>
              <a:ext uri="{FF2B5EF4-FFF2-40B4-BE49-F238E27FC236}">
                <a16:creationId xmlns:a16="http://schemas.microsoft.com/office/drawing/2014/main" id="{FE8EB7ED-46E9-5644-BD09-13AF9733189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14762" y="5855202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4D6EE50A-6F22-BFDC-4598-B08CF22F2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20.03.2023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60E3A962-19C4-14A8-07F2-3617125AA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FB0BBA0-1B1D-6E26-AF0A-D54D8FC2F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Maximilian Herbert | Institut für Kernphysik | AG Enders | DPG Frühjahrstagung Dresden</a:t>
            </a:r>
          </a:p>
        </p:txBody>
      </p:sp>
    </p:spTree>
    <p:extLst>
      <p:ext uri="{BB962C8B-B14F-4D97-AF65-F5344CB8AC3E}">
        <p14:creationId xmlns:p14="http://schemas.microsoft.com/office/powerpoint/2010/main" val="1226886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Inhalt /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3801685"/>
            <a:ext cx="5466987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1604798"/>
            <a:ext cx="5466987" cy="20808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096000" y="1604963"/>
            <a:ext cx="6096000" cy="4705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482B8D2-6639-5403-DAA1-E10CD15C6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20.03.2023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97D726C3-9B7B-5968-D064-7E9A2A975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F0EAA1-9CE7-5CC2-3BC7-5CCDCF8AC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Maximilian Herbert | Institut für Kernphysik | AG Enders | DPG Frühjahrstagung Dresden</a:t>
            </a:r>
          </a:p>
        </p:txBody>
      </p:sp>
    </p:spTree>
    <p:extLst>
      <p:ext uri="{BB962C8B-B14F-4D97-AF65-F5344CB8AC3E}">
        <p14:creationId xmlns:p14="http://schemas.microsoft.com/office/powerpoint/2010/main" val="819232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/ Inhalt /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A1245ED-6833-0748-9DAD-DF2E2787D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840000"/>
            <a:ext cx="9390634" cy="6252597"/>
          </a:xfrm>
          <a:prstGeom prst="rect">
            <a:avLst/>
          </a:prstGeom>
        </p:spPr>
      </p:pic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3801685"/>
            <a:ext cx="5466987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1604798"/>
            <a:ext cx="5466987" cy="20808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624DB34E-A066-934E-B16A-AA4C922227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9566" y="1714176"/>
            <a:ext cx="5535233" cy="312452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F843AEF-A8F6-CCED-75BF-DB710F83FC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20.03.2023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E6D8FE7E-B09D-E065-7848-E591F89AC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3DDCEB6E-9445-AD38-C3CD-19C110F0E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Maximilian Herbert | Institut für Kernphysik | AG Enders | DPG Frühjahrstagung Dresden</a:t>
            </a:r>
          </a:p>
        </p:txBody>
      </p:sp>
    </p:spTree>
    <p:extLst>
      <p:ext uri="{BB962C8B-B14F-4D97-AF65-F5344CB8AC3E}">
        <p14:creationId xmlns:p14="http://schemas.microsoft.com/office/powerpoint/2010/main" val="902847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Inhalt /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6306921" y="3801685"/>
            <a:ext cx="5541575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6311901" y="1604798"/>
            <a:ext cx="5545138" cy="20808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0" y="1604963"/>
            <a:ext cx="6096000" cy="4705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EA6A49A-26B7-F6A9-4D77-3CF26895A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20.03.2023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CF4CF933-FF66-7F49-54B2-F5069173B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A87737-0C9A-5BA3-CA33-260D46648E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Maximilian Herbert | Institut für Kernphysik | AG Enders | DPG Frühjahrstagung Dresden</a:t>
            </a:r>
          </a:p>
        </p:txBody>
      </p:sp>
    </p:spTree>
    <p:extLst>
      <p:ext uri="{BB962C8B-B14F-4D97-AF65-F5344CB8AC3E}">
        <p14:creationId xmlns:p14="http://schemas.microsoft.com/office/powerpoint/2010/main" val="15756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334962" y="1604963"/>
            <a:ext cx="5689030" cy="4705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1" name="Bildplatzhalter 5">
            <a:extLst>
              <a:ext uri="{FF2B5EF4-FFF2-40B4-BE49-F238E27FC236}">
                <a16:creationId xmlns:a16="http://schemas.microsoft.com/office/drawing/2014/main" id="{1FCC726F-E193-F94F-8201-525E01F62C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8008" y="1604963"/>
            <a:ext cx="5689030" cy="225608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B85BD1D8-7EB2-9E4D-B9CB-36ACC967C5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8008" y="4007912"/>
            <a:ext cx="5689030" cy="230081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018E51D2-DB3E-AF77-6266-1206B65F9D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20.03.2023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C1A74341-0A55-1243-7FC9-72218B4FE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367BE6-DEBB-6DAE-69C7-8183114A3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Maximilian Herbert | Institut für Kernphysik | AG Enders | DPG Frühjahrstagung Dresden</a:t>
            </a:r>
          </a:p>
        </p:txBody>
      </p:sp>
    </p:spTree>
    <p:extLst>
      <p:ext uri="{BB962C8B-B14F-4D97-AF65-F5344CB8AC3E}">
        <p14:creationId xmlns:p14="http://schemas.microsoft.com/office/powerpoint/2010/main" val="360528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invertie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7679286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solidFill>
                  <a:schemeClr val="bg1"/>
                </a:solidFill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solidFill>
                  <a:schemeClr val="bg1"/>
                </a:solidFill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D008E5EE-98EE-5C85-0099-2965D098A3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20.03.2023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2DC65A2B-2C24-1344-D70F-B144AEBE1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08BBAD-AE93-9FC0-9A50-C61CDAB0C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/>
              <a:t>Maximilian Herbert | Institut für Kernphysik | AG Enders | DPG Frühjahrstagung Dresden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4918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/ Titel / Inhalt mit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5637213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l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2255837" y="5134075"/>
            <a:ext cx="7679795" cy="95158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/>
            </a:lvl1pPr>
          </a:lstStyle>
          <a:p>
            <a:pPr lvl="0"/>
            <a:r>
              <a:rPr lang="de-DE" dirty="0"/>
              <a:t>Formatvorlagen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2255838" y="1604963"/>
            <a:ext cx="7680326" cy="33607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05AE899C-A112-B52C-9B1E-684124942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20.03.2023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37B06AC5-E49B-3DC9-67D3-23C6C34199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709293A2-5850-F2A2-D780-C70D6116E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Maximilian Herbert | Institut für Kernphysik | AG Enders | DPG Frühjahrstagung Dresden</a:t>
            </a:r>
          </a:p>
        </p:txBody>
      </p:sp>
    </p:spTree>
    <p:extLst>
      <p:ext uri="{BB962C8B-B14F-4D97-AF65-F5344CB8AC3E}">
        <p14:creationId xmlns:p14="http://schemas.microsoft.com/office/powerpoint/2010/main" val="3573489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mit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5637213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209CFB-A8DC-AF41-A8DC-E9EF9A02A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1464" y="1604963"/>
            <a:ext cx="9721080" cy="37687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C4D9D2A-C754-352A-DD61-99EC86D98B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20.03.2023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D359AA0D-31FE-07E5-2BEA-E4E3831CC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40FC1763-9843-A2DE-E455-6C31ED325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Maximilian Herbert | Institut für Kernphysik | AG Enders | DPG Frühjahrstagung Dresden</a:t>
            </a:r>
          </a:p>
        </p:txBody>
      </p:sp>
    </p:spTree>
    <p:extLst>
      <p:ext uri="{BB962C8B-B14F-4D97-AF65-F5344CB8AC3E}">
        <p14:creationId xmlns:p14="http://schemas.microsoft.com/office/powerpoint/2010/main" val="2015876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ildstreif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Überschrift">
            <a:extLst>
              <a:ext uri="{FF2B5EF4-FFF2-40B4-BE49-F238E27FC236}">
                <a16:creationId xmlns:a16="http://schemas.microsoft.com/office/drawing/2014/main" id="{D1730AEA-8C9A-2D4C-9C6B-6778599811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0" y="2947988"/>
            <a:ext cx="12192000" cy="33607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CC6B521B-FD8E-3451-3091-72EBC8511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20.03.2023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F6B3E68B-F2D4-0495-4608-D4BD89C4D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E0AC949-0930-74ED-B016-25E43E90C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Maximilian Herbert | Institut für Kernphysik | AG Enders | DPG Frühjahrstagung Dresden</a:t>
            </a:r>
          </a:p>
        </p:txBody>
      </p:sp>
    </p:spTree>
    <p:extLst>
      <p:ext uri="{BB962C8B-B14F-4D97-AF65-F5344CB8AC3E}">
        <p14:creationId xmlns:p14="http://schemas.microsoft.com/office/powerpoint/2010/main" val="104263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platzhalter 8">
            <a:extLst>
              <a:ext uri="{FF2B5EF4-FFF2-40B4-BE49-F238E27FC236}">
                <a16:creationId xmlns:a16="http://schemas.microsoft.com/office/drawing/2014/main" id="{16D54C2C-C1BA-5A49-B1F6-3EFEF007B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6" b="10870"/>
          <a:stretch/>
        </p:blipFill>
        <p:spPr>
          <a:xfrm>
            <a:off x="0" y="0"/>
            <a:ext cx="12194117" cy="685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3152BEA-25F2-DA45-B0B1-41A8128573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  <a:alpha val="0"/>
                </a:schemeClr>
              </a:gs>
              <a:gs pos="90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DE3F05-BCB9-1540-83FF-13E2917E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3B45E5-B033-114F-AA58-3AD3D727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B25-F097-A74B-A96B-01944B99B827}" type="datetime1">
              <a:rPr lang="de-DE" smtClean="0"/>
              <a:t>11.09.2024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1056A9-E70F-1147-A7A9-1651B5033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4B2978-8BAC-4943-B684-C5E414AF23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10" name="Mengentext">
            <a:extLst>
              <a:ext uri="{FF2B5EF4-FFF2-40B4-BE49-F238E27FC236}">
                <a16:creationId xmlns:a16="http://schemas.microsoft.com/office/drawing/2014/main" id="{BFACE1E2-960B-484C-93F2-E04B2F4048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37A9FC-59F7-1246-9345-AC66C9271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1464" y="2278063"/>
            <a:ext cx="9721080" cy="201242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grpSp>
        <p:nvGrpSpPr>
          <p:cNvPr id="37" name="TU Da Logo">
            <a:extLst>
              <a:ext uri="{FF2B5EF4-FFF2-40B4-BE49-F238E27FC236}">
                <a16:creationId xmlns:a16="http://schemas.microsoft.com/office/drawing/2014/main" id="{EAA66300-6AAB-754F-8BB2-1546FA7BF970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38" name="AutoShape 3">
              <a:extLst>
                <a:ext uri="{FF2B5EF4-FFF2-40B4-BE49-F238E27FC236}">
                  <a16:creationId xmlns:a16="http://schemas.microsoft.com/office/drawing/2014/main" id="{88A9D315-D5F1-434E-9D9F-7DD811A40DC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C30205E-33B3-0945-9A01-0401BCC449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3C7F08C4-12F6-5B45-86F9-73FB3C1B0A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3A0BEBE8-6577-4141-B011-92AC0BF021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BCBB143F-9833-F04C-86D0-D3DA70F161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47EA41C8-81C0-DE43-BE0B-E818FB82CA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74B789B-A76E-5842-AFD2-45E44F4305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16749FFF-AF73-AE46-8051-4ACEF85547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01A5CD2E-02AD-C64B-A65F-D7CC904CAF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6EF9AB83-0096-9D4F-ACD1-6EA4F2B065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5A8B2D96-1101-E343-8AEA-5FCEC2F559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3871415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ngentext-Rechts"/>
          <p:cNvSpPr>
            <a:spLocks noGrp="1"/>
          </p:cNvSpPr>
          <p:nvPr>
            <p:ph type="body" sz="quarter" idx="12" hasCustomPrompt="1"/>
          </p:nvPr>
        </p:nvSpPr>
        <p:spPr>
          <a:xfrm>
            <a:off x="630452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Mengentext-Links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A9B7017-6B75-7964-FD68-D19E1DBFC9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20.03.2023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FC0256DD-AC56-5097-76C9-F46772658C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0EED90-69D1-E1A9-0A1C-4405DA04A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Maximilian Herbert | Institut für Kernphysik | AG Enders | DPG Frühjahrstagung Dresden</a:t>
            </a:r>
          </a:p>
        </p:txBody>
      </p:sp>
    </p:spTree>
    <p:extLst>
      <p:ext uri="{BB962C8B-B14F-4D97-AF65-F5344CB8AC3E}">
        <p14:creationId xmlns:p14="http://schemas.microsoft.com/office/powerpoint/2010/main" val="3468380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36000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Mengentext"/>
          <p:cNvSpPr>
            <a:spLocks noGrp="1"/>
          </p:cNvSpPr>
          <p:nvPr>
            <p:ph type="body" sz="quarter" idx="12" hasCustomPrompt="1"/>
          </p:nvPr>
        </p:nvSpPr>
        <p:spPr>
          <a:xfrm>
            <a:off x="4292250" y="2926232"/>
            <a:ext cx="36000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Mengentext"/>
          <p:cNvSpPr>
            <a:spLocks noGrp="1"/>
          </p:cNvSpPr>
          <p:nvPr>
            <p:ph type="body" sz="quarter" idx="13" hasCustomPrompt="1"/>
          </p:nvPr>
        </p:nvSpPr>
        <p:spPr>
          <a:xfrm>
            <a:off x="8248497" y="2926232"/>
            <a:ext cx="36000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D45E276B-1339-3E2E-1F77-4AACFB6707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20.03.2023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64459AF4-C67C-7585-2DA4-4CBFB750FF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B1B66A-2BE0-DFA7-2B4D-35C85081F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Maximilian Herbert | Institut für Kernphysik | AG Enders | DPG Frühjahrstagung Dresden</a:t>
            </a:r>
          </a:p>
        </p:txBody>
      </p:sp>
    </p:spTree>
    <p:extLst>
      <p:ext uri="{BB962C8B-B14F-4D97-AF65-F5344CB8AC3E}">
        <p14:creationId xmlns:p14="http://schemas.microsoft.com/office/powerpoint/2010/main" val="47984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ngentext-Rechts"/>
          <p:cNvSpPr>
            <a:spLocks noGrp="1"/>
          </p:cNvSpPr>
          <p:nvPr>
            <p:ph type="body" sz="quarter" idx="12" hasCustomPrompt="1"/>
          </p:nvPr>
        </p:nvSpPr>
        <p:spPr>
          <a:xfrm>
            <a:off x="630452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Mengentext-Links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-links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1604798"/>
            <a:ext cx="5538996" cy="968086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3" name="Überschrift-rechts"/>
          <p:cNvSpPr>
            <a:spLocks noGrp="1"/>
          </p:cNvSpPr>
          <p:nvPr>
            <p:ph type="body" sz="quarter" idx="13" hasCustomPrompt="1"/>
          </p:nvPr>
        </p:nvSpPr>
        <p:spPr>
          <a:xfrm>
            <a:off x="6293867" y="1604798"/>
            <a:ext cx="5538996" cy="968086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2E12BF3C-D130-DDB5-63F3-0D28CEBF97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20.03.2023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B8AB0B0B-6FBF-7E8E-F127-1A215B0D4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C94EA3-89D0-502E-83AE-9C32579BB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Maximilian Herbert | Institut für Kernphysik | AG Enders | DPG Frühjahrstagung Dresden</a:t>
            </a:r>
          </a:p>
        </p:txBody>
      </p:sp>
    </p:spTree>
    <p:extLst>
      <p:ext uri="{BB962C8B-B14F-4D97-AF65-F5344CB8AC3E}">
        <p14:creationId xmlns:p14="http://schemas.microsoft.com/office/powerpoint/2010/main" val="2774881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2 Spalten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ngentext-Rechts"/>
          <p:cNvSpPr>
            <a:spLocks noGrp="1"/>
          </p:cNvSpPr>
          <p:nvPr>
            <p:ph type="body" sz="quarter" idx="12" hasCustomPrompt="1"/>
          </p:nvPr>
        </p:nvSpPr>
        <p:spPr>
          <a:xfrm>
            <a:off x="5447928" y="2926232"/>
            <a:ext cx="4488235" cy="156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Mengentext-Links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2" y="2926232"/>
            <a:ext cx="4607870" cy="156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-links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4602891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3" name="Überschrift-rechts"/>
          <p:cNvSpPr>
            <a:spLocks noGrp="1"/>
          </p:cNvSpPr>
          <p:nvPr>
            <p:ph type="body" sz="quarter" idx="13"/>
          </p:nvPr>
        </p:nvSpPr>
        <p:spPr>
          <a:xfrm>
            <a:off x="5447928" y="1604798"/>
            <a:ext cx="4474319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4" name="Bildplatzhalter"/>
          <p:cNvSpPr>
            <a:spLocks noGrp="1"/>
          </p:cNvSpPr>
          <p:nvPr>
            <p:ph type="pic" sz="quarter" idx="14" hasCustomPrompt="1"/>
          </p:nvPr>
        </p:nvSpPr>
        <p:spPr>
          <a:xfrm>
            <a:off x="10128447" y="1604963"/>
            <a:ext cx="2065669" cy="67310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Hier </a:t>
            </a:r>
            <a:r>
              <a:rPr lang="de-DE" dirty="0" err="1"/>
              <a:t>Sublogo</a:t>
            </a:r>
            <a:r>
              <a:rPr lang="de-DE" dirty="0"/>
              <a:t> platzieren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C3CC5C20-2F61-5C49-6ED4-58FDA4A0D9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20.03.2023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B90507EC-ACE6-B119-D38A-A319CD211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162E8A-0297-7A1C-DA76-3710BD575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Maximilian Herbert | Institut für Kernphysik | AG Enders | DPG Frühjahrstagung Dresden</a:t>
            </a:r>
          </a:p>
        </p:txBody>
      </p:sp>
    </p:spTree>
    <p:extLst>
      <p:ext uri="{BB962C8B-B14F-4D97-AF65-F5344CB8AC3E}">
        <p14:creationId xmlns:p14="http://schemas.microsoft.com/office/powerpoint/2010/main" val="333727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998FB-6C64-8B44-93CB-335C8026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D2EFE214-D270-6B4C-92C0-CC06527E31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018" y="2020493"/>
            <a:ext cx="2687637" cy="2687637"/>
          </a:xfrm>
          <a:prstGeom prst="ellipse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5BF83B9-2515-454D-A89F-2608B1EDE5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713" y="313555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1F841205-6AE5-5D48-90B6-2AF9DE19B3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6713" y="352163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F62238B2-8177-9D46-ACCD-E279BB0EB5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6713" y="390771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9A2974F0-5D4E-6244-B854-C9036906AD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76713" y="429379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C5238371-880F-3F4E-A94E-5EB32911D6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76713" y="2278063"/>
            <a:ext cx="5759450" cy="68102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5400"/>
            </a:lvl1pPr>
          </a:lstStyle>
          <a:p>
            <a:pPr lvl="0"/>
            <a:r>
              <a:rPr lang="de-DE" dirty="0"/>
              <a:t>Mastertext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C2E201FC-E5E4-06BA-2D7A-AC9C65CB3D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20.03.2023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3F61BC4F-2071-428D-50A1-820B6C683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2A4E0B-93DB-B5F8-63AE-676592CC0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Maximilian Herbert | Institut für Kernphysik | AG Enders | DPG Frühjahrstagung Dresden</a:t>
            </a:r>
          </a:p>
        </p:txBody>
      </p:sp>
    </p:spTree>
    <p:extLst>
      <p:ext uri="{BB962C8B-B14F-4D97-AF65-F5344CB8AC3E}">
        <p14:creationId xmlns:p14="http://schemas.microsoft.com/office/powerpoint/2010/main" val="221746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6553560-BCAE-D548-9152-407AB22F0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r="4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D3152BEA-25F2-DA45-B0B1-41A812857342}"/>
              </a:ext>
            </a:extLst>
          </p:cNvPr>
          <p:cNvSpPr/>
          <p:nvPr userDrawn="1"/>
        </p:nvSpPr>
        <p:spPr>
          <a:xfrm>
            <a:off x="-6965" y="5081"/>
            <a:ext cx="12192000" cy="6858000"/>
          </a:xfrm>
          <a:prstGeom prst="rect">
            <a:avLst/>
          </a:prstGeom>
          <a:gradFill>
            <a:gsLst>
              <a:gs pos="22000">
                <a:schemeClr val="accent3">
                  <a:lumMod val="67000"/>
                  <a:alpha val="0"/>
                </a:schemeClr>
              </a:gs>
              <a:gs pos="50000">
                <a:schemeClr val="accent3">
                  <a:lumMod val="97000"/>
                  <a:lumOff val="3000"/>
                  <a:alpha val="6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DE3F05-BCB9-1540-83FF-13E2917E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3B45E5-B033-114F-AA58-3AD3D727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B25-F097-A74B-A96B-01944B99B827}" type="datetime1">
              <a:rPr lang="de-DE" smtClean="0"/>
              <a:t>11.09.2024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1056A9-E70F-1147-A7A9-1651B5033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4B2978-8BAC-4943-B684-C5E414AF23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10" name="Mengentext">
            <a:extLst>
              <a:ext uri="{FF2B5EF4-FFF2-40B4-BE49-F238E27FC236}">
                <a16:creationId xmlns:a16="http://schemas.microsoft.com/office/drawing/2014/main" id="{BFACE1E2-960B-484C-93F2-E04B2F4048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37A9FC-59F7-1246-9345-AC66C9271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1464" y="2278063"/>
            <a:ext cx="9721080" cy="201242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grpSp>
        <p:nvGrpSpPr>
          <p:cNvPr id="24" name="TU Da Logo">
            <a:extLst>
              <a:ext uri="{FF2B5EF4-FFF2-40B4-BE49-F238E27FC236}">
                <a16:creationId xmlns:a16="http://schemas.microsoft.com/office/drawing/2014/main" id="{028F6B8A-4351-C14D-81EE-80408041AAA1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AA3C96EC-094A-E747-BBAA-F0886BC8E1D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4C2D0020-DB1A-9048-B235-09A7E7CD1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E77EA0DE-6387-DC42-920F-1E924DE8BC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38694ADC-4575-6A41-8B4B-DF5DC6F6C0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81E4571-E534-FB4B-82D6-A5370FB4F9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58E4006C-1546-4C48-A332-B5F5A52340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5041117F-7AEA-5F49-AC6F-31F9E336B7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76AAC073-D207-7045-B2CE-E3A302D7ABB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3CECEE48-6642-7749-BF65-F58DF7E66F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CEA088E1-A54D-7B4D-88AA-66731A3623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573F31D7-C0EE-E34D-88C1-2532080200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249410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E11BAB0-E48E-C841-9D73-2787C12B4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" b="117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3152BEA-25F2-DA45-B0B1-41A8128573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2000">
                <a:schemeClr val="accent3">
                  <a:lumMod val="67000"/>
                  <a:alpha val="0"/>
                </a:schemeClr>
              </a:gs>
              <a:gs pos="50000">
                <a:schemeClr val="accent3">
                  <a:lumMod val="97000"/>
                  <a:lumOff val="3000"/>
                  <a:alpha val="6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DE3F05-BCB9-1540-83FF-13E2917E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3B45E5-B033-114F-AA58-3AD3D727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B25-F097-A74B-A96B-01944B99B827}" type="datetime1">
              <a:rPr lang="de-DE" smtClean="0"/>
              <a:t>11.09.2024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1056A9-E70F-1147-A7A9-1651B5033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4B2978-8BAC-4943-B684-C5E414AF23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10" name="Mengentext">
            <a:extLst>
              <a:ext uri="{FF2B5EF4-FFF2-40B4-BE49-F238E27FC236}">
                <a16:creationId xmlns:a16="http://schemas.microsoft.com/office/drawing/2014/main" id="{BFACE1E2-960B-484C-93F2-E04B2F4048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37A9FC-59F7-1246-9345-AC66C9271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1464" y="2278063"/>
            <a:ext cx="9721080" cy="201242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grpSp>
        <p:nvGrpSpPr>
          <p:cNvPr id="24" name="TU Da Logo">
            <a:extLst>
              <a:ext uri="{FF2B5EF4-FFF2-40B4-BE49-F238E27FC236}">
                <a16:creationId xmlns:a16="http://schemas.microsoft.com/office/drawing/2014/main" id="{CDD0BF59-DD3C-A540-8751-47F0864916DC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2D07020F-1CA0-C84A-A40F-4A77C5D4C47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95E59EB5-6520-764D-8B47-9ADD117B89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88809F3F-51C3-1F49-8066-D1705F901D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8660E5BA-C1CC-8941-A24B-9D69F25F15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351B9CA-F707-874A-B9BE-572135B616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E877424B-7D82-F246-90B6-1FEA894D22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F9CE5708-FBF2-4944-BE58-56E57D631D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48867F45-B2F5-4849-A54C-69D80BAB50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C244DD00-9B38-7E4A-9828-D9FB7D52B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75202579-3B45-AA42-ABA7-06BCCBEBA6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4B1CC9F3-93E3-684F-A5CE-51F70608C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71557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20.03.2023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Maximilian Herbert | Institut für Kernphysik | AG Enders | DPG Frühjahrstagung Dresden</a:t>
            </a:r>
          </a:p>
        </p:txBody>
      </p:sp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209CFB-A8DC-AF41-A8DC-E9EF9A02A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1464" y="2278063"/>
            <a:ext cx="9721080" cy="2014537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95619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-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4725111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84799" y="4296400"/>
            <a:ext cx="9599633" cy="144000"/>
          </a:xfrm>
        </p:spPr>
        <p:txBody>
          <a:bodyPr anchor="b" anchorCtr="0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5D02FB56-1950-F5DE-182B-923025817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20.03.2023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B5A5439F-DE90-C70D-67BC-C5399BB3C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72A709FC-2146-2330-0589-C902415BC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Maximilian Herbert | Institut für Kernphysik | AG Enders | DPG Frühjahrstagung Dresden</a:t>
            </a:r>
          </a:p>
        </p:txBody>
      </p:sp>
    </p:spTree>
    <p:extLst>
      <p:ext uri="{BB962C8B-B14F-4D97-AF65-F5344CB8AC3E}">
        <p14:creationId xmlns:p14="http://schemas.microsoft.com/office/powerpoint/2010/main" val="211188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-Trenner-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4117" cy="6858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Trennfolie mit Hintergrundbild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CE22A32B-3F26-9049-974C-F0B8BC97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799" y="4293096"/>
            <a:ext cx="9599633" cy="144000"/>
          </a:xfrm>
        </p:spPr>
        <p:txBody>
          <a:bodyPr anchor="b" anchorCtr="0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4725111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C40AAD16-ADDC-C408-34B2-2F3BC0B75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20.03.2023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217B0CE4-8566-84CF-6195-F591083D2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3F70AEEC-9DA6-2E3D-D1E4-65DBE2AA6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Maximilian Herbert | Institut für Kernphysik | AG Enders | DPG Frühjahrstagung Dresden</a:t>
            </a:r>
          </a:p>
        </p:txBody>
      </p:sp>
    </p:spTree>
    <p:extLst>
      <p:ext uri="{BB962C8B-B14F-4D97-AF65-F5344CB8AC3E}">
        <p14:creationId xmlns:p14="http://schemas.microsoft.com/office/powerpoint/2010/main" val="4114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4117" cy="6858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Bild Vollfläche</a:t>
            </a:r>
          </a:p>
        </p:txBody>
      </p:sp>
    </p:spTree>
    <p:extLst>
      <p:ext uri="{BB962C8B-B14F-4D97-AF65-F5344CB8AC3E}">
        <p14:creationId xmlns:p14="http://schemas.microsoft.com/office/powerpoint/2010/main" val="3716563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_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604962"/>
            <a:ext cx="12194117" cy="4705351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Bild Vollfläche</a:t>
            </a:r>
          </a:p>
        </p:txBody>
      </p:sp>
      <p:sp>
        <p:nvSpPr>
          <p:cNvPr id="8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26C86978-64F7-7A39-2C81-DD76384261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20.03.2023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4B02E33B-507D-434D-FA87-83C79ADA2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2EBE325F-C0B7-91E1-C71F-04B154DF1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Maximilian Herbert | Institut für Kernphysik | AG Enders | DPG Frühjahrstagung Dresden</a:t>
            </a:r>
          </a:p>
        </p:txBody>
      </p:sp>
    </p:spTree>
    <p:extLst>
      <p:ext uri="{BB962C8B-B14F-4D97-AF65-F5344CB8AC3E}">
        <p14:creationId xmlns:p14="http://schemas.microsoft.com/office/powerpoint/2010/main" val="1286684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umsplatzhalter 3"/>
          <p:cNvSpPr>
            <a:spLocks noGrp="1"/>
          </p:cNvSpPr>
          <p:nvPr>
            <p:ph type="dt" sz="half" idx="2"/>
          </p:nvPr>
        </p:nvSpPr>
        <p:spPr>
          <a:xfrm>
            <a:off x="335360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 spc="8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20.03.2023</a:t>
            </a:r>
          </a:p>
        </p:txBody>
      </p:sp>
      <p:sp>
        <p:nvSpPr>
          <p:cNvPr id="2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7851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27" name="Kopfzeile"/>
          <p:cNvSpPr>
            <a:spLocks noGrp="1" noChangeArrowheads="1"/>
          </p:cNvSpPr>
          <p:nvPr>
            <p:ph type="title"/>
          </p:nvPr>
        </p:nvSpPr>
        <p:spPr bwMode="auto">
          <a:xfrm>
            <a:off x="336000" y="696384"/>
            <a:ext cx="9508067" cy="14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</a:t>
            </a:r>
            <a:r>
              <a:rPr lang="de-DE" dirty="0"/>
              <a:t>durch Klicken bearbeiten</a:t>
            </a:r>
            <a:endParaRPr lang="de-DE" altLang="de-DE" dirty="0"/>
          </a:p>
        </p:txBody>
      </p:sp>
      <p:grpSp>
        <p:nvGrpSpPr>
          <p:cNvPr id="15" name="TU Da Logo"/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" name="Freeform 6"/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6" name="Freeform 7"/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7" name="Freeform 8"/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9"/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10"/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11"/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12"/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13"/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4"/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CD2A3E3-EA9D-0A4E-9809-E525F9B62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356350"/>
            <a:ext cx="10153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Maximilian Herbert | Institut für Kernphysik | AG Enders | DPG Frühjahrstagung Dresden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51" r:id="rId2"/>
    <p:sldLayoutId id="2147484252" r:id="rId3"/>
    <p:sldLayoutId id="2147484253" r:id="rId4"/>
    <p:sldLayoutId id="2147484246" r:id="rId5"/>
    <p:sldLayoutId id="2147484226" r:id="rId6"/>
    <p:sldLayoutId id="2147484228" r:id="rId7"/>
    <p:sldLayoutId id="2147484236" r:id="rId8"/>
    <p:sldLayoutId id="2147484239" r:id="rId9"/>
    <p:sldLayoutId id="2147484196" r:id="rId10"/>
    <p:sldLayoutId id="2147484244" r:id="rId11"/>
    <p:sldLayoutId id="2147484237" r:id="rId12"/>
    <p:sldLayoutId id="2147484248" r:id="rId13"/>
    <p:sldLayoutId id="2147484238" r:id="rId14"/>
    <p:sldLayoutId id="2147484242" r:id="rId15"/>
    <p:sldLayoutId id="2147484234" r:id="rId16"/>
    <p:sldLayoutId id="2147484235" r:id="rId17"/>
    <p:sldLayoutId id="2147484241" r:id="rId18"/>
    <p:sldLayoutId id="2147484240" r:id="rId19"/>
    <p:sldLayoutId id="2147484229" r:id="rId20"/>
    <p:sldLayoutId id="2147484232" r:id="rId21"/>
    <p:sldLayoutId id="2147484230" r:id="rId22"/>
    <p:sldLayoutId id="2147484231" r:id="rId23"/>
    <p:sldLayoutId id="2147484243" r:id="rId24"/>
  </p:sldLayoutIdLst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000" cap="all" spc="200" baseline="0">
          <a:solidFill>
            <a:schemeClr val="tx1"/>
          </a:solidFill>
          <a:latin typeface="Arial Black"/>
          <a:ea typeface="MS PGothic" panose="020B0600070205080204" pitchFamily="34" charset="-128"/>
          <a:cs typeface="Arial Black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0" indent="0" algn="l" rtl="0" eaLnBrk="0" fontAlgn="base" hangingPunct="0">
        <a:lnSpc>
          <a:spcPct val="80000"/>
        </a:lnSpc>
        <a:spcBef>
          <a:spcPts val="267"/>
        </a:spcBef>
        <a:spcAft>
          <a:spcPts val="300"/>
        </a:spcAft>
        <a:buFont typeface="Wingdings" charset="0"/>
        <a:defRPr sz="4267" cap="all" spc="133">
          <a:solidFill>
            <a:schemeClr val="tx1"/>
          </a:solidFill>
          <a:latin typeface="Arial Black"/>
          <a:ea typeface="MS PGothic" panose="020B0600070205080204" pitchFamily="34" charset="-128"/>
          <a:cs typeface="Arial Black"/>
        </a:defRPr>
      </a:lvl1pPr>
      <a:lvl2pPr marL="2117" indent="-2117" algn="l" rtl="0" eaLnBrk="0" fontAlgn="base" hangingPunct="0">
        <a:spcBef>
          <a:spcPts val="267"/>
        </a:spcBef>
        <a:spcAft>
          <a:spcPts val="300"/>
        </a:spcAft>
        <a:buFont typeface="Wingdings" charset="0"/>
        <a:defRPr sz="2133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2pPr>
      <a:lvl3pPr marL="0" indent="0" algn="l" rtl="0" eaLnBrk="0" fontAlgn="base" hangingPunct="0">
        <a:spcBef>
          <a:spcPts val="267"/>
        </a:spcBef>
        <a:spcAft>
          <a:spcPts val="300"/>
        </a:spcAft>
        <a:buFont typeface="Wingdings" charset="0"/>
        <a:buNone/>
        <a:defRPr sz="1867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3pPr>
      <a:lvl4pPr marL="479988" indent="-234945" algn="l" rtl="0" eaLnBrk="0" fontAlgn="base" hangingPunct="0">
        <a:spcBef>
          <a:spcPts val="267"/>
        </a:spcBef>
        <a:spcAft>
          <a:spcPts val="300"/>
        </a:spcAft>
        <a:buFont typeface="Wingdings" charset="0"/>
        <a:buChar char="§"/>
        <a:tabLst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4pPr>
      <a:lvl5pPr marL="715415" indent="-241294" algn="l" rtl="0" eaLnBrk="0" fontAlgn="base" hangingPunct="0">
        <a:spcBef>
          <a:spcPts val="267"/>
        </a:spcBef>
        <a:spcAft>
          <a:spcPts val="300"/>
        </a:spcAft>
        <a:buFont typeface="Wingdings" charset="0"/>
        <a:buChar char="§"/>
        <a:tabLst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5pPr>
      <a:lvl6pPr marL="1820288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6pPr>
      <a:lvl7pPr marL="2429873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7pPr>
      <a:lvl8pPr marL="3039457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8pPr>
      <a:lvl9pPr marL="3649042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10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pos="211" userDrawn="1">
          <p15:clr>
            <a:srgbClr val="F26B43"/>
          </p15:clr>
        </p15:guide>
        <p15:guide id="5" pos="6259" userDrawn="1">
          <p15:clr>
            <a:srgbClr val="F26B43"/>
          </p15:clr>
        </p15:guide>
        <p15:guide id="6" orient="horz" pos="2296" userDrawn="1">
          <p15:clr>
            <a:srgbClr val="F26B43"/>
          </p15:clr>
        </p15:guide>
        <p15:guide id="7" pos="5049" userDrawn="1">
          <p15:clr>
            <a:srgbClr val="F26B43"/>
          </p15:clr>
        </p15:guide>
        <p15:guide id="8" pos="1421" userDrawn="1">
          <p15:clr>
            <a:srgbClr val="F26B43"/>
          </p15:clr>
        </p15:guide>
        <p15:guide id="9" pos="2631" userDrawn="1">
          <p15:clr>
            <a:srgbClr val="F26B43"/>
          </p15:clr>
        </p15:guide>
        <p15:guide id="10" orient="horz" pos="3975" userDrawn="1">
          <p15:clr>
            <a:srgbClr val="F26B43"/>
          </p15:clr>
        </p15:guide>
        <p15:guide id="11" pos="7680" userDrawn="1">
          <p15:clr>
            <a:srgbClr val="F26B43"/>
          </p15:clr>
        </p15:guide>
        <p15:guide id="12" orient="horz" pos="3128" userDrawn="1">
          <p15:clr>
            <a:srgbClr val="F26B43"/>
          </p15:clr>
        </p15:guide>
        <p15:guide id="13" orient="horz" pos="588" userDrawn="1">
          <p15:clr>
            <a:srgbClr val="F26B43"/>
          </p15:clr>
        </p15:guide>
        <p15:guide id="14" orient="horz" pos="1435" userDrawn="1">
          <p15:clr>
            <a:srgbClr val="F26B43"/>
          </p15:clr>
        </p15:guide>
        <p15:guide id="15" orient="horz" pos="1857" userDrawn="1">
          <p15:clr>
            <a:srgbClr val="F26B43"/>
          </p15:clr>
        </p15:guide>
        <p15:guide id="16" orient="horz" pos="2704" userDrawn="1">
          <p15:clr>
            <a:srgbClr val="F26B43"/>
          </p15:clr>
        </p15:guide>
        <p15:guide id="17" orient="horz" pos="35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7FC540-7CA1-C891-9489-98DAC4B7AA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19.09.2024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F9CFA0D-B0AF-049D-4010-2F7EC7F3C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3D6273-1ADB-77D1-C665-0B5CF410E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Maximilian Herbert | Institut für Kernphysik | AG Enders | EWPAA Dresden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2C524AE-1815-5FA7-0933-C9B90563D8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92004" y="4284427"/>
            <a:ext cx="8280000" cy="492443"/>
          </a:xfrm>
        </p:spPr>
        <p:txBody>
          <a:bodyPr/>
          <a:lstStyle/>
          <a:p>
            <a:r>
              <a:rPr lang="de-DE" sz="1600" b="0" dirty="0">
                <a:latin typeface="Verdana" panose="020B0604030504040204" pitchFamily="34" charset="0"/>
                <a:ea typeface="Verdana" panose="020B0604030504040204" pitchFamily="34" charset="0"/>
              </a:rPr>
              <a:t>M. Herbert – J. Enders, M. </a:t>
            </a:r>
            <a:r>
              <a:rPr lang="de-DE" sz="1600" b="0" dirty="0" err="1">
                <a:latin typeface="Verdana" panose="020B0604030504040204" pitchFamily="34" charset="0"/>
                <a:ea typeface="Verdana" panose="020B0604030504040204" pitchFamily="34" charset="0"/>
              </a:rPr>
              <a:t>Engart</a:t>
            </a:r>
            <a:r>
              <a:rPr lang="de-DE" sz="1600" b="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M. Meier</a:t>
            </a:r>
            <a:r>
              <a:rPr lang="de-DE" sz="1600" b="0" dirty="0">
                <a:latin typeface="Verdana" panose="020B0604030504040204" pitchFamily="34" charset="0"/>
                <a:ea typeface="Verdana" panose="020B0604030504040204" pitchFamily="34" charset="0"/>
              </a:rPr>
              <a:t>, J. Schulze, V. Wende, V. Winter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4B45E3C-0C4A-823A-2F4F-0539CC8361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1464" y="1800000"/>
            <a:ext cx="9721080" cy="2014537"/>
          </a:xfrm>
        </p:spPr>
        <p:txBody>
          <a:bodyPr/>
          <a:lstStyle/>
          <a:p>
            <a:r>
              <a:rPr lang="de-DE" b="1" cap="none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latin typeface="Verdana" panose="020B0604030504040204" pitchFamily="34" charset="0"/>
                <a:ea typeface="Verdana" panose="020B0604030504040204" pitchFamily="34" charset="0"/>
              </a:rPr>
              <a:t>studies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b="1" cap="none" dirty="0" err="1">
                <a:latin typeface="Verdana" panose="020B0604030504040204" pitchFamily="34" charset="0"/>
                <a:ea typeface="Verdana" panose="020B0604030504040204" pitchFamily="34" charset="0"/>
              </a:rPr>
              <a:t>GaAs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latin typeface="Verdana" panose="020B0604030504040204" pitchFamily="34" charset="0"/>
                <a:ea typeface="Verdana" panose="020B0604030504040204" pitchFamily="34" charset="0"/>
              </a:rPr>
              <a:t>photocathodes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 at </a:t>
            </a:r>
            <a:r>
              <a:rPr lang="de-DE" b="1" cap="none" dirty="0" err="1">
                <a:latin typeface="Verdana" panose="020B0604030504040204" pitchFamily="34" charset="0"/>
                <a:ea typeface="Verdana" panose="020B0604030504040204" pitchFamily="34" charset="0"/>
              </a:rPr>
              <a:t>Photo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-CATCH</a:t>
            </a:r>
            <a:r>
              <a:rPr lang="de-DE" b="1" cap="none" baseline="30000" dirty="0"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endParaRPr lang="de-DE" b="1" cap="non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AD7B36B-D59B-E56F-1273-C742E303B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514" y="1397778"/>
            <a:ext cx="2256075" cy="912945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9BDE822D-9D91-2768-CAAF-62B1633EC0E4}"/>
              </a:ext>
            </a:extLst>
          </p:cNvPr>
          <p:cNvSpPr txBox="1">
            <a:spLocks/>
          </p:cNvSpPr>
          <p:nvPr/>
        </p:nvSpPr>
        <p:spPr>
          <a:xfrm>
            <a:off x="2255838" y="5400000"/>
            <a:ext cx="767979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Arial Black"/>
              </a:defRPr>
            </a:lvl1pPr>
            <a:lvl2pPr marL="2117" indent="-2117" algn="ctr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867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867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200" b="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r>
              <a:rPr lang="de-DE" sz="1200" b="0" dirty="0" err="1">
                <a:latin typeface="Verdana" panose="020B0604030504040204" pitchFamily="34" charset="0"/>
                <a:ea typeface="Verdana" panose="020B0604030504040204" pitchFamily="34" charset="0"/>
              </a:rPr>
              <a:t>Supported</a:t>
            </a:r>
            <a:r>
              <a:rPr lang="de-DE" sz="1200" b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200" b="0" dirty="0" err="1">
                <a:latin typeface="Verdana" panose="020B0604030504040204" pitchFamily="34" charset="0"/>
                <a:ea typeface="Verdana" panose="020B0604030504040204" pitchFamily="34" charset="0"/>
              </a:rPr>
              <a:t>by</a:t>
            </a:r>
            <a:r>
              <a:rPr lang="de-DE" sz="1200" b="0" dirty="0">
                <a:latin typeface="Verdana" panose="020B0604030504040204" pitchFamily="34" charset="0"/>
                <a:ea typeface="Verdana" panose="020B0604030504040204" pitchFamily="34" charset="0"/>
              </a:rPr>
              <a:t> BMBF (05H18RDRB1) and </a:t>
            </a:r>
            <a:r>
              <a:rPr lang="de-DE" sz="1200" b="0" dirty="0" err="1">
                <a:latin typeface="Verdana" panose="020B0604030504040204" pitchFamily="34" charset="0"/>
                <a:ea typeface="Verdana" panose="020B0604030504040204" pitchFamily="34" charset="0"/>
              </a:rPr>
              <a:t>by</a:t>
            </a:r>
            <a:r>
              <a:rPr lang="de-DE" sz="1200" b="0" dirty="0">
                <a:latin typeface="Verdana" panose="020B0604030504040204" pitchFamily="34" charset="0"/>
                <a:ea typeface="Verdana" panose="020B0604030504040204" pitchFamily="34" charset="0"/>
              </a:rPr>
              <a:t> DFG </a:t>
            </a: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de-DE" sz="1200" b="0" dirty="0">
                <a:latin typeface="Verdana" panose="020B0604030504040204" pitchFamily="34" charset="0"/>
                <a:ea typeface="Verdana" panose="020B0604030504040204" pitchFamily="34" charset="0"/>
              </a:rPr>
              <a:t>GRK 2128 „</a:t>
            </a:r>
            <a:r>
              <a:rPr lang="de-DE" sz="1200" b="0" dirty="0" err="1">
                <a:latin typeface="Verdana" panose="020B0604030504040204" pitchFamily="34" charset="0"/>
                <a:ea typeface="Verdana" panose="020B0604030504040204" pitchFamily="34" charset="0"/>
              </a:rPr>
              <a:t>AccelencE</a:t>
            </a:r>
            <a:r>
              <a:rPr lang="de-DE" sz="1200" b="0" dirty="0">
                <a:latin typeface="Verdana" panose="020B0604030504040204" pitchFamily="34" charset="0"/>
                <a:ea typeface="Verdana" panose="020B0604030504040204" pitchFamily="34" charset="0"/>
              </a:rPr>
              <a:t>“, </a:t>
            </a:r>
            <a:r>
              <a:rPr lang="de-DE" sz="1200" b="0" dirty="0" err="1">
                <a:latin typeface="Verdana" panose="020B0604030504040204" pitchFamily="34" charset="0"/>
                <a:ea typeface="Verdana" panose="020B0604030504040204" pitchFamily="34" charset="0"/>
              </a:rPr>
              <a:t>project</a:t>
            </a:r>
            <a:r>
              <a:rPr lang="de-D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de-DE" sz="1200" b="0" dirty="0" err="1">
                <a:latin typeface="Verdana" panose="020B0604030504040204" pitchFamily="34" charset="0"/>
                <a:ea typeface="Verdana" panose="020B0604030504040204" pitchFamily="34" charset="0"/>
              </a:rPr>
              <a:t>id</a:t>
            </a:r>
            <a:r>
              <a:rPr lang="de-DE" sz="1200" b="0" dirty="0">
                <a:latin typeface="Verdana" panose="020B0604030504040204" pitchFamily="34" charset="0"/>
                <a:ea typeface="Verdana" panose="020B0604030504040204" pitchFamily="34" charset="0"/>
              </a:rPr>
              <a:t> 264883531)</a:t>
            </a:r>
            <a:endParaRPr lang="de-DE" sz="1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1BF2BE7-ACC4-2745-6BCE-75F565485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5638082"/>
            <a:ext cx="1219200" cy="75438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115B7AF-E8D4-9A25-3506-0B94684D3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5852394"/>
            <a:ext cx="1828800" cy="32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0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7B30DB-FF07-D4DC-4B3A-9AE0B3224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57C766-103B-A45A-0DD9-115EDEBA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10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9F34D7-8B41-7966-EAE4-1CCF0BFB4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2CAF76-F717-5856-2DBD-9F9D73871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  <p:pic>
        <p:nvPicPr>
          <p:cNvPr id="21" name="Bildplatzhalter 20">
            <a:extLst>
              <a:ext uri="{FF2B5EF4-FFF2-40B4-BE49-F238E27FC236}">
                <a16:creationId xmlns:a16="http://schemas.microsoft.com/office/drawing/2014/main" id="{9F9E86CD-2A70-21E7-B1E9-4521F9EDE2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37" y="1548000"/>
            <a:ext cx="6226112" cy="4852561"/>
          </a:xfr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E373CE35-EBA0-1F30-0DB8-ABF0F385B3AF}"/>
              </a:ext>
            </a:extLst>
          </p:cNvPr>
          <p:cNvSpPr txBox="1"/>
          <p:nvPr/>
        </p:nvSpPr>
        <p:spPr>
          <a:xfrm>
            <a:off x="1980000" y="1294142"/>
            <a:ext cx="2451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Chamber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0BDEF38-E492-3C01-3445-DA1782666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000" y="1944000"/>
            <a:ext cx="5775008" cy="355454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81741BA-BB31-1EA7-7B13-D156788416D8}"/>
              </a:ext>
            </a:extLst>
          </p:cNvPr>
          <p:cNvSpPr txBox="1"/>
          <p:nvPr/>
        </p:nvSpPr>
        <p:spPr>
          <a:xfrm>
            <a:off x="7416000" y="1296000"/>
            <a:ext cx="3583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&amp;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Cleaning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System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itel 7">
            <a:extLst>
              <a:ext uri="{FF2B5EF4-FFF2-40B4-BE49-F238E27FC236}">
                <a16:creationId xmlns:a16="http://schemas.microsoft.com/office/drawing/2014/main" id="{45A9E0A3-1941-C7AF-B764-F706BAA8C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Motivation – 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Experimental Setup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Li-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E674364-2959-D58A-55AC-100DEBE11C8E}"/>
              </a:ext>
            </a:extLst>
          </p:cNvPr>
          <p:cNvSpPr/>
          <p:nvPr/>
        </p:nvSpPr>
        <p:spPr>
          <a:xfrm>
            <a:off x="7320136" y="2708920"/>
            <a:ext cx="1440160" cy="22322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3582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7B30DB-FF07-D4DC-4B3A-9AE0B3224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57C766-103B-A45A-0DD9-115EDEBA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11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9F34D7-8B41-7966-EAE4-1CCF0BFB4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2CAF76-F717-5856-2DBD-9F9D73871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  <p:pic>
        <p:nvPicPr>
          <p:cNvPr id="21" name="Bildplatzhalter 20">
            <a:extLst>
              <a:ext uri="{FF2B5EF4-FFF2-40B4-BE49-F238E27FC236}">
                <a16:creationId xmlns:a16="http://schemas.microsoft.com/office/drawing/2014/main" id="{9F9E86CD-2A70-21E7-B1E9-4521F9EDE2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37" y="1548000"/>
            <a:ext cx="6226112" cy="4852561"/>
          </a:xfr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E373CE35-EBA0-1F30-0DB8-ABF0F385B3AF}"/>
              </a:ext>
            </a:extLst>
          </p:cNvPr>
          <p:cNvSpPr txBox="1"/>
          <p:nvPr/>
        </p:nvSpPr>
        <p:spPr>
          <a:xfrm>
            <a:off x="1980000" y="1296000"/>
            <a:ext cx="2451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Chamber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0BDEF38-E492-3C01-3445-DA1782666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000" y="1619997"/>
            <a:ext cx="5238916" cy="457389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81741BA-BB31-1EA7-7B13-D156788416D8}"/>
              </a:ext>
            </a:extLst>
          </p:cNvPr>
          <p:cNvSpPr txBox="1"/>
          <p:nvPr/>
        </p:nvSpPr>
        <p:spPr>
          <a:xfrm>
            <a:off x="8208000" y="1296000"/>
            <a:ext cx="2084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Setup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itel 7">
            <a:extLst>
              <a:ext uri="{FF2B5EF4-FFF2-40B4-BE49-F238E27FC236}">
                <a16:creationId xmlns:a16="http://schemas.microsoft.com/office/drawing/2014/main" id="{45A9E0A3-1941-C7AF-B764-F706BAA8C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Motivation – 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Experimental Setup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Li-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633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7B30DB-FF07-D4DC-4B3A-9AE0B3224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57C766-103B-A45A-0DD9-115EDEBA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12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9F34D7-8B41-7966-EAE4-1CCF0BFB4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2CAF76-F717-5856-2DBD-9F9D73871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F714591-E09A-455D-B5CD-B041AF7B38D4}"/>
              </a:ext>
            </a:extLst>
          </p:cNvPr>
          <p:cNvSpPr txBox="1"/>
          <p:nvPr/>
        </p:nvSpPr>
        <p:spPr>
          <a:xfrm>
            <a:off x="5180438" y="1008000"/>
            <a:ext cx="1806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QE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scan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setup</a:t>
            </a:r>
            <a:endParaRPr lang="de-DE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C6861F7-7CC0-283B-5130-596F68902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505" y="1728000"/>
            <a:ext cx="3964606" cy="411816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DCC1840-0247-4051-820D-21C6D1D09F84}"/>
              </a:ext>
            </a:extLst>
          </p:cNvPr>
          <p:cNvSpPr txBox="1"/>
          <p:nvPr/>
        </p:nvSpPr>
        <p:spPr>
          <a:xfrm>
            <a:off x="6300000" y="1980000"/>
            <a:ext cx="5633209" cy="34588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Measure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QE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distribution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on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photocathode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surface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Dedicated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laser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beamline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below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chamber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Move laser-spot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using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piezo-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electric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mirror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mount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Feedback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position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control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via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position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-sensitive </a:t>
            </a:r>
            <a:b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diode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Python-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based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itel 7">
            <a:extLst>
              <a:ext uri="{FF2B5EF4-FFF2-40B4-BE49-F238E27FC236}">
                <a16:creationId xmlns:a16="http://schemas.microsoft.com/office/drawing/2014/main" id="{C6E67E08-BDB6-031A-CE62-534D1CB57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Motivation – 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Experimental Setup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Li-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82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7B30DB-FF07-D4DC-4B3A-9AE0B3224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57C766-103B-A45A-0DD9-115EDEBA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13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9F34D7-8B41-7966-EAE4-1CCF0BFB4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2CAF76-F717-5856-2DBD-9F9D73871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74CDB2A-B336-DA0F-8F1A-0E7676BAC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0000" y="1512000"/>
            <a:ext cx="5760731" cy="411480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F714591-E09A-455D-B5CD-B041AF7B38D4}"/>
              </a:ext>
            </a:extLst>
          </p:cNvPr>
          <p:cNvSpPr txBox="1"/>
          <p:nvPr/>
        </p:nvSpPr>
        <p:spPr>
          <a:xfrm>
            <a:off x="5180438" y="1008000"/>
            <a:ext cx="1806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QE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scan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setup</a:t>
            </a:r>
            <a:endParaRPr lang="de-DE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C6861F7-7CC0-283B-5130-596F68902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505" y="1728000"/>
            <a:ext cx="3964606" cy="4118165"/>
          </a:xfrm>
          <a:prstGeom prst="rect">
            <a:avLst/>
          </a:prstGeom>
        </p:spPr>
      </p:pic>
      <p:sp>
        <p:nvSpPr>
          <p:cNvPr id="18" name="Abgerundetes Rechteck 10">
            <a:extLst>
              <a:ext uri="{FF2B5EF4-FFF2-40B4-BE49-F238E27FC236}">
                <a16:creationId xmlns:a16="http://schemas.microsoft.com/office/drawing/2014/main" id="{B1F8E1FA-E948-597A-ECAD-A729B6134B9E}"/>
              </a:ext>
            </a:extLst>
          </p:cNvPr>
          <p:cNvSpPr>
            <a:spLocks noChangeAspect="1"/>
          </p:cNvSpPr>
          <p:nvPr/>
        </p:nvSpPr>
        <p:spPr>
          <a:xfrm>
            <a:off x="7020000" y="5652000"/>
            <a:ext cx="3762911" cy="52308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Implementation 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successful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</a:p>
        </p:txBody>
      </p:sp>
      <p:sp>
        <p:nvSpPr>
          <p:cNvPr id="19" name="Pfeil nach rechts 9">
            <a:extLst>
              <a:ext uri="{FF2B5EF4-FFF2-40B4-BE49-F238E27FC236}">
                <a16:creationId xmlns:a16="http://schemas.microsoft.com/office/drawing/2014/main" id="{6400FC0A-6152-51B1-75E0-CBF38EC84F55}"/>
              </a:ext>
            </a:extLst>
          </p:cNvPr>
          <p:cNvSpPr/>
          <p:nvPr/>
        </p:nvSpPr>
        <p:spPr>
          <a:xfrm>
            <a:off x="6480000" y="5796000"/>
            <a:ext cx="432050" cy="23698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itel 7">
            <a:extLst>
              <a:ext uri="{FF2B5EF4-FFF2-40B4-BE49-F238E27FC236}">
                <a16:creationId xmlns:a16="http://schemas.microsoft.com/office/drawing/2014/main" id="{7F693BAD-9A11-87E4-FB42-BEC405F8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Motivation – 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Experimental Setup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Li-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99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7B30DB-FF07-D4DC-4B3A-9AE0B3224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57C766-103B-A45A-0DD9-115EDEBA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14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9F34D7-8B41-7966-EAE4-1CCF0BFB4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2CAF76-F717-5856-2DBD-9F9D73871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  <p:sp>
        <p:nvSpPr>
          <p:cNvPr id="27" name="Titel 7">
            <a:extLst>
              <a:ext uri="{FF2B5EF4-FFF2-40B4-BE49-F238E27FC236}">
                <a16:creationId xmlns:a16="http://schemas.microsoft.com/office/drawing/2014/main" id="{2CEF9784-5F61-ED04-1D0F-4DB18EF90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Motivation – Experimental Setup – </a:t>
            </a:r>
            <a:r>
              <a:rPr lang="de-DE" b="1" cap="none" dirty="0" err="1"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Li-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714591-E09A-455D-B5CD-B041AF7B38D4}"/>
              </a:ext>
            </a:extLst>
          </p:cNvPr>
          <p:cNvSpPr txBox="1"/>
          <p:nvPr/>
        </p:nvSpPr>
        <p:spPr>
          <a:xfrm>
            <a:off x="3446791" y="1008000"/>
            <a:ext cx="5274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Adaptive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using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PyCAT</a:t>
            </a:r>
            <a:endParaRPr lang="de-DE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C6861F7-7CC0-283B-5130-596F68902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908000"/>
            <a:ext cx="4354830" cy="445770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244F48CF-302D-E8E5-6B27-2E99AB48AF1E}"/>
              </a:ext>
            </a:extLst>
          </p:cNvPr>
          <p:cNvSpPr txBox="1"/>
          <p:nvPr/>
        </p:nvSpPr>
        <p:spPr>
          <a:xfrm>
            <a:off x="792000" y="1548000"/>
            <a:ext cx="3859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Python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Cathode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Terminal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7B405B7-CD18-FA15-F4D4-FA7D8BAB655A}"/>
              </a:ext>
            </a:extLst>
          </p:cNvPr>
          <p:cNvSpPr txBox="1"/>
          <p:nvPr/>
        </p:nvSpPr>
        <p:spPr>
          <a:xfrm>
            <a:off x="6300000" y="1980000"/>
            <a:ext cx="5548497" cy="2966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Advanced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development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following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successful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preliminary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timer-based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tests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Based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on automatic curve analysis</a:t>
            </a:r>
            <a:b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(python code)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Parameters derived in real time during</a:t>
            </a:r>
            <a:b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process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031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7B30DB-FF07-D4DC-4B3A-9AE0B3224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57C766-103B-A45A-0DD9-115EDEBA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15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9F34D7-8B41-7966-EAE4-1CCF0BFB4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2CAF76-F717-5856-2DBD-9F9D73871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74CDB2A-B336-DA0F-8F1A-0E7676BAC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4000" y="1693212"/>
            <a:ext cx="5266955" cy="394779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F714591-E09A-455D-B5CD-B041AF7B38D4}"/>
              </a:ext>
            </a:extLst>
          </p:cNvPr>
          <p:cNvSpPr txBox="1"/>
          <p:nvPr/>
        </p:nvSpPr>
        <p:spPr>
          <a:xfrm>
            <a:off x="4196998" y="1008000"/>
            <a:ext cx="3773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Adaptive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endParaRPr lang="de-DE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C6861F7-7CC0-283B-5130-596F68902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908000"/>
            <a:ext cx="4354830" cy="4457700"/>
          </a:xfrm>
          <a:prstGeom prst="rect">
            <a:avLst/>
          </a:prstGeom>
        </p:spPr>
      </p:pic>
      <p:sp>
        <p:nvSpPr>
          <p:cNvPr id="18" name="Abgerundetes Rechteck 10">
            <a:extLst>
              <a:ext uri="{FF2B5EF4-FFF2-40B4-BE49-F238E27FC236}">
                <a16:creationId xmlns:a16="http://schemas.microsoft.com/office/drawing/2014/main" id="{B1F8E1FA-E948-597A-ECAD-A729B6134B9E}"/>
              </a:ext>
            </a:extLst>
          </p:cNvPr>
          <p:cNvSpPr>
            <a:spLocks noChangeAspect="1"/>
          </p:cNvSpPr>
          <p:nvPr/>
        </p:nvSpPr>
        <p:spPr>
          <a:xfrm>
            <a:off x="7020000" y="5652000"/>
            <a:ext cx="3762911" cy="52308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first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tests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successful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</a:p>
        </p:txBody>
      </p:sp>
      <p:sp>
        <p:nvSpPr>
          <p:cNvPr id="19" name="Pfeil nach rechts 9">
            <a:extLst>
              <a:ext uri="{FF2B5EF4-FFF2-40B4-BE49-F238E27FC236}">
                <a16:creationId xmlns:a16="http://schemas.microsoft.com/office/drawing/2014/main" id="{6400FC0A-6152-51B1-75E0-CBF38EC84F55}"/>
              </a:ext>
            </a:extLst>
          </p:cNvPr>
          <p:cNvSpPr/>
          <p:nvPr/>
        </p:nvSpPr>
        <p:spPr>
          <a:xfrm>
            <a:off x="6480000" y="5796000"/>
            <a:ext cx="432050" cy="23698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44F48CF-302D-E8E5-6B27-2E99AB48AF1E}"/>
              </a:ext>
            </a:extLst>
          </p:cNvPr>
          <p:cNvSpPr txBox="1"/>
          <p:nvPr/>
        </p:nvSpPr>
        <p:spPr>
          <a:xfrm>
            <a:off x="792000" y="1548000"/>
            <a:ext cx="3859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Python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Cathode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Terminal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1E047713-4F89-6A55-9CA9-0687E648961C}"/>
              </a:ext>
            </a:extLst>
          </p:cNvPr>
          <p:cNvSpPr txBox="1"/>
          <p:nvPr/>
        </p:nvSpPr>
        <p:spPr>
          <a:xfrm>
            <a:off x="11064552" y="1788467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data</a:t>
            </a: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658BA5E2-D294-EB93-8DD7-2856AF85891D}"/>
              </a:ext>
            </a:extLst>
          </p:cNvPr>
          <p:cNvSpPr txBox="1"/>
          <p:nvPr/>
        </p:nvSpPr>
        <p:spPr>
          <a:xfrm>
            <a:off x="11064552" y="3570872"/>
            <a:ext cx="1019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smoothed</a:t>
            </a:r>
            <a:r>
              <a:rPr lang="de-DE" sz="1400" dirty="0"/>
              <a:t> </a:t>
            </a:r>
          </a:p>
          <a:p>
            <a:r>
              <a:rPr lang="de-DE" sz="1400" dirty="0" err="1"/>
              <a:t>data</a:t>
            </a:r>
            <a:endParaRPr lang="de-DE" sz="1400" dirty="0"/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69ECF7FE-1767-62B0-3C9A-59B3543C0DA7}"/>
              </a:ext>
            </a:extLst>
          </p:cNvPr>
          <p:cNvSpPr txBox="1"/>
          <p:nvPr/>
        </p:nvSpPr>
        <p:spPr>
          <a:xfrm>
            <a:off x="11064552" y="4567800"/>
            <a:ext cx="950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1st </a:t>
            </a:r>
          </a:p>
          <a:p>
            <a:r>
              <a:rPr lang="de-DE" sz="1400" dirty="0"/>
              <a:t>derivative</a:t>
            </a:r>
          </a:p>
        </p:txBody>
      </p:sp>
      <p:sp>
        <p:nvSpPr>
          <p:cNvPr id="28" name="Titel 7">
            <a:extLst>
              <a:ext uri="{FF2B5EF4-FFF2-40B4-BE49-F238E27FC236}">
                <a16:creationId xmlns:a16="http://schemas.microsoft.com/office/drawing/2014/main" id="{C5ACE9D9-77EA-C3BC-8275-BA5A238D2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Motivation – Experimental Setup – </a:t>
            </a:r>
            <a:r>
              <a:rPr lang="de-DE" b="1" cap="none" dirty="0" err="1"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Li-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95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12">
            <a:extLst>
              <a:ext uri="{FF2B5EF4-FFF2-40B4-BE49-F238E27FC236}">
                <a16:creationId xmlns:a16="http://schemas.microsoft.com/office/drawing/2014/main" id="{7D947B5D-CD55-D15C-979E-85E183F4C9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5"/>
          <a:stretch/>
        </p:blipFill>
        <p:spPr>
          <a:xfrm>
            <a:off x="180000" y="3672000"/>
            <a:ext cx="4876772" cy="2518037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7B30DB-FF07-D4DC-4B3A-9AE0B3224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57C766-103B-A45A-0DD9-115EDEBA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16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9F34D7-8B41-7966-EAE4-1CCF0BFB4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2CAF76-F717-5856-2DBD-9F9D73871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  <p:pic>
        <p:nvPicPr>
          <p:cNvPr id="8" name="Grafik 13">
            <a:extLst>
              <a:ext uri="{FF2B5EF4-FFF2-40B4-BE49-F238E27FC236}">
                <a16:creationId xmlns:a16="http://schemas.microsoft.com/office/drawing/2014/main" id="{71E4377F-3769-BCFA-64F2-8854ACEEFD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5"/>
          <a:stretch/>
        </p:blipFill>
        <p:spPr>
          <a:xfrm>
            <a:off x="6120000" y="3671999"/>
            <a:ext cx="4876772" cy="2510626"/>
          </a:xfrm>
          <a:prstGeom prst="rect">
            <a:avLst/>
          </a:prstGeom>
        </p:spPr>
      </p:pic>
      <p:pic>
        <p:nvPicPr>
          <p:cNvPr id="12" name="Grafik 8">
            <a:extLst>
              <a:ext uri="{FF2B5EF4-FFF2-40B4-BE49-F238E27FC236}">
                <a16:creationId xmlns:a16="http://schemas.microsoft.com/office/drawing/2014/main" id="{77C80856-62D0-05C6-7A68-917867FB14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5"/>
          <a:stretch/>
        </p:blipFill>
        <p:spPr>
          <a:xfrm>
            <a:off x="180000" y="1224000"/>
            <a:ext cx="4876772" cy="2510626"/>
          </a:xfrm>
          <a:prstGeom prst="rect">
            <a:avLst/>
          </a:prstGeom>
        </p:spPr>
      </p:pic>
      <p:sp>
        <p:nvSpPr>
          <p:cNvPr id="13" name="Textfeld 3">
            <a:extLst>
              <a:ext uri="{FF2B5EF4-FFF2-40B4-BE49-F238E27FC236}">
                <a16:creationId xmlns:a16="http://schemas.microsoft.com/office/drawing/2014/main" id="{D7889C97-57E1-0C73-C482-845E25F78E5B}"/>
              </a:ext>
            </a:extLst>
          </p:cNvPr>
          <p:cNvSpPr txBox="1"/>
          <p:nvPr/>
        </p:nvSpPr>
        <p:spPr>
          <a:xfrm>
            <a:off x="992955" y="2080070"/>
            <a:ext cx="1019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Scheme 1</a:t>
            </a:r>
          </a:p>
        </p:txBody>
      </p:sp>
      <p:sp>
        <p:nvSpPr>
          <p:cNvPr id="18" name="Textfeld 14">
            <a:extLst>
              <a:ext uri="{FF2B5EF4-FFF2-40B4-BE49-F238E27FC236}">
                <a16:creationId xmlns:a16="http://schemas.microsoft.com/office/drawing/2014/main" id="{CD428097-FD2C-876C-E776-AC173E7BAD0C}"/>
              </a:ext>
            </a:extLst>
          </p:cNvPr>
          <p:cNvSpPr txBox="1"/>
          <p:nvPr/>
        </p:nvSpPr>
        <p:spPr>
          <a:xfrm>
            <a:off x="948209" y="4339559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Scheme 2a</a:t>
            </a:r>
          </a:p>
        </p:txBody>
      </p:sp>
      <p:sp>
        <p:nvSpPr>
          <p:cNvPr id="19" name="Textfeld 15">
            <a:extLst>
              <a:ext uri="{FF2B5EF4-FFF2-40B4-BE49-F238E27FC236}">
                <a16:creationId xmlns:a16="http://schemas.microsoft.com/office/drawing/2014/main" id="{9BB6CFE9-8AAB-5DD4-F150-D36FF1D273C2}"/>
              </a:ext>
            </a:extLst>
          </p:cNvPr>
          <p:cNvSpPr txBox="1"/>
          <p:nvPr/>
        </p:nvSpPr>
        <p:spPr>
          <a:xfrm>
            <a:off x="6924365" y="4342949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Scheme 2b</a:t>
            </a:r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27AC64E1-2287-DB3B-616A-51D26943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Motivation – Experimental Setup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Li-</a:t>
            </a:r>
            <a:r>
              <a:rPr lang="de-DE" b="1" cap="none" dirty="0" err="1"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C837C4A-4535-BF53-05B0-16A934C7B38C}"/>
              </a:ext>
            </a:extLst>
          </p:cNvPr>
          <p:cNvSpPr txBox="1"/>
          <p:nvPr/>
        </p:nvSpPr>
        <p:spPr>
          <a:xfrm>
            <a:off x="4680000" y="1008000"/>
            <a:ext cx="2810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Li-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enhanced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endParaRPr lang="de-DE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feld 2">
            <a:extLst>
              <a:ext uri="{FF2B5EF4-FFF2-40B4-BE49-F238E27FC236}">
                <a16:creationId xmlns:a16="http://schemas.microsoft.com/office/drawing/2014/main" id="{E00235F8-0ADA-3A62-3CA7-66431269D009}"/>
              </a:ext>
            </a:extLst>
          </p:cNvPr>
          <p:cNvSpPr txBox="1"/>
          <p:nvPr/>
        </p:nvSpPr>
        <p:spPr>
          <a:xfrm>
            <a:off x="6300000" y="1296000"/>
            <a:ext cx="4389129" cy="2258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Goal: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enhanced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lifetime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Co-De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pulsed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Li,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based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on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previous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study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Scheme 1: 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Cs + O</a:t>
            </a:r>
            <a:r>
              <a:rPr lang="de-DE" sz="16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2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Scheme 2a: 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Cs + O</a:t>
            </a:r>
            <a:r>
              <a:rPr lang="de-DE" sz="16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2 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+ Li, 5 pulses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Scheme 2b: 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Cs + O</a:t>
            </a:r>
            <a:r>
              <a:rPr lang="de-DE" sz="16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2 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+ Li, 8 pulses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078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57C766-103B-A45A-0DD9-115EDEBA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17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2CAF76-F717-5856-2DBD-9F9D73871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3F059D5-353C-EE56-7A79-E241F5AF7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637" y="1844824"/>
            <a:ext cx="5705033" cy="4032511"/>
          </a:xfrm>
          <a:prstGeom prst="rect">
            <a:avLst/>
          </a:prstGeom>
        </p:spPr>
      </p:pic>
      <p:sp>
        <p:nvSpPr>
          <p:cNvPr id="16" name="Titel 7">
            <a:extLst>
              <a:ext uri="{FF2B5EF4-FFF2-40B4-BE49-F238E27FC236}">
                <a16:creationId xmlns:a16="http://schemas.microsoft.com/office/drawing/2014/main" id="{C9351531-0D51-5AEB-360A-5E411FACA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Motivation – Experimental Setup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Li-</a:t>
            </a:r>
            <a:r>
              <a:rPr lang="de-DE" b="1" cap="none" dirty="0" err="1"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5A1E46A-2AB7-414A-634F-A6FA3439C17A}"/>
              </a:ext>
            </a:extLst>
          </p:cNvPr>
          <p:cNvSpPr txBox="1"/>
          <p:nvPr/>
        </p:nvSpPr>
        <p:spPr>
          <a:xfrm>
            <a:off x="4680000" y="1008000"/>
            <a:ext cx="2810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Li-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enhanced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endParaRPr lang="de-DE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Datumsplatzhalter 1">
            <a:extLst>
              <a:ext uri="{FF2B5EF4-FFF2-40B4-BE49-F238E27FC236}">
                <a16:creationId xmlns:a16="http://schemas.microsoft.com/office/drawing/2014/main" id="{09DD94CC-F609-6DFD-C702-18B4C3739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71A5DD32-5812-2D21-3483-5D6F92CD5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0" name="Textfeld 2">
            <a:extLst>
              <a:ext uri="{FF2B5EF4-FFF2-40B4-BE49-F238E27FC236}">
                <a16:creationId xmlns:a16="http://schemas.microsoft.com/office/drawing/2014/main" id="{50ECE957-0892-6092-AC99-B1CA361EBC58}"/>
              </a:ext>
            </a:extLst>
          </p:cNvPr>
          <p:cNvSpPr txBox="1"/>
          <p:nvPr/>
        </p:nvSpPr>
        <p:spPr>
          <a:xfrm>
            <a:off x="6300000" y="1512000"/>
            <a:ext cx="5628648" cy="4105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QE &amp; Lifetime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measurements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chamber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i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P</a:t>
            </a:r>
            <a:r>
              <a:rPr lang="de-DE" sz="1600" baseline="-25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laser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= (50 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± 5)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µW, </a:t>
            </a:r>
            <a:r>
              <a:rPr lang="de-DE" sz="1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GreekC" panose="00000400000000000000" pitchFamily="2" charset="0"/>
              </a:rPr>
              <a:t>λ 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= (785 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± 2)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nm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,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b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</a:br>
            <a:r>
              <a:rPr lang="de-DE" sz="1600" i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U</a:t>
            </a:r>
            <a:r>
              <a:rPr lang="de-DE" sz="1600" baseline="-25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bias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= 100 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5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types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of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activations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:</a:t>
            </a:r>
          </a:p>
          <a:p>
            <a:pPr marL="1009635" lvl="1" indent="-400050">
              <a:lnSpc>
                <a:spcPct val="150000"/>
              </a:lnSpc>
              <a:buFont typeface="+mj-lt"/>
              <a:buAutoNum type="romanLcPeriod"/>
            </a:pP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 1, 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no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prior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2</a:t>
            </a:r>
          </a:p>
          <a:p>
            <a:pPr marL="1009635" lvl="1" indent="-400050">
              <a:lnSpc>
                <a:spcPct val="150000"/>
              </a:lnSpc>
              <a:buFont typeface="+mj-lt"/>
              <a:buAutoNum type="romanLcPeriod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 1, subsequent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to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2a</a:t>
            </a:r>
          </a:p>
          <a:p>
            <a:pPr marL="1009635" lvl="1" indent="-400050">
              <a:lnSpc>
                <a:spcPct val="150000"/>
              </a:lnSpc>
              <a:buFont typeface="+mj-lt"/>
              <a:buAutoNum type="romanLcPeriod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 2a, subsequent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to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1</a:t>
            </a:r>
          </a:p>
          <a:p>
            <a:pPr marL="1009635" lvl="1" indent="-400050">
              <a:lnSpc>
                <a:spcPct val="150000"/>
              </a:lnSpc>
              <a:buFont typeface="+mj-lt"/>
              <a:buAutoNum type="romanLcPeriod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 2b, subsequent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to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1</a:t>
            </a:r>
          </a:p>
          <a:p>
            <a:pPr marL="1009635" lvl="1" indent="-400050">
              <a:lnSpc>
                <a:spcPct val="150000"/>
              </a:lnSpc>
              <a:buFont typeface="+mj-lt"/>
              <a:buAutoNum type="romanLcPeriod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 2b, subsequent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to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2b 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GreekC" panose="000004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Effect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Li on subsequent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observed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433C3A2-2FEF-8F4F-7B6D-B74510F8B4B9}"/>
              </a:ext>
            </a:extLst>
          </p:cNvPr>
          <p:cNvSpPr txBox="1"/>
          <p:nvPr/>
        </p:nvSpPr>
        <p:spPr>
          <a:xfrm rot="19694524">
            <a:off x="1163334" y="2730967"/>
            <a:ext cx="4101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solidFill>
                  <a:schemeClr val="tx1">
                    <a:alpha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Paper </a:t>
            </a:r>
            <a:r>
              <a:rPr lang="de-DE" sz="4800" dirty="0" err="1">
                <a:solidFill>
                  <a:schemeClr val="tx1">
                    <a:alpha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submitted</a:t>
            </a:r>
            <a:endParaRPr lang="de-DE" sz="4800" dirty="0">
              <a:solidFill>
                <a:schemeClr val="tx1">
                  <a:alpha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999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57C766-103B-A45A-0DD9-115EDEBA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18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2CAF76-F717-5856-2DBD-9F9D73871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3F059D5-353C-EE56-7A79-E241F5AF7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637" y="1844824"/>
            <a:ext cx="5705033" cy="4032511"/>
          </a:xfrm>
          <a:prstGeom prst="rect">
            <a:avLst/>
          </a:prstGeom>
        </p:spPr>
      </p:pic>
      <p:sp>
        <p:nvSpPr>
          <p:cNvPr id="16" name="Titel 7">
            <a:extLst>
              <a:ext uri="{FF2B5EF4-FFF2-40B4-BE49-F238E27FC236}">
                <a16:creationId xmlns:a16="http://schemas.microsoft.com/office/drawing/2014/main" id="{C9351531-0D51-5AEB-360A-5E411FACA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Motivation – Experimental Setup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Li-</a:t>
            </a:r>
            <a:r>
              <a:rPr lang="de-DE" b="1" cap="none" dirty="0" err="1"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5A1E46A-2AB7-414A-634F-A6FA3439C17A}"/>
              </a:ext>
            </a:extLst>
          </p:cNvPr>
          <p:cNvSpPr txBox="1"/>
          <p:nvPr/>
        </p:nvSpPr>
        <p:spPr>
          <a:xfrm>
            <a:off x="4680000" y="1008000"/>
            <a:ext cx="2810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Li-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enhanced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endParaRPr lang="de-DE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Datumsplatzhalter 1">
            <a:extLst>
              <a:ext uri="{FF2B5EF4-FFF2-40B4-BE49-F238E27FC236}">
                <a16:creationId xmlns:a16="http://schemas.microsoft.com/office/drawing/2014/main" id="{09DD94CC-F609-6DFD-C702-18B4C3739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71A5DD32-5812-2D21-3483-5D6F92CD5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0" name="Textfeld 2">
            <a:extLst>
              <a:ext uri="{FF2B5EF4-FFF2-40B4-BE49-F238E27FC236}">
                <a16:creationId xmlns:a16="http://schemas.microsoft.com/office/drawing/2014/main" id="{50ECE957-0892-6092-AC99-B1CA361EBC58}"/>
              </a:ext>
            </a:extLst>
          </p:cNvPr>
          <p:cNvSpPr txBox="1"/>
          <p:nvPr/>
        </p:nvSpPr>
        <p:spPr>
          <a:xfrm>
            <a:off x="6300000" y="1512000"/>
            <a:ext cx="5628648" cy="4105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QE &amp; Lifetime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measurements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chamber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i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P</a:t>
            </a:r>
            <a:r>
              <a:rPr lang="de-DE" sz="1600" baseline="-25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laser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= (50 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± 5)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µW, </a:t>
            </a:r>
            <a:r>
              <a:rPr lang="de-DE" sz="1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GreekC" panose="00000400000000000000" pitchFamily="2" charset="0"/>
              </a:rPr>
              <a:t>λ 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= (785 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± 2)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nm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,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b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</a:br>
            <a:r>
              <a:rPr lang="de-DE" sz="1600" i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U</a:t>
            </a:r>
            <a:r>
              <a:rPr lang="de-DE" sz="1600" baseline="-25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bias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= 100 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5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types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of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activations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:</a:t>
            </a:r>
          </a:p>
          <a:p>
            <a:pPr marL="1009635" lvl="1" indent="-400050">
              <a:lnSpc>
                <a:spcPct val="150000"/>
              </a:lnSpc>
              <a:buFont typeface="+mj-lt"/>
              <a:buAutoNum type="romanLcPeriod"/>
            </a:pP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 1, 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no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prior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2</a:t>
            </a:r>
          </a:p>
          <a:p>
            <a:pPr marL="1009635" lvl="1" indent="-400050">
              <a:lnSpc>
                <a:spcPct val="150000"/>
              </a:lnSpc>
              <a:buFont typeface="+mj-lt"/>
              <a:buAutoNum type="romanLcPeriod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 1, subsequent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to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2a</a:t>
            </a:r>
          </a:p>
          <a:p>
            <a:pPr marL="1009635" lvl="1" indent="-400050">
              <a:lnSpc>
                <a:spcPct val="150000"/>
              </a:lnSpc>
              <a:buFont typeface="+mj-lt"/>
              <a:buAutoNum type="romanLcPeriod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 2a, subsequent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to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1</a:t>
            </a:r>
          </a:p>
          <a:p>
            <a:pPr marL="1009635" lvl="1" indent="-400050">
              <a:lnSpc>
                <a:spcPct val="150000"/>
              </a:lnSpc>
              <a:buFont typeface="+mj-lt"/>
              <a:buAutoNum type="romanLcPeriod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 2b, subsequent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to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1</a:t>
            </a:r>
          </a:p>
          <a:p>
            <a:pPr marL="1009635" lvl="1" indent="-400050">
              <a:lnSpc>
                <a:spcPct val="150000"/>
              </a:lnSpc>
              <a:buFont typeface="+mj-lt"/>
              <a:buAutoNum type="romanLcPeriod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 2b, subsequent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to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scheme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GreekC" panose="00000400000000000000" pitchFamily="2" charset="0"/>
              </a:rPr>
              <a:t> 2b </a:t>
            </a:r>
            <a:endParaRPr lang="de-DE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GreekC" panose="000004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Effect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Li on subsequent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observed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Abgerundetes Rechteck 10">
            <a:extLst>
              <a:ext uri="{FF2B5EF4-FFF2-40B4-BE49-F238E27FC236}">
                <a16:creationId xmlns:a16="http://schemas.microsoft.com/office/drawing/2014/main" id="{37BCC102-980B-0EA2-E2D9-3092B84DF9A2}"/>
              </a:ext>
            </a:extLst>
          </p:cNvPr>
          <p:cNvSpPr>
            <a:spLocks noChangeAspect="1"/>
          </p:cNvSpPr>
          <p:nvPr/>
        </p:nvSpPr>
        <p:spPr>
          <a:xfrm>
            <a:off x="6744072" y="5652000"/>
            <a:ext cx="4824536" cy="52308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Significat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increase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el-GR" sz="1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de-DE" sz="1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up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factor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19) and</a:t>
            </a:r>
            <a:r>
              <a:rPr lang="de-DE" sz="1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br>
              <a:rPr lang="de-DE" sz="1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de-DE" sz="1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Q(</a:t>
            </a:r>
            <a:r>
              <a:rPr lang="el-GR" sz="1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de-DE" sz="1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up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factor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16.5) </a:t>
            </a:r>
            <a:r>
              <a:rPr lang="de-DE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observed</a:t>
            </a:r>
            <a:r>
              <a:rPr lang="de-DE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endParaRPr lang="de-DE" sz="16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" name="Pfeil nach rechts 9">
            <a:extLst>
              <a:ext uri="{FF2B5EF4-FFF2-40B4-BE49-F238E27FC236}">
                <a16:creationId xmlns:a16="http://schemas.microsoft.com/office/drawing/2014/main" id="{C468AE21-0B5C-7EC4-12E0-4C1F91CD2B05}"/>
              </a:ext>
            </a:extLst>
          </p:cNvPr>
          <p:cNvSpPr/>
          <p:nvPr/>
        </p:nvSpPr>
        <p:spPr>
          <a:xfrm>
            <a:off x="6091039" y="5796000"/>
            <a:ext cx="564054" cy="23698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433C3A2-2FEF-8F4F-7B6D-B74510F8B4B9}"/>
              </a:ext>
            </a:extLst>
          </p:cNvPr>
          <p:cNvSpPr txBox="1"/>
          <p:nvPr/>
        </p:nvSpPr>
        <p:spPr>
          <a:xfrm rot="19694524">
            <a:off x="1163334" y="2730967"/>
            <a:ext cx="4101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solidFill>
                  <a:schemeClr val="tx1">
                    <a:alpha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Paper </a:t>
            </a:r>
            <a:r>
              <a:rPr lang="de-DE" sz="4800" dirty="0" err="1">
                <a:solidFill>
                  <a:schemeClr val="tx1">
                    <a:alpha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submitted</a:t>
            </a:r>
            <a:endParaRPr lang="de-DE" sz="4800" dirty="0">
              <a:solidFill>
                <a:schemeClr val="tx1">
                  <a:alpha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998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7B30DB-FF07-D4DC-4B3A-9AE0B3224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57C766-103B-A45A-0DD9-115EDEBA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19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9F34D7-8B41-7966-EAE4-1CCF0BFB4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2CAF76-F717-5856-2DBD-9F9D73871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F714591-E09A-455D-B5CD-B041AF7B38D4}"/>
              </a:ext>
            </a:extLst>
          </p:cNvPr>
          <p:cNvSpPr txBox="1"/>
          <p:nvPr/>
        </p:nvSpPr>
        <p:spPr>
          <a:xfrm>
            <a:off x="4244300" y="1008000"/>
            <a:ext cx="3679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Li-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enhanced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cont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C6861F7-7CC0-283B-5130-596F68902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99" y="1655999"/>
            <a:ext cx="6016764" cy="425041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DCC1840-0247-4051-820D-21C6D1D09F84}"/>
              </a:ext>
            </a:extLst>
          </p:cNvPr>
          <p:cNvSpPr txBox="1"/>
          <p:nvPr/>
        </p:nvSpPr>
        <p:spPr>
          <a:xfrm>
            <a:off x="6300001" y="1980000"/>
            <a:ext cx="5628648" cy="3458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Idea: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simultaneous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co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-deposition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Li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along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Cs and O</a:t>
            </a:r>
            <a:r>
              <a:rPr lang="de-DE" sz="16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instead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pulsed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Li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First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tests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successful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, QE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comparable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Cs+O2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BUT: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first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lifetime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tests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show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no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improvement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Additonal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tests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higher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Li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dosage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well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comparison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pulsed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scheme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ongoing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itel 7">
            <a:extLst>
              <a:ext uri="{FF2B5EF4-FFF2-40B4-BE49-F238E27FC236}">
                <a16:creationId xmlns:a16="http://schemas.microsoft.com/office/drawing/2014/main" id="{C6E67E08-BDB6-031A-CE62-534D1CB57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Motivation – Experimental Setup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Li-</a:t>
            </a:r>
            <a:r>
              <a:rPr lang="de-DE" b="1" cap="none" dirty="0" err="1"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60B8333-206D-721F-B767-5977AC9BB75B}"/>
              </a:ext>
            </a:extLst>
          </p:cNvPr>
          <p:cNvCxnSpPr>
            <a:cxnSpLocks/>
          </p:cNvCxnSpPr>
          <p:nvPr/>
        </p:nvCxnSpPr>
        <p:spPr>
          <a:xfrm flipH="1" flipV="1">
            <a:off x="2844000" y="3717032"/>
            <a:ext cx="299672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E1E7F54E-AAFA-182A-E77E-B74DA0AB4FE7}"/>
              </a:ext>
            </a:extLst>
          </p:cNvPr>
          <p:cNvCxnSpPr>
            <a:cxnSpLocks/>
          </p:cNvCxnSpPr>
          <p:nvPr/>
        </p:nvCxnSpPr>
        <p:spPr>
          <a:xfrm flipV="1">
            <a:off x="5087888" y="2135582"/>
            <a:ext cx="231491" cy="5760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D44EE89A-BC88-D729-1899-A522BBA6EE83}"/>
              </a:ext>
            </a:extLst>
          </p:cNvPr>
          <p:cNvSpPr txBox="1"/>
          <p:nvPr/>
        </p:nvSpPr>
        <p:spPr>
          <a:xfrm>
            <a:off x="3108144" y="3962077"/>
            <a:ext cx="681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Li on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193AC65-01AD-592F-F3F9-CA1400D797B3}"/>
              </a:ext>
            </a:extLst>
          </p:cNvPr>
          <p:cNvSpPr txBox="1"/>
          <p:nvPr/>
        </p:nvSpPr>
        <p:spPr>
          <a:xfrm>
            <a:off x="4637782" y="2682537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Li off</a:t>
            </a:r>
          </a:p>
        </p:txBody>
      </p:sp>
    </p:spTree>
    <p:extLst>
      <p:ext uri="{BB962C8B-B14F-4D97-AF65-F5344CB8AC3E}">
        <p14:creationId xmlns:p14="http://schemas.microsoft.com/office/powerpoint/2010/main" val="4266084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033216F9-E4AB-0CD1-C2A4-08F96D48A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Motivation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Experimental Setup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Li-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7B30DB-FF07-D4DC-4B3A-9AE0B3224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57C766-103B-A45A-0DD9-115EDEBA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2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9F34D7-8B41-7966-EAE4-1CCF0BFB4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2CAF76-F717-5856-2DBD-9F9D73871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303524C-D39B-3F8B-5CBC-E264555FB341}"/>
              </a:ext>
            </a:extLst>
          </p:cNvPr>
          <p:cNvSpPr txBox="1"/>
          <p:nvPr/>
        </p:nvSpPr>
        <p:spPr>
          <a:xfrm>
            <a:off x="3381585" y="1008000"/>
            <a:ext cx="5407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GaAs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photocathode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research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at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Photo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-CATCH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57B6517-4393-413B-FE20-9B7EBB113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72000"/>
            <a:ext cx="5661660" cy="3774948"/>
          </a:xfrm>
          <a:prstGeom prst="rect">
            <a:avLst/>
          </a:prstGeom>
        </p:spPr>
      </p:pic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16DDC686-BF0A-1732-49B6-9F4CC0010338}"/>
              </a:ext>
            </a:extLst>
          </p:cNvPr>
          <p:cNvSpPr txBox="1">
            <a:spLocks/>
          </p:cNvSpPr>
          <p:nvPr/>
        </p:nvSpPr>
        <p:spPr>
          <a:xfrm>
            <a:off x="6300000" y="2088000"/>
            <a:ext cx="5543974" cy="2997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kern="0" dirty="0">
                <a:latin typeface="Verdana" panose="020B0604030504040204" pitchFamily="34" charset="0"/>
                <a:ea typeface="Verdana" panose="020B0604030504040204" pitchFamily="34" charset="0"/>
              </a:rPr>
              <a:t>Laser-</a:t>
            </a:r>
            <a:r>
              <a:rPr lang="de-DE" kern="0" dirty="0" err="1">
                <a:latin typeface="Verdana" panose="020B0604030504040204" pitchFamily="34" charset="0"/>
                <a:ea typeface="Verdana" panose="020B0604030504040204" pitchFamily="34" charset="0"/>
              </a:rPr>
              <a:t>induced</a:t>
            </a:r>
            <a:r>
              <a:rPr lang="de-DE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kern="0" dirty="0" err="1">
                <a:latin typeface="Verdana" panose="020B0604030504040204" pitchFamily="34" charset="0"/>
                <a:ea typeface="Verdana" panose="020B0604030504040204" pitchFamily="34" charset="0"/>
              </a:rPr>
              <a:t>photo</a:t>
            </a:r>
            <a:r>
              <a:rPr lang="de-DE" kern="0" dirty="0">
                <a:latin typeface="Verdana" panose="020B0604030504040204" pitchFamily="34" charset="0"/>
                <a:ea typeface="Verdana" panose="020B0604030504040204" pitchFamily="34" charset="0"/>
              </a:rPr>
              <a:t>-emission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kern="0" dirty="0">
                <a:latin typeface="Verdana" panose="020B0604030504040204" pitchFamily="34" charset="0"/>
                <a:ea typeface="Verdana" panose="020B0604030504040204" pitchFamily="34" charset="0"/>
              </a:rPr>
              <a:t>High </a:t>
            </a:r>
            <a:r>
              <a:rPr lang="de-DE" kern="0" dirty="0" err="1">
                <a:latin typeface="Verdana" panose="020B0604030504040204" pitchFamily="34" charset="0"/>
                <a:ea typeface="Verdana" panose="020B0604030504040204" pitchFamily="34" charset="0"/>
              </a:rPr>
              <a:t>degree</a:t>
            </a:r>
            <a:r>
              <a:rPr lang="de-DE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kern="0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de-DE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kern="0" dirty="0" err="1">
                <a:latin typeface="Verdana" panose="020B0604030504040204" pitchFamily="34" charset="0"/>
                <a:ea typeface="Verdana" panose="020B0604030504040204" pitchFamily="34" charset="0"/>
              </a:rPr>
              <a:t>spin-polarization</a:t>
            </a:r>
            <a:r>
              <a:rPr lang="de-DE" kern="0" dirty="0">
                <a:latin typeface="Verdana" panose="020B0604030504040204" pitchFamily="34" charset="0"/>
                <a:ea typeface="Verdana" panose="020B0604030504040204" pitchFamily="34" charset="0"/>
              </a:rPr>
              <a:t> possible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kern="0" dirty="0">
                <a:latin typeface="Verdana" panose="020B0604030504040204" pitchFamily="34" charset="0"/>
                <a:ea typeface="Verdana" panose="020B0604030504040204" pitchFamily="34" charset="0"/>
              </a:rPr>
              <a:t>XHV </a:t>
            </a:r>
            <a:r>
              <a:rPr lang="de-DE" kern="0" dirty="0" err="1">
                <a:latin typeface="Verdana" panose="020B0604030504040204" pitchFamily="34" charset="0"/>
                <a:ea typeface="Verdana" panose="020B0604030504040204" pitchFamily="34" charset="0"/>
              </a:rPr>
              <a:t>required</a:t>
            </a:r>
            <a:r>
              <a:rPr lang="de-DE" kern="0" dirty="0">
                <a:latin typeface="Verdana" panose="020B0604030504040204" pitchFamily="34" charset="0"/>
                <a:ea typeface="Verdana" panose="020B0604030504040204" pitchFamily="34" charset="0"/>
              </a:rPr>
              <a:t> (~ 10</a:t>
            </a:r>
            <a:r>
              <a:rPr lang="de-DE" kern="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-11</a:t>
            </a:r>
            <a:r>
              <a:rPr lang="de-DE" kern="0" dirty="0">
                <a:latin typeface="Verdana" panose="020B0604030504040204" pitchFamily="34" charset="0"/>
                <a:ea typeface="Verdana" panose="020B0604030504040204" pitchFamily="34" charset="0"/>
              </a:rPr>
              <a:t> mbar)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kern="0" dirty="0" err="1">
                <a:latin typeface="Verdana" panose="020B0604030504040204" pitchFamily="34" charset="0"/>
                <a:ea typeface="Verdana" panose="020B0604030504040204" pitchFamily="34" charset="0"/>
              </a:rPr>
              <a:t>used</a:t>
            </a:r>
            <a:r>
              <a:rPr lang="de-DE" kern="0" dirty="0">
                <a:latin typeface="Verdana" panose="020B0604030504040204" pitchFamily="34" charset="0"/>
                <a:ea typeface="Verdana" panose="020B0604030504040204" pitchFamily="34" charset="0"/>
              </a:rPr>
              <a:t> in DC HV </a:t>
            </a:r>
            <a:r>
              <a:rPr lang="de-DE" kern="0" dirty="0" err="1">
                <a:latin typeface="Verdana" panose="020B0604030504040204" pitchFamily="34" charset="0"/>
                <a:ea typeface="Verdana" panose="020B0604030504040204" pitchFamily="34" charset="0"/>
              </a:rPr>
              <a:t>guns</a:t>
            </a:r>
            <a:endParaRPr lang="de-DE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kern="0" dirty="0" err="1">
                <a:latin typeface="Verdana" panose="020B0604030504040204" pitchFamily="34" charset="0"/>
                <a:ea typeface="Verdana" panose="020B0604030504040204" pitchFamily="34" charset="0"/>
              </a:rPr>
              <a:t>low</a:t>
            </a:r>
            <a:r>
              <a:rPr lang="de-DE" kern="0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de-DE" kern="0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de-DE" kern="0" dirty="0">
                <a:latin typeface="Verdana" panose="020B0604030504040204" pitchFamily="34" charset="0"/>
                <a:ea typeface="Verdana" panose="020B0604030504040204" pitchFamily="34" charset="0"/>
              </a:rPr>
              <a:t> medium-</a:t>
            </a:r>
            <a:r>
              <a:rPr lang="de-DE" kern="0" dirty="0" err="1">
                <a:latin typeface="Verdana" panose="020B0604030504040204" pitchFamily="34" charset="0"/>
                <a:ea typeface="Verdana" panose="020B0604030504040204" pitchFamily="34" charset="0"/>
              </a:rPr>
              <a:t>intensity</a:t>
            </a:r>
            <a:r>
              <a:rPr lang="de-DE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kern="0" dirty="0" err="1">
                <a:latin typeface="Verdana" panose="020B0604030504040204" pitchFamily="34" charset="0"/>
                <a:ea typeface="Verdana" panose="020B0604030504040204" pitchFamily="34" charset="0"/>
              </a:rPr>
              <a:t>electron</a:t>
            </a:r>
            <a:r>
              <a:rPr lang="de-DE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kern="0" dirty="0" err="1">
                <a:latin typeface="Verdana" panose="020B0604030504040204" pitchFamily="34" charset="0"/>
                <a:ea typeface="Verdana" panose="020B0604030504040204" pitchFamily="34" charset="0"/>
              </a:rPr>
              <a:t>beams</a:t>
            </a:r>
            <a:endParaRPr lang="de-DE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de-DE" kern="0" dirty="0">
                <a:latin typeface="Verdana" panose="020B0604030504040204" pitchFamily="34" charset="0"/>
                <a:ea typeface="Verdana" panose="020B0604030504040204" pitchFamily="34" charset="0"/>
              </a:rPr>
              <a:t>Challenge: high-</a:t>
            </a:r>
            <a:r>
              <a:rPr lang="de-DE" kern="0" dirty="0" err="1">
                <a:latin typeface="Verdana" panose="020B0604030504040204" pitchFamily="34" charset="0"/>
                <a:ea typeface="Verdana" panose="020B0604030504040204" pitchFamily="34" charset="0"/>
              </a:rPr>
              <a:t>intensity</a:t>
            </a:r>
            <a:r>
              <a:rPr lang="de-DE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kern="0" dirty="0" err="1">
                <a:latin typeface="Verdana" panose="020B0604030504040204" pitchFamily="34" charset="0"/>
                <a:ea typeface="Verdana" panose="020B0604030504040204" pitchFamily="34" charset="0"/>
              </a:rPr>
              <a:t>electron</a:t>
            </a:r>
            <a:r>
              <a:rPr lang="de-DE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kern="0" dirty="0" err="1">
                <a:latin typeface="Verdana" panose="020B0604030504040204" pitchFamily="34" charset="0"/>
                <a:ea typeface="Verdana" panose="020B0604030504040204" pitchFamily="34" charset="0"/>
              </a:rPr>
              <a:t>beams</a:t>
            </a:r>
            <a:endParaRPr lang="de-DE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76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72B694B-9436-7D48-3E12-317696B0B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000" y="1620000"/>
            <a:ext cx="5543974" cy="4105226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Implementation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QE-scan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setup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Development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automated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activation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scheme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Implementation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Li-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enhanced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activation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yielding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significant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increase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lifetime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SzPct val="150000"/>
              <a:buBlip>
                <a:blip r:embed="rId2"/>
              </a:buBlip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Benchmark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vs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manual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SzPct val="150000"/>
              <a:buBlip>
                <a:blip r:embed="rId2"/>
              </a:buBlip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Test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Li Co-Deposition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SzPct val="150000"/>
              <a:buBlip>
                <a:blip r:embed="rId2"/>
              </a:buBlip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Additional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lifetime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measurements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Li-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enhanced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7E30189-A3FD-1AB9-EEF3-59ABC60110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981" y="1008000"/>
            <a:ext cx="11507516" cy="196977"/>
          </a:xfrm>
        </p:spPr>
        <p:txBody>
          <a:bodyPr anchor="ctr"/>
          <a:lstStyle/>
          <a:p>
            <a:pPr algn="ctr"/>
            <a:r>
              <a:rPr lang="de-DE" sz="1600" b="1" cap="none" dirty="0" err="1"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endParaRPr lang="de-DE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Datumsplatzhalter 1">
            <a:extLst>
              <a:ext uri="{FF2B5EF4-FFF2-40B4-BE49-F238E27FC236}">
                <a16:creationId xmlns:a16="http://schemas.microsoft.com/office/drawing/2014/main" id="{1FE126FD-C57C-93FE-29E6-981000547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14" name="Foliennummernplatzhalter 2">
            <a:extLst>
              <a:ext uri="{FF2B5EF4-FFF2-40B4-BE49-F238E27FC236}">
                <a16:creationId xmlns:a16="http://schemas.microsoft.com/office/drawing/2014/main" id="{9C3B4972-C5E3-81FC-8624-E3EFB6949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20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486FB81C-B5F2-3647-907B-0118207391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02468FB-8664-BBC6-DA62-82F549EE5E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  <p:sp>
        <p:nvSpPr>
          <p:cNvPr id="4" name="Titel 7">
            <a:extLst>
              <a:ext uri="{FF2B5EF4-FFF2-40B4-BE49-F238E27FC236}">
                <a16:creationId xmlns:a16="http://schemas.microsoft.com/office/drawing/2014/main" id="{5B714EBB-E459-ED23-ED78-7C911A424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Motivation – Experimental Setup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Li-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DDE04D3-91F3-26F4-2F7A-1068EB347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9328" y="3421842"/>
            <a:ext cx="3043129" cy="228094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20A1AB9-86C5-BE3A-CA93-D76B33CFA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6976" y="3393444"/>
            <a:ext cx="3240826" cy="23148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0AF716-7390-9535-051E-6A3491471F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9642" y="1304050"/>
            <a:ext cx="2549016" cy="1800698"/>
          </a:xfrm>
          <a:prstGeom prst="rect">
            <a:avLst/>
          </a:prstGeom>
        </p:spPr>
      </p:pic>
      <p:pic>
        <p:nvPicPr>
          <p:cNvPr id="6" name="Grafik 13">
            <a:extLst>
              <a:ext uri="{FF2B5EF4-FFF2-40B4-BE49-F238E27FC236}">
                <a16:creationId xmlns:a16="http://schemas.microsoft.com/office/drawing/2014/main" id="{2BE29081-5AC0-1FBE-E1D5-A2FC85EC23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5"/>
          <a:stretch/>
        </p:blipFill>
        <p:spPr>
          <a:xfrm>
            <a:off x="5231903" y="1378838"/>
            <a:ext cx="3382986" cy="174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74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">
            <a:extLst>
              <a:ext uri="{FF2B5EF4-FFF2-40B4-BE49-F238E27FC236}">
                <a16:creationId xmlns:a16="http://schemas.microsoft.com/office/drawing/2014/main" id="{1FE126FD-C57C-93FE-29E6-981000547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14" name="Foliennummernplatzhalter 2">
            <a:extLst>
              <a:ext uri="{FF2B5EF4-FFF2-40B4-BE49-F238E27FC236}">
                <a16:creationId xmlns:a16="http://schemas.microsoft.com/office/drawing/2014/main" id="{9C3B4972-C5E3-81FC-8624-E3EFB6949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21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486FB81C-B5F2-3647-907B-0118207391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02468FB-8664-BBC6-DA62-82F549EE5E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  <p:sp>
        <p:nvSpPr>
          <p:cNvPr id="4" name="Titel 7">
            <a:extLst>
              <a:ext uri="{FF2B5EF4-FFF2-40B4-BE49-F238E27FC236}">
                <a16:creationId xmlns:a16="http://schemas.microsoft.com/office/drawing/2014/main" id="{5B714EBB-E459-ED23-ED78-7C911A424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Motivation – Experimental Setup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Li-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641FD41E-BA36-00CF-E432-65DB2C4CB4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999" y="1620000"/>
            <a:ext cx="7711835" cy="2104679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Cambria Math" panose="02040503050406030204" pitchFamily="18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Additional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studies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with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Li-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enhanced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activation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Cambria Math" panose="02040503050406030204" pitchFamily="18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Further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sophistication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automated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activation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scheme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Cambria Math" panose="02040503050406030204" pitchFamily="18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Experiments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with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Photo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-CATCH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gun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Cambria Math" panose="02040503050406030204" pitchFamily="18" charset="0"/>
              <a:buChar char="•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High-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polarization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cathodes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Cambria Math" panose="02040503050406030204" pitchFamily="18" charset="0"/>
              <a:buChar char="•"/>
            </a:pP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Cryogenic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gun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development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AAAB5118-B9D3-DC81-D64E-EE211E3354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999" y="1008000"/>
            <a:ext cx="11506497" cy="196977"/>
          </a:xfrm>
        </p:spPr>
        <p:txBody>
          <a:bodyPr/>
          <a:lstStyle/>
          <a:p>
            <a:pPr algn="ctr"/>
            <a:r>
              <a:rPr lang="de-DE" sz="1600" b="1" cap="none" dirty="0">
                <a:latin typeface="Verdana" panose="020B0604030504040204" pitchFamily="34" charset="0"/>
                <a:ea typeface="Verdana" panose="020B0604030504040204" pitchFamily="34" charset="0"/>
              </a:rPr>
              <a:t>Outlook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F412F14-5AD6-AC06-270A-3871900A8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99" y="1313542"/>
            <a:ext cx="3752226" cy="500431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CB4321C-C102-8E2F-0AE5-473160CCD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20" y="3924000"/>
            <a:ext cx="3198460" cy="239933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75820C9-E646-BE8E-637C-06FD46831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924000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71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platzhalter 17">
            <a:extLst>
              <a:ext uri="{FF2B5EF4-FFF2-40B4-BE49-F238E27FC236}">
                <a16:creationId xmlns:a16="http://schemas.microsoft.com/office/drawing/2014/main" id="{260619AC-329E-0E9D-2785-A480DD715E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B565D55-51BF-E562-5C45-99E06936FE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6711" y="2952000"/>
            <a:ext cx="6162612" cy="287337"/>
          </a:xfrm>
        </p:spPr>
        <p:txBody>
          <a:bodyPr/>
          <a:lstStyle/>
          <a:p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</a:rPr>
              <a:t>AG Enders: 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Joachim Enders, Markus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Engart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, Maximilian Meier, Vincent Wende, Victor Winter</a:t>
            </a:r>
            <a:b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Alumni: Tobias Eggert, Yuliya Fritzsche, Julian Schulze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4500D52-7BBD-34FA-3427-6FFB68FE10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6713" y="3600000"/>
            <a:ext cx="6217920" cy="287337"/>
          </a:xfrm>
        </p:spPr>
        <p:txBody>
          <a:bodyPr/>
          <a:lstStyle/>
          <a:p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</a:rPr>
              <a:t>S-DALINAC: 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Ruben Grewe, Felix Heyer</a:t>
            </a:r>
            <a:b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Alumni: Manuel Steinhorst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2E186B8-AE11-E52A-1C03-ACE55C5D73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76711" y="4104000"/>
            <a:ext cx="6220206" cy="287337"/>
          </a:xfrm>
        </p:spPr>
        <p:txBody>
          <a:bodyPr/>
          <a:lstStyle/>
          <a:p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</a:rPr>
              <a:t>IKP Electronics Workshop: 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Uwe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Bonnes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, Thomas Bickelhaupt, Roland Simon, Roland Veit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3D254581-8F2D-92F1-5199-920115CD9E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76711" y="4680000"/>
            <a:ext cx="6220206" cy="287337"/>
          </a:xfrm>
        </p:spPr>
        <p:txBody>
          <a:bodyPr/>
          <a:lstStyle/>
          <a:p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</a:rPr>
              <a:t>Financial Support: 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BMBF, DFG, GRK 2128 „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AccelencE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83102FF-8D37-DE66-EC97-2E2D1429F4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76713" y="2278063"/>
            <a:ext cx="5759450" cy="590931"/>
          </a:xfrm>
        </p:spPr>
        <p:txBody>
          <a:bodyPr/>
          <a:lstStyle/>
          <a:p>
            <a:r>
              <a:rPr lang="de-DE" sz="4800" dirty="0" err="1">
                <a:latin typeface="Verdana" panose="020B0604030504040204" pitchFamily="34" charset="0"/>
                <a:ea typeface="Verdana" panose="020B0604030504040204" pitchFamily="34" charset="0"/>
              </a:rPr>
              <a:t>Thank</a:t>
            </a:r>
            <a:r>
              <a:rPr lang="de-DE" sz="4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4800" dirty="0" err="1">
                <a:latin typeface="Verdana" panose="020B0604030504040204" pitchFamily="34" charset="0"/>
                <a:ea typeface="Verdana" panose="020B0604030504040204" pitchFamily="34" charset="0"/>
              </a:rPr>
              <a:t>You</a:t>
            </a:r>
            <a:r>
              <a:rPr lang="de-DE" sz="4800" dirty="0"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BBE863-78B8-44F2-EFB4-489ACFC561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19.09.2024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C2F1EC8-046B-F800-6175-B09DFC3ED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D380EAA-3F84-D1F8-BF8F-8FBA2E6A6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Maximilian Herbert | Institut für Kernphysik | AG Enders | EWPAA Dresden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98DE45A-697F-21C7-677C-9FC1B9134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4759227"/>
            <a:ext cx="2438400" cy="150876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0AFF533-4574-BD89-DF5A-F03C02669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834" y="5299240"/>
            <a:ext cx="2438400" cy="43434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CCE1A4B2-8337-0598-B884-FB0570DE9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196" y="5059539"/>
            <a:ext cx="2271600" cy="91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5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956932D-A5B6-62F7-B7B4-AF4B25207E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4523" y="1620000"/>
            <a:ext cx="5543974" cy="1215717"/>
          </a:xfrm>
        </p:spPr>
        <p:txBody>
          <a:bodyPr/>
          <a:lstStyle/>
          <a:p>
            <a:pPr algn="ctr"/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Photoemission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threshold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GaAs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ctr"/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DE" i="1" dirty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de-DE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&gt; 5.52 eV	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or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de-DE">
                <a:latin typeface="Verdana" panose="020B0604030504040204" pitchFamily="34" charset="0"/>
                <a:ea typeface="Verdana" panose="020B0604030504040204" pitchFamily="34" charset="0"/>
              </a:rPr>
              <a:t> &lt; 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225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nm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71B0C54-A9CA-601E-E241-E04110C7CD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003" y="1620000"/>
            <a:ext cx="5543974" cy="1215717"/>
          </a:xfrm>
        </p:spPr>
        <p:txBody>
          <a:bodyPr/>
          <a:lstStyle/>
          <a:p>
            <a:pPr algn="ctr"/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Emission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polarized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electrons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from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GaAs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ctr"/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DE" i="1" dirty="0" err="1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de-DE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&lt; 1.76 eV	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or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&gt; 705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nm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033216F9-E4AB-0CD1-C2A4-08F96D48A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Motivation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Experimental Setup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Li-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7B30DB-FF07-D4DC-4B3A-9AE0B3224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57C766-103B-A45A-0DD9-115EDEBA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3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9F34D7-8B41-7966-EAE4-1CCF0BFB4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2CAF76-F717-5856-2DBD-9F9D73871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65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956932D-A5B6-62F7-B7B4-AF4B25207E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4523" y="1620000"/>
            <a:ext cx="5543974" cy="1215717"/>
          </a:xfrm>
        </p:spPr>
        <p:txBody>
          <a:bodyPr/>
          <a:lstStyle/>
          <a:p>
            <a:pPr algn="ctr"/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Photoemission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threshold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GaAs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ctr"/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DE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de-DE" baseline="-25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&gt; 5.52 eV	</a:t>
            </a:r>
            <a:r>
              <a:rPr lang="de-DE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l-GR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&lt; 225 </a:t>
            </a:r>
            <a:r>
              <a:rPr lang="de-DE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nm</a:t>
            </a:r>
            <a:endParaRPr lang="de-DE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71B0C54-A9CA-601E-E241-E04110C7CD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003" y="1620000"/>
            <a:ext cx="5543974" cy="1215717"/>
          </a:xfrm>
        </p:spPr>
        <p:txBody>
          <a:bodyPr/>
          <a:lstStyle/>
          <a:p>
            <a:pPr algn="ctr"/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Emission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polarized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electrons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from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GaAs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ctr"/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DE" i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de-DE" baseline="-250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&lt; 1.76 eV	</a:t>
            </a:r>
            <a:r>
              <a:rPr lang="de-DE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l-GR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&gt; 705 </a:t>
            </a:r>
            <a:r>
              <a:rPr lang="de-DE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nm</a:t>
            </a:r>
            <a:endParaRPr lang="de-DE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7B30DB-FF07-D4DC-4B3A-9AE0B3224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57C766-103B-A45A-0DD9-115EDEBA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4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9F34D7-8B41-7966-EAE4-1CCF0BFB4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2CAF76-F717-5856-2DBD-9F9D73871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  <p:sp>
        <p:nvSpPr>
          <p:cNvPr id="5" name="Gewitterblitz 4">
            <a:extLst>
              <a:ext uri="{FF2B5EF4-FFF2-40B4-BE49-F238E27FC236}">
                <a16:creationId xmlns:a16="http://schemas.microsoft.com/office/drawing/2014/main" id="{06DD312D-F414-8D19-1968-DF7EB3395A9D}"/>
              </a:ext>
            </a:extLst>
          </p:cNvPr>
          <p:cNvSpPr/>
          <p:nvPr/>
        </p:nvSpPr>
        <p:spPr>
          <a:xfrm flipH="1">
            <a:off x="5848375" y="2081275"/>
            <a:ext cx="487751" cy="648072"/>
          </a:xfrm>
          <a:prstGeom prst="lightningBol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6331D4B-7EF3-7C73-DAAF-8E9E07CA350A}"/>
              </a:ext>
            </a:extLst>
          </p:cNvPr>
          <p:cNvSpPr txBox="1"/>
          <p:nvPr/>
        </p:nvSpPr>
        <p:spPr>
          <a:xfrm>
            <a:off x="334799" y="2988000"/>
            <a:ext cx="11513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NEA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layer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required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reduce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work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function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</a:p>
        </p:txBody>
      </p:sp>
      <p:sp>
        <p:nvSpPr>
          <p:cNvPr id="9" name="Titel 7">
            <a:extLst>
              <a:ext uri="{FF2B5EF4-FFF2-40B4-BE49-F238E27FC236}">
                <a16:creationId xmlns:a16="http://schemas.microsoft.com/office/drawing/2014/main" id="{A1CFB346-909D-0F39-4F2C-54E5050BC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Motivation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Experimental Setup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Li-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7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956932D-A5B6-62F7-B7B4-AF4B25207E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4523" y="1620000"/>
            <a:ext cx="5543974" cy="1215717"/>
          </a:xfrm>
        </p:spPr>
        <p:txBody>
          <a:bodyPr/>
          <a:lstStyle/>
          <a:p>
            <a:pPr algn="ctr"/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Photoemission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threshold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GaAs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ctr"/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DE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de-DE" baseline="-25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&gt; 5.52 eV	</a:t>
            </a:r>
            <a:r>
              <a:rPr lang="de-DE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l-GR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&lt; 225 </a:t>
            </a:r>
            <a:r>
              <a:rPr lang="de-DE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nm</a:t>
            </a:r>
            <a:endParaRPr lang="de-DE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71B0C54-A9CA-601E-E241-E04110C7CD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003" y="1620000"/>
            <a:ext cx="5543974" cy="1215717"/>
          </a:xfrm>
        </p:spPr>
        <p:txBody>
          <a:bodyPr/>
          <a:lstStyle/>
          <a:p>
            <a:pPr algn="ctr"/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Emission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polarized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electrons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from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GaAs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ctr"/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DE" i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de-DE" baseline="-250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&lt; 1.76 eV	</a:t>
            </a:r>
            <a:r>
              <a:rPr lang="de-DE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l-GR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&gt; 705 </a:t>
            </a:r>
            <a:r>
              <a:rPr lang="de-DE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nm</a:t>
            </a:r>
            <a:endParaRPr lang="de-DE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7B30DB-FF07-D4DC-4B3A-9AE0B3224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57C766-103B-A45A-0DD9-115EDEBA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5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9F34D7-8B41-7966-EAE4-1CCF0BFB4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2CAF76-F717-5856-2DBD-9F9D73871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  <p:sp>
        <p:nvSpPr>
          <p:cNvPr id="5" name="Gewitterblitz 4">
            <a:extLst>
              <a:ext uri="{FF2B5EF4-FFF2-40B4-BE49-F238E27FC236}">
                <a16:creationId xmlns:a16="http://schemas.microsoft.com/office/drawing/2014/main" id="{06DD312D-F414-8D19-1968-DF7EB3395A9D}"/>
              </a:ext>
            </a:extLst>
          </p:cNvPr>
          <p:cNvSpPr/>
          <p:nvPr/>
        </p:nvSpPr>
        <p:spPr>
          <a:xfrm flipH="1">
            <a:off x="5848375" y="2081275"/>
            <a:ext cx="487751" cy="648072"/>
          </a:xfrm>
          <a:prstGeom prst="lightningBol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6331D4B-7EF3-7C73-DAAF-8E9E07CA350A}"/>
              </a:ext>
            </a:extLst>
          </p:cNvPr>
          <p:cNvSpPr txBox="1"/>
          <p:nvPr/>
        </p:nvSpPr>
        <p:spPr>
          <a:xfrm>
            <a:off x="334799" y="2988000"/>
            <a:ext cx="11513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NEA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layer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required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reduce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work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function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59C6BF6-C2F5-D0EE-E535-9277B4C2C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610" y="3506482"/>
            <a:ext cx="4384760" cy="277076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D07D503-46F1-5FCF-A2EC-6CCE22EFBE0E}"/>
              </a:ext>
            </a:extLst>
          </p:cNvPr>
          <p:cNvSpPr txBox="1"/>
          <p:nvPr/>
        </p:nvSpPr>
        <p:spPr>
          <a:xfrm>
            <a:off x="2279576" y="3483489"/>
            <a:ext cx="16578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</a:rPr>
              <a:t>Co-Deposition (Co-De)</a:t>
            </a:r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7869D599-207F-1227-35DD-C80B43C5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Motivation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Experimental Setup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Li-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202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956932D-A5B6-62F7-B7B4-AF4B25207E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4523" y="1620000"/>
            <a:ext cx="5543974" cy="2831544"/>
          </a:xfrm>
        </p:spPr>
        <p:txBody>
          <a:bodyPr/>
          <a:lstStyle/>
          <a:p>
            <a:pPr algn="ctr"/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Photoemission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threshold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GaAs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ctr"/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DE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de-DE" baseline="-25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&gt; 5.52 eV	</a:t>
            </a:r>
            <a:r>
              <a:rPr lang="de-DE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l-GR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&lt; 225 </a:t>
            </a:r>
            <a:r>
              <a:rPr lang="de-DE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nm</a:t>
            </a:r>
            <a:endParaRPr lang="de-DE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    Main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parameters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η</a:t>
            </a:r>
            <a:r>
              <a:rPr lang="de-DE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de-DE" dirty="0">
                <a:latin typeface="Cambria Math" panose="02040503050406030204" pitchFamily="18" charset="0"/>
                <a:ea typeface="Cambria Math" panose="02040503050406030204" pitchFamily="18" charset="0"/>
              </a:rPr>
              <a:t>, Q(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de-DE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71B0C54-A9CA-601E-E241-E04110C7CD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003" y="1620000"/>
            <a:ext cx="5543974" cy="1215717"/>
          </a:xfrm>
        </p:spPr>
        <p:txBody>
          <a:bodyPr/>
          <a:lstStyle/>
          <a:p>
            <a:pPr algn="ctr"/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Emission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polarized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electrons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from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GaAs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ctr"/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DE" i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de-DE" baseline="-250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&lt; 1.76 eV	</a:t>
            </a:r>
            <a:r>
              <a:rPr lang="de-DE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l-GR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&gt; 705 </a:t>
            </a:r>
            <a:r>
              <a:rPr lang="de-DE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nm</a:t>
            </a:r>
            <a:endParaRPr lang="de-DE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7B30DB-FF07-D4DC-4B3A-9AE0B3224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57C766-103B-A45A-0DD9-115EDEBA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6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9F34D7-8B41-7966-EAE4-1CCF0BFB4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2CAF76-F717-5856-2DBD-9F9D73871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  <p:sp>
        <p:nvSpPr>
          <p:cNvPr id="5" name="Gewitterblitz 4">
            <a:extLst>
              <a:ext uri="{FF2B5EF4-FFF2-40B4-BE49-F238E27FC236}">
                <a16:creationId xmlns:a16="http://schemas.microsoft.com/office/drawing/2014/main" id="{06DD312D-F414-8D19-1968-DF7EB3395A9D}"/>
              </a:ext>
            </a:extLst>
          </p:cNvPr>
          <p:cNvSpPr/>
          <p:nvPr/>
        </p:nvSpPr>
        <p:spPr>
          <a:xfrm flipH="1">
            <a:off x="5848375" y="2081275"/>
            <a:ext cx="487751" cy="648072"/>
          </a:xfrm>
          <a:prstGeom prst="lightningBol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6331D4B-7EF3-7C73-DAAF-8E9E07CA350A}"/>
              </a:ext>
            </a:extLst>
          </p:cNvPr>
          <p:cNvSpPr txBox="1"/>
          <p:nvPr/>
        </p:nvSpPr>
        <p:spPr>
          <a:xfrm>
            <a:off x="334799" y="2988000"/>
            <a:ext cx="11513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NEA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layer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required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reduce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work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function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59C6BF6-C2F5-D0EE-E535-9277B4C2C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316" y="3506482"/>
            <a:ext cx="4379347" cy="277076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D07D503-46F1-5FCF-A2EC-6CCE22EFBE0E}"/>
              </a:ext>
            </a:extLst>
          </p:cNvPr>
          <p:cNvSpPr txBox="1"/>
          <p:nvPr/>
        </p:nvSpPr>
        <p:spPr>
          <a:xfrm>
            <a:off x="2279576" y="3483489"/>
            <a:ext cx="14606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</a:rPr>
              <a:t>Surface </a:t>
            </a:r>
            <a:r>
              <a:rPr lang="de-D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layer</a:t>
            </a: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decay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7AD47DD-AD27-0449-A01D-6D509CE08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2000" y="4248000"/>
            <a:ext cx="2343190" cy="6831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CD8052D-0B12-1C0E-900C-E5C2424B2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6000" y="5004000"/>
            <a:ext cx="1698752" cy="388493"/>
          </a:xfrm>
          <a:prstGeom prst="rect">
            <a:avLst/>
          </a:prstGeom>
        </p:spPr>
      </p:pic>
      <p:sp>
        <p:nvSpPr>
          <p:cNvPr id="16" name="Titel 7">
            <a:extLst>
              <a:ext uri="{FF2B5EF4-FFF2-40B4-BE49-F238E27FC236}">
                <a16:creationId xmlns:a16="http://schemas.microsoft.com/office/drawing/2014/main" id="{FD112C2F-5A8C-E83A-740A-E720B9A70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Motivation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Experimental Setup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Li-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435790C-9F85-30A5-7921-558A881402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0000" y="5400000"/>
            <a:ext cx="4043888" cy="7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04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956932D-A5B6-62F7-B7B4-AF4B25207E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4523" y="1620000"/>
            <a:ext cx="5543974" cy="3154710"/>
          </a:xfrm>
        </p:spPr>
        <p:txBody>
          <a:bodyPr/>
          <a:lstStyle/>
          <a:p>
            <a:pPr algn="ctr"/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Photoemission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threshold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GaAs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ctr"/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DE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de-DE" baseline="-25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&gt; 5.52 eV	</a:t>
            </a:r>
            <a:r>
              <a:rPr lang="de-DE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l-GR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&lt; 225 </a:t>
            </a:r>
            <a:r>
              <a:rPr lang="de-DE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nm</a:t>
            </a:r>
            <a:endParaRPr lang="de-DE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    Main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parameters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η</a:t>
            </a:r>
            <a:r>
              <a:rPr lang="de-DE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de-DE" dirty="0">
                <a:latin typeface="Cambria Math" panose="02040503050406030204" pitchFamily="18" charset="0"/>
                <a:ea typeface="Cambria Math" panose="02040503050406030204" pitchFamily="18" charset="0"/>
              </a:rPr>
              <a:t>, Q(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de-DE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71B0C54-A9CA-601E-E241-E04110C7CD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003" y="1620000"/>
            <a:ext cx="5543974" cy="1215717"/>
          </a:xfrm>
        </p:spPr>
        <p:txBody>
          <a:bodyPr/>
          <a:lstStyle/>
          <a:p>
            <a:pPr algn="ctr"/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Emission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polarized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electrons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from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</a:rPr>
              <a:t>GaAs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ctr"/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DE" i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de-DE" baseline="-250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&lt; 1.76 eV	</a:t>
            </a:r>
            <a:r>
              <a:rPr lang="de-DE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l-GR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de-D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&gt; 705 </a:t>
            </a:r>
            <a:r>
              <a:rPr lang="de-DE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nm</a:t>
            </a:r>
            <a:endParaRPr lang="de-DE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7B30DB-FF07-D4DC-4B3A-9AE0B3224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57C766-103B-A45A-0DD9-115EDEBA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7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9F34D7-8B41-7966-EAE4-1CCF0BFB4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2CAF76-F717-5856-2DBD-9F9D73871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  <p:sp>
        <p:nvSpPr>
          <p:cNvPr id="5" name="Gewitterblitz 4">
            <a:extLst>
              <a:ext uri="{FF2B5EF4-FFF2-40B4-BE49-F238E27FC236}">
                <a16:creationId xmlns:a16="http://schemas.microsoft.com/office/drawing/2014/main" id="{06DD312D-F414-8D19-1968-DF7EB3395A9D}"/>
              </a:ext>
            </a:extLst>
          </p:cNvPr>
          <p:cNvSpPr/>
          <p:nvPr/>
        </p:nvSpPr>
        <p:spPr>
          <a:xfrm flipH="1">
            <a:off x="5848375" y="2081275"/>
            <a:ext cx="487751" cy="648072"/>
          </a:xfrm>
          <a:prstGeom prst="lightningBol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6331D4B-7EF3-7C73-DAAF-8E9E07CA350A}"/>
              </a:ext>
            </a:extLst>
          </p:cNvPr>
          <p:cNvSpPr txBox="1"/>
          <p:nvPr/>
        </p:nvSpPr>
        <p:spPr>
          <a:xfrm>
            <a:off x="334799" y="2988000"/>
            <a:ext cx="11513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NEA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layer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required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reduce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work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function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59C6BF6-C2F5-D0EE-E535-9277B4C2C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316" y="3506482"/>
            <a:ext cx="4379347" cy="277076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D07D503-46F1-5FCF-A2EC-6CCE22EFBE0E}"/>
              </a:ext>
            </a:extLst>
          </p:cNvPr>
          <p:cNvSpPr txBox="1"/>
          <p:nvPr/>
        </p:nvSpPr>
        <p:spPr>
          <a:xfrm>
            <a:off x="2279576" y="3483489"/>
            <a:ext cx="14606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</a:rPr>
              <a:t>Surface </a:t>
            </a:r>
            <a:r>
              <a:rPr lang="de-D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layer</a:t>
            </a: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decay</a:t>
            </a:r>
            <a:endParaRPr lang="de-D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Abgerundetes Rechteck 10">
            <a:extLst>
              <a:ext uri="{FF2B5EF4-FFF2-40B4-BE49-F238E27FC236}">
                <a16:creationId xmlns:a16="http://schemas.microsoft.com/office/drawing/2014/main" id="{9B4BD52E-2D17-CD16-4457-773FE5B9EA43}"/>
              </a:ext>
            </a:extLst>
          </p:cNvPr>
          <p:cNvSpPr/>
          <p:nvPr/>
        </p:nvSpPr>
        <p:spPr>
          <a:xfrm>
            <a:off x="5724000" y="5004000"/>
            <a:ext cx="1800200" cy="988212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Dedicated </a:t>
            </a:r>
            <a:r>
              <a:rPr lang="de-DE" sz="16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activation</a:t>
            </a:r>
            <a:r>
              <a:rPr lang="de-DE" sz="16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studies</a:t>
            </a:r>
            <a:endParaRPr lang="de-DE" sz="16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35F6B31-D433-09DA-DBD1-3EEACA0248AD}"/>
              </a:ext>
            </a:extLst>
          </p:cNvPr>
          <p:cNvSpPr txBox="1"/>
          <p:nvPr/>
        </p:nvSpPr>
        <p:spPr>
          <a:xfrm>
            <a:off x="5724000" y="3672000"/>
            <a:ext cx="1800200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Outcome </a:t>
            </a:r>
            <a:r>
              <a:rPr lang="de-DE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depends</a:t>
            </a:r>
            <a:r>
              <a:rPr lang="de-DE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on </a:t>
            </a:r>
            <a:r>
              <a:rPr lang="de-DE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operator</a:t>
            </a:r>
            <a:r>
              <a:rPr lang="de-DE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input</a:t>
            </a:r>
            <a:endParaRPr lang="de-DE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Pfeil nach rechts 9">
            <a:extLst>
              <a:ext uri="{FF2B5EF4-FFF2-40B4-BE49-F238E27FC236}">
                <a16:creationId xmlns:a16="http://schemas.microsoft.com/office/drawing/2014/main" id="{7A0D68B4-8EA3-2B1F-6D08-EE121F8C2916}"/>
              </a:ext>
            </a:extLst>
          </p:cNvPr>
          <p:cNvSpPr/>
          <p:nvPr/>
        </p:nvSpPr>
        <p:spPr>
          <a:xfrm rot="5400000">
            <a:off x="6408000" y="4490641"/>
            <a:ext cx="432050" cy="23698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itel 7">
            <a:extLst>
              <a:ext uri="{FF2B5EF4-FFF2-40B4-BE49-F238E27FC236}">
                <a16:creationId xmlns:a16="http://schemas.microsoft.com/office/drawing/2014/main" id="{8DC6AD90-67E3-469F-1EA9-CCA1FD68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Motivation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Experimental Setup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Li-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B93CA42-BB9D-98CB-4E47-B7E47B12FC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2000" y="4248000"/>
            <a:ext cx="2343190" cy="68313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21D13AD-979F-DFEF-9A7C-A8B91002E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6000" y="5004000"/>
            <a:ext cx="1698752" cy="38849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C22EE844-6D55-7FD4-D10B-A39D9A4C8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0000" y="5400000"/>
            <a:ext cx="4043888" cy="7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15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7B30DB-FF07-D4DC-4B3A-9AE0B3224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57C766-103B-A45A-0DD9-115EDEBA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8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9F34D7-8B41-7966-EAE4-1CCF0BFB4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2CAF76-F717-5856-2DBD-9F9D73871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  <p:pic>
        <p:nvPicPr>
          <p:cNvPr id="21" name="Bildplatzhalter 20">
            <a:extLst>
              <a:ext uri="{FF2B5EF4-FFF2-40B4-BE49-F238E27FC236}">
                <a16:creationId xmlns:a16="http://schemas.microsoft.com/office/drawing/2014/main" id="{9F9E86CD-2A70-21E7-B1E9-4521F9EDE2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36" y="1484784"/>
            <a:ext cx="6432502" cy="5005082"/>
          </a:xfr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E373CE35-EBA0-1F30-0DB8-ABF0F385B3AF}"/>
              </a:ext>
            </a:extLst>
          </p:cNvPr>
          <p:cNvSpPr txBox="1"/>
          <p:nvPr/>
        </p:nvSpPr>
        <p:spPr>
          <a:xfrm>
            <a:off x="2448000" y="1296000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Photo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-CATCH</a:t>
            </a:r>
          </a:p>
        </p:txBody>
      </p:sp>
      <p:sp>
        <p:nvSpPr>
          <p:cNvPr id="27" name="Titel 7">
            <a:extLst>
              <a:ext uri="{FF2B5EF4-FFF2-40B4-BE49-F238E27FC236}">
                <a16:creationId xmlns:a16="http://schemas.microsoft.com/office/drawing/2014/main" id="{2CEF9784-5F61-ED04-1D0F-4DB18EF90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Motivation – 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Experimental Setup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Li-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59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7B30DB-FF07-D4DC-4B3A-9AE0B3224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</p:spPr>
        <p:txBody>
          <a:bodyPr/>
          <a:lstStyle/>
          <a:p>
            <a:r>
              <a:rPr lang="de-DE" dirty="0"/>
              <a:t>19</a:t>
            </a:r>
            <a:r>
              <a:rPr lang="de-DE" dirty="0">
                <a:solidFill>
                  <a:schemeClr val="tx1"/>
                </a:solidFill>
              </a:rPr>
              <a:t>.09.2024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57C766-103B-A45A-0DD9-115EDEBA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</p:spPr>
        <p:txBody>
          <a:bodyPr/>
          <a:lstStyle/>
          <a:p>
            <a:fld id="{90C102AE-0422-49F2-AB6F-2D341D1EB39B}" type="slidenum">
              <a:rPr lang="de-DE" smtClean="0">
                <a:solidFill>
                  <a:schemeClr val="tx1"/>
                </a:solidFill>
              </a:rPr>
              <a:pPr/>
              <a:t>9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9F34D7-8B41-7966-EAE4-1CCF0BFB4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Maximilian Herbert | Institut für Kernphysik | AG Enders | </a:t>
            </a:r>
            <a:r>
              <a:rPr lang="de-DE" dirty="0"/>
              <a:t>EWPAA Dresden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2CAF76-F717-5856-2DBD-9F9D73871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531"/>
          <a:stretch/>
        </p:blipFill>
        <p:spPr>
          <a:xfrm>
            <a:off x="10360617" y="6348612"/>
            <a:ext cx="1242094" cy="429311"/>
          </a:xfrm>
          <a:prstGeom prst="rect">
            <a:avLst/>
          </a:prstGeom>
        </p:spPr>
      </p:pic>
      <p:pic>
        <p:nvPicPr>
          <p:cNvPr id="21" name="Bildplatzhalter 20">
            <a:extLst>
              <a:ext uri="{FF2B5EF4-FFF2-40B4-BE49-F238E27FC236}">
                <a16:creationId xmlns:a16="http://schemas.microsoft.com/office/drawing/2014/main" id="{9F9E86CD-2A70-21E7-B1E9-4521F9EDE2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36" y="1484784"/>
            <a:ext cx="6432502" cy="5005082"/>
          </a:xfr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E373CE35-EBA0-1F30-0DB8-ABF0F385B3AF}"/>
              </a:ext>
            </a:extLst>
          </p:cNvPr>
          <p:cNvSpPr txBox="1"/>
          <p:nvPr/>
        </p:nvSpPr>
        <p:spPr>
          <a:xfrm>
            <a:off x="2448000" y="1296000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Photo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-CATCH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0BDEF38-E492-3C01-3445-DA1782666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000" y="1944000"/>
            <a:ext cx="5775008" cy="355454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81741BA-BB31-1EA7-7B13-D156788416D8}"/>
              </a:ext>
            </a:extLst>
          </p:cNvPr>
          <p:cNvSpPr txBox="1"/>
          <p:nvPr/>
        </p:nvSpPr>
        <p:spPr>
          <a:xfrm>
            <a:off x="7416000" y="1296000"/>
            <a:ext cx="3583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&amp; </a:t>
            </a:r>
            <a:r>
              <a:rPr lang="de-DE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Cleaning</a:t>
            </a: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 System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itel 7">
            <a:extLst>
              <a:ext uri="{FF2B5EF4-FFF2-40B4-BE49-F238E27FC236}">
                <a16:creationId xmlns:a16="http://schemas.microsoft.com/office/drawing/2014/main" id="{45A9E0A3-1941-C7AF-B764-F706BAA8C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8" y="696000"/>
            <a:ext cx="9546355" cy="144000"/>
          </a:xfrm>
        </p:spPr>
        <p:txBody>
          <a:bodyPr/>
          <a:lstStyle/>
          <a:p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Motivation – </a:t>
            </a:r>
            <a:r>
              <a:rPr lang="de-DE" b="1" cap="none" dirty="0">
                <a:latin typeface="Verdana" panose="020B0604030504040204" pitchFamily="34" charset="0"/>
                <a:ea typeface="Verdana" panose="020B0604030504040204" pitchFamily="34" charset="0"/>
              </a:rPr>
              <a:t>Experimental Setup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Automated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Activation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Li-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enhancement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de-DE" b="1" cap="none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</a:t>
            </a:r>
            <a:r>
              <a:rPr lang="de-DE" b="1" cap="none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Outlook</a:t>
            </a:r>
            <a:endParaRPr lang="de-DE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1EFE6AD-2709-DCB2-B929-0C91C430F6F2}"/>
              </a:ext>
            </a:extLst>
          </p:cNvPr>
          <p:cNvSpPr/>
          <p:nvPr/>
        </p:nvSpPr>
        <p:spPr>
          <a:xfrm>
            <a:off x="839416" y="2060848"/>
            <a:ext cx="1152128" cy="1728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0920724"/>
      </p:ext>
    </p:extLst>
  </p:cSld>
  <p:clrMapOvr>
    <a:masterClrMapping/>
  </p:clrMapOvr>
</p:sld>
</file>

<file path=ppt/theme/theme1.xml><?xml version="1.0" encoding="utf-8"?>
<a:theme xmlns:a="http://schemas.openxmlformats.org/drawingml/2006/main" name="TUDa Präsentationsvorlage">
  <a:themeElements>
    <a:clrScheme name="TU Darmstad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90D21"/>
      </a:accent1>
      <a:accent2>
        <a:srgbClr val="004E8A"/>
      </a:accent2>
      <a:accent3>
        <a:srgbClr val="FFFFFF"/>
      </a:accent3>
      <a:accent4>
        <a:srgbClr val="000000"/>
      </a:accent4>
      <a:accent5>
        <a:srgbClr val="C8C8C8"/>
      </a:accent5>
      <a:accent6>
        <a:srgbClr val="004D99"/>
      </a:accent6>
      <a:hlink>
        <a:srgbClr val="004D99"/>
      </a:hlink>
      <a:folHlink>
        <a:srgbClr val="004D99"/>
      </a:folHlink>
    </a:clrScheme>
    <a:fontScheme name="TUDa_Master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Präsentationsvorlage_BWL9</Template>
  <TotalTime>0</TotalTime>
  <Words>1435</Words>
  <Application>Microsoft Office PowerPoint</Application>
  <PresentationFormat>Breitbild</PresentationFormat>
  <Paragraphs>232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Bitstream Charter</vt:lpstr>
      <vt:lpstr>Calibri</vt:lpstr>
      <vt:lpstr>Cambria Math</vt:lpstr>
      <vt:lpstr>Stafford</vt:lpstr>
      <vt:lpstr>Verdana</vt:lpstr>
      <vt:lpstr>Wingdings</vt:lpstr>
      <vt:lpstr>TUDa Präsentationsvorlage</vt:lpstr>
      <vt:lpstr>PowerPoint-Präsentation</vt:lpstr>
      <vt:lpstr>Motivation – Experimental Setup – Automated Activation – Li-enhancement – Conclusion &amp; Outlook</vt:lpstr>
      <vt:lpstr>Motivation – Experimental Setup – Automated Activation – Li-enhancement – Conclusion &amp; Outlook</vt:lpstr>
      <vt:lpstr>Motivation – Experimental Setup – Automated Activation – Li-enhancement – Conclusion &amp; Outlook</vt:lpstr>
      <vt:lpstr>Motivation – Experimental Setup – Automated Activation – Li-enhancement – Conclusion &amp; Outlook</vt:lpstr>
      <vt:lpstr>Motivation – Experimental Setup – Automated Activation – Li-enhancement – Conclusion &amp; Outlook</vt:lpstr>
      <vt:lpstr>Motivation – Experimental Setup – Automated Activation – Li-enhancement – Conclusion &amp; Outlook</vt:lpstr>
      <vt:lpstr>Motivation – Experimental Setup – Automated Activation – Li-enhancement – Conclusion &amp; Outlook</vt:lpstr>
      <vt:lpstr>Motivation – Experimental Setup – Automated Activation – Li-enhancement – Conclusion &amp; Outlook</vt:lpstr>
      <vt:lpstr>Motivation – Experimental Setup – Automated Activation – Li-enhancement – Conclusion &amp; Outlook</vt:lpstr>
      <vt:lpstr>Motivation – Experimental Setup – Automated Activation – Li-enhancement – Conclusion &amp; Outlook</vt:lpstr>
      <vt:lpstr>Motivation – Experimental Setup – Automated Activation – Li-enhancement – Conclusion &amp; Outlook</vt:lpstr>
      <vt:lpstr>Motivation – Experimental Setup – Automated Activation – Li-enhancement – Conclusion &amp; Outlook</vt:lpstr>
      <vt:lpstr>Motivation – Experimental Setup – Automated Activation – Li-enhancement – Conclusion &amp; Outlook</vt:lpstr>
      <vt:lpstr>Motivation – Experimental Setup – Automated Activation – Li-enhancement – Conclusion &amp; Outlook</vt:lpstr>
      <vt:lpstr>Motivation – Experimental Setup – Automated Activation – Li-enhancement – Conclusion &amp; Outlook</vt:lpstr>
      <vt:lpstr>Motivation – Experimental Setup – Automated Activation – Li-enhancement – Conclusion &amp; Outlook</vt:lpstr>
      <vt:lpstr>Motivation – Experimental Setup – Automated Activation – Li-enhancement – Conclusion &amp; Outlook</vt:lpstr>
      <vt:lpstr>Motivation – Experimental Setup – Automated Activation – Li-enhancement – Conclusion &amp; Outlook</vt:lpstr>
      <vt:lpstr>Motivation – Experimental Setup – Automated Activation – Li-enhancement – Conclusion &amp; Outlook</vt:lpstr>
      <vt:lpstr>Motivation – Experimental Setup – Automated Activation – Li-enhancement – Conclusion &amp; Outlook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Moritz Lohse</dc:creator>
  <cp:lastModifiedBy>MadMax</cp:lastModifiedBy>
  <cp:revision>421</cp:revision>
  <dcterms:created xsi:type="dcterms:W3CDTF">2009-12-23T09:42:49Z</dcterms:created>
  <dcterms:modified xsi:type="dcterms:W3CDTF">2024-09-11T14:09:03Z</dcterms:modified>
</cp:coreProperties>
</file>