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71" r:id="rId3"/>
    <p:sldId id="572" r:id="rId4"/>
    <p:sldId id="568" r:id="rId5"/>
    <p:sldId id="429" r:id="rId6"/>
    <p:sldId id="536" r:id="rId7"/>
    <p:sldId id="573" r:id="rId8"/>
    <p:sldId id="574" r:id="rId9"/>
    <p:sldId id="575" r:id="rId10"/>
    <p:sldId id="489" r:id="rId11"/>
    <p:sldId id="576" r:id="rId12"/>
    <p:sldId id="577" r:id="rId13"/>
    <p:sldId id="581" r:id="rId14"/>
    <p:sldId id="578" r:id="rId15"/>
    <p:sldId id="579" r:id="rId16"/>
    <p:sldId id="580" r:id="rId17"/>
    <p:sldId id="5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B129-EE44-9A77-C2FE-2E838703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BB680-3EFA-B6C3-A0DE-E6F3E90A3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D2128-21B5-0540-ECCB-BF67E12D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58006-EE48-08AA-00EA-8D037E89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16539-2668-9CAE-3C2D-477EB3F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B12A-49B2-F197-8147-3118E7F9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7CEA-F60A-8F00-8D7F-FDB96A139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FB6B-4B1D-127B-03F3-D085C9AD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EABA-6F5F-82F0-4C34-D5BE4E2A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9AFA-AEB9-A184-87A9-9E026B7B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30364-2636-2521-45AD-4C0EED0BC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1C812-D602-856A-723D-F672E63AB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C36EA-C47B-E93E-19D8-D9F7ED48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F56EC-39E1-6231-774A-62B1E7C4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32F3-CA80-AB09-E6AC-9CD25FD6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CBDF-EE74-1C45-0E28-6DACBAD6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8D45-A7E8-3171-8317-0FE1B106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2FA59-F342-4495-6B94-31506127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32CE7-74B6-57BA-FD61-BD1AAD4D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7E99-2243-B866-5F63-76E90326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011B-B67A-817D-C78E-84A4C606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D8795-D044-DD8A-CBD1-9BA37C22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56F-9762-D2A9-F157-F0EEA644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AD74-8B3C-11CE-D082-E173333A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7064-A76B-A922-E167-C7254B7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9FF8-5E5A-1769-E4D4-808AD630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3493-5BFF-EFCA-49EE-C5ECEA26C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EE1A7-B41F-6FD4-1B06-4C7AB765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A2DD6-6E95-099B-1EE6-AF3F1CBD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03084-D085-B38E-0AC4-F60096C9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F9D5-981B-B3BB-8E5D-2194172A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ABBC-2087-C925-A389-D4F33D7A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2969-D3DD-1950-F69A-3E5A73A9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9BAC0-48FA-C197-42C9-FC4067925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3EDD8-FB0B-5943-1022-B0FEE853E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15CA2-D0F4-4DF5-1D8D-05BEFE65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0C352-2F1B-A1B8-BE17-C59D99EA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51136-F87B-64B9-948D-F16BC015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E7B20-A138-916F-A9EB-29B2688E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28B5-C106-DBE9-FCD3-16116E8D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E5BC0-E162-0FC8-CCCB-2FA8CFE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3E948-DF8C-E911-567E-D33EB92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016F4-40BD-8EF0-28D5-05616155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16403-ED27-A5BA-3E3F-EACD15F5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DB9EE-A777-1BD6-D5D8-5E548F90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D445B-A1BE-7104-BFC5-D2CB68FE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E922-AF29-EA6F-18A8-859CF669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A901-2DD5-4FC5-6F50-E136947F8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2E2C2-35E1-4CDD-CD5F-166E88125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7F08A-ABFD-BA88-6837-F4C2BCF0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4B829-F516-5A11-D32D-6989F032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4CB0D-D4F4-A8ED-4410-B22AEF1E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F004-1861-AC06-001E-4631F883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1DD53-D90F-AB7B-470B-FC4CB365B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28D2E-805D-F97F-7AA4-B407157BA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31E89-BD5C-2005-D8F5-D71FAAE9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B339-F18A-F765-2BF0-951DB20B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4F04A-5F91-006A-C3D2-9E0C92B0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57F03-B7F4-6486-F7B0-D976FEE8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00F43-664D-5348-6B18-BE124051F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7EA4A-46FA-6107-BCB5-9520358F1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6192-CC59-4BA3-87B5-A76C49361EB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E478-0C7A-4764-CAE3-6428E074F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A8753-C818-E988-8BC8-3BAF1D283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9D68-73A4-4A8F-894B-82C0225F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Department_of_Ener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amimaging.com/product/bos-18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4CF39E0-88CF-4A8A-B5DA-D75B59A8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715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EWPAA 2024</a:t>
            </a:r>
          </a:p>
          <a:p>
            <a:pPr eaLnBrk="1" hangingPunct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Dresden, Germany, September 17-19, 2024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2CBB30-42D5-47DC-9A53-6A5C1E1F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7222"/>
            <a:ext cx="12191999" cy="1868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ACA07F-0F23-42F9-8DC0-A6EB7055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54" y="1124711"/>
            <a:ext cx="11942690" cy="12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Photocathode characterization using a UV-tunable ultrashort-pulse radiation source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34AB2F9-FB6B-447F-A9A4-A50727B35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906" y="2470365"/>
            <a:ext cx="8931165" cy="17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Andreas Schroeder </a:t>
            </a:r>
          </a:p>
          <a:p>
            <a:pPr algn="ctr" eaLnBrk="1" hangingPunct="1"/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Angeloni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Ir-Jene Shan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Department, University of Illinois Chicago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Theodore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Vecchione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Linear Accelerator Consortium (SLAC)</a:t>
            </a:r>
            <a:endParaRPr lang="en-US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7D1C76D-EBBE-443D-BBC2-83A3BD9D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366" y="5159514"/>
            <a:ext cx="2998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Energy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DE-SC0020387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B9ADA1C-C85E-4F68-B955-56B64AB43016}"/>
              </a:ext>
            </a:extLst>
          </p:cNvPr>
          <p:cNvGrpSpPr>
            <a:grpSpLocks/>
          </p:cNvGrpSpPr>
          <p:nvPr/>
        </p:nvGrpSpPr>
        <p:grpSpPr bwMode="auto">
          <a:xfrm>
            <a:off x="11270193" y="111125"/>
            <a:ext cx="814387" cy="742950"/>
            <a:chOff x="8246847" y="111769"/>
            <a:chExt cx="815193" cy="741872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25A3BC5-3017-4267-A1E7-B971A8969FC2}"/>
                </a:ext>
              </a:extLst>
            </p:cNvPr>
            <p:cNvSpPr/>
            <p:nvPr/>
          </p:nvSpPr>
          <p:spPr>
            <a:xfrm>
              <a:off x="8269094" y="111769"/>
              <a:ext cx="740507" cy="74187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7B9FE-22D2-406F-BE87-3DE79BEBCE7E}"/>
                </a:ext>
              </a:extLst>
            </p:cNvPr>
            <p:cNvSpPr txBox="1"/>
            <p:nvPr/>
          </p:nvSpPr>
          <p:spPr>
            <a:xfrm>
              <a:off x="8246847" y="228623"/>
              <a:ext cx="815193" cy="52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UIC</a:t>
              </a:r>
            </a:p>
          </p:txBody>
        </p:sp>
      </p:grp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6D7B69C7-3995-7A8B-089A-9DB558985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2287" y="5140010"/>
            <a:ext cx="1631181" cy="16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06DA81A-A1F7-D0CC-F2E5-082C8046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0"/>
            <a:ext cx="12192005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3600" b="1">
              <a:cs typeface="Times New Roman" panose="02020603050405020304" pitchFamily="18" charset="0"/>
            </a:endParaRP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0536A950-33CB-E0D2-65F6-9A5798601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-8970" y="990600"/>
            <a:ext cx="122009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70FEB40-8BE3-6352-EE4D-827EA27B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279A575-D74B-BF76-D39C-35C05E1A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4AF4841-A9E4-E766-1784-30CA3DB5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TextBox 8">
            <a:extLst>
              <a:ext uri="{FF2B5EF4-FFF2-40B4-BE49-F238E27FC236}">
                <a16:creationId xmlns:a16="http://schemas.microsoft.com/office/drawing/2014/main" id="{C2D70824-4877-36EB-F448-B850639E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" y="150812"/>
            <a:ext cx="7924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QE calibration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11">
            <a:extLst>
              <a:ext uri="{FF2B5EF4-FFF2-40B4-BE49-F238E27FC236}">
                <a16:creationId xmlns:a16="http://schemas.microsoft.com/office/drawing/2014/main" id="{AF339400-8F4F-2051-9E6D-1D404AF6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0" name="Rectangle 12">
            <a:extLst>
              <a:ext uri="{FF2B5EF4-FFF2-40B4-BE49-F238E27FC236}">
                <a16:creationId xmlns:a16="http://schemas.microsoft.com/office/drawing/2014/main" id="{EB7DD0B8-EEF0-161C-D8DC-397C2824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1" name="Rectangle 14">
            <a:extLst>
              <a:ext uri="{FF2B5EF4-FFF2-40B4-BE49-F238E27FC236}">
                <a16:creationId xmlns:a16="http://schemas.microsoft.com/office/drawing/2014/main" id="{FCFC2807-4304-7AC1-37AB-E81B3251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Rectangle 18">
            <a:extLst>
              <a:ext uri="{FF2B5EF4-FFF2-40B4-BE49-F238E27FC236}">
                <a16:creationId xmlns:a16="http://schemas.microsoft.com/office/drawing/2014/main" id="{5D7C03E4-A917-2FBE-C389-BDE2A7D1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3" name="Rectangle 20">
            <a:extLst>
              <a:ext uri="{FF2B5EF4-FFF2-40B4-BE49-F238E27FC236}">
                <a16:creationId xmlns:a16="http://schemas.microsoft.com/office/drawing/2014/main" id="{BA2EA60E-F46E-8437-7476-DF1538B7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4" name="Rectangle 4">
            <a:extLst>
              <a:ext uri="{FF2B5EF4-FFF2-40B4-BE49-F238E27FC236}">
                <a16:creationId xmlns:a16="http://schemas.microsoft.com/office/drawing/2014/main" id="{F1AAC19D-D46F-870E-BB2E-644FFBEA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5" name="Rectangle 2">
            <a:extLst>
              <a:ext uri="{FF2B5EF4-FFF2-40B4-BE49-F238E27FC236}">
                <a16:creationId xmlns:a16="http://schemas.microsoft.com/office/drawing/2014/main" id="{D2012FFD-EF48-79A2-EE02-64D6F06F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76" name="Picture 2" descr="C:\Users\andreas\AppData\Local\Microsoft\Windows\Temporary Internet Files\Content.Outlook\DK1VDS1Q\Graph1.png">
            <a:extLst>
              <a:ext uri="{FF2B5EF4-FFF2-40B4-BE49-F238E27FC236}">
                <a16:creationId xmlns:a16="http://schemas.microsoft.com/office/drawing/2014/main" id="{F12667ED-68EB-C361-C6E2-ED6147FF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269909"/>
            <a:ext cx="6064446" cy="46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F4F83-1AA3-3CEA-07FA-DF9ABB7AD8D5}"/>
              </a:ext>
            </a:extLst>
          </p:cNvPr>
          <p:cNvSpPr txBox="1"/>
          <p:nvPr/>
        </p:nvSpPr>
        <p:spPr>
          <a:xfrm>
            <a:off x="215152" y="1286365"/>
            <a:ext cx="57015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Uses ‘canonical’ Rh(110) photocathode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Theoretical QE dependence</a:t>
            </a:r>
          </a:p>
          <a:p>
            <a:pPr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QE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(ħ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l-GR" sz="2400" dirty="0">
                <a:latin typeface="Times New Roman" pitchFamily="18" charset="0"/>
                <a:cs typeface="Times New Roman" pitchFamily="18" charset="0"/>
                <a:sym typeface="Symbol"/>
              </a:rPr>
              <a:t>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2.89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</a:p>
          <a:p>
            <a:pPr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 consistent with measurements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Absolute calibration using Faraday cup </a:t>
            </a: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/>
              </a:rPr>
              <a:t>    PLUS: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Voltage/gain calibration of MCPs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     QE detection floor of ~10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-10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15378" name="TextBox 48">
            <a:extLst>
              <a:ext uri="{FF2B5EF4-FFF2-40B4-BE49-F238E27FC236}">
                <a16:creationId xmlns:a16="http://schemas.microsoft.com/office/drawing/2014/main" id="{497752F2-39B4-83B4-92CB-00A4E76E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" y="6210210"/>
            <a:ext cx="1218303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 Adhikari, P. Riley, and W.A. Schroeder,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AIP Advances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(2019) 065305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G.W.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Gobeli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F.G. Allen,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(1965) A245-A254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5"/>
            <a:ext cx="12192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laser cleaning: Rh(110)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234170" y="1401705"/>
            <a:ext cx="336964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parameters: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 = 257nm (ħ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4.81eV)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1W/cm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16.7MHz, 250fs pulses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200kW/cm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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surface melting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(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10K)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Rh64xphotoshopped">
            <a:hlinkClick r:id="" action="ppaction://media"/>
            <a:extLst>
              <a:ext uri="{FF2B5EF4-FFF2-40B4-BE49-F238E27FC236}">
                <a16:creationId xmlns:a16="http://schemas.microsoft.com/office/drawing/2014/main" id="{65453A61-21A9-82D2-49B0-A576CA30CC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1739" y="1392741"/>
            <a:ext cx="8446738" cy="4751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39633-EF08-22D6-E1E5-11B949C1E307}"/>
              </a:ext>
            </a:extLst>
          </p:cNvPr>
          <p:cNvSpPr txBox="1"/>
          <p:nvPr/>
        </p:nvSpPr>
        <p:spPr>
          <a:xfrm>
            <a:off x="1597355" y="5432614"/>
            <a:ext cx="18540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20-minute video in 25 seconds</a:t>
            </a:r>
          </a:p>
        </p:txBody>
      </p:sp>
    </p:spTree>
    <p:extLst>
      <p:ext uri="{BB962C8B-B14F-4D97-AF65-F5344CB8AC3E}">
        <p14:creationId xmlns:p14="http://schemas.microsoft.com/office/powerpoint/2010/main" val="222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cleaning: Synopsis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1174375" y="5867400"/>
            <a:ext cx="950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laser cleaning of photocathode surface simply reducing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6F61B33-55DB-A674-4AE0-E65BED82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" y="1002507"/>
            <a:ext cx="805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Seven selected frames from video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15B5B2-38A4-E6E2-2FE5-EEF1A66AEA81}"/>
              </a:ext>
            </a:extLst>
          </p:cNvPr>
          <p:cNvGrpSpPr/>
          <p:nvPr/>
        </p:nvGrpSpPr>
        <p:grpSpPr>
          <a:xfrm>
            <a:off x="841137" y="1595964"/>
            <a:ext cx="8309351" cy="4044621"/>
            <a:chOff x="1190762" y="1380804"/>
            <a:chExt cx="8309351" cy="4044621"/>
          </a:xfrm>
        </p:grpSpPr>
        <p:pic>
          <p:nvPicPr>
            <p:cNvPr id="3" name="Picture 2" descr="A black background with a bright spot&#10;&#10;Description automatically generated">
              <a:extLst>
                <a:ext uri="{FF2B5EF4-FFF2-40B4-BE49-F238E27FC236}">
                  <a16:creationId xmlns:a16="http://schemas.microsoft.com/office/drawing/2014/main" id="{47913B31-54F5-618F-DB8D-D555934F7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143" y="1392710"/>
              <a:ext cx="1885681" cy="1885681"/>
            </a:xfrm>
            <a:prstGeom prst="rect">
              <a:avLst/>
            </a:prstGeom>
          </p:spPr>
        </p:pic>
        <p:pic>
          <p:nvPicPr>
            <p:cNvPr id="6" name="Picture 5" descr="A black background with a circle in the middle&#10;&#10;Description automatically generated">
              <a:extLst>
                <a:ext uri="{FF2B5EF4-FFF2-40B4-BE49-F238E27FC236}">
                  <a16:creationId xmlns:a16="http://schemas.microsoft.com/office/drawing/2014/main" id="{C6866B74-21E1-CA2B-CEAF-FFAE872A2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889" y="1389769"/>
              <a:ext cx="1885681" cy="1885681"/>
            </a:xfrm>
            <a:prstGeom prst="rect">
              <a:avLst/>
            </a:prstGeom>
          </p:spPr>
        </p:pic>
        <p:pic>
          <p:nvPicPr>
            <p:cNvPr id="7" name="Picture 6" descr="A black circle in the dark&#10;&#10;Description automatically generated">
              <a:extLst>
                <a:ext uri="{FF2B5EF4-FFF2-40B4-BE49-F238E27FC236}">
                  <a16:creationId xmlns:a16="http://schemas.microsoft.com/office/drawing/2014/main" id="{852A6C23-2BFE-2704-75F3-7E287EEE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918" y="1380804"/>
              <a:ext cx="1885681" cy="1885681"/>
            </a:xfrm>
            <a:prstGeom prst="rect">
              <a:avLst/>
            </a:prstGeom>
          </p:spPr>
        </p:pic>
        <p:pic>
          <p:nvPicPr>
            <p:cNvPr id="8" name="Picture 7" descr="A black circle in the dark&#10;&#10;Description automatically generated">
              <a:extLst>
                <a:ext uri="{FF2B5EF4-FFF2-40B4-BE49-F238E27FC236}">
                  <a16:creationId xmlns:a16="http://schemas.microsoft.com/office/drawing/2014/main" id="{4ED9D004-4614-772C-3EF4-AEBB5217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4431" y="1389770"/>
              <a:ext cx="1885682" cy="1885682"/>
            </a:xfrm>
            <a:prstGeom prst="rect">
              <a:avLst/>
            </a:prstGeom>
          </p:spPr>
        </p:pic>
        <p:pic>
          <p:nvPicPr>
            <p:cNvPr id="11" name="Picture 10" descr="A black circle with a black background&#10;&#10;Description automatically generated">
              <a:extLst>
                <a:ext uri="{FF2B5EF4-FFF2-40B4-BE49-F238E27FC236}">
                  <a16:creationId xmlns:a16="http://schemas.microsoft.com/office/drawing/2014/main" id="{A67FBFD5-7BC6-258C-8174-3560AF02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889" y="3525307"/>
              <a:ext cx="1885681" cy="1885681"/>
            </a:xfrm>
            <a:prstGeom prst="rect">
              <a:avLst/>
            </a:prstGeom>
          </p:spPr>
        </p:pic>
        <p:pic>
          <p:nvPicPr>
            <p:cNvPr id="12" name="Picture 11" descr="A black and white circle&#10;&#10;Description automatically generated">
              <a:extLst>
                <a:ext uri="{FF2B5EF4-FFF2-40B4-BE49-F238E27FC236}">
                  <a16:creationId xmlns:a16="http://schemas.microsoft.com/office/drawing/2014/main" id="{AAA709B2-FDF5-680D-0A83-31F9A13B4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918" y="3525307"/>
              <a:ext cx="1885681" cy="1885681"/>
            </a:xfrm>
            <a:prstGeom prst="rect">
              <a:avLst/>
            </a:prstGeom>
          </p:spPr>
        </p:pic>
        <p:pic>
          <p:nvPicPr>
            <p:cNvPr id="13" name="Picture 12" descr="A white circle in the dark&#10;&#10;Description automatically generated">
              <a:extLst>
                <a:ext uri="{FF2B5EF4-FFF2-40B4-BE49-F238E27FC236}">
                  <a16:creationId xmlns:a16="http://schemas.microsoft.com/office/drawing/2014/main" id="{9F140D67-FB46-0403-4035-1AF34BEC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47" y="3519937"/>
              <a:ext cx="1885681" cy="18856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B6F4A-BDCC-FD1B-DA2B-F409F82A7ED5}"/>
                </a:ext>
              </a:extLst>
            </p:cNvPr>
            <p:cNvSpPr txBox="1"/>
            <p:nvPr/>
          </p:nvSpPr>
          <p:spPr>
            <a:xfrm>
              <a:off x="1190762" y="2922049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0s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3D43E-9D00-2389-58DF-2720AEA43517}"/>
                </a:ext>
              </a:extLst>
            </p:cNvPr>
            <p:cNvSpPr txBox="1"/>
            <p:nvPr/>
          </p:nvSpPr>
          <p:spPr>
            <a:xfrm>
              <a:off x="5477437" y="2906120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10s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586233-9556-49FC-2C92-882E57345918}"/>
                </a:ext>
              </a:extLst>
            </p:cNvPr>
            <p:cNvSpPr txBox="1"/>
            <p:nvPr/>
          </p:nvSpPr>
          <p:spPr>
            <a:xfrm>
              <a:off x="5477437" y="5056093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900s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D109EE-4D38-1058-2301-8CBAEB2E1BBA}"/>
                </a:ext>
              </a:extLst>
            </p:cNvPr>
            <p:cNvSpPr txBox="1"/>
            <p:nvPr/>
          </p:nvSpPr>
          <p:spPr>
            <a:xfrm>
              <a:off x="7597890" y="2909456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30s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13AD4E-7F60-ACB4-686C-596586151DC3}"/>
                </a:ext>
              </a:extLst>
            </p:cNvPr>
            <p:cNvSpPr txBox="1"/>
            <p:nvPr/>
          </p:nvSpPr>
          <p:spPr>
            <a:xfrm>
              <a:off x="3343988" y="2909916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5s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0AC343-A8F6-CA8C-0351-65C5EC8D21BE}"/>
                </a:ext>
              </a:extLst>
            </p:cNvPr>
            <p:cNvSpPr txBox="1"/>
            <p:nvPr/>
          </p:nvSpPr>
          <p:spPr>
            <a:xfrm>
              <a:off x="3344924" y="5054867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360s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00F1CE-F54F-68B2-4839-FF9AE15ABC50}"/>
                </a:ext>
              </a:extLst>
            </p:cNvPr>
            <p:cNvSpPr txBox="1"/>
            <p:nvPr/>
          </p:nvSpPr>
          <p:spPr>
            <a:xfrm>
              <a:off x="7600982" y="5045803"/>
              <a:ext cx="117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= 1146s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1A0488-D805-A230-D243-B4238756CC4A}"/>
              </a:ext>
            </a:extLst>
          </p:cNvPr>
          <p:cNvSpPr txBox="1"/>
          <p:nvPr/>
        </p:nvSpPr>
        <p:spPr>
          <a:xfrm>
            <a:off x="9359151" y="1882586"/>
            <a:ext cx="1834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changes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30s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changes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60s</a:t>
            </a:r>
          </a:p>
        </p:txBody>
      </p:sp>
    </p:spTree>
    <p:extLst>
      <p:ext uri="{BB962C8B-B14F-4D97-AF65-F5344CB8AC3E}">
        <p14:creationId xmlns:p14="http://schemas.microsoft.com/office/powerpoint/2010/main" val="162059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cleaning: MTE(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6F61B33-55DB-A674-4AE0-E65BED82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" y="1002507"/>
            <a:ext cx="805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MTE(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for Rh(110)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2CABA4-8381-A45C-2999-8B82917857D2}"/>
                  </a:ext>
                </a:extLst>
              </p:cNvPr>
              <p:cNvSpPr txBox="1"/>
              <p:nvPr/>
            </p:nvSpPr>
            <p:spPr>
              <a:xfrm>
                <a:off x="6428777" y="1578571"/>
                <a:ext cx="5234303" cy="470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𝑀𝑇𝐸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ħ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 by double exponential: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10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𝑀𝑇𝐸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  UV illumination decreases 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(surface roughness constant)</a:t>
                </a:r>
              </a:p>
              <a:p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Initial fast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 reduction: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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Removal of surface adsorbates</a:t>
                </a: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Subsequent slower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 reduction: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 Removal of bonded OH, CO, H …</a:t>
                </a: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BOTH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surface effects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2CABA4-8381-A45C-2999-8B8291785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777" y="1578571"/>
                <a:ext cx="5234303" cy="4701223"/>
              </a:xfrm>
              <a:prstGeom prst="rect">
                <a:avLst/>
              </a:prstGeom>
              <a:blipFill>
                <a:blip r:embed="rId2"/>
                <a:stretch>
                  <a:fillRect l="-1865" t="-1038" r="-1049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F0886A6-3690-BEA1-CA3D-2DF0879EC3AC}"/>
              </a:ext>
            </a:extLst>
          </p:cNvPr>
          <p:cNvGrpSpPr/>
          <p:nvPr/>
        </p:nvGrpSpPr>
        <p:grpSpPr>
          <a:xfrm>
            <a:off x="834426" y="1528925"/>
            <a:ext cx="5145033" cy="4948572"/>
            <a:chOff x="834426" y="1528925"/>
            <a:chExt cx="5145033" cy="4948572"/>
          </a:xfrm>
        </p:grpSpPr>
        <p:pic>
          <p:nvPicPr>
            <p:cNvPr id="8" name="Picture 7" descr="A graph of a curve&#10;&#10;Description automatically generated with medium confidence">
              <a:extLst>
                <a:ext uri="{FF2B5EF4-FFF2-40B4-BE49-F238E27FC236}">
                  <a16:creationId xmlns:a16="http://schemas.microsoft.com/office/drawing/2014/main" id="{DA012FE6-B28D-4C74-19DA-4E4CE2E48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26" y="1528925"/>
              <a:ext cx="5145033" cy="49485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F96766-F94D-D091-6609-DFC80F49731B}"/>
                </a:ext>
              </a:extLst>
            </p:cNvPr>
            <p:cNvSpPr txBox="1"/>
            <p:nvPr/>
          </p:nvSpPr>
          <p:spPr>
            <a:xfrm>
              <a:off x="3612778" y="5109884"/>
              <a:ext cx="21784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ym typeface="Symbol" panose="05050102010706020507" pitchFamily="18" charset="2"/>
                </a:rPr>
                <a:t></a:t>
              </a:r>
              <a:r>
                <a:rPr lang="en-US" sz="2000" baseline="-25000" dirty="0">
                  <a:sym typeface="Symbol" panose="05050102010706020507" pitchFamily="18" charset="2"/>
                </a:rPr>
                <a:t>1</a:t>
              </a:r>
              <a:r>
                <a:rPr lang="en-US" sz="2000" dirty="0">
                  <a:sym typeface="Symbol" panose="05050102010706020507" pitchFamily="18" charset="2"/>
                </a:rPr>
                <a:t> = 0.101min (6s)</a:t>
              </a:r>
            </a:p>
            <a:p>
              <a:r>
                <a:rPr lang="en-US" sz="2000" dirty="0">
                  <a:sym typeface="Symbol" panose="05050102010706020507" pitchFamily="18" charset="2"/>
                </a:rPr>
                <a:t></a:t>
              </a:r>
              <a:r>
                <a:rPr lang="en-US" sz="2000" baseline="-25000" dirty="0">
                  <a:sym typeface="Symbol" panose="05050102010706020507" pitchFamily="18" charset="2"/>
                </a:rPr>
                <a:t>2</a:t>
              </a:r>
              <a:r>
                <a:rPr lang="en-US" sz="2000" dirty="0">
                  <a:sym typeface="Symbol" panose="05050102010706020507" pitchFamily="18" charset="2"/>
                </a:rPr>
                <a:t> = 1.133min (68s)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876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cleaning: QE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A4545-1DB6-4DEE-B85F-D4CECA3D9131}"/>
                  </a:ext>
                </a:extLst>
              </p:cNvPr>
              <p:cNvSpPr txBox="1"/>
              <p:nvPr/>
            </p:nvSpPr>
            <p:spPr>
              <a:xfrm>
                <a:off x="331694" y="1488922"/>
                <a:ext cx="5683624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Rh(110): </a:t>
                </a:r>
              </a:p>
              <a:p>
                <a:endParaRPr lang="en-US" sz="1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(ħ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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2.89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𝑀𝑇𝐸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∝(ħ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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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𝑄𝐸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)∝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𝑀𝑇𝐸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2.89</a:t>
                </a:r>
              </a:p>
              <a:p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… only consistent for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 minutes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QE increase after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 2mins.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 relatively ‘constant’ MTE</a:t>
                </a: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  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bulk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effect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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Expulsion of H from photocathode?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 …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A4545-1DB6-4DEE-B85F-D4CECA3D9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" y="1488922"/>
                <a:ext cx="5683624" cy="4493538"/>
              </a:xfrm>
              <a:prstGeom prst="rect">
                <a:avLst/>
              </a:prstGeom>
              <a:blipFill>
                <a:blip r:embed="rId2"/>
                <a:stretch>
                  <a:fillRect l="-1393" t="-1085" r="-1179" b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4907589-CA1C-D308-FF01-59A745FB5B4A}"/>
              </a:ext>
            </a:extLst>
          </p:cNvPr>
          <p:cNvGrpSpPr/>
          <p:nvPr/>
        </p:nvGrpSpPr>
        <p:grpSpPr>
          <a:xfrm>
            <a:off x="6320562" y="1270339"/>
            <a:ext cx="5225979" cy="5337545"/>
            <a:chOff x="6320562" y="1270339"/>
            <a:chExt cx="5225979" cy="5337545"/>
          </a:xfrm>
        </p:grpSpPr>
        <p:pic>
          <p:nvPicPr>
            <p:cNvPr id="6" name="Picture 5" descr="A graph of a number of points&#10;&#10;Description automatically generated">
              <a:extLst>
                <a:ext uri="{FF2B5EF4-FFF2-40B4-BE49-F238E27FC236}">
                  <a16:creationId xmlns:a16="http://schemas.microsoft.com/office/drawing/2014/main" id="{C9BFBB11-EBD2-B54C-1E19-F538A0615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562" y="1270339"/>
              <a:ext cx="5225979" cy="533754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C3EA02-1FCA-0E2A-F98A-9B567112F132}"/>
                </a:ext>
              </a:extLst>
            </p:cNvPr>
            <p:cNvSpPr txBox="1"/>
            <p:nvPr/>
          </p:nvSpPr>
          <p:spPr>
            <a:xfrm rot="16200000">
              <a:off x="5898170" y="3377420"/>
              <a:ext cx="11833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QE  (</a:t>
              </a:r>
              <a:r>
                <a:rPr lang="en-US" sz="1600" dirty="0" err="1"/>
                <a:t>a.u</a:t>
              </a:r>
              <a:r>
                <a:rPr lang="en-US" sz="1600" dirty="0"/>
                <a:t>.)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DBF772-18A5-73C0-9465-D0D20111A86C}"/>
                </a:ext>
              </a:extLst>
            </p:cNvPr>
            <p:cNvSpPr/>
            <p:nvPr/>
          </p:nvSpPr>
          <p:spPr>
            <a:xfrm>
              <a:off x="6813177" y="1281951"/>
              <a:ext cx="600635" cy="250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500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: Theory vs. Experiment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1973992" y="5423317"/>
            <a:ext cx="863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convergence between theory and experiment observed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BUT more work to be done … Cu(001), Ta(111), Cr(111), Re(0001), Hf(0001)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D147348-6E16-A8F3-C1E9-65E56B51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" y="1002507"/>
            <a:ext cx="12183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Experimental ‘laser-cleaned’ QE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1/</a:t>
            </a:r>
            <a:r>
              <a:rPr lang="en-US" alt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intercept values for ; DFT-based ‘half thin-slab’ calculations (Amsterdam Suite)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82205F-1B95-2311-2A14-2C0FA492E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88569"/>
              </p:ext>
            </p:extLst>
          </p:nvPr>
        </p:nvGraphicFramePr>
        <p:xfrm>
          <a:off x="1969250" y="1627215"/>
          <a:ext cx="8128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864445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573981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304136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3055106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9518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Photocathode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expt.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 (eV)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>
                          <a:sym typeface="Symbol" panose="05050102010706020507" pitchFamily="18" charset="2"/>
                        </a:rPr>
                        <a:t>(0.1eV)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DFT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  (eV)</a:t>
                      </a:r>
                    </a:p>
                    <a:p>
                      <a:pPr algn="ctr"/>
                      <a:r>
                        <a:rPr lang="en-US" b="0" baseline="0" dirty="0">
                          <a:sym typeface="Symbol" panose="05050102010706020507" pitchFamily="18" charset="2"/>
                        </a:rPr>
                        <a:t>(0.1eV)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PE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ym typeface="Symbol" panose="05050102010706020507" pitchFamily="18" charset="2"/>
                        </a:rPr>
                        <a:t>(eV)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Recommended</a:t>
                      </a:r>
                      <a:r>
                        <a:rPr lang="en-US" baseline="0" dirty="0">
                          <a:sym typeface="Symbol" panose="05050102010706020507" pitchFamily="18" charset="2"/>
                        </a:rPr>
                        <a:t>  (eV)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2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Ag(001)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Mo(001)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Nb(001)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Rh(110)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Ta(001)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W(001)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W(111)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3.94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3.89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3.94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4.13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3.97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4.08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4.25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4.30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3.52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4.37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3.96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4.02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3.82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4.22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0.04)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4.53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0.02)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3.97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0.02)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4.35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0.05)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4.46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0.11)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4.08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0.17)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4.86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0.21)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4.10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0.25)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4.70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0.06)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4.44 (</a:t>
                      </a:r>
                      <a:r>
                        <a:rPr lang="en-US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dirty="0"/>
                        <a:t>0.03)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69329"/>
                  </a:ext>
                </a:extLst>
              </a:tr>
            </a:tbl>
          </a:graphicData>
        </a:graphic>
      </p:graphicFrame>
      <p:sp>
        <p:nvSpPr>
          <p:cNvPr id="6" name="TextBox 48">
            <a:extLst>
              <a:ext uri="{FF2B5EF4-FFF2-40B4-BE49-F238E27FC236}">
                <a16:creationId xmlns:a16="http://schemas.microsoft.com/office/drawing/2014/main" id="{D1C1F958-8483-FBBA-BC6C-FD92F0C0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" y="6488114"/>
            <a:ext cx="12183039" cy="369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G.N. Derry et al.,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Vac. Sci. &amp; Technol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 060801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0E976-BD11-0FF5-195F-D04176841124}"/>
              </a:ext>
            </a:extLst>
          </p:cNvPr>
          <p:cNvSpPr txBox="1"/>
          <p:nvPr/>
        </p:nvSpPr>
        <p:spPr>
          <a:xfrm>
            <a:off x="2451378" y="4760485"/>
            <a:ext cx="395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48085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B37CF-283C-6916-6FE1-2AF43D0AABE3}"/>
              </a:ext>
            </a:extLst>
          </p:cNvPr>
          <p:cNvSpPr txBox="1"/>
          <p:nvPr/>
        </p:nvSpPr>
        <p:spPr>
          <a:xfrm>
            <a:off x="637576" y="1123790"/>
            <a:ext cx="980630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 Photocathode characterization system at UIC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Design considerations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 Key components: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Tunable UV radiation source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DC gun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Electron (beam) detection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Calibration and performance: QE ~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MTE  1-2meV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UV laser cleaning (low power)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Video: Increase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both QE and MTE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QE(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&amp; MTE(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  reduction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2mins.)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     PLUS: Possible bulk effect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 determination: Experiment vs. Theory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 critical for study of near-threshold PE effects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36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6B9ADA1C-C85E-4F68-B955-56B64AB43016}"/>
              </a:ext>
            </a:extLst>
          </p:cNvPr>
          <p:cNvGrpSpPr>
            <a:grpSpLocks/>
          </p:cNvGrpSpPr>
          <p:nvPr/>
        </p:nvGrpSpPr>
        <p:grpSpPr bwMode="auto">
          <a:xfrm>
            <a:off x="11270193" y="111125"/>
            <a:ext cx="814387" cy="742950"/>
            <a:chOff x="8246847" y="111769"/>
            <a:chExt cx="815193" cy="741872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25A3BC5-3017-4267-A1E7-B971A8969FC2}"/>
                </a:ext>
              </a:extLst>
            </p:cNvPr>
            <p:cNvSpPr/>
            <p:nvPr/>
          </p:nvSpPr>
          <p:spPr>
            <a:xfrm>
              <a:off x="8269094" y="111769"/>
              <a:ext cx="740507" cy="741872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77B9FE-22D2-406F-BE87-3DE79BEBCE7E}"/>
                </a:ext>
              </a:extLst>
            </p:cNvPr>
            <p:cNvSpPr txBox="1"/>
            <p:nvPr/>
          </p:nvSpPr>
          <p:spPr>
            <a:xfrm>
              <a:off x="8246847" y="228623"/>
              <a:ext cx="815193" cy="52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UIC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D4F59-5429-2A74-467C-F30C76056AB4}"/>
              </a:ext>
            </a:extLst>
          </p:cNvPr>
          <p:cNvSpPr txBox="1"/>
          <p:nvPr/>
        </p:nvSpPr>
        <p:spPr>
          <a:xfrm>
            <a:off x="3137651" y="2904566"/>
            <a:ext cx="5611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5004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5344047" y="1455489"/>
            <a:ext cx="65072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 Photocathode characterization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system at UIC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Design considerations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 Key components: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Tunable UV radiation source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DC gun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Electron (beam) detection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Calibration and performance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UV laser cleaning (low power)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Video!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QE(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&amp; MTE(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  reduction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 : Experiment vs. Theory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 descr="A close-up of a machine&#10;&#10;Description automatically generated">
            <a:extLst>
              <a:ext uri="{FF2B5EF4-FFF2-40B4-BE49-F238E27FC236}">
                <a16:creationId xmlns:a16="http://schemas.microsoft.com/office/drawing/2014/main" id="{B4C43401-3C74-BA01-64C9-9F0C1787C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" y="1463937"/>
            <a:ext cx="4627582" cy="46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Criteria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726143" y="1285154"/>
            <a:ext cx="101749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Tunable UV radiation source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Ultrashort pulse laser system PLUS nonlinear optics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Simple 10-20kV DC gun design (+ drift region)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Straightforward electron trajectory simulation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Sensitive calibrated electron detection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Dual-plate MCP / P-43 phosphor + CMOS digital camera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Good optical spatial beam stability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Pinhole / Fourier plane spatial filter (‘top hat’ and near Gaussian beams)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Eliminate intra-pulse space-charge effects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Radiation source repetition rate &gt; 10MHz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Enhance electron emission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60 AOI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-polarized UV radiation to reduce reflection losses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46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4E0142AD-5DD4-4E95-9328-D46E817F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F6D739FD-0D01-4199-B9F0-AA91B24CC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163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10A52C2E-BE83-4200-8C11-899B324B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232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 characterization system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11">
            <a:extLst>
              <a:ext uri="{FF2B5EF4-FFF2-40B4-BE49-F238E27FC236}">
                <a16:creationId xmlns:a16="http://schemas.microsoft.com/office/drawing/2014/main" id="{DBBC556E-32D7-47E7-9623-B61FCC0A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2">
            <a:extLst>
              <a:ext uri="{FF2B5EF4-FFF2-40B4-BE49-F238E27FC236}">
                <a16:creationId xmlns:a16="http://schemas.microsoft.com/office/drawing/2014/main" id="{79EAE6E7-8B10-42CE-810E-4956DD12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14">
            <a:extLst>
              <a:ext uri="{FF2B5EF4-FFF2-40B4-BE49-F238E27FC236}">
                <a16:creationId xmlns:a16="http://schemas.microsoft.com/office/drawing/2014/main" id="{3D34F75B-D67C-4339-A2C6-9A56192D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8">
            <a:extLst>
              <a:ext uri="{FF2B5EF4-FFF2-40B4-BE49-F238E27FC236}">
                <a16:creationId xmlns:a16="http://schemas.microsoft.com/office/drawing/2014/main" id="{8FB0543A-F9BB-433A-9509-EF81FEF2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20">
            <a:extLst>
              <a:ext uri="{FF2B5EF4-FFF2-40B4-BE49-F238E27FC236}">
                <a16:creationId xmlns:a16="http://schemas.microsoft.com/office/drawing/2014/main" id="{086A30D2-3D14-4C44-8FE5-4AAD6928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4">
            <a:extLst>
              <a:ext uri="{FF2B5EF4-FFF2-40B4-BE49-F238E27FC236}">
                <a16:creationId xmlns:a16="http://schemas.microsoft.com/office/drawing/2014/main" id="{4E272E8C-53E3-4268-A358-8C089A3B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2">
            <a:extLst>
              <a:ext uri="{FF2B5EF4-FFF2-40B4-BE49-F238E27FC236}">
                <a16:creationId xmlns:a16="http://schemas.microsoft.com/office/drawing/2014/main" id="{BDDD0750-6F7E-4A3B-809E-5ED83C36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8" name="TextBox 18471">
            <a:extLst>
              <a:ext uri="{FF2B5EF4-FFF2-40B4-BE49-F238E27FC236}">
                <a16:creationId xmlns:a16="http://schemas.microsoft.com/office/drawing/2014/main" id="{1CD8C650-7A60-408A-9991-F24CC4DF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7589"/>
            <a:ext cx="117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Laser / NLO based sub-picosecond tunable UV radiation source: 3.0 – 5.3eV (235-410nm)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C67D6A-A357-4498-F7C2-948D2784A6DC}"/>
              </a:ext>
            </a:extLst>
          </p:cNvPr>
          <p:cNvGrpSpPr/>
          <p:nvPr/>
        </p:nvGrpSpPr>
        <p:grpSpPr>
          <a:xfrm>
            <a:off x="1780381" y="1557973"/>
            <a:ext cx="8631237" cy="4956175"/>
            <a:chOff x="1780381" y="1557973"/>
            <a:chExt cx="8631237" cy="4956175"/>
          </a:xfrm>
        </p:grpSpPr>
        <p:sp>
          <p:nvSpPr>
            <p:cNvPr id="18473" name="Rectangle 18472">
              <a:extLst>
                <a:ext uri="{FF2B5EF4-FFF2-40B4-BE49-F238E27FC236}">
                  <a16:creationId xmlns:a16="http://schemas.microsoft.com/office/drawing/2014/main" id="{0964D390-D4A3-4561-912C-7955A82B82E2}"/>
                </a:ext>
              </a:extLst>
            </p:cNvPr>
            <p:cNvSpPr/>
            <p:nvPr/>
          </p:nvSpPr>
          <p:spPr bwMode="auto">
            <a:xfrm>
              <a:off x="1780381" y="1557973"/>
              <a:ext cx="8631237" cy="4956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B75B9E5-5787-41A1-90E4-6E317CDA211B}"/>
                </a:ext>
              </a:extLst>
            </p:cNvPr>
            <p:cNvCxnSpPr/>
            <p:nvPr/>
          </p:nvCxnSpPr>
          <p:spPr bwMode="auto">
            <a:xfrm flipH="1">
              <a:off x="3358356" y="3851911"/>
              <a:ext cx="3989387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0977F0-CFA3-40E9-9138-845B76D297B9}"/>
                </a:ext>
              </a:extLst>
            </p:cNvPr>
            <p:cNvCxnSpPr/>
            <p:nvPr/>
          </p:nvCxnSpPr>
          <p:spPr bwMode="auto">
            <a:xfrm flipH="1">
              <a:off x="2488406" y="3083561"/>
              <a:ext cx="4837112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3" name="TextBox 1">
              <a:extLst>
                <a:ext uri="{FF2B5EF4-FFF2-40B4-BE49-F238E27FC236}">
                  <a16:creationId xmlns:a16="http://schemas.microsoft.com/office/drawing/2014/main" id="{238AF855-9FFA-41FC-80BC-88016F246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915" y="1772286"/>
              <a:ext cx="2909728" cy="64611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Yb:fiber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laser</a:t>
              </a:r>
            </a:p>
            <a:p>
              <a:pPr algn="ctr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 fs, 16.7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MHz, 1030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</a:t>
              </a:r>
            </a:p>
          </p:txBody>
        </p:sp>
        <p:sp>
          <p:nvSpPr>
            <p:cNvPr id="8214" name="TextBox 2">
              <a:extLst>
                <a:ext uri="{FF2B5EF4-FFF2-40B4-BE49-F238E27FC236}">
                  <a16:creationId xmlns:a16="http://schemas.microsoft.com/office/drawing/2014/main" id="{9F158DBA-5313-460A-B024-82B467197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315" y="3389948"/>
              <a:ext cx="1444546" cy="92392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Nonlinear fiber</a:t>
              </a:r>
            </a:p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(SC-3.7-975)</a:t>
              </a:r>
            </a:p>
          </p:txBody>
        </p:sp>
        <p:sp>
          <p:nvSpPr>
            <p:cNvPr id="8215" name="TextBox 3">
              <a:extLst>
                <a:ext uri="{FF2B5EF4-FFF2-40B4-BE49-F238E27FC236}">
                  <a16:creationId xmlns:a16="http://schemas.microsoft.com/office/drawing/2014/main" id="{B767AD6F-2367-4EE1-A83E-F45E66499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4679" y="5135747"/>
              <a:ext cx="1376286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Detector:</a:t>
              </a:r>
            </a:p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MCP &amp; CMOS camera;</a:t>
              </a:r>
            </a:p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cup</a:t>
              </a:r>
            </a:p>
          </p:txBody>
        </p:sp>
        <p:sp>
          <p:nvSpPr>
            <p:cNvPr id="8216" name="TextBox 4">
              <a:extLst>
                <a:ext uri="{FF2B5EF4-FFF2-40B4-BE49-F238E27FC236}">
                  <a16:creationId xmlns:a16="http://schemas.microsoft.com/office/drawing/2014/main" id="{36612EB7-EAF9-4C13-B716-DF531AED3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273" y="5155248"/>
              <a:ext cx="146042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Non-collinear</a:t>
              </a:r>
            </a:p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 frequency</a:t>
              </a:r>
            </a:p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UV generation</a:t>
              </a:r>
            </a:p>
          </p:txBody>
        </p:sp>
        <p:sp>
          <p:nvSpPr>
            <p:cNvPr id="8217" name="TextBox 5">
              <a:extLst>
                <a:ext uri="{FF2B5EF4-FFF2-40B4-BE49-F238E27FC236}">
                  <a16:creationId xmlns:a16="http://schemas.microsoft.com/office/drawing/2014/main" id="{2F62C6D5-5C74-4893-A1DF-41ABE8A5A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043" y="6083936"/>
              <a:ext cx="1691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l-G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en-US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measurement</a:t>
              </a:r>
            </a:p>
          </p:txBody>
        </p:sp>
        <p:sp>
          <p:nvSpPr>
            <p:cNvPr id="8218" name="TextBox 6">
              <a:extLst>
                <a:ext uri="{FF2B5EF4-FFF2-40B4-BE49-F238E27FC236}">
                  <a16:creationId xmlns:a16="http://schemas.microsoft.com/office/drawing/2014/main" id="{30D1799B-3F09-4DFE-9BD9-8E08A0DAB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874" y="3666173"/>
              <a:ext cx="692112" cy="36988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19" name="TextBox 22">
              <a:extLst>
                <a:ext uri="{FF2B5EF4-FFF2-40B4-BE49-F238E27FC236}">
                  <a16:creationId xmlns:a16="http://schemas.microsoft.com/office/drawing/2014/main" id="{0FD6A304-9EE5-4D59-82EB-6156A4BF2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420" y="3670936"/>
              <a:ext cx="692112" cy="3698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7E2F06-F276-4151-B3AA-7CE20871409B}"/>
                </a:ext>
              </a:extLst>
            </p:cNvPr>
            <p:cNvSpPr txBox="1"/>
            <p:nvPr/>
          </p:nvSpPr>
          <p:spPr bwMode="auto">
            <a:xfrm>
              <a:off x="3679031" y="2904173"/>
              <a:ext cx="692150" cy="369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LBO</a:t>
              </a:r>
            </a:p>
          </p:txBody>
        </p:sp>
        <p:sp>
          <p:nvSpPr>
            <p:cNvPr id="8221" name="TextBox 24">
              <a:extLst>
                <a:ext uri="{FF2B5EF4-FFF2-40B4-BE49-F238E27FC236}">
                  <a16:creationId xmlns:a16="http://schemas.microsoft.com/office/drawing/2014/main" id="{A9D27057-7EF5-444F-885A-B2052064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0895" y="2900998"/>
              <a:ext cx="692112" cy="3698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22" name="TextBox 25">
              <a:extLst>
                <a:ext uri="{FF2B5EF4-FFF2-40B4-BE49-F238E27FC236}">
                  <a16:creationId xmlns:a16="http://schemas.microsoft.com/office/drawing/2014/main" id="{16790E37-85E9-499C-A0D6-166AF43B8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322" y="2899411"/>
              <a:ext cx="692112" cy="3683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23" name="TextBox 7">
              <a:extLst>
                <a:ext uri="{FF2B5EF4-FFF2-40B4-BE49-F238E27FC236}">
                  <a16:creationId xmlns:a16="http://schemas.microsoft.com/office/drawing/2014/main" id="{00018EFD-1F56-49C2-A80D-C70229045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929" y="3299462"/>
              <a:ext cx="1368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  515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</a:t>
              </a:r>
            </a:p>
          </p:txBody>
        </p:sp>
        <p:sp>
          <p:nvSpPr>
            <p:cNvPr id="8224" name="TextBox 8">
              <a:extLst>
                <a:ext uri="{FF2B5EF4-FFF2-40B4-BE49-F238E27FC236}">
                  <a16:creationId xmlns:a16="http://schemas.microsoft.com/office/drawing/2014/main" id="{1F838136-E858-4302-8178-05AFF21E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791" y="4528186"/>
              <a:ext cx="73497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BBO</a:t>
              </a:r>
            </a:p>
          </p:txBody>
        </p:sp>
        <p:sp>
          <p:nvSpPr>
            <p:cNvPr id="8225" name="TextBox 9">
              <a:extLst>
                <a:ext uri="{FF2B5EF4-FFF2-40B4-BE49-F238E27FC236}">
                  <a16:creationId xmlns:a16="http://schemas.microsoft.com/office/drawing/2014/main" id="{C28B9223-6E76-4A9A-BF44-441A973B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976" y="2410461"/>
              <a:ext cx="72227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8226" name="TextBox 29">
              <a:extLst>
                <a:ext uri="{FF2B5EF4-FFF2-40B4-BE49-F238E27FC236}">
                  <a16:creationId xmlns:a16="http://schemas.microsoft.com/office/drawing/2014/main" id="{5A83DD0D-8EDD-4263-836D-D25B18676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063" y="2410461"/>
              <a:ext cx="73179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FF2F2B-0C7A-4F01-9F41-1B06984D1052}"/>
                </a:ext>
              </a:extLst>
            </p:cNvPr>
            <p:cNvCxnSpPr>
              <a:stCxn id="8213" idx="3"/>
            </p:cNvCxnSpPr>
            <p:nvPr/>
          </p:nvCxnSpPr>
          <p:spPr bwMode="auto">
            <a:xfrm flipV="1">
              <a:off x="6581434" y="2096136"/>
              <a:ext cx="11969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15356D-B2E2-4FFF-A84D-242E87A7DB4B}"/>
                </a:ext>
              </a:extLst>
            </p:cNvPr>
            <p:cNvCxnSpPr/>
            <p:nvPr/>
          </p:nvCxnSpPr>
          <p:spPr bwMode="auto">
            <a:xfrm>
              <a:off x="7325518" y="2096136"/>
              <a:ext cx="0" cy="5349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FB226B-ACAD-44C5-BF27-F9CE2143CF74}"/>
                </a:ext>
              </a:extLst>
            </p:cNvPr>
            <p:cNvCxnSpPr/>
            <p:nvPr/>
          </p:nvCxnSpPr>
          <p:spPr bwMode="auto">
            <a:xfrm>
              <a:off x="7244556" y="2002473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00A1B5D-6F76-410E-B273-3CEF7F002728}"/>
                </a:ext>
              </a:extLst>
            </p:cNvPr>
            <p:cNvCxnSpPr/>
            <p:nvPr/>
          </p:nvCxnSpPr>
          <p:spPr bwMode="auto">
            <a:xfrm rot="5400000">
              <a:off x="5743575" y="2984342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69B354-68FC-4C59-A710-BEEFD5F32893}"/>
                </a:ext>
              </a:extLst>
            </p:cNvPr>
            <p:cNvCxnSpPr/>
            <p:nvPr/>
          </p:nvCxnSpPr>
          <p:spPr bwMode="auto">
            <a:xfrm>
              <a:off x="5972968" y="37614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D2D6D2-8ACC-4300-9A60-D0ADCF9E3553}"/>
                </a:ext>
              </a:extLst>
            </p:cNvPr>
            <p:cNvCxnSpPr/>
            <p:nvPr/>
          </p:nvCxnSpPr>
          <p:spPr bwMode="auto">
            <a:xfrm rot="5400000">
              <a:off x="7247731" y="3008948"/>
              <a:ext cx="179388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F1E09F-871A-4409-87C9-F3DA5DAA8E7D}"/>
                </a:ext>
              </a:extLst>
            </p:cNvPr>
            <p:cNvCxnSpPr/>
            <p:nvPr/>
          </p:nvCxnSpPr>
          <p:spPr bwMode="auto">
            <a:xfrm>
              <a:off x="8325643" y="1985011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28D707-22B2-473F-A61C-097483CF8E35}"/>
                </a:ext>
              </a:extLst>
            </p:cNvPr>
            <p:cNvCxnSpPr/>
            <p:nvPr/>
          </p:nvCxnSpPr>
          <p:spPr bwMode="auto">
            <a:xfrm>
              <a:off x="7325518" y="2369186"/>
              <a:ext cx="0" cy="719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FB7D06-F756-4144-874C-23C5786D8377}"/>
                </a:ext>
              </a:extLst>
            </p:cNvPr>
            <p:cNvCxnSpPr/>
            <p:nvPr/>
          </p:nvCxnSpPr>
          <p:spPr bwMode="auto">
            <a:xfrm flipH="1">
              <a:off x="7347743" y="2096136"/>
              <a:ext cx="1074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6" name="TextBox 20">
              <a:extLst>
                <a:ext uri="{FF2B5EF4-FFF2-40B4-BE49-F238E27FC236}">
                  <a16:creationId xmlns:a16="http://schemas.microsoft.com/office/drawing/2014/main" id="{822098C8-F312-4C97-A1AE-9A73CBD1F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259" y="2564448"/>
              <a:ext cx="70957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SHG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A8211E6-0969-41E4-B805-71D647836F51}"/>
                </a:ext>
              </a:extLst>
            </p:cNvPr>
            <p:cNvCxnSpPr/>
            <p:nvPr/>
          </p:nvCxnSpPr>
          <p:spPr bwMode="auto">
            <a:xfrm>
              <a:off x="5850731" y="3083561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62360E7-65C5-41AD-B9F3-65F8F521C422}"/>
                </a:ext>
              </a:extLst>
            </p:cNvPr>
            <p:cNvCxnSpPr/>
            <p:nvPr/>
          </p:nvCxnSpPr>
          <p:spPr bwMode="auto">
            <a:xfrm>
              <a:off x="8408193" y="2077086"/>
              <a:ext cx="1588" cy="13128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9" name="TextBox 55">
              <a:extLst>
                <a:ext uri="{FF2B5EF4-FFF2-40B4-BE49-F238E27FC236}">
                  <a16:creationId xmlns:a16="http://schemas.microsoft.com/office/drawing/2014/main" id="{BED69493-4CC2-443E-B89A-D10A0EE23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70" y="2564448"/>
              <a:ext cx="70957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SHG</a:t>
              </a:r>
            </a:p>
          </p:txBody>
        </p:sp>
        <p:sp>
          <p:nvSpPr>
            <p:cNvPr id="8240" name="TextBox 56">
              <a:extLst>
                <a:ext uri="{FF2B5EF4-FFF2-40B4-BE49-F238E27FC236}">
                  <a16:creationId xmlns:a16="http://schemas.microsoft.com/office/drawing/2014/main" id="{DA6B5CC0-091C-4FC8-94B3-27596F058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336" y="2572386"/>
              <a:ext cx="70957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THG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7AA683-9ABF-42E8-94A1-212480D34F3D}"/>
                </a:ext>
              </a:extLst>
            </p:cNvPr>
            <p:cNvCxnSpPr/>
            <p:nvPr/>
          </p:nvCxnSpPr>
          <p:spPr bwMode="auto">
            <a:xfrm>
              <a:off x="4523581" y="3715386"/>
              <a:ext cx="0" cy="2873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2" name="TextBox 36">
              <a:extLst>
                <a:ext uri="{FF2B5EF4-FFF2-40B4-BE49-F238E27FC236}">
                  <a16:creationId xmlns:a16="http://schemas.microsoft.com/office/drawing/2014/main" id="{B158B72D-760E-4974-BCD6-9A2CF204B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986" y="3375661"/>
              <a:ext cx="35875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13F56B-34BC-45BC-885C-91E8A0E5C87A}"/>
                </a:ext>
              </a:extLst>
            </p:cNvPr>
            <p:cNvCxnSpPr/>
            <p:nvPr/>
          </p:nvCxnSpPr>
          <p:spPr bwMode="auto">
            <a:xfrm>
              <a:off x="5850731" y="3564573"/>
              <a:ext cx="0" cy="719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60E88C-C820-4859-A4E2-DF735872E565}"/>
                </a:ext>
              </a:extLst>
            </p:cNvPr>
            <p:cNvCxnSpPr/>
            <p:nvPr/>
          </p:nvCxnSpPr>
          <p:spPr bwMode="auto">
            <a:xfrm>
              <a:off x="6052343" y="3858261"/>
              <a:ext cx="0" cy="425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A928B4-6E6C-4303-A420-3B7E8605C107}"/>
                </a:ext>
              </a:extLst>
            </p:cNvPr>
            <p:cNvCxnSpPr/>
            <p:nvPr/>
          </p:nvCxnSpPr>
          <p:spPr bwMode="auto">
            <a:xfrm rot="5400000">
              <a:off x="5976937" y="4195604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949798-59AB-4BCF-A6C5-370DAA7BF1A5}"/>
                </a:ext>
              </a:extLst>
            </p:cNvPr>
            <p:cNvCxnSpPr/>
            <p:nvPr/>
          </p:nvCxnSpPr>
          <p:spPr bwMode="auto">
            <a:xfrm>
              <a:off x="5739606" y="4190048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F59126-C4C0-4239-8021-F3BC1B25AC44}"/>
                </a:ext>
              </a:extLst>
            </p:cNvPr>
            <p:cNvCxnSpPr/>
            <p:nvPr/>
          </p:nvCxnSpPr>
          <p:spPr bwMode="auto">
            <a:xfrm flipH="1">
              <a:off x="5853906" y="4283711"/>
              <a:ext cx="212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5D1D783-487D-4CAD-976E-3E92A971BDD2}"/>
                </a:ext>
              </a:extLst>
            </p:cNvPr>
            <p:cNvCxnSpPr/>
            <p:nvPr/>
          </p:nvCxnSpPr>
          <p:spPr bwMode="auto">
            <a:xfrm>
              <a:off x="6292056" y="4040823"/>
              <a:ext cx="0" cy="3921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74">
              <a:extLst>
                <a:ext uri="{FF2B5EF4-FFF2-40B4-BE49-F238E27FC236}">
                  <a16:creationId xmlns:a16="http://schemas.microsoft.com/office/drawing/2014/main" id="{8075A0D4-F1D3-4851-B193-314942F73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301" y="4009073"/>
              <a:ext cx="86514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2</a:t>
              </a:r>
            </a:p>
          </p:txBody>
        </p:sp>
        <p:sp>
          <p:nvSpPr>
            <p:cNvPr id="8250" name="TextBox 75">
              <a:extLst>
                <a:ext uri="{FF2B5EF4-FFF2-40B4-BE49-F238E27FC236}">
                  <a16:creationId xmlns:a16="http://schemas.microsoft.com/office/drawing/2014/main" id="{B32DFC5F-18E5-4EE2-8112-888C5D56E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434" y="4013836"/>
              <a:ext cx="80481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BC71129-D1F8-4D02-9E39-96EA041A6CAB}"/>
                </a:ext>
              </a:extLst>
            </p:cNvPr>
            <p:cNvSpPr/>
            <p:nvPr/>
          </p:nvSpPr>
          <p:spPr bwMode="auto">
            <a:xfrm>
              <a:off x="5599906" y="5134709"/>
              <a:ext cx="3214687" cy="922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A26E6A-7718-4C11-8525-0024BF45F82D}"/>
                </a:ext>
              </a:extLst>
            </p:cNvPr>
            <p:cNvSpPr/>
            <p:nvPr/>
          </p:nvSpPr>
          <p:spPr bwMode="auto">
            <a:xfrm>
              <a:off x="8763342" y="5394305"/>
              <a:ext cx="50799" cy="46056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55" name="TextBox 54">
              <a:extLst>
                <a:ext uri="{FF2B5EF4-FFF2-40B4-BE49-F238E27FC236}">
                  <a16:creationId xmlns:a16="http://schemas.microsoft.com/office/drawing/2014/main" id="{2F0A8A44-49F4-403D-AE26-B0040900E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483" y="5771198"/>
              <a:ext cx="782594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kV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53E09B-EB06-4711-BA54-182F76928F8E}"/>
                </a:ext>
              </a:extLst>
            </p:cNvPr>
            <p:cNvCxnSpPr>
              <a:stCxn id="83" idx="3"/>
            </p:cNvCxnSpPr>
            <p:nvPr/>
          </p:nvCxnSpPr>
          <p:spPr bwMode="auto">
            <a:xfrm>
              <a:off x="6238081" y="5618798"/>
              <a:ext cx="2533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F4BA14E-90FE-48BE-A657-4989506C869A}"/>
                </a:ext>
              </a:extLst>
            </p:cNvPr>
            <p:cNvSpPr/>
            <p:nvPr/>
          </p:nvSpPr>
          <p:spPr bwMode="auto">
            <a:xfrm>
              <a:off x="6185693" y="5504498"/>
              <a:ext cx="52388" cy="2286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Pie 60">
              <a:extLst>
                <a:ext uri="{FF2B5EF4-FFF2-40B4-BE49-F238E27FC236}">
                  <a16:creationId xmlns:a16="http://schemas.microsoft.com/office/drawing/2014/main" id="{A1B734D8-9798-4096-8569-CFA9732D4118}"/>
                </a:ext>
              </a:extLst>
            </p:cNvPr>
            <p:cNvSpPr/>
            <p:nvPr/>
          </p:nvSpPr>
          <p:spPr bwMode="auto">
            <a:xfrm rot="5400000">
              <a:off x="6045993" y="5829936"/>
              <a:ext cx="414338" cy="150812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6" name="Pie 85">
              <a:extLst>
                <a:ext uri="{FF2B5EF4-FFF2-40B4-BE49-F238E27FC236}">
                  <a16:creationId xmlns:a16="http://schemas.microsoft.com/office/drawing/2014/main" id="{D3E3C05E-662C-40F3-BAA8-C35B501B1B0D}"/>
                </a:ext>
              </a:extLst>
            </p:cNvPr>
            <p:cNvSpPr/>
            <p:nvPr/>
          </p:nvSpPr>
          <p:spPr bwMode="auto">
            <a:xfrm rot="5400000" flipV="1">
              <a:off x="6332537" y="5830730"/>
              <a:ext cx="414338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7" name="Pie 86">
              <a:extLst>
                <a:ext uri="{FF2B5EF4-FFF2-40B4-BE49-F238E27FC236}">
                  <a16:creationId xmlns:a16="http://schemas.microsoft.com/office/drawing/2014/main" id="{24C72802-C813-4F0F-80AE-FC9FD613D328}"/>
                </a:ext>
              </a:extLst>
            </p:cNvPr>
            <p:cNvSpPr/>
            <p:nvPr/>
          </p:nvSpPr>
          <p:spPr bwMode="auto">
            <a:xfrm rot="16200000">
              <a:off x="6332537" y="5267167"/>
              <a:ext cx="414337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8" name="Pie 87">
              <a:extLst>
                <a:ext uri="{FF2B5EF4-FFF2-40B4-BE49-F238E27FC236}">
                  <a16:creationId xmlns:a16="http://schemas.microsoft.com/office/drawing/2014/main" id="{699EA4B1-8C2A-4028-8689-EDB899CCD757}"/>
                </a:ext>
              </a:extLst>
            </p:cNvPr>
            <p:cNvSpPr/>
            <p:nvPr/>
          </p:nvSpPr>
          <p:spPr bwMode="auto">
            <a:xfrm rot="5400000" flipH="1">
              <a:off x="6041231" y="5266373"/>
              <a:ext cx="412750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2C465A8-8E22-4000-A3E7-ADEA1ABB056C}"/>
                </a:ext>
              </a:extLst>
            </p:cNvPr>
            <p:cNvCxnSpPr/>
            <p:nvPr/>
          </p:nvCxnSpPr>
          <p:spPr bwMode="auto">
            <a:xfrm flipH="1">
              <a:off x="6250781" y="5001163"/>
              <a:ext cx="479425" cy="6080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F6E93D-E594-420B-B445-D23DFDFCFA42}"/>
                </a:ext>
              </a:extLst>
            </p:cNvPr>
            <p:cNvCxnSpPr/>
            <p:nvPr/>
          </p:nvCxnSpPr>
          <p:spPr bwMode="auto">
            <a:xfrm>
              <a:off x="6695281" y="4888548"/>
              <a:ext cx="10953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38" name="Straight Connector 18437">
              <a:extLst>
                <a:ext uri="{FF2B5EF4-FFF2-40B4-BE49-F238E27FC236}">
                  <a16:creationId xmlns:a16="http://schemas.microsoft.com/office/drawing/2014/main" id="{9E6EF327-99D0-4BEA-A579-05856FECEE23}"/>
                </a:ext>
              </a:extLst>
            </p:cNvPr>
            <p:cNvCxnSpPr/>
            <p:nvPr/>
          </p:nvCxnSpPr>
          <p:spPr bwMode="auto">
            <a:xfrm>
              <a:off x="4421981" y="4991736"/>
              <a:ext cx="2319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70CA594-98BD-4824-83F2-9FB29A0F266E}"/>
                </a:ext>
              </a:extLst>
            </p:cNvPr>
            <p:cNvCxnSpPr/>
            <p:nvPr/>
          </p:nvCxnSpPr>
          <p:spPr bwMode="auto">
            <a:xfrm rot="5400000">
              <a:off x="2917825" y="2981167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1" name="Straight Connector 18440">
              <a:extLst>
                <a:ext uri="{FF2B5EF4-FFF2-40B4-BE49-F238E27FC236}">
                  <a16:creationId xmlns:a16="http://schemas.microsoft.com/office/drawing/2014/main" id="{D8247B3E-F3CB-4A27-A6EE-8F7E6A6A7C88}"/>
                </a:ext>
              </a:extLst>
            </p:cNvPr>
            <p:cNvCxnSpPr/>
            <p:nvPr/>
          </p:nvCxnSpPr>
          <p:spPr bwMode="auto">
            <a:xfrm>
              <a:off x="3018631" y="3089911"/>
              <a:ext cx="0" cy="2830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9ACB26C-6A29-4240-B07A-3E46A63BDEC4}"/>
                </a:ext>
              </a:extLst>
            </p:cNvPr>
            <p:cNvCxnSpPr/>
            <p:nvPr/>
          </p:nvCxnSpPr>
          <p:spPr bwMode="auto">
            <a:xfrm flipV="1">
              <a:off x="3251993" y="3764598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97C732A-9EFD-4C23-8550-E65ED2A7615F}"/>
                </a:ext>
              </a:extLst>
            </p:cNvPr>
            <p:cNvCxnSpPr/>
            <p:nvPr/>
          </p:nvCxnSpPr>
          <p:spPr bwMode="auto">
            <a:xfrm flipH="1">
              <a:off x="2809081" y="4744086"/>
              <a:ext cx="4762" cy="1166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ADB49E-7668-4289-9C56-11578431D84B}"/>
                </a:ext>
              </a:extLst>
            </p:cNvPr>
            <p:cNvCxnSpPr/>
            <p:nvPr/>
          </p:nvCxnSpPr>
          <p:spPr bwMode="auto">
            <a:xfrm rot="5400000">
              <a:off x="2936081" y="5842636"/>
              <a:ext cx="179387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3360B21-8C1D-4D75-B222-B4679215DDEA}"/>
                </a:ext>
              </a:extLst>
            </p:cNvPr>
            <p:cNvCxnSpPr/>
            <p:nvPr/>
          </p:nvCxnSpPr>
          <p:spPr bwMode="auto">
            <a:xfrm>
              <a:off x="2699543" y="58442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2DDA0B4-CAE2-42BC-B75D-12EEA75EAB4F}"/>
                </a:ext>
              </a:extLst>
            </p:cNvPr>
            <p:cNvCxnSpPr/>
            <p:nvPr/>
          </p:nvCxnSpPr>
          <p:spPr bwMode="auto">
            <a:xfrm flipH="1">
              <a:off x="2813843" y="5920423"/>
              <a:ext cx="2111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FEAF687-722F-4988-88C6-24EDE6A7F354}"/>
                </a:ext>
              </a:extLst>
            </p:cNvPr>
            <p:cNvCxnSpPr/>
            <p:nvPr/>
          </p:nvCxnSpPr>
          <p:spPr bwMode="auto">
            <a:xfrm>
              <a:off x="2602706" y="5712461"/>
              <a:ext cx="0" cy="3921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505C7ED-5EC1-44E5-8456-79A204BEA871}"/>
                </a:ext>
              </a:extLst>
            </p:cNvPr>
            <p:cNvCxnSpPr/>
            <p:nvPr/>
          </p:nvCxnSpPr>
          <p:spPr bwMode="auto">
            <a:xfrm flipV="1">
              <a:off x="2702718" y="46504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4265E0-42D2-4704-A114-DA9ED932A57B}"/>
                </a:ext>
              </a:extLst>
            </p:cNvPr>
            <p:cNvCxnSpPr/>
            <p:nvPr/>
          </p:nvCxnSpPr>
          <p:spPr bwMode="auto">
            <a:xfrm>
              <a:off x="3358356" y="3858261"/>
              <a:ext cx="0" cy="1328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C0B2F7A-416B-4B56-A7DC-8400228D4985}"/>
                </a:ext>
              </a:extLst>
            </p:cNvPr>
            <p:cNvCxnSpPr/>
            <p:nvPr/>
          </p:nvCxnSpPr>
          <p:spPr bwMode="auto">
            <a:xfrm>
              <a:off x="3267868" y="5093336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6" name="Straight Connector 18445">
              <a:extLst>
                <a:ext uri="{FF2B5EF4-FFF2-40B4-BE49-F238E27FC236}">
                  <a16:creationId xmlns:a16="http://schemas.microsoft.com/office/drawing/2014/main" id="{D8049AA5-EF73-4818-95D8-769C96FFA415}"/>
                </a:ext>
              </a:extLst>
            </p:cNvPr>
            <p:cNvCxnSpPr/>
            <p:nvPr/>
          </p:nvCxnSpPr>
          <p:spPr bwMode="auto">
            <a:xfrm>
              <a:off x="2270918" y="4648836"/>
              <a:ext cx="2765425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8" name="Straight Connector 18447">
              <a:extLst>
                <a:ext uri="{FF2B5EF4-FFF2-40B4-BE49-F238E27FC236}">
                  <a16:creationId xmlns:a16="http://schemas.microsoft.com/office/drawing/2014/main" id="{26EF0C15-6CDA-4D10-B71B-1043DED93869}"/>
                </a:ext>
              </a:extLst>
            </p:cNvPr>
            <p:cNvCxnSpPr/>
            <p:nvPr/>
          </p:nvCxnSpPr>
          <p:spPr bwMode="auto">
            <a:xfrm flipV="1">
              <a:off x="3358356" y="4867911"/>
              <a:ext cx="1649412" cy="319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Rectangle 18450">
              <a:extLst>
                <a:ext uri="{FF2B5EF4-FFF2-40B4-BE49-F238E27FC236}">
                  <a16:creationId xmlns:a16="http://schemas.microsoft.com/office/drawing/2014/main" id="{70F96F6E-3E33-4B36-817F-04E70DFAB355}"/>
                </a:ext>
              </a:extLst>
            </p:cNvPr>
            <p:cNvSpPr/>
            <p:nvPr/>
          </p:nvSpPr>
          <p:spPr bwMode="auto">
            <a:xfrm>
              <a:off x="4371181" y="4867911"/>
              <a:ext cx="46037" cy="22542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0601AF-0DD2-469F-898F-5B2D229268B8}"/>
                </a:ext>
              </a:extLst>
            </p:cNvPr>
            <p:cNvCxnSpPr/>
            <p:nvPr/>
          </p:nvCxnSpPr>
          <p:spPr bwMode="auto">
            <a:xfrm>
              <a:off x="3024692" y="3705861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7DD85D1-3698-4E57-8EC2-F8B9A7C694CA}"/>
                </a:ext>
              </a:extLst>
            </p:cNvPr>
            <p:cNvCxnSpPr/>
            <p:nvPr/>
          </p:nvCxnSpPr>
          <p:spPr bwMode="auto">
            <a:xfrm>
              <a:off x="3358356" y="4061461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1" name="TextBox 18451">
              <a:extLst>
                <a:ext uri="{FF2B5EF4-FFF2-40B4-BE49-F238E27FC236}">
                  <a16:creationId xmlns:a16="http://schemas.microsoft.com/office/drawing/2014/main" id="{2090A6B3-6C24-4608-96E6-EC2B7D267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531" y="3951923"/>
              <a:ext cx="50003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2" name="TextBox 18452">
              <a:extLst>
                <a:ext uri="{FF2B5EF4-FFF2-40B4-BE49-F238E27FC236}">
                  <a16:creationId xmlns:a16="http://schemas.microsoft.com/office/drawing/2014/main" id="{9EE00B04-88E3-43F0-A8AD-1FAE2418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818" y="4304348"/>
              <a:ext cx="50162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s,i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3" name="TextBox 18453">
              <a:extLst>
                <a:ext uri="{FF2B5EF4-FFF2-40B4-BE49-F238E27FC236}">
                  <a16:creationId xmlns:a16="http://schemas.microsoft.com/office/drawing/2014/main" id="{C3036FBC-695E-457D-8A45-C21C0EA5D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000" y="3848736"/>
              <a:ext cx="13572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Continuum</a:t>
              </a:r>
            </a:p>
            <a:p>
              <a:pPr algn="ctr"/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(700-950</a:t>
              </a:r>
              <a:r>
                <a:rPr lang="en-US" alt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nm)</a:t>
              </a:r>
            </a:p>
          </p:txBody>
        </p:sp>
        <p:cxnSp>
          <p:nvCxnSpPr>
            <p:cNvPr id="18456" name="Straight Arrow Connector 18455">
              <a:extLst>
                <a:ext uri="{FF2B5EF4-FFF2-40B4-BE49-F238E27FC236}">
                  <a16:creationId xmlns:a16="http://schemas.microsoft.com/office/drawing/2014/main" id="{8F53B295-F508-45DA-9F90-83E985EAFEE9}"/>
                </a:ext>
              </a:extLst>
            </p:cNvPr>
            <p:cNvCxnSpPr/>
            <p:nvPr/>
          </p:nvCxnSpPr>
          <p:spPr bwMode="auto">
            <a:xfrm flipH="1">
              <a:off x="6928643" y="3851911"/>
              <a:ext cx="773113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5" name="Straight Connector 18464">
              <a:extLst>
                <a:ext uri="{FF2B5EF4-FFF2-40B4-BE49-F238E27FC236}">
                  <a16:creationId xmlns:a16="http://schemas.microsoft.com/office/drawing/2014/main" id="{BD4D319C-2917-4881-A7B2-FC753E41DBEE}"/>
                </a:ext>
              </a:extLst>
            </p:cNvPr>
            <p:cNvCxnSpPr/>
            <p:nvPr/>
          </p:nvCxnSpPr>
          <p:spPr bwMode="auto">
            <a:xfrm>
              <a:off x="5036343" y="4766311"/>
              <a:ext cx="0" cy="185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5314238-392B-498A-8D63-88079BE94BA7}"/>
                </a:ext>
              </a:extLst>
            </p:cNvPr>
            <p:cNvCxnSpPr/>
            <p:nvPr/>
          </p:nvCxnSpPr>
          <p:spPr bwMode="auto">
            <a:xfrm>
              <a:off x="5034756" y="5029836"/>
              <a:ext cx="0" cy="185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45576ED0-6031-42CF-A4F0-A486EE1B7D1B}"/>
                </a:ext>
              </a:extLst>
            </p:cNvPr>
            <p:cNvCxnSpPr/>
            <p:nvPr/>
          </p:nvCxnSpPr>
          <p:spPr bwMode="auto">
            <a:xfrm>
              <a:off x="5581191" y="4991736"/>
              <a:ext cx="5969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8" name="TextBox 18467">
              <a:extLst>
                <a:ext uri="{FF2B5EF4-FFF2-40B4-BE49-F238E27FC236}">
                  <a16:creationId xmlns:a16="http://schemas.microsoft.com/office/drawing/2014/main" id="{790B33C0-305F-43B7-BFE3-C2E4FC266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1759" y="4590959"/>
              <a:ext cx="25085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Tunable UV (0.01-0.1mW)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7728CF6-4E73-4996-9DEF-B8490062466F}"/>
                </a:ext>
              </a:extLst>
            </p:cNvPr>
            <p:cNvCxnSpPr/>
            <p:nvPr/>
          </p:nvCxnSpPr>
          <p:spPr bwMode="auto">
            <a:xfrm>
              <a:off x="8411368" y="2116773"/>
              <a:ext cx="0" cy="5349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52F6FC6-F647-48B2-B9D4-B6E3AB76A601}"/>
                </a:ext>
              </a:extLst>
            </p:cNvPr>
            <p:cNvCxnSpPr/>
            <p:nvPr/>
          </p:nvCxnSpPr>
          <p:spPr bwMode="auto">
            <a:xfrm>
              <a:off x="2489993" y="3108961"/>
              <a:ext cx="0" cy="2351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0D725A7-0877-45C5-AB8D-1AEE056CD3B5}"/>
                </a:ext>
              </a:extLst>
            </p:cNvPr>
            <p:cNvCxnSpPr/>
            <p:nvPr/>
          </p:nvCxnSpPr>
          <p:spPr bwMode="auto">
            <a:xfrm>
              <a:off x="2072481" y="5218748"/>
              <a:ext cx="0" cy="3921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1B83F3-7ACE-4643-941E-C1D17FBC3AFE}"/>
                </a:ext>
              </a:extLst>
            </p:cNvPr>
            <p:cNvCxnSpPr/>
            <p:nvPr/>
          </p:nvCxnSpPr>
          <p:spPr bwMode="auto">
            <a:xfrm>
              <a:off x="2164556" y="5356861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694C1F4-5E99-444D-9F8B-359208FF6B75}"/>
                </a:ext>
              </a:extLst>
            </p:cNvPr>
            <p:cNvCxnSpPr/>
            <p:nvPr/>
          </p:nvCxnSpPr>
          <p:spPr bwMode="auto">
            <a:xfrm rot="5400000">
              <a:off x="2409031" y="5358448"/>
              <a:ext cx="179388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7BF8C53-7E14-43EC-AE74-9CB6618DEB57}"/>
                </a:ext>
              </a:extLst>
            </p:cNvPr>
            <p:cNvCxnSpPr/>
            <p:nvPr/>
          </p:nvCxnSpPr>
          <p:spPr bwMode="auto">
            <a:xfrm flipH="1">
              <a:off x="2270918" y="5434648"/>
              <a:ext cx="2111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E3DC7AB-E037-43D5-B14F-542367BEE668}"/>
                </a:ext>
              </a:extLst>
            </p:cNvPr>
            <p:cNvCxnSpPr/>
            <p:nvPr/>
          </p:nvCxnSpPr>
          <p:spPr bwMode="auto">
            <a:xfrm rot="5400000">
              <a:off x="2398712" y="3001804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7DC043-ABD9-4C6E-B27C-090CC78C3166}"/>
                </a:ext>
              </a:extLst>
            </p:cNvPr>
            <p:cNvCxnSpPr/>
            <p:nvPr/>
          </p:nvCxnSpPr>
          <p:spPr bwMode="auto">
            <a:xfrm flipH="1">
              <a:off x="2270918" y="4650423"/>
              <a:ext cx="0" cy="781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9F2BB18-C47C-4296-942A-68067D94DBBE}"/>
                </a:ext>
              </a:extLst>
            </p:cNvPr>
            <p:cNvCxnSpPr/>
            <p:nvPr/>
          </p:nvCxnSpPr>
          <p:spPr bwMode="auto">
            <a:xfrm flipV="1">
              <a:off x="2170906" y="4542473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8" name="TextBox 18451">
              <a:extLst>
                <a:ext uri="{FF2B5EF4-FFF2-40B4-BE49-F238E27FC236}">
                  <a16:creationId xmlns:a16="http://schemas.microsoft.com/office/drawing/2014/main" id="{56D74512-2628-4997-876E-D40BBAF6F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754" y="3734370"/>
              <a:ext cx="50003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2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41D7ACF-B352-4BC9-AD9C-1BA207C109B4}"/>
                </a:ext>
              </a:extLst>
            </p:cNvPr>
            <p:cNvCxnSpPr/>
            <p:nvPr/>
          </p:nvCxnSpPr>
          <p:spPr bwMode="auto">
            <a:xfrm>
              <a:off x="2497642" y="3478848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5C76B863-B5AD-484D-8B3B-66EFEC90C895}"/>
                </a:ext>
              </a:extLst>
            </p:cNvPr>
            <p:cNvSpPr/>
            <p:nvPr/>
          </p:nvSpPr>
          <p:spPr>
            <a:xfrm rot="16200000">
              <a:off x="7322004" y="4461877"/>
              <a:ext cx="203877" cy="2315312"/>
            </a:xfrm>
            <a:prstGeom prst="triangl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40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77A790AA-20E1-4EDD-188E-7C754D92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0"/>
            <a:ext cx="12192001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2B4889F2-0332-634F-F230-2AAB63283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-6" y="990599"/>
            <a:ext cx="12192006" cy="119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Box 8">
            <a:extLst>
              <a:ext uri="{FF2B5EF4-FFF2-40B4-BE49-F238E27FC236}">
                <a16:creationId xmlns:a16="http://schemas.microsoft.com/office/drawing/2014/main" id="{A12F5DF2-A69D-E4C6-A2DF-1B4F10EF3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" y="152401"/>
            <a:ext cx="7924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parametric amplification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11">
            <a:extLst>
              <a:ext uri="{FF2B5EF4-FFF2-40B4-BE49-F238E27FC236}">
                <a16:creationId xmlns:a16="http://schemas.microsoft.com/office/drawing/2014/main" id="{E2869F49-BC36-EF02-AC23-0D227AEE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8" name="Rectangle 12">
            <a:extLst>
              <a:ext uri="{FF2B5EF4-FFF2-40B4-BE49-F238E27FC236}">
                <a16:creationId xmlns:a16="http://schemas.microsoft.com/office/drawing/2014/main" id="{61306DFF-417B-479D-0B33-E0EA0F9E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9" name="Rectangle 14">
            <a:extLst>
              <a:ext uri="{FF2B5EF4-FFF2-40B4-BE49-F238E27FC236}">
                <a16:creationId xmlns:a16="http://schemas.microsoft.com/office/drawing/2014/main" id="{0FA76F00-FFC3-A274-EE9F-4089B5A6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0" name="Rectangle 18">
            <a:extLst>
              <a:ext uri="{FF2B5EF4-FFF2-40B4-BE49-F238E27FC236}">
                <a16:creationId xmlns:a16="http://schemas.microsoft.com/office/drawing/2014/main" id="{46BD12DB-4BCF-AF1F-E94D-112659F5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1" name="Rectangle 20">
            <a:extLst>
              <a:ext uri="{FF2B5EF4-FFF2-40B4-BE49-F238E27FC236}">
                <a16:creationId xmlns:a16="http://schemas.microsoft.com/office/drawing/2014/main" id="{1932DE6C-E5ED-756B-674C-AD3B54BC7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2" name="Rectangle 4">
            <a:extLst>
              <a:ext uri="{FF2B5EF4-FFF2-40B4-BE49-F238E27FC236}">
                <a16:creationId xmlns:a16="http://schemas.microsoft.com/office/drawing/2014/main" id="{BFFD7A79-915D-356B-042B-2F526C22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3" name="Rectangle 2">
            <a:extLst>
              <a:ext uri="{FF2B5EF4-FFF2-40B4-BE49-F238E27FC236}">
                <a16:creationId xmlns:a16="http://schemas.microsoft.com/office/drawing/2014/main" id="{8CBF2491-5877-B0EC-490A-F73E86109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F83BC-E127-5C65-505D-62BD6AC9DC6F}"/>
              </a:ext>
            </a:extLst>
          </p:cNvPr>
          <p:cNvSpPr txBox="1"/>
          <p:nvPr/>
        </p:nvSpPr>
        <p:spPr>
          <a:xfrm>
            <a:off x="7091081" y="1649413"/>
            <a:ext cx="47692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wave amplification (721-946 nm)</a:t>
            </a:r>
          </a:p>
          <a:p>
            <a:pPr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 ħ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UV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= 4.92 - 5.33 eV   (3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SFG)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= 3.72 - 4.13 eV   (2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SFG)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Idler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wave amplification (1.13-1.8 µm )</a:t>
            </a:r>
          </a:p>
          <a:p>
            <a:pPr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 ħ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UV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= 4.3 - 4.71 eV   (3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SFG)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                   = 3.1 - 3.51 eV   (2</a:t>
            </a:r>
            <a:r>
              <a:rPr lang="el-GR" sz="2000" dirty="0">
                <a:latin typeface="Times New Roman" pitchFamily="18" charset="0"/>
                <a:cs typeface="Times New Roman" pitchFamily="18" charset="0"/>
                <a:sym typeface="Symbol"/>
              </a:rPr>
              <a:t>ω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 SFG) 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PLUS:  4ħ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4.81 eV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3ħ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3.61 eV</a:t>
            </a:r>
          </a:p>
        </p:txBody>
      </p:sp>
      <p:sp>
        <p:nvSpPr>
          <p:cNvPr id="7185" name="TextBox 3">
            <a:extLst>
              <a:ext uri="{FF2B5EF4-FFF2-40B4-BE49-F238E27FC236}">
                <a16:creationId xmlns:a16="http://schemas.microsoft.com/office/drawing/2014/main" id="{EE059C88-7FF3-0DA0-A52C-DE419E3E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9" y="5317750"/>
            <a:ext cx="2710235" cy="11080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5.33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radiation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(10-100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µW, ~0.5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6941BD-E027-7980-CF14-15F0C76CFDD0}"/>
              </a:ext>
            </a:extLst>
          </p:cNvPr>
          <p:cNvGrpSpPr/>
          <p:nvPr/>
        </p:nvGrpSpPr>
        <p:grpSpPr>
          <a:xfrm>
            <a:off x="439267" y="1631951"/>
            <a:ext cx="6297509" cy="4795743"/>
            <a:chOff x="1524001" y="1631951"/>
            <a:chExt cx="6118225" cy="4613275"/>
          </a:xfrm>
        </p:grpSpPr>
        <p:sp>
          <p:nvSpPr>
            <p:cNvPr id="7173" name="Rectangle 5">
              <a:extLst>
                <a:ext uri="{FF2B5EF4-FFF2-40B4-BE49-F238E27FC236}">
                  <a16:creationId xmlns:a16="http://schemas.microsoft.com/office/drawing/2014/main" id="{E826140A-DE27-A564-B4DD-342EFA3EC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3049072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80CADE7A-CB7A-6618-D49E-4790CE6AD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3134797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8729E8AF-A6F6-91D1-BCB9-30E12A9D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1" y="3049072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7186" name="Picture 2" descr="C:\Users\andreas\AppData\Local\Microsoft\Windows\Temporary Internet Files\Content.Outlook\DK1VDS1Q\spectroscopy.png">
              <a:extLst>
                <a:ext uri="{FF2B5EF4-FFF2-40B4-BE49-F238E27FC236}">
                  <a16:creationId xmlns:a16="http://schemas.microsoft.com/office/drawing/2014/main" id="{EF859160-68AF-E490-DB43-67E527B41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489" y="1631951"/>
              <a:ext cx="6027737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TextBox 2">
              <a:extLst>
                <a:ext uri="{FF2B5EF4-FFF2-40B4-BE49-F238E27FC236}">
                  <a16:creationId xmlns:a16="http://schemas.microsoft.com/office/drawing/2014/main" id="{D37465CB-97EB-3D38-593A-2D1997EA2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976" y="5013326"/>
              <a:ext cx="10842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Continuum</a:t>
              </a:r>
            </a:p>
          </p:txBody>
        </p:sp>
        <p:sp>
          <p:nvSpPr>
            <p:cNvPr id="7188" name="TextBox 19">
              <a:extLst>
                <a:ext uri="{FF2B5EF4-FFF2-40B4-BE49-F238E27FC236}">
                  <a16:creationId xmlns:a16="http://schemas.microsoft.com/office/drawing/2014/main" id="{AC193B85-5531-2E83-ABB1-1ADB7A523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676" y="4816476"/>
              <a:ext cx="688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1</a:t>
              </a:r>
            </a:p>
          </p:txBody>
        </p:sp>
        <p:sp>
          <p:nvSpPr>
            <p:cNvPr id="7189" name="TextBox 20">
              <a:extLst>
                <a:ext uri="{FF2B5EF4-FFF2-40B4-BE49-F238E27FC236}">
                  <a16:creationId xmlns:a16="http://schemas.microsoft.com/office/drawing/2014/main" id="{3DC59F74-49CF-14ED-821A-0C2C212E5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089" y="4608514"/>
              <a:ext cx="6826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A9A026-FF43-6222-E1A7-55885F267A9C}"/>
                </a:ext>
              </a:extLst>
            </p:cNvPr>
            <p:cNvSpPr/>
            <p:nvPr/>
          </p:nvSpPr>
          <p:spPr>
            <a:xfrm>
              <a:off x="4267200" y="2187576"/>
              <a:ext cx="1219200" cy="328136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91" name="TextBox 4">
              <a:extLst>
                <a:ext uri="{FF2B5EF4-FFF2-40B4-BE49-F238E27FC236}">
                  <a16:creationId xmlns:a16="http://schemas.microsoft.com/office/drawing/2014/main" id="{8181B31B-F25F-3171-58D2-ED2B52132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6" y="2189164"/>
              <a:ext cx="1230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Amplification range</a:t>
              </a:r>
            </a:p>
          </p:txBody>
        </p:sp>
      </p:grpSp>
      <p:sp>
        <p:nvSpPr>
          <p:cNvPr id="7192" name="TextBox 5">
            <a:extLst>
              <a:ext uri="{FF2B5EF4-FFF2-40B4-BE49-F238E27FC236}">
                <a16:creationId xmlns:a16="http://schemas.microsoft.com/office/drawing/2014/main" id="{169ADA61-ED4B-F44A-8600-B44D956F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" y="1002507"/>
            <a:ext cx="805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OPA 1 and OPA 2 are temperature tuned LBO crystals (NCPM) 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34817-EE4F-1327-746E-76BD3A5556EA}"/>
              </a:ext>
            </a:extLst>
          </p:cNvPr>
          <p:cNvSpPr txBox="1"/>
          <p:nvPr/>
        </p:nvSpPr>
        <p:spPr>
          <a:xfrm>
            <a:off x="2890749" y="5897253"/>
            <a:ext cx="19453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Wavelength (nm)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2FD72-1277-3C77-8334-610A76160FCF}"/>
              </a:ext>
            </a:extLst>
          </p:cNvPr>
          <p:cNvSpPr txBox="1"/>
          <p:nvPr/>
        </p:nvSpPr>
        <p:spPr>
          <a:xfrm rot="16200000">
            <a:off x="445838" y="3682454"/>
            <a:ext cx="1595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Intensity (</a:t>
            </a:r>
            <a:r>
              <a:rPr lang="en-US" dirty="0" err="1"/>
              <a:t>a.u</a:t>
            </a:r>
            <a:r>
              <a:rPr lang="en-US" dirty="0"/>
              <a:t>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4E0142AD-5DD4-4E95-9328-D46E817F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F6D739FD-0D01-4199-B9F0-AA91B24CC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163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10A52C2E-BE83-4200-8C11-899B324B0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1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UV radiation delivery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11">
            <a:extLst>
              <a:ext uri="{FF2B5EF4-FFF2-40B4-BE49-F238E27FC236}">
                <a16:creationId xmlns:a16="http://schemas.microsoft.com/office/drawing/2014/main" id="{DBBC556E-32D7-47E7-9623-B61FCC0A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2">
            <a:extLst>
              <a:ext uri="{FF2B5EF4-FFF2-40B4-BE49-F238E27FC236}">
                <a16:creationId xmlns:a16="http://schemas.microsoft.com/office/drawing/2014/main" id="{79EAE6E7-8B10-42CE-810E-4956DD12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14">
            <a:extLst>
              <a:ext uri="{FF2B5EF4-FFF2-40B4-BE49-F238E27FC236}">
                <a16:creationId xmlns:a16="http://schemas.microsoft.com/office/drawing/2014/main" id="{3D34F75B-D67C-4339-A2C6-9A56192D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8">
            <a:extLst>
              <a:ext uri="{FF2B5EF4-FFF2-40B4-BE49-F238E27FC236}">
                <a16:creationId xmlns:a16="http://schemas.microsoft.com/office/drawing/2014/main" id="{8FB0543A-F9BB-433A-9509-EF81FEF2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20">
            <a:extLst>
              <a:ext uri="{FF2B5EF4-FFF2-40B4-BE49-F238E27FC236}">
                <a16:creationId xmlns:a16="http://schemas.microsoft.com/office/drawing/2014/main" id="{086A30D2-3D14-4C44-8FE5-4AAD6928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4">
            <a:extLst>
              <a:ext uri="{FF2B5EF4-FFF2-40B4-BE49-F238E27FC236}">
                <a16:creationId xmlns:a16="http://schemas.microsoft.com/office/drawing/2014/main" id="{4E272E8C-53E3-4268-A358-8C089A3B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2">
            <a:extLst>
              <a:ext uri="{FF2B5EF4-FFF2-40B4-BE49-F238E27FC236}">
                <a16:creationId xmlns:a16="http://schemas.microsoft.com/office/drawing/2014/main" id="{BDDD0750-6F7E-4A3B-809E-5ED83C36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8" name="TextBox 18471">
            <a:extLst>
              <a:ext uri="{FF2B5EF4-FFF2-40B4-BE49-F238E27FC236}">
                <a16:creationId xmlns:a16="http://schemas.microsoft.com/office/drawing/2014/main" id="{1CD8C650-7A60-408A-9991-F24CC4DF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17589"/>
            <a:ext cx="93059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Laser / NLO based tunable UV radiation source: 3.0 – 5.3eV (235-410nm)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538619-89E5-7917-8443-029F298E0C5D}"/>
              </a:ext>
            </a:extLst>
          </p:cNvPr>
          <p:cNvGrpSpPr/>
          <p:nvPr/>
        </p:nvGrpSpPr>
        <p:grpSpPr>
          <a:xfrm>
            <a:off x="1780381" y="1542905"/>
            <a:ext cx="8631237" cy="4956175"/>
            <a:chOff x="1780381" y="1557973"/>
            <a:chExt cx="8631237" cy="4956175"/>
          </a:xfrm>
        </p:grpSpPr>
        <p:sp>
          <p:nvSpPr>
            <p:cNvPr id="18473" name="Rectangle 18472">
              <a:extLst>
                <a:ext uri="{FF2B5EF4-FFF2-40B4-BE49-F238E27FC236}">
                  <a16:creationId xmlns:a16="http://schemas.microsoft.com/office/drawing/2014/main" id="{0964D390-D4A3-4561-912C-7955A82B82E2}"/>
                </a:ext>
              </a:extLst>
            </p:cNvPr>
            <p:cNvSpPr/>
            <p:nvPr/>
          </p:nvSpPr>
          <p:spPr bwMode="auto">
            <a:xfrm>
              <a:off x="1780381" y="1557973"/>
              <a:ext cx="8631237" cy="4956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B75B9E5-5787-41A1-90E4-6E317CDA211B}"/>
                </a:ext>
              </a:extLst>
            </p:cNvPr>
            <p:cNvCxnSpPr/>
            <p:nvPr/>
          </p:nvCxnSpPr>
          <p:spPr bwMode="auto">
            <a:xfrm flipH="1">
              <a:off x="3358356" y="3851911"/>
              <a:ext cx="3989387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0977F0-CFA3-40E9-9138-845B76D297B9}"/>
                </a:ext>
              </a:extLst>
            </p:cNvPr>
            <p:cNvCxnSpPr/>
            <p:nvPr/>
          </p:nvCxnSpPr>
          <p:spPr bwMode="auto">
            <a:xfrm flipH="1">
              <a:off x="2488406" y="3083561"/>
              <a:ext cx="4837112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3" name="TextBox 1">
              <a:extLst>
                <a:ext uri="{FF2B5EF4-FFF2-40B4-BE49-F238E27FC236}">
                  <a16:creationId xmlns:a16="http://schemas.microsoft.com/office/drawing/2014/main" id="{238AF855-9FFA-41FC-80BC-88016F246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593" y="1774122"/>
              <a:ext cx="2909728" cy="64611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Yb:fiber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laser</a:t>
              </a:r>
            </a:p>
            <a:p>
              <a:pPr algn="ctr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 fs, 16.7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MHz, 1030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</a:t>
              </a:r>
            </a:p>
          </p:txBody>
        </p:sp>
        <p:sp>
          <p:nvSpPr>
            <p:cNvPr id="8214" name="TextBox 2">
              <a:extLst>
                <a:ext uri="{FF2B5EF4-FFF2-40B4-BE49-F238E27FC236}">
                  <a16:creationId xmlns:a16="http://schemas.microsoft.com/office/drawing/2014/main" id="{9F158DBA-5313-460A-B024-82B467197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315" y="3389948"/>
              <a:ext cx="1444546" cy="92392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Nonlinear fiber</a:t>
              </a:r>
            </a:p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(SC-3.7-975)</a:t>
              </a:r>
            </a:p>
          </p:txBody>
        </p:sp>
        <p:sp>
          <p:nvSpPr>
            <p:cNvPr id="8215" name="TextBox 3">
              <a:extLst>
                <a:ext uri="{FF2B5EF4-FFF2-40B4-BE49-F238E27FC236}">
                  <a16:creationId xmlns:a16="http://schemas.microsoft.com/office/drawing/2014/main" id="{B767AD6F-2367-4EE1-A83E-F45E66499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4679" y="5135747"/>
              <a:ext cx="1376286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Detector:</a:t>
              </a:r>
            </a:p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MCP &amp; CCD camera;</a:t>
              </a:r>
            </a:p>
            <a:p>
              <a:r>
                <a:rPr lang="en-US" alt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cup</a:t>
              </a:r>
            </a:p>
          </p:txBody>
        </p:sp>
        <p:sp>
          <p:nvSpPr>
            <p:cNvPr id="8216" name="TextBox 4">
              <a:extLst>
                <a:ext uri="{FF2B5EF4-FFF2-40B4-BE49-F238E27FC236}">
                  <a16:creationId xmlns:a16="http://schemas.microsoft.com/office/drawing/2014/main" id="{36612EB7-EAF9-4C13-B716-DF531AED3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273" y="5155248"/>
              <a:ext cx="146042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Non-collinear</a:t>
              </a:r>
            </a:p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 frequency</a:t>
              </a:r>
            </a:p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UV generation</a:t>
              </a:r>
            </a:p>
          </p:txBody>
        </p:sp>
        <p:sp>
          <p:nvSpPr>
            <p:cNvPr id="8217" name="TextBox 5">
              <a:extLst>
                <a:ext uri="{FF2B5EF4-FFF2-40B4-BE49-F238E27FC236}">
                  <a16:creationId xmlns:a16="http://schemas.microsoft.com/office/drawing/2014/main" id="{2F62C6D5-5C74-4893-A1DF-41ABE8A5A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043" y="6083936"/>
              <a:ext cx="1691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l-G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en-US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measurement</a:t>
              </a:r>
            </a:p>
          </p:txBody>
        </p:sp>
        <p:sp>
          <p:nvSpPr>
            <p:cNvPr id="8218" name="TextBox 6">
              <a:extLst>
                <a:ext uri="{FF2B5EF4-FFF2-40B4-BE49-F238E27FC236}">
                  <a16:creationId xmlns:a16="http://schemas.microsoft.com/office/drawing/2014/main" id="{30D1799B-3F09-4DFE-9BD9-8E08A0DAB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874" y="3666173"/>
              <a:ext cx="692112" cy="36988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19" name="TextBox 22">
              <a:extLst>
                <a:ext uri="{FF2B5EF4-FFF2-40B4-BE49-F238E27FC236}">
                  <a16:creationId xmlns:a16="http://schemas.microsoft.com/office/drawing/2014/main" id="{0FD6A304-9EE5-4D59-82EB-6156A4BF2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420" y="3670936"/>
              <a:ext cx="692112" cy="3698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7E2F06-F276-4151-B3AA-7CE20871409B}"/>
                </a:ext>
              </a:extLst>
            </p:cNvPr>
            <p:cNvSpPr txBox="1"/>
            <p:nvPr/>
          </p:nvSpPr>
          <p:spPr bwMode="auto">
            <a:xfrm>
              <a:off x="3679031" y="2904173"/>
              <a:ext cx="692150" cy="369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LBO</a:t>
              </a:r>
            </a:p>
          </p:txBody>
        </p:sp>
        <p:sp>
          <p:nvSpPr>
            <p:cNvPr id="8221" name="TextBox 24">
              <a:extLst>
                <a:ext uri="{FF2B5EF4-FFF2-40B4-BE49-F238E27FC236}">
                  <a16:creationId xmlns:a16="http://schemas.microsoft.com/office/drawing/2014/main" id="{A9D27057-7EF5-444F-885A-B2052064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0895" y="2900998"/>
              <a:ext cx="692112" cy="3698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22" name="TextBox 25">
              <a:extLst>
                <a:ext uri="{FF2B5EF4-FFF2-40B4-BE49-F238E27FC236}">
                  <a16:creationId xmlns:a16="http://schemas.microsoft.com/office/drawing/2014/main" id="{16790E37-85E9-499C-A0D6-166AF43B8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322" y="2899411"/>
              <a:ext cx="692112" cy="3683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LBO</a:t>
              </a:r>
            </a:p>
          </p:txBody>
        </p:sp>
        <p:sp>
          <p:nvSpPr>
            <p:cNvPr id="8223" name="TextBox 7">
              <a:extLst>
                <a:ext uri="{FF2B5EF4-FFF2-40B4-BE49-F238E27FC236}">
                  <a16:creationId xmlns:a16="http://schemas.microsoft.com/office/drawing/2014/main" id="{00018EFD-1F56-49C2-A80D-C70229045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770" y="3299461"/>
              <a:ext cx="1368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  515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nm</a:t>
              </a:r>
            </a:p>
          </p:txBody>
        </p:sp>
        <p:sp>
          <p:nvSpPr>
            <p:cNvPr id="8224" name="TextBox 8">
              <a:extLst>
                <a:ext uri="{FF2B5EF4-FFF2-40B4-BE49-F238E27FC236}">
                  <a16:creationId xmlns:a16="http://schemas.microsoft.com/office/drawing/2014/main" id="{1F838136-E858-4302-8178-05AFF21EA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791" y="4528186"/>
              <a:ext cx="73497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BBO</a:t>
              </a:r>
            </a:p>
          </p:txBody>
        </p:sp>
        <p:sp>
          <p:nvSpPr>
            <p:cNvPr id="8225" name="TextBox 9">
              <a:extLst>
                <a:ext uri="{FF2B5EF4-FFF2-40B4-BE49-F238E27FC236}">
                  <a16:creationId xmlns:a16="http://schemas.microsoft.com/office/drawing/2014/main" id="{C28B9223-6E76-4A9A-BF44-441A973B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976" y="2410461"/>
              <a:ext cx="72227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8226" name="TextBox 29">
              <a:extLst>
                <a:ext uri="{FF2B5EF4-FFF2-40B4-BE49-F238E27FC236}">
                  <a16:creationId xmlns:a16="http://schemas.microsoft.com/office/drawing/2014/main" id="{5A83DD0D-8EDD-4263-836D-D25B18676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063" y="2410461"/>
              <a:ext cx="73179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FF2F2B-0C7A-4F01-9F41-1B06984D1052}"/>
                </a:ext>
              </a:extLst>
            </p:cNvPr>
            <p:cNvCxnSpPr>
              <a:stCxn id="8213" idx="3"/>
            </p:cNvCxnSpPr>
            <p:nvPr/>
          </p:nvCxnSpPr>
          <p:spPr bwMode="auto">
            <a:xfrm flipV="1">
              <a:off x="6582112" y="2097972"/>
              <a:ext cx="11969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15356D-B2E2-4FFF-A84D-242E87A7DB4B}"/>
                </a:ext>
              </a:extLst>
            </p:cNvPr>
            <p:cNvCxnSpPr/>
            <p:nvPr/>
          </p:nvCxnSpPr>
          <p:spPr bwMode="auto">
            <a:xfrm>
              <a:off x="7325518" y="2096136"/>
              <a:ext cx="0" cy="5349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FB226B-ACAD-44C5-BF27-F9CE2143CF74}"/>
                </a:ext>
              </a:extLst>
            </p:cNvPr>
            <p:cNvCxnSpPr/>
            <p:nvPr/>
          </p:nvCxnSpPr>
          <p:spPr bwMode="auto">
            <a:xfrm>
              <a:off x="7244556" y="2002473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00A1B5D-6F76-410E-B273-3CEF7F002728}"/>
                </a:ext>
              </a:extLst>
            </p:cNvPr>
            <p:cNvCxnSpPr/>
            <p:nvPr/>
          </p:nvCxnSpPr>
          <p:spPr bwMode="auto">
            <a:xfrm rot="5400000">
              <a:off x="5743575" y="2984342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69B354-68FC-4C59-A710-BEEFD5F32893}"/>
                </a:ext>
              </a:extLst>
            </p:cNvPr>
            <p:cNvCxnSpPr/>
            <p:nvPr/>
          </p:nvCxnSpPr>
          <p:spPr bwMode="auto">
            <a:xfrm>
              <a:off x="5972968" y="37614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D2D6D2-8ACC-4300-9A60-D0ADCF9E3553}"/>
                </a:ext>
              </a:extLst>
            </p:cNvPr>
            <p:cNvCxnSpPr/>
            <p:nvPr/>
          </p:nvCxnSpPr>
          <p:spPr bwMode="auto">
            <a:xfrm rot="5400000">
              <a:off x="7247731" y="3008948"/>
              <a:ext cx="179388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F1E09F-871A-4409-87C9-F3DA5DAA8E7D}"/>
                </a:ext>
              </a:extLst>
            </p:cNvPr>
            <p:cNvCxnSpPr/>
            <p:nvPr/>
          </p:nvCxnSpPr>
          <p:spPr bwMode="auto">
            <a:xfrm>
              <a:off x="8325643" y="1985011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28D707-22B2-473F-A61C-097483CF8E35}"/>
                </a:ext>
              </a:extLst>
            </p:cNvPr>
            <p:cNvCxnSpPr/>
            <p:nvPr/>
          </p:nvCxnSpPr>
          <p:spPr bwMode="auto">
            <a:xfrm>
              <a:off x="7325518" y="2369186"/>
              <a:ext cx="0" cy="719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FB7D06-F756-4144-874C-23C5786D8377}"/>
                </a:ext>
              </a:extLst>
            </p:cNvPr>
            <p:cNvCxnSpPr/>
            <p:nvPr/>
          </p:nvCxnSpPr>
          <p:spPr bwMode="auto">
            <a:xfrm flipH="1">
              <a:off x="7347743" y="2096136"/>
              <a:ext cx="1074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6" name="TextBox 20">
              <a:extLst>
                <a:ext uri="{FF2B5EF4-FFF2-40B4-BE49-F238E27FC236}">
                  <a16:creationId xmlns:a16="http://schemas.microsoft.com/office/drawing/2014/main" id="{822098C8-F312-4C97-A1AE-9A73CBD1F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259" y="2564448"/>
              <a:ext cx="70957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SHG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A8211E6-0969-41E4-B805-71D647836F51}"/>
                </a:ext>
              </a:extLst>
            </p:cNvPr>
            <p:cNvCxnSpPr/>
            <p:nvPr/>
          </p:nvCxnSpPr>
          <p:spPr bwMode="auto">
            <a:xfrm>
              <a:off x="5850731" y="3083561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62360E7-65C5-41AD-B9F3-65F8F521C422}"/>
                </a:ext>
              </a:extLst>
            </p:cNvPr>
            <p:cNvCxnSpPr/>
            <p:nvPr/>
          </p:nvCxnSpPr>
          <p:spPr bwMode="auto">
            <a:xfrm>
              <a:off x="8408193" y="2077086"/>
              <a:ext cx="1588" cy="13128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9" name="TextBox 55">
              <a:extLst>
                <a:ext uri="{FF2B5EF4-FFF2-40B4-BE49-F238E27FC236}">
                  <a16:creationId xmlns:a16="http://schemas.microsoft.com/office/drawing/2014/main" id="{BED69493-4CC2-443E-B89A-D10A0EE23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70" y="2564448"/>
              <a:ext cx="70957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SHG</a:t>
              </a:r>
            </a:p>
          </p:txBody>
        </p:sp>
        <p:sp>
          <p:nvSpPr>
            <p:cNvPr id="8240" name="TextBox 56">
              <a:extLst>
                <a:ext uri="{FF2B5EF4-FFF2-40B4-BE49-F238E27FC236}">
                  <a16:creationId xmlns:a16="http://schemas.microsoft.com/office/drawing/2014/main" id="{DA6B5CC0-091C-4FC8-94B3-27596F058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336" y="2572386"/>
              <a:ext cx="70957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THG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7AA683-9ABF-42E8-94A1-212480D34F3D}"/>
                </a:ext>
              </a:extLst>
            </p:cNvPr>
            <p:cNvCxnSpPr/>
            <p:nvPr/>
          </p:nvCxnSpPr>
          <p:spPr bwMode="auto">
            <a:xfrm>
              <a:off x="4523581" y="3715386"/>
              <a:ext cx="0" cy="2873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2" name="TextBox 36">
              <a:extLst>
                <a:ext uri="{FF2B5EF4-FFF2-40B4-BE49-F238E27FC236}">
                  <a16:creationId xmlns:a16="http://schemas.microsoft.com/office/drawing/2014/main" id="{B158B72D-760E-4974-BCD6-9A2CF204B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986" y="3375661"/>
              <a:ext cx="35875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13F56B-34BC-45BC-885C-91E8A0E5C87A}"/>
                </a:ext>
              </a:extLst>
            </p:cNvPr>
            <p:cNvCxnSpPr/>
            <p:nvPr/>
          </p:nvCxnSpPr>
          <p:spPr bwMode="auto">
            <a:xfrm>
              <a:off x="5850731" y="3564573"/>
              <a:ext cx="0" cy="719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60E88C-C820-4859-A4E2-DF735872E565}"/>
                </a:ext>
              </a:extLst>
            </p:cNvPr>
            <p:cNvCxnSpPr/>
            <p:nvPr/>
          </p:nvCxnSpPr>
          <p:spPr bwMode="auto">
            <a:xfrm>
              <a:off x="6052343" y="3858261"/>
              <a:ext cx="0" cy="425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A928B4-6E6C-4303-A420-3B7E8605C107}"/>
                </a:ext>
              </a:extLst>
            </p:cNvPr>
            <p:cNvCxnSpPr/>
            <p:nvPr/>
          </p:nvCxnSpPr>
          <p:spPr bwMode="auto">
            <a:xfrm rot="5400000">
              <a:off x="5976937" y="4195604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949798-59AB-4BCF-A6C5-370DAA7BF1A5}"/>
                </a:ext>
              </a:extLst>
            </p:cNvPr>
            <p:cNvCxnSpPr/>
            <p:nvPr/>
          </p:nvCxnSpPr>
          <p:spPr bwMode="auto">
            <a:xfrm>
              <a:off x="5739606" y="4190048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F59126-C4C0-4239-8021-F3BC1B25AC44}"/>
                </a:ext>
              </a:extLst>
            </p:cNvPr>
            <p:cNvCxnSpPr/>
            <p:nvPr/>
          </p:nvCxnSpPr>
          <p:spPr bwMode="auto">
            <a:xfrm flipH="1">
              <a:off x="5853906" y="4283711"/>
              <a:ext cx="212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5D1D783-487D-4CAD-976E-3E92A971BDD2}"/>
                </a:ext>
              </a:extLst>
            </p:cNvPr>
            <p:cNvCxnSpPr/>
            <p:nvPr/>
          </p:nvCxnSpPr>
          <p:spPr bwMode="auto">
            <a:xfrm>
              <a:off x="6292056" y="4040823"/>
              <a:ext cx="0" cy="3921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74">
              <a:extLst>
                <a:ext uri="{FF2B5EF4-FFF2-40B4-BE49-F238E27FC236}">
                  <a16:creationId xmlns:a16="http://schemas.microsoft.com/office/drawing/2014/main" id="{8075A0D4-F1D3-4851-B193-314942F73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301" y="4009073"/>
              <a:ext cx="86514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2</a:t>
              </a:r>
            </a:p>
          </p:txBody>
        </p:sp>
        <p:sp>
          <p:nvSpPr>
            <p:cNvPr id="8250" name="TextBox 75">
              <a:extLst>
                <a:ext uri="{FF2B5EF4-FFF2-40B4-BE49-F238E27FC236}">
                  <a16:creationId xmlns:a16="http://schemas.microsoft.com/office/drawing/2014/main" id="{B32DFC5F-18E5-4EE2-8112-888C5D56E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434" y="4013836"/>
              <a:ext cx="80481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OPA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BC71129-D1F8-4D02-9E39-96EA041A6CAB}"/>
                </a:ext>
              </a:extLst>
            </p:cNvPr>
            <p:cNvSpPr/>
            <p:nvPr/>
          </p:nvSpPr>
          <p:spPr bwMode="auto">
            <a:xfrm>
              <a:off x="5599906" y="5134709"/>
              <a:ext cx="3214687" cy="922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A26E6A-7718-4C11-8525-0024BF45F82D}"/>
                </a:ext>
              </a:extLst>
            </p:cNvPr>
            <p:cNvSpPr/>
            <p:nvPr/>
          </p:nvSpPr>
          <p:spPr bwMode="auto">
            <a:xfrm>
              <a:off x="8763342" y="5394305"/>
              <a:ext cx="50799" cy="46056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55" name="TextBox 54">
              <a:extLst>
                <a:ext uri="{FF2B5EF4-FFF2-40B4-BE49-F238E27FC236}">
                  <a16:creationId xmlns:a16="http://schemas.microsoft.com/office/drawing/2014/main" id="{2F0A8A44-49F4-403D-AE26-B0040900E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483" y="5771198"/>
              <a:ext cx="782594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  <a:r>
                <a: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kV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53E09B-EB06-4711-BA54-182F76928F8E}"/>
                </a:ext>
              </a:extLst>
            </p:cNvPr>
            <p:cNvCxnSpPr>
              <a:stCxn id="83" idx="3"/>
            </p:cNvCxnSpPr>
            <p:nvPr/>
          </p:nvCxnSpPr>
          <p:spPr bwMode="auto">
            <a:xfrm>
              <a:off x="6238081" y="5618798"/>
              <a:ext cx="2533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F4BA14E-90FE-48BE-A657-4989506C869A}"/>
                </a:ext>
              </a:extLst>
            </p:cNvPr>
            <p:cNvSpPr/>
            <p:nvPr/>
          </p:nvSpPr>
          <p:spPr bwMode="auto">
            <a:xfrm>
              <a:off x="6185693" y="5504498"/>
              <a:ext cx="52388" cy="2286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Pie 60">
              <a:extLst>
                <a:ext uri="{FF2B5EF4-FFF2-40B4-BE49-F238E27FC236}">
                  <a16:creationId xmlns:a16="http://schemas.microsoft.com/office/drawing/2014/main" id="{A1B734D8-9798-4096-8569-CFA9732D4118}"/>
                </a:ext>
              </a:extLst>
            </p:cNvPr>
            <p:cNvSpPr/>
            <p:nvPr/>
          </p:nvSpPr>
          <p:spPr bwMode="auto">
            <a:xfrm rot="5400000">
              <a:off x="6045993" y="5829936"/>
              <a:ext cx="414338" cy="150812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6" name="Pie 85">
              <a:extLst>
                <a:ext uri="{FF2B5EF4-FFF2-40B4-BE49-F238E27FC236}">
                  <a16:creationId xmlns:a16="http://schemas.microsoft.com/office/drawing/2014/main" id="{D3E3C05E-662C-40F3-BAA8-C35B501B1B0D}"/>
                </a:ext>
              </a:extLst>
            </p:cNvPr>
            <p:cNvSpPr/>
            <p:nvPr/>
          </p:nvSpPr>
          <p:spPr bwMode="auto">
            <a:xfrm rot="5400000" flipV="1">
              <a:off x="6332537" y="5830730"/>
              <a:ext cx="414338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7" name="Pie 86">
              <a:extLst>
                <a:ext uri="{FF2B5EF4-FFF2-40B4-BE49-F238E27FC236}">
                  <a16:creationId xmlns:a16="http://schemas.microsoft.com/office/drawing/2014/main" id="{24C72802-C813-4F0F-80AE-FC9FD613D328}"/>
                </a:ext>
              </a:extLst>
            </p:cNvPr>
            <p:cNvSpPr/>
            <p:nvPr/>
          </p:nvSpPr>
          <p:spPr bwMode="auto">
            <a:xfrm rot="16200000">
              <a:off x="6332537" y="5267167"/>
              <a:ext cx="414337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8" name="Pie 87">
              <a:extLst>
                <a:ext uri="{FF2B5EF4-FFF2-40B4-BE49-F238E27FC236}">
                  <a16:creationId xmlns:a16="http://schemas.microsoft.com/office/drawing/2014/main" id="{699EA4B1-8C2A-4028-8689-EDB899CCD757}"/>
                </a:ext>
              </a:extLst>
            </p:cNvPr>
            <p:cNvSpPr/>
            <p:nvPr/>
          </p:nvSpPr>
          <p:spPr bwMode="auto">
            <a:xfrm rot="5400000" flipH="1">
              <a:off x="6041231" y="5266373"/>
              <a:ext cx="412750" cy="149225"/>
            </a:xfrm>
            <a:prstGeom prst="pie">
              <a:avLst>
                <a:gd name="adj1" fmla="val 10799996"/>
                <a:gd name="adj2" fmla="val 162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2C465A8-8E22-4000-A3E7-ADEA1ABB056C}"/>
                </a:ext>
              </a:extLst>
            </p:cNvPr>
            <p:cNvCxnSpPr/>
            <p:nvPr/>
          </p:nvCxnSpPr>
          <p:spPr bwMode="auto">
            <a:xfrm flipH="1">
              <a:off x="6250781" y="5001163"/>
              <a:ext cx="479425" cy="6080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F6E93D-E594-420B-B445-D23DFDFCFA42}"/>
                </a:ext>
              </a:extLst>
            </p:cNvPr>
            <p:cNvCxnSpPr/>
            <p:nvPr/>
          </p:nvCxnSpPr>
          <p:spPr bwMode="auto">
            <a:xfrm>
              <a:off x="6695281" y="4888548"/>
              <a:ext cx="10953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38" name="Straight Connector 18437">
              <a:extLst>
                <a:ext uri="{FF2B5EF4-FFF2-40B4-BE49-F238E27FC236}">
                  <a16:creationId xmlns:a16="http://schemas.microsoft.com/office/drawing/2014/main" id="{9E6EF327-99D0-4BEA-A579-05856FECEE23}"/>
                </a:ext>
              </a:extLst>
            </p:cNvPr>
            <p:cNvCxnSpPr/>
            <p:nvPr/>
          </p:nvCxnSpPr>
          <p:spPr bwMode="auto">
            <a:xfrm>
              <a:off x="4421981" y="4991736"/>
              <a:ext cx="23193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70CA594-98BD-4824-83F2-9FB29A0F266E}"/>
                </a:ext>
              </a:extLst>
            </p:cNvPr>
            <p:cNvCxnSpPr/>
            <p:nvPr/>
          </p:nvCxnSpPr>
          <p:spPr bwMode="auto">
            <a:xfrm rot="5400000">
              <a:off x="2917825" y="2981167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1" name="Straight Connector 18440">
              <a:extLst>
                <a:ext uri="{FF2B5EF4-FFF2-40B4-BE49-F238E27FC236}">
                  <a16:creationId xmlns:a16="http://schemas.microsoft.com/office/drawing/2014/main" id="{D8247B3E-F3CB-4A27-A6EE-8F7E6A6A7C88}"/>
                </a:ext>
              </a:extLst>
            </p:cNvPr>
            <p:cNvCxnSpPr/>
            <p:nvPr/>
          </p:nvCxnSpPr>
          <p:spPr bwMode="auto">
            <a:xfrm>
              <a:off x="3018631" y="3089911"/>
              <a:ext cx="0" cy="2830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9ACB26C-6A29-4240-B07A-3E46A63BDEC4}"/>
                </a:ext>
              </a:extLst>
            </p:cNvPr>
            <p:cNvCxnSpPr/>
            <p:nvPr/>
          </p:nvCxnSpPr>
          <p:spPr bwMode="auto">
            <a:xfrm flipV="1">
              <a:off x="3251993" y="3764598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97C732A-9EFD-4C23-8550-E65ED2A7615F}"/>
                </a:ext>
              </a:extLst>
            </p:cNvPr>
            <p:cNvCxnSpPr/>
            <p:nvPr/>
          </p:nvCxnSpPr>
          <p:spPr bwMode="auto">
            <a:xfrm flipH="1">
              <a:off x="2809081" y="4744086"/>
              <a:ext cx="4762" cy="1166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ADB49E-7668-4289-9C56-11578431D84B}"/>
                </a:ext>
              </a:extLst>
            </p:cNvPr>
            <p:cNvCxnSpPr/>
            <p:nvPr/>
          </p:nvCxnSpPr>
          <p:spPr bwMode="auto">
            <a:xfrm rot="5400000">
              <a:off x="2936081" y="5842636"/>
              <a:ext cx="179387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3360B21-8C1D-4D75-B222-B4679215DDEA}"/>
                </a:ext>
              </a:extLst>
            </p:cNvPr>
            <p:cNvCxnSpPr/>
            <p:nvPr/>
          </p:nvCxnSpPr>
          <p:spPr bwMode="auto">
            <a:xfrm>
              <a:off x="2699543" y="58442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2DDA0B4-CAE2-42BC-B75D-12EEA75EAB4F}"/>
                </a:ext>
              </a:extLst>
            </p:cNvPr>
            <p:cNvCxnSpPr/>
            <p:nvPr/>
          </p:nvCxnSpPr>
          <p:spPr bwMode="auto">
            <a:xfrm flipH="1">
              <a:off x="2813843" y="5920423"/>
              <a:ext cx="2111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FEAF687-722F-4988-88C6-24EDE6A7F354}"/>
                </a:ext>
              </a:extLst>
            </p:cNvPr>
            <p:cNvCxnSpPr/>
            <p:nvPr/>
          </p:nvCxnSpPr>
          <p:spPr bwMode="auto">
            <a:xfrm>
              <a:off x="2602706" y="5712461"/>
              <a:ext cx="0" cy="3921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505C7ED-5EC1-44E5-8456-79A204BEA871}"/>
                </a:ext>
              </a:extLst>
            </p:cNvPr>
            <p:cNvCxnSpPr/>
            <p:nvPr/>
          </p:nvCxnSpPr>
          <p:spPr bwMode="auto">
            <a:xfrm flipV="1">
              <a:off x="2702718" y="4650423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4265E0-42D2-4704-A114-DA9ED932A57B}"/>
                </a:ext>
              </a:extLst>
            </p:cNvPr>
            <p:cNvCxnSpPr/>
            <p:nvPr/>
          </p:nvCxnSpPr>
          <p:spPr bwMode="auto">
            <a:xfrm>
              <a:off x="3358356" y="3858261"/>
              <a:ext cx="0" cy="1328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C0B2F7A-416B-4B56-A7DC-8400228D4985}"/>
                </a:ext>
              </a:extLst>
            </p:cNvPr>
            <p:cNvCxnSpPr/>
            <p:nvPr/>
          </p:nvCxnSpPr>
          <p:spPr bwMode="auto">
            <a:xfrm>
              <a:off x="3267868" y="5093336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6" name="Straight Connector 18445">
              <a:extLst>
                <a:ext uri="{FF2B5EF4-FFF2-40B4-BE49-F238E27FC236}">
                  <a16:creationId xmlns:a16="http://schemas.microsoft.com/office/drawing/2014/main" id="{D8049AA5-EF73-4818-95D8-769C96FFA415}"/>
                </a:ext>
              </a:extLst>
            </p:cNvPr>
            <p:cNvCxnSpPr/>
            <p:nvPr/>
          </p:nvCxnSpPr>
          <p:spPr bwMode="auto">
            <a:xfrm>
              <a:off x="2270918" y="4648836"/>
              <a:ext cx="2765425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48" name="Straight Connector 18447">
              <a:extLst>
                <a:ext uri="{FF2B5EF4-FFF2-40B4-BE49-F238E27FC236}">
                  <a16:creationId xmlns:a16="http://schemas.microsoft.com/office/drawing/2014/main" id="{26EF0C15-6CDA-4D10-B71B-1043DED93869}"/>
                </a:ext>
              </a:extLst>
            </p:cNvPr>
            <p:cNvCxnSpPr/>
            <p:nvPr/>
          </p:nvCxnSpPr>
          <p:spPr bwMode="auto">
            <a:xfrm flipV="1">
              <a:off x="3358356" y="4867911"/>
              <a:ext cx="1649412" cy="319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Rectangle 18450">
              <a:extLst>
                <a:ext uri="{FF2B5EF4-FFF2-40B4-BE49-F238E27FC236}">
                  <a16:creationId xmlns:a16="http://schemas.microsoft.com/office/drawing/2014/main" id="{70F96F6E-3E33-4B36-817F-04E70DFAB355}"/>
                </a:ext>
              </a:extLst>
            </p:cNvPr>
            <p:cNvSpPr/>
            <p:nvPr/>
          </p:nvSpPr>
          <p:spPr bwMode="auto">
            <a:xfrm>
              <a:off x="4371181" y="4867911"/>
              <a:ext cx="46037" cy="225425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0601AF-0DD2-469F-898F-5B2D229268B8}"/>
                </a:ext>
              </a:extLst>
            </p:cNvPr>
            <p:cNvCxnSpPr/>
            <p:nvPr/>
          </p:nvCxnSpPr>
          <p:spPr bwMode="auto">
            <a:xfrm>
              <a:off x="3023032" y="3705860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7DD85D1-3698-4E57-8EC2-F8B9A7C694CA}"/>
                </a:ext>
              </a:extLst>
            </p:cNvPr>
            <p:cNvCxnSpPr/>
            <p:nvPr/>
          </p:nvCxnSpPr>
          <p:spPr bwMode="auto">
            <a:xfrm>
              <a:off x="3358356" y="4061461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1" name="TextBox 18451">
              <a:extLst>
                <a:ext uri="{FF2B5EF4-FFF2-40B4-BE49-F238E27FC236}">
                  <a16:creationId xmlns:a16="http://schemas.microsoft.com/office/drawing/2014/main" id="{2090A6B3-6C24-4608-96E6-EC2B7D267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531" y="3951923"/>
              <a:ext cx="50003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2" name="TextBox 18452">
              <a:extLst>
                <a:ext uri="{FF2B5EF4-FFF2-40B4-BE49-F238E27FC236}">
                  <a16:creationId xmlns:a16="http://schemas.microsoft.com/office/drawing/2014/main" id="{9EE00B04-88E3-43F0-A8AD-1FAE2418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818" y="4304348"/>
              <a:ext cx="50162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s,i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3" name="TextBox 18453">
              <a:extLst>
                <a:ext uri="{FF2B5EF4-FFF2-40B4-BE49-F238E27FC236}">
                  <a16:creationId xmlns:a16="http://schemas.microsoft.com/office/drawing/2014/main" id="{C3036FBC-695E-457D-8A45-C21C0EA5D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000" y="3848736"/>
              <a:ext cx="13572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Continuum</a:t>
              </a:r>
            </a:p>
            <a:p>
              <a:pPr algn="ctr"/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(700-950</a:t>
              </a:r>
              <a:r>
                <a:rPr lang="en-US" alt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nm)</a:t>
              </a:r>
            </a:p>
          </p:txBody>
        </p:sp>
        <p:cxnSp>
          <p:nvCxnSpPr>
            <p:cNvPr id="18456" name="Straight Arrow Connector 18455">
              <a:extLst>
                <a:ext uri="{FF2B5EF4-FFF2-40B4-BE49-F238E27FC236}">
                  <a16:creationId xmlns:a16="http://schemas.microsoft.com/office/drawing/2014/main" id="{8F53B295-F508-45DA-9F90-83E985EAFEE9}"/>
                </a:ext>
              </a:extLst>
            </p:cNvPr>
            <p:cNvCxnSpPr/>
            <p:nvPr/>
          </p:nvCxnSpPr>
          <p:spPr bwMode="auto">
            <a:xfrm flipH="1">
              <a:off x="6928643" y="3851911"/>
              <a:ext cx="773113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5" name="Straight Connector 18464">
              <a:extLst>
                <a:ext uri="{FF2B5EF4-FFF2-40B4-BE49-F238E27FC236}">
                  <a16:creationId xmlns:a16="http://schemas.microsoft.com/office/drawing/2014/main" id="{BD4D319C-2917-4881-A7B2-FC753E41DBEE}"/>
                </a:ext>
              </a:extLst>
            </p:cNvPr>
            <p:cNvCxnSpPr/>
            <p:nvPr/>
          </p:nvCxnSpPr>
          <p:spPr bwMode="auto">
            <a:xfrm>
              <a:off x="5036343" y="4766311"/>
              <a:ext cx="0" cy="185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5314238-392B-498A-8D63-88079BE94BA7}"/>
                </a:ext>
              </a:extLst>
            </p:cNvPr>
            <p:cNvCxnSpPr/>
            <p:nvPr/>
          </p:nvCxnSpPr>
          <p:spPr bwMode="auto">
            <a:xfrm>
              <a:off x="5034756" y="5029836"/>
              <a:ext cx="0" cy="185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45576ED0-6031-42CF-A4F0-A486EE1B7D1B}"/>
                </a:ext>
              </a:extLst>
            </p:cNvPr>
            <p:cNvCxnSpPr/>
            <p:nvPr/>
          </p:nvCxnSpPr>
          <p:spPr bwMode="auto">
            <a:xfrm>
              <a:off x="5581191" y="4991736"/>
              <a:ext cx="5969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8" name="TextBox 18467">
              <a:extLst>
                <a:ext uri="{FF2B5EF4-FFF2-40B4-BE49-F238E27FC236}">
                  <a16:creationId xmlns:a16="http://schemas.microsoft.com/office/drawing/2014/main" id="{790B33C0-305F-43B7-BFE3-C2E4FC266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714" y="4591686"/>
              <a:ext cx="21906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Tunable UV (0.1-1mW)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7728CF6-4E73-4996-9DEF-B8490062466F}"/>
                </a:ext>
              </a:extLst>
            </p:cNvPr>
            <p:cNvCxnSpPr/>
            <p:nvPr/>
          </p:nvCxnSpPr>
          <p:spPr bwMode="auto">
            <a:xfrm>
              <a:off x="8411368" y="2116773"/>
              <a:ext cx="0" cy="5349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52F6FC6-F647-48B2-B9D4-B6E3AB76A601}"/>
                </a:ext>
              </a:extLst>
            </p:cNvPr>
            <p:cNvCxnSpPr/>
            <p:nvPr/>
          </p:nvCxnSpPr>
          <p:spPr bwMode="auto">
            <a:xfrm>
              <a:off x="2489993" y="3108961"/>
              <a:ext cx="0" cy="2351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0D725A7-0877-45C5-AB8D-1AEE056CD3B5}"/>
                </a:ext>
              </a:extLst>
            </p:cNvPr>
            <p:cNvCxnSpPr/>
            <p:nvPr/>
          </p:nvCxnSpPr>
          <p:spPr bwMode="auto">
            <a:xfrm>
              <a:off x="2072481" y="5218748"/>
              <a:ext cx="0" cy="3921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1B83F3-7ACE-4643-941E-C1D17FBC3AFE}"/>
                </a:ext>
              </a:extLst>
            </p:cNvPr>
            <p:cNvCxnSpPr/>
            <p:nvPr/>
          </p:nvCxnSpPr>
          <p:spPr bwMode="auto">
            <a:xfrm>
              <a:off x="2164556" y="5356861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694C1F4-5E99-444D-9F8B-359208FF6B75}"/>
                </a:ext>
              </a:extLst>
            </p:cNvPr>
            <p:cNvCxnSpPr/>
            <p:nvPr/>
          </p:nvCxnSpPr>
          <p:spPr bwMode="auto">
            <a:xfrm rot="5400000">
              <a:off x="2409031" y="5358448"/>
              <a:ext cx="179388" cy="1857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7BF8C53-7E14-43EC-AE74-9CB6618DEB57}"/>
                </a:ext>
              </a:extLst>
            </p:cNvPr>
            <p:cNvCxnSpPr/>
            <p:nvPr/>
          </p:nvCxnSpPr>
          <p:spPr bwMode="auto">
            <a:xfrm flipH="1">
              <a:off x="2270918" y="5434648"/>
              <a:ext cx="2111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E3DC7AB-E037-43D5-B14F-542367BEE668}"/>
                </a:ext>
              </a:extLst>
            </p:cNvPr>
            <p:cNvCxnSpPr/>
            <p:nvPr/>
          </p:nvCxnSpPr>
          <p:spPr bwMode="auto">
            <a:xfrm rot="5400000">
              <a:off x="2398712" y="3001804"/>
              <a:ext cx="179388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87DC043-ABD9-4C6E-B27C-090CC78C3166}"/>
                </a:ext>
              </a:extLst>
            </p:cNvPr>
            <p:cNvCxnSpPr/>
            <p:nvPr/>
          </p:nvCxnSpPr>
          <p:spPr bwMode="auto">
            <a:xfrm flipH="1">
              <a:off x="2270918" y="4650423"/>
              <a:ext cx="0" cy="781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9F2BB18-C47C-4296-942A-68067D94DBBE}"/>
                </a:ext>
              </a:extLst>
            </p:cNvPr>
            <p:cNvCxnSpPr/>
            <p:nvPr/>
          </p:nvCxnSpPr>
          <p:spPr bwMode="auto">
            <a:xfrm flipV="1">
              <a:off x="2170906" y="4542473"/>
              <a:ext cx="179387" cy="187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8" name="TextBox 18451">
              <a:extLst>
                <a:ext uri="{FF2B5EF4-FFF2-40B4-BE49-F238E27FC236}">
                  <a16:creationId xmlns:a16="http://schemas.microsoft.com/office/drawing/2014/main" id="{56D74512-2628-4997-876E-D40BBAF6F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754" y="3734370"/>
              <a:ext cx="50003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2</a:t>
              </a: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41D7ACF-B352-4BC9-AD9C-1BA207C109B4}"/>
                </a:ext>
              </a:extLst>
            </p:cNvPr>
            <p:cNvCxnSpPr/>
            <p:nvPr/>
          </p:nvCxnSpPr>
          <p:spPr bwMode="auto">
            <a:xfrm>
              <a:off x="2497642" y="3474183"/>
              <a:ext cx="0" cy="660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5C76B863-B5AD-484D-8B3B-66EFEC90C895}"/>
                </a:ext>
              </a:extLst>
            </p:cNvPr>
            <p:cNvSpPr/>
            <p:nvPr/>
          </p:nvSpPr>
          <p:spPr>
            <a:xfrm rot="16200000">
              <a:off x="7322004" y="4461877"/>
              <a:ext cx="203877" cy="2315312"/>
            </a:xfrm>
            <a:prstGeom prst="triangl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D41878-E5B2-A27B-624C-969E50215E01}"/>
              </a:ext>
            </a:extLst>
          </p:cNvPr>
          <p:cNvGrpSpPr/>
          <p:nvPr/>
        </p:nvGrpSpPr>
        <p:grpSpPr>
          <a:xfrm>
            <a:off x="4849097" y="2666708"/>
            <a:ext cx="7167419" cy="4029660"/>
            <a:chOff x="1967345" y="1650705"/>
            <a:chExt cx="7167419" cy="4029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22468E-3802-819B-185F-4858CCB43FE3}"/>
                </a:ext>
              </a:extLst>
            </p:cNvPr>
            <p:cNvSpPr/>
            <p:nvPr/>
          </p:nvSpPr>
          <p:spPr>
            <a:xfrm>
              <a:off x="1967345" y="1650705"/>
              <a:ext cx="7167419" cy="40296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8471">
              <a:extLst>
                <a:ext uri="{FF2B5EF4-FFF2-40B4-BE49-F238E27FC236}">
                  <a16:creationId xmlns:a16="http://schemas.microsoft.com/office/drawing/2014/main" id="{3D4E26BE-D0B2-87FC-38DB-42D92A566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264" y="1820864"/>
              <a:ext cx="25691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Tunable UV (0.01-0.1mW) 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A7D182-235D-B73D-52A8-6C686EF8450F}"/>
                </a:ext>
              </a:extLst>
            </p:cNvPr>
            <p:cNvSpPr txBox="1"/>
            <p:nvPr/>
          </p:nvSpPr>
          <p:spPr>
            <a:xfrm>
              <a:off x="5596196" y="2949303"/>
              <a:ext cx="1897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100-200</a:t>
              </a:r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μ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 aperture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1A6CF1-0B91-3794-10C0-58F825B5F2D7}"/>
                </a:ext>
              </a:extLst>
            </p:cNvPr>
            <p:cNvGrpSpPr/>
            <p:nvPr/>
          </p:nvGrpSpPr>
          <p:grpSpPr>
            <a:xfrm>
              <a:off x="2207978" y="4229394"/>
              <a:ext cx="4630482" cy="1287879"/>
              <a:chOff x="5560483" y="4968363"/>
              <a:chExt cx="4630482" cy="1287879"/>
            </a:xfrm>
          </p:grpSpPr>
          <p:sp>
            <p:nvSpPr>
              <p:cNvPr id="42" name="TextBox 3">
                <a:extLst>
                  <a:ext uri="{FF2B5EF4-FFF2-40B4-BE49-F238E27FC236}">
                    <a16:creationId xmlns:a16="http://schemas.microsoft.com/office/drawing/2014/main" id="{9E8AF70F-7736-20CE-3E70-39F01858E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4679" y="4969499"/>
                <a:ext cx="1376286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Detector:</a:t>
                </a:r>
              </a:p>
              <a:p>
                <a:r>
                  <a:rPr lang="en-US" alt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MCP &amp; CMOS camera;</a:t>
                </a:r>
              </a:p>
              <a:p>
                <a:r>
                  <a:rPr lang="en-US" alt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Faraday cup</a:t>
                </a:r>
              </a:p>
            </p:txBody>
          </p:sp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8781B8BC-2472-3B7B-24ED-814EAC00D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2043" y="5917688"/>
                <a:ext cx="1691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l-GR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measurement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0A961F-02B8-9327-DFE5-53A296D66D55}"/>
                  </a:ext>
                </a:extLst>
              </p:cNvPr>
              <p:cNvSpPr/>
              <p:nvPr/>
            </p:nvSpPr>
            <p:spPr bwMode="auto">
              <a:xfrm>
                <a:off x="5599906" y="4968461"/>
                <a:ext cx="3214687" cy="9223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C606D0-965C-704F-4100-B1FBA3F7A7F4}"/>
                  </a:ext>
                </a:extLst>
              </p:cNvPr>
              <p:cNvSpPr/>
              <p:nvPr/>
            </p:nvSpPr>
            <p:spPr bwMode="auto">
              <a:xfrm>
                <a:off x="8763342" y="5228057"/>
                <a:ext cx="50799" cy="460562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TextBox 54">
                <a:extLst>
                  <a:ext uri="{FF2B5EF4-FFF2-40B4-BE49-F238E27FC236}">
                    <a16:creationId xmlns:a16="http://schemas.microsoft.com/office/drawing/2014/main" id="{52A7B56E-7FF1-10E4-8E75-5028E189B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0483" y="5604950"/>
                <a:ext cx="782594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</a:t>
                </a:r>
                <a:r>
                  <a:rPr lang="en-US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48C5131-891F-3E65-BC1B-6892D3F579AF}"/>
                  </a:ext>
                </a:extLst>
              </p:cNvPr>
              <p:cNvCxnSpPr>
                <a:stCxn id="51" idx="3"/>
              </p:cNvCxnSpPr>
              <p:nvPr/>
            </p:nvCxnSpPr>
            <p:spPr bwMode="auto">
              <a:xfrm>
                <a:off x="6238081" y="5452550"/>
                <a:ext cx="253365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2B8A4D-1D75-4C50-BBF3-C325D5F4765D}"/>
                  </a:ext>
                </a:extLst>
              </p:cNvPr>
              <p:cNvSpPr/>
              <p:nvPr/>
            </p:nvSpPr>
            <p:spPr bwMode="auto">
              <a:xfrm>
                <a:off x="6185693" y="5338250"/>
                <a:ext cx="52388" cy="228600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Pie 60">
                <a:extLst>
                  <a:ext uri="{FF2B5EF4-FFF2-40B4-BE49-F238E27FC236}">
                    <a16:creationId xmlns:a16="http://schemas.microsoft.com/office/drawing/2014/main" id="{06A47484-D4CD-99B5-723F-AE84632C84B7}"/>
                  </a:ext>
                </a:extLst>
              </p:cNvPr>
              <p:cNvSpPr/>
              <p:nvPr/>
            </p:nvSpPr>
            <p:spPr bwMode="auto">
              <a:xfrm rot="5400000">
                <a:off x="6045993" y="5663688"/>
                <a:ext cx="414338" cy="150812"/>
              </a:xfrm>
              <a:prstGeom prst="pie">
                <a:avLst>
                  <a:gd name="adj1" fmla="val 10799996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Pie 85">
                <a:extLst>
                  <a:ext uri="{FF2B5EF4-FFF2-40B4-BE49-F238E27FC236}">
                    <a16:creationId xmlns:a16="http://schemas.microsoft.com/office/drawing/2014/main" id="{C1940A18-601D-4D50-6CAC-32522432A95D}"/>
                  </a:ext>
                </a:extLst>
              </p:cNvPr>
              <p:cNvSpPr/>
              <p:nvPr/>
            </p:nvSpPr>
            <p:spPr bwMode="auto">
              <a:xfrm rot="5400000" flipV="1">
                <a:off x="6332537" y="5664482"/>
                <a:ext cx="414338" cy="149225"/>
              </a:xfrm>
              <a:prstGeom prst="pie">
                <a:avLst>
                  <a:gd name="adj1" fmla="val 10799996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ie 86">
                <a:extLst>
                  <a:ext uri="{FF2B5EF4-FFF2-40B4-BE49-F238E27FC236}">
                    <a16:creationId xmlns:a16="http://schemas.microsoft.com/office/drawing/2014/main" id="{8BD95823-F65D-F64F-41A3-F83FD9EAEBBF}"/>
                  </a:ext>
                </a:extLst>
              </p:cNvPr>
              <p:cNvSpPr/>
              <p:nvPr/>
            </p:nvSpPr>
            <p:spPr bwMode="auto">
              <a:xfrm rot="16200000">
                <a:off x="6332537" y="5100919"/>
                <a:ext cx="414337" cy="149225"/>
              </a:xfrm>
              <a:prstGeom prst="pie">
                <a:avLst>
                  <a:gd name="adj1" fmla="val 10799996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ie 87">
                <a:extLst>
                  <a:ext uri="{FF2B5EF4-FFF2-40B4-BE49-F238E27FC236}">
                    <a16:creationId xmlns:a16="http://schemas.microsoft.com/office/drawing/2014/main" id="{BD9DF873-742B-DEC8-B9AA-94F2FA9C4CA8}"/>
                  </a:ext>
                </a:extLst>
              </p:cNvPr>
              <p:cNvSpPr/>
              <p:nvPr/>
            </p:nvSpPr>
            <p:spPr bwMode="auto">
              <a:xfrm rot="5400000" flipH="1">
                <a:off x="6041231" y="5100125"/>
                <a:ext cx="412750" cy="149225"/>
              </a:xfrm>
              <a:prstGeom prst="pie">
                <a:avLst>
                  <a:gd name="adj1" fmla="val 10799996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15DEE86F-316A-5102-4B43-9B15623A88CC}"/>
                  </a:ext>
                </a:extLst>
              </p:cNvPr>
              <p:cNvSpPr/>
              <p:nvPr/>
            </p:nvSpPr>
            <p:spPr>
              <a:xfrm rot="16200000">
                <a:off x="7322004" y="4295629"/>
                <a:ext cx="203877" cy="2315312"/>
              </a:xfrm>
              <a:prstGeom prst="triangl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2C8F94-E949-B6F3-9199-BBCA5BA4EC89}"/>
                </a:ext>
              </a:extLst>
            </p:cNvPr>
            <p:cNvCxnSpPr>
              <a:cxnSpLocks/>
            </p:cNvCxnSpPr>
            <p:nvPr/>
          </p:nvCxnSpPr>
          <p:spPr>
            <a:xfrm>
              <a:off x="1967345" y="2239806"/>
              <a:ext cx="3565238" cy="46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12095A-E7D4-C231-999E-E10C784F85DA}"/>
                </a:ext>
              </a:extLst>
            </p:cNvPr>
            <p:cNvCxnSpPr>
              <a:cxnSpLocks/>
            </p:cNvCxnSpPr>
            <p:nvPr/>
          </p:nvCxnSpPr>
          <p:spPr>
            <a:xfrm>
              <a:off x="5523347" y="2244427"/>
              <a:ext cx="0" cy="16717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333C4-BFA1-2919-6BC7-050C37DB2F0E}"/>
                </a:ext>
              </a:extLst>
            </p:cNvPr>
            <p:cNvCxnSpPr/>
            <p:nvPr/>
          </p:nvCxnSpPr>
          <p:spPr>
            <a:xfrm flipV="1">
              <a:off x="5532583" y="3602175"/>
              <a:ext cx="3177309" cy="314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91680B-D6C8-1AB4-D960-D49200966732}"/>
                </a:ext>
              </a:extLst>
            </p:cNvPr>
            <p:cNvCxnSpPr/>
            <p:nvPr/>
          </p:nvCxnSpPr>
          <p:spPr>
            <a:xfrm flipH="1">
              <a:off x="3315856" y="3602175"/>
              <a:ext cx="53755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DDF321F-D243-4845-21E0-9FADF845E257}"/>
                </a:ext>
              </a:extLst>
            </p:cNvPr>
            <p:cNvCxnSpPr/>
            <p:nvPr/>
          </p:nvCxnSpPr>
          <p:spPr>
            <a:xfrm flipV="1">
              <a:off x="3315856" y="2807848"/>
              <a:ext cx="979055" cy="7943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6B895BB-FF5D-5251-89DE-EFCAC0FF2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9230" y="2808285"/>
              <a:ext cx="1363000" cy="18782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F2BA7E-4F4E-5456-19DF-1E6E25F30962}"/>
                </a:ext>
              </a:extLst>
            </p:cNvPr>
            <p:cNvCxnSpPr/>
            <p:nvPr/>
          </p:nvCxnSpPr>
          <p:spPr>
            <a:xfrm>
              <a:off x="5458700" y="2133589"/>
              <a:ext cx="175491" cy="2124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A8DABD-6E3A-38B7-09E8-E7057FFD96A2}"/>
                </a:ext>
              </a:extLst>
            </p:cNvPr>
            <p:cNvCxnSpPr/>
            <p:nvPr/>
          </p:nvCxnSpPr>
          <p:spPr>
            <a:xfrm>
              <a:off x="5417138" y="3828470"/>
              <a:ext cx="175491" cy="2124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C82C11-03E5-D606-DFFC-56E036C011D4}"/>
                </a:ext>
              </a:extLst>
            </p:cNvPr>
            <p:cNvCxnSpPr>
              <a:cxnSpLocks/>
            </p:cNvCxnSpPr>
            <p:nvPr/>
          </p:nvCxnSpPr>
          <p:spPr>
            <a:xfrm>
              <a:off x="3223497" y="3445470"/>
              <a:ext cx="138539" cy="3044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76A56FD-944C-52D1-F306-E5317B79D509}"/>
                </a:ext>
              </a:extLst>
            </p:cNvPr>
            <p:cNvSpPr/>
            <p:nvPr/>
          </p:nvSpPr>
          <p:spPr>
            <a:xfrm>
              <a:off x="8137244" y="3260428"/>
              <a:ext cx="600361" cy="695036"/>
            </a:xfrm>
            <a:prstGeom prst="arc">
              <a:avLst>
                <a:gd name="adj1" fmla="val 19361342"/>
                <a:gd name="adj2" fmla="val 201029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C931BED-557A-B586-930E-6D9135DE5F51}"/>
                </a:ext>
              </a:extLst>
            </p:cNvPr>
            <p:cNvSpPr/>
            <p:nvPr/>
          </p:nvSpPr>
          <p:spPr>
            <a:xfrm rot="18647878">
              <a:off x="3810004" y="2675944"/>
              <a:ext cx="600361" cy="695036"/>
            </a:xfrm>
            <a:prstGeom prst="arc">
              <a:avLst>
                <a:gd name="adj1" fmla="val 19361342"/>
                <a:gd name="adj2" fmla="val 201029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3E27A-A6C9-DD3B-56BF-F422903E65E4}"/>
                </a:ext>
              </a:extLst>
            </p:cNvPr>
            <p:cNvGrpSpPr/>
            <p:nvPr/>
          </p:nvGrpSpPr>
          <p:grpSpPr>
            <a:xfrm>
              <a:off x="4947117" y="3460936"/>
              <a:ext cx="265774" cy="277096"/>
              <a:chOff x="6493164" y="2452249"/>
              <a:chExt cx="265774" cy="27709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1B83BA-D595-13D0-2D43-F64446100F4E}"/>
                  </a:ext>
                </a:extLst>
              </p:cNvPr>
              <p:cNvSpPr/>
              <p:nvPr/>
            </p:nvSpPr>
            <p:spPr>
              <a:xfrm>
                <a:off x="6493164" y="2452249"/>
                <a:ext cx="265774" cy="277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63054D8-DC22-C5AF-13D2-D40FCF48B83F}"/>
                  </a:ext>
                </a:extLst>
              </p:cNvPr>
              <p:cNvCxnSpPr/>
              <p:nvPr/>
            </p:nvCxnSpPr>
            <p:spPr>
              <a:xfrm>
                <a:off x="6493164" y="2452249"/>
                <a:ext cx="265774" cy="277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0A740E-2E84-3C2E-AFAF-B8B71EF4EEE4}"/>
                </a:ext>
              </a:extLst>
            </p:cNvPr>
            <p:cNvSpPr/>
            <p:nvPr/>
          </p:nvSpPr>
          <p:spPr>
            <a:xfrm>
              <a:off x="5322399" y="3441959"/>
              <a:ext cx="45719" cy="314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258B521-3D80-E0CD-BB6E-60B2F304D23D}"/>
                </a:ext>
              </a:extLst>
            </p:cNvPr>
            <p:cNvCxnSpPr/>
            <p:nvPr/>
          </p:nvCxnSpPr>
          <p:spPr>
            <a:xfrm>
              <a:off x="3608307" y="2235771"/>
              <a:ext cx="8238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1932978-F9F8-AE00-851E-26A7FE0314AD}"/>
                </a:ext>
              </a:extLst>
            </p:cNvPr>
            <p:cNvCxnSpPr/>
            <p:nvPr/>
          </p:nvCxnSpPr>
          <p:spPr>
            <a:xfrm>
              <a:off x="5558339" y="3260428"/>
              <a:ext cx="930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17CD8A-89F5-ED58-4EF3-3E15C4BEE512}"/>
                </a:ext>
              </a:extLst>
            </p:cNvPr>
            <p:cNvCxnSpPr/>
            <p:nvPr/>
          </p:nvCxnSpPr>
          <p:spPr>
            <a:xfrm>
              <a:off x="5392323" y="3260428"/>
              <a:ext cx="930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CF530B-8395-42C6-EDF8-7F8A9C6B59D7}"/>
                </a:ext>
              </a:extLst>
            </p:cNvPr>
            <p:cNvSpPr txBox="1"/>
            <p:nvPr/>
          </p:nvSpPr>
          <p:spPr>
            <a:xfrm>
              <a:off x="8048452" y="3858936"/>
              <a:ext cx="981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50cm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18F648-78AE-8A46-BC9C-3721E71863C4}"/>
                </a:ext>
              </a:extLst>
            </p:cNvPr>
            <p:cNvSpPr txBox="1"/>
            <p:nvPr/>
          </p:nvSpPr>
          <p:spPr>
            <a:xfrm>
              <a:off x="4413947" y="2586174"/>
              <a:ext cx="981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38cm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OAP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F3972C-50C2-ED63-436E-8A07A093B71A}"/>
              </a:ext>
            </a:extLst>
          </p:cNvPr>
          <p:cNvSpPr txBox="1"/>
          <p:nvPr/>
        </p:nvSpPr>
        <p:spPr>
          <a:xfrm>
            <a:off x="7895142" y="4755673"/>
            <a:ext cx="53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9227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photoelectron gun design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6186738" y="1581554"/>
            <a:ext cx="5592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10-20kV DC gun based on design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Togawa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 Simple, proven, and readily fabricated design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 Minimal anode lensing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Material: Polished 316 SS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1cm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1-2MV/m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Gun geometry yields uncomplicated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,,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evaluation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  Straightforward photoelectron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trajectory simulation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8">
            <a:extLst>
              <a:ext uri="{FF2B5EF4-FFF2-40B4-BE49-F238E27FC236}">
                <a16:creationId xmlns:a16="http://schemas.microsoft.com/office/drawing/2014/main" id="{E62A5516-800F-CF63-7301-0B94C1A6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" y="6488114"/>
            <a:ext cx="12183039" cy="369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Togawa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ST Accel. Beams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 020703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26A16B-E4A4-4EE6-DD35-C9DBB7246700}"/>
              </a:ext>
            </a:extLst>
          </p:cNvPr>
          <p:cNvGrpSpPr/>
          <p:nvPr/>
        </p:nvGrpSpPr>
        <p:grpSpPr>
          <a:xfrm>
            <a:off x="487831" y="1682215"/>
            <a:ext cx="5428879" cy="4147082"/>
            <a:chOff x="487831" y="1948915"/>
            <a:chExt cx="5428879" cy="4147082"/>
          </a:xfrm>
        </p:grpSpPr>
        <p:pic>
          <p:nvPicPr>
            <p:cNvPr id="7" name="Picture 6" descr="A diagram of a diagram of a wave&#10;&#10;Description automatically generated with medium confidence">
              <a:extLst>
                <a:ext uri="{FF2B5EF4-FFF2-40B4-BE49-F238E27FC236}">
                  <a16:creationId xmlns:a16="http://schemas.microsoft.com/office/drawing/2014/main" id="{142AC414-0071-3AA9-99F5-CEC5E6382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31" y="1948915"/>
              <a:ext cx="5428879" cy="32416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A16D61-FFEF-7356-6F13-AF2811547D32}"/>
                </a:ext>
              </a:extLst>
            </p:cNvPr>
            <p:cNvSpPr/>
            <p:nvPr/>
          </p:nvSpPr>
          <p:spPr>
            <a:xfrm>
              <a:off x="487831" y="5181597"/>
              <a:ext cx="5428878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93CFB0-70F7-E20B-3943-896B5FEC30CC}"/>
                </a:ext>
              </a:extLst>
            </p:cNvPr>
            <p:cNvSpPr/>
            <p:nvPr/>
          </p:nvSpPr>
          <p:spPr>
            <a:xfrm>
              <a:off x="2579223" y="5181272"/>
              <a:ext cx="1246094" cy="2362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C42FA1-E5A2-B116-F65A-5C3F59422A7F}"/>
                </a:ext>
              </a:extLst>
            </p:cNvPr>
            <p:cNvSpPr txBox="1"/>
            <p:nvPr/>
          </p:nvSpPr>
          <p:spPr>
            <a:xfrm>
              <a:off x="2404411" y="5428949"/>
              <a:ext cx="1595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Photocathode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F309C8-CF99-DC19-C277-60E5AA0B63AA}"/>
                </a:ext>
              </a:extLst>
            </p:cNvPr>
            <p:cNvSpPr txBox="1"/>
            <p:nvPr/>
          </p:nvSpPr>
          <p:spPr>
            <a:xfrm>
              <a:off x="494381" y="5444452"/>
              <a:ext cx="1111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Cathode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(-10kV)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30DFF5-87F6-7076-B2BD-32CD43A6C0D0}"/>
                </a:ext>
              </a:extLst>
            </p:cNvPr>
            <p:cNvSpPr txBox="1"/>
            <p:nvPr/>
          </p:nvSpPr>
          <p:spPr>
            <a:xfrm>
              <a:off x="503889" y="1968901"/>
              <a:ext cx="1111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Anode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(0V)</a:t>
              </a: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35815B20-4128-C441-0BD3-3629FE5A4383}"/>
                </a:ext>
              </a:extLst>
            </p:cNvPr>
            <p:cNvSpPr/>
            <p:nvPr/>
          </p:nvSpPr>
          <p:spPr>
            <a:xfrm>
              <a:off x="3005045" y="2525314"/>
              <a:ext cx="394447" cy="2508440"/>
            </a:xfrm>
            <a:prstGeom prst="up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0F4C67-1DAA-ECD0-8E2F-DFF0D922A0F3}"/>
                </a:ext>
              </a:extLst>
            </p:cNvPr>
            <p:cNvSpPr txBox="1"/>
            <p:nvPr/>
          </p:nvSpPr>
          <p:spPr>
            <a:xfrm>
              <a:off x="3033620" y="2044382"/>
              <a:ext cx="51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e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-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360CECD-4134-62A2-7988-F845998E3E1A}"/>
              </a:ext>
            </a:extLst>
          </p:cNvPr>
          <p:cNvSpPr txBox="1"/>
          <p:nvPr/>
        </p:nvSpPr>
        <p:spPr>
          <a:xfrm>
            <a:off x="2721066" y="2815746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6mm </a:t>
            </a:r>
            <a:r>
              <a:rPr lang="en-US" sz="2000" dirty="0">
                <a:sym typeface="Symbol" panose="05050102010706020507" pitchFamily="18" charset="2"/>
              </a:rPr>
              <a:t></a:t>
            </a:r>
            <a:endParaRPr lang="en-US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7F588A-2B92-0494-46C7-566D2981438B}"/>
              </a:ext>
            </a:extLst>
          </p:cNvPr>
          <p:cNvCxnSpPr>
            <a:cxnSpLocks/>
          </p:cNvCxnSpPr>
          <p:nvPr/>
        </p:nvCxnSpPr>
        <p:spPr>
          <a:xfrm>
            <a:off x="2749550" y="3312455"/>
            <a:ext cx="8875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7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MTE calibration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0263C6-B801-968B-193F-41E7D4404DFC}"/>
              </a:ext>
            </a:extLst>
          </p:cNvPr>
          <p:cNvGrpSpPr/>
          <p:nvPr/>
        </p:nvGrpSpPr>
        <p:grpSpPr>
          <a:xfrm>
            <a:off x="475129" y="1693459"/>
            <a:ext cx="6014556" cy="4164052"/>
            <a:chOff x="268941" y="1576914"/>
            <a:chExt cx="6014556" cy="4164052"/>
          </a:xfrm>
        </p:grpSpPr>
        <p:pic>
          <p:nvPicPr>
            <p:cNvPr id="3" name="Picture 2" descr="A diagram of a color spectrum&#10;&#10;Description automatically generated with medium confidence">
              <a:extLst>
                <a:ext uri="{FF2B5EF4-FFF2-40B4-BE49-F238E27FC236}">
                  <a16:creationId xmlns:a16="http://schemas.microsoft.com/office/drawing/2014/main" id="{378CFD4C-6DF1-430C-3477-B4B5C285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96" y="824750"/>
              <a:ext cx="2817332" cy="562087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58CFAE-68D8-B407-1ED3-5B931911E759}"/>
                </a:ext>
              </a:extLst>
            </p:cNvPr>
            <p:cNvSpPr/>
            <p:nvPr/>
          </p:nvSpPr>
          <p:spPr>
            <a:xfrm>
              <a:off x="268941" y="2226519"/>
              <a:ext cx="393685" cy="2817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39019C-8BBD-8C49-CD75-AE002836BCC7}"/>
                </a:ext>
              </a:extLst>
            </p:cNvPr>
            <p:cNvCxnSpPr/>
            <p:nvPr/>
          </p:nvCxnSpPr>
          <p:spPr>
            <a:xfrm>
              <a:off x="671591" y="5163671"/>
              <a:ext cx="0" cy="4213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32DB3D-EE57-C591-66EB-6E7DD25D80F6}"/>
                </a:ext>
              </a:extLst>
            </p:cNvPr>
            <p:cNvCxnSpPr/>
            <p:nvPr/>
          </p:nvCxnSpPr>
          <p:spPr>
            <a:xfrm>
              <a:off x="3468579" y="5163671"/>
              <a:ext cx="0" cy="4213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A6354F-3562-AAF5-1150-400C4F9BD142}"/>
                </a:ext>
              </a:extLst>
            </p:cNvPr>
            <p:cNvCxnSpPr/>
            <p:nvPr/>
          </p:nvCxnSpPr>
          <p:spPr>
            <a:xfrm>
              <a:off x="1594956" y="5163671"/>
              <a:ext cx="0" cy="4213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1D537E-4AD6-ADEC-BE71-5CA775385A9F}"/>
                </a:ext>
              </a:extLst>
            </p:cNvPr>
            <p:cNvCxnSpPr/>
            <p:nvPr/>
          </p:nvCxnSpPr>
          <p:spPr>
            <a:xfrm>
              <a:off x="717175" y="5365368"/>
              <a:ext cx="8419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394196-CCDA-E6E2-C8FB-CDD1C70889A6}"/>
                </a:ext>
              </a:extLst>
            </p:cNvPr>
            <p:cNvCxnSpPr>
              <a:cxnSpLocks/>
            </p:cNvCxnSpPr>
            <p:nvPr/>
          </p:nvCxnSpPr>
          <p:spPr>
            <a:xfrm>
              <a:off x="1630811" y="5365370"/>
              <a:ext cx="18019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D58D3C-4BBA-5D42-F070-DA631126339F}"/>
                </a:ext>
              </a:extLst>
            </p:cNvPr>
            <p:cNvSpPr txBox="1"/>
            <p:nvPr/>
          </p:nvSpPr>
          <p:spPr>
            <a:xfrm>
              <a:off x="851647" y="1577793"/>
              <a:ext cx="57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DC gun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129ED0-CCD5-0C6C-D551-CC72D72AB113}"/>
                </a:ext>
              </a:extLst>
            </p:cNvPr>
            <p:cNvSpPr txBox="1"/>
            <p:nvPr/>
          </p:nvSpPr>
          <p:spPr>
            <a:xfrm>
              <a:off x="2214281" y="1576914"/>
              <a:ext cx="887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           region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540E4-B1BC-1EF5-ECE4-2D810A1EF48A}"/>
                </a:ext>
              </a:extLst>
            </p:cNvPr>
            <p:cNvSpPr txBox="1"/>
            <p:nvPr/>
          </p:nvSpPr>
          <p:spPr>
            <a:xfrm>
              <a:off x="4320448" y="1578381"/>
              <a:ext cx="1076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screen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DB4743-370F-5189-3487-C4FE87D30C18}"/>
                </a:ext>
              </a:extLst>
            </p:cNvPr>
            <p:cNvSpPr txBox="1"/>
            <p:nvPr/>
          </p:nvSpPr>
          <p:spPr>
            <a:xfrm>
              <a:off x="842684" y="5360893"/>
              <a:ext cx="617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5FF739-3368-23BE-B6A3-0F5A05E729B9}"/>
                </a:ext>
              </a:extLst>
            </p:cNvPr>
            <p:cNvSpPr txBox="1"/>
            <p:nvPr/>
          </p:nvSpPr>
          <p:spPr>
            <a:xfrm>
              <a:off x="2182525" y="5371634"/>
              <a:ext cx="74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42cm</a:t>
              </a:r>
            </a:p>
          </p:txBody>
        </p:sp>
      </p:grpSp>
      <p:sp>
        <p:nvSpPr>
          <p:cNvPr id="24" name="TextBox 5">
            <a:extLst>
              <a:ext uri="{FF2B5EF4-FFF2-40B4-BE49-F238E27FC236}">
                <a16:creationId xmlns:a16="http://schemas.microsoft.com/office/drawing/2014/main" id="{CB9609FE-5F3C-0DBC-7672-8473F460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" y="1002507"/>
            <a:ext cx="805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Electron trajectory simulations using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,,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8E8079-97BA-BAF4-FEEA-2364840F446D}"/>
                  </a:ext>
                </a:extLst>
              </p:cNvPr>
              <p:cNvSpPr txBox="1"/>
              <p:nvPr/>
            </p:nvSpPr>
            <p:spPr>
              <a:xfrm>
                <a:off x="6903921" y="1554659"/>
                <a:ext cx="4875707" cy="4404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trajectory simulation results:</a:t>
                </a:r>
              </a:p>
              <a:p>
                <a:endParaRPr 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romanLcParenBoth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(and well understood) negative anode lensing </a:t>
                </a:r>
              </a:p>
              <a:p>
                <a:endParaRPr 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romanLcParenBoth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Negligible beam distortion within 0.5mm radius of DC gun axis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(c.f. laser beam size ~100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</a:p>
              <a:p>
                <a:endParaRPr 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romanLcParenBoth" startAt="3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detector, near gun axis at 10kV;</a:t>
                </a:r>
              </a:p>
              <a:p>
                <a:endParaRPr lang="en-US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calibration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0.445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𝑒𝑉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Trajectory simulations in agreement with Analytical Gaussian (AG) electron pulse propagation model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8E8079-97BA-BAF4-FEEA-2364840F4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21" y="1554659"/>
                <a:ext cx="4875707" cy="4404604"/>
              </a:xfrm>
              <a:prstGeom prst="rect">
                <a:avLst/>
              </a:prstGeom>
              <a:blipFill>
                <a:blip r:embed="rId3"/>
                <a:stretch>
                  <a:fillRect l="-2003" t="-1107" r="-626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48">
            <a:extLst>
              <a:ext uri="{FF2B5EF4-FFF2-40B4-BE49-F238E27FC236}">
                <a16:creationId xmlns:a16="http://schemas.microsoft.com/office/drawing/2014/main" id="{3A3AD623-0065-100E-4B9E-CAA502F4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" y="6488114"/>
            <a:ext cx="12183039" cy="369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J.A. Berger and W.A. Schroeder,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Appl. Phys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(2010) 124905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3728-BD92-13A9-2A66-EC275FD4D213}"/>
              </a:ext>
            </a:extLst>
          </p:cNvPr>
          <p:cNvSpPr txBox="1"/>
          <p:nvPr/>
        </p:nvSpPr>
        <p:spPr>
          <a:xfrm rot="16200000">
            <a:off x="-58994" y="36607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Photocathode</a:t>
            </a:r>
          </a:p>
        </p:txBody>
      </p:sp>
    </p:spTree>
    <p:extLst>
      <p:ext uri="{BB962C8B-B14F-4D97-AF65-F5344CB8AC3E}">
        <p14:creationId xmlns:p14="http://schemas.microsoft.com/office/powerpoint/2010/main" val="20360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A5A3F5-F031-4924-A971-A2F78CCA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b="1">
              <a:latin typeface="Arial" charset="0"/>
              <a:cs typeface="Times New Roman" pitchFamily="18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DC04D4C6-4174-47E9-9C5C-94249C13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E3463-CD7F-451B-9A8D-47D7F16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399"/>
            <a:ext cx="9448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detection</a:t>
            </a:r>
            <a:endParaRPr lang="en-US" altLang="en-US" sz="3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A4545-1DB6-4DEE-B85F-D4CECA3D9131}"/>
              </a:ext>
            </a:extLst>
          </p:cNvPr>
          <p:cNvSpPr txBox="1"/>
          <p:nvPr/>
        </p:nvSpPr>
        <p:spPr>
          <a:xfrm>
            <a:off x="5227509" y="1150679"/>
            <a:ext cx="64977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BOS-18 beam imaging system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Dual-chevron 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m-pore MCPs: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 10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gain/plate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(voltage-controllable gain)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P-43 phosphor screen: 25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PSF @ 2keV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  Intrinsic MTE resolution of 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1meV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for 10keV electrons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m-pixel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digital camera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FL-20BW; Axiom Optics)</a:t>
            </a:r>
          </a:p>
          <a:p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&gt;80% peak QE @ P-43 phosphor emission</a:t>
            </a:r>
          </a:p>
          <a:p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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5:8 magnification reduction to camera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  Overall PSF  20m (around 8 pixels)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a metal object&#10;&#10;Description automatically generated">
            <a:extLst>
              <a:ext uri="{FF2B5EF4-FFF2-40B4-BE49-F238E27FC236}">
                <a16:creationId xmlns:a16="http://schemas.microsoft.com/office/drawing/2014/main" id="{C5F408E4-797E-DF7D-F559-965CF188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9" y="1093692"/>
            <a:ext cx="3496236" cy="2622177"/>
          </a:xfrm>
          <a:prstGeom prst="rect">
            <a:avLst/>
          </a:prstGeom>
        </p:spPr>
      </p:pic>
      <p:sp>
        <p:nvSpPr>
          <p:cNvPr id="8" name="TextBox 48">
            <a:extLst>
              <a:ext uri="{FF2B5EF4-FFF2-40B4-BE49-F238E27FC236}">
                <a16:creationId xmlns:a16="http://schemas.microsoft.com/office/drawing/2014/main" id="{4B4554EB-272A-CC2F-3852-A868977E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" y="6488114"/>
            <a:ext cx="12183039" cy="369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https://beamimaging.com/product/bos-18/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32258-45E3-A300-A6C6-0D8C5D10093A}"/>
              </a:ext>
            </a:extLst>
          </p:cNvPr>
          <p:cNvSpPr/>
          <p:nvPr/>
        </p:nvSpPr>
        <p:spPr>
          <a:xfrm>
            <a:off x="1039909" y="3783114"/>
            <a:ext cx="3496236" cy="2615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ox with a round knob&#10;&#10;Description automatically generated">
            <a:extLst>
              <a:ext uri="{FF2B5EF4-FFF2-40B4-BE49-F238E27FC236}">
                <a16:creationId xmlns:a16="http://schemas.microsoft.com/office/drawing/2014/main" id="{9C919FCF-C926-6991-C762-6FB60DEA1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3895155"/>
            <a:ext cx="2451847" cy="24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1626</Words>
  <Application>Microsoft Office PowerPoint</Application>
  <PresentationFormat>Widescreen</PresentationFormat>
  <Paragraphs>354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Schroeder, Walter Andreas</dc:creator>
  <cp:lastModifiedBy>Schroeder, Walter Andreas</cp:lastModifiedBy>
  <cp:revision>56</cp:revision>
  <dcterms:created xsi:type="dcterms:W3CDTF">2024-08-13T14:42:12Z</dcterms:created>
  <dcterms:modified xsi:type="dcterms:W3CDTF">2024-09-18T10:04:20Z</dcterms:modified>
</cp:coreProperties>
</file>