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9.jpg" ContentType="image/jpeg"/>
  <Override PartName="/ppt/media/image21.jpg" ContentType="image/jpeg"/>
  <Override PartName="/ppt/media/image22.jpg" ContentType="image/jpeg"/>
  <Override PartName="/ppt/media/image23.jpg" ContentType="image/jpeg"/>
  <Override PartName="/ppt/media/image24.jpg" ContentType="image/jpeg"/>
  <Override PartName="/ppt/notesSlides/notesSlide2.xml" ContentType="application/vnd.openxmlformats-officedocument.presentationml.notesSlide+xml"/>
  <Override PartName="/ppt/media/image42.jpg" ContentType="image/jpeg"/>
  <Override PartName="/ppt/notesSlides/notesSlide3.xml" ContentType="application/vnd.openxmlformats-officedocument.presentationml.notesSlide+xml"/>
  <Override PartName="/ppt/media/image43.jpg" ContentType="image/jpeg"/>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53.jpg" ContentType="image/jpeg"/>
  <Override PartName="/ppt/media/image55.JPG" ContentType="image/jpeg"/>
  <Override PartName="/ppt/media/image59.JPG" ContentType="image/jpeg"/>
  <Override PartName="/ppt/media/image61.jpg" ContentType="image/jpeg"/>
  <Override PartName="/ppt/media/image6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7" r:id="rId2"/>
    <p:sldId id="262" r:id="rId3"/>
    <p:sldId id="268" r:id="rId4"/>
    <p:sldId id="271" r:id="rId5"/>
    <p:sldId id="269" r:id="rId6"/>
    <p:sldId id="270" r:id="rId7"/>
    <p:sldId id="272" r:id="rId8"/>
    <p:sldId id="273" r:id="rId9"/>
    <p:sldId id="274" r:id="rId10"/>
    <p:sldId id="1206" r:id="rId11"/>
    <p:sldId id="276" r:id="rId12"/>
    <p:sldId id="1205" r:id="rId13"/>
    <p:sldId id="277" r:id="rId14"/>
    <p:sldId id="278" r:id="rId15"/>
    <p:sldId id="1222" r:id="rId16"/>
    <p:sldId id="279" r:id="rId17"/>
    <p:sldId id="281" r:id="rId18"/>
    <p:sldId id="1204" r:id="rId19"/>
    <p:sldId id="280" r:id="rId20"/>
    <p:sldId id="1202" r:id="rId21"/>
    <p:sldId id="1221" r:id="rId22"/>
    <p:sldId id="1028" r:id="rId23"/>
    <p:sldId id="120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eep Mohanty" initials="SM" lastIdx="1" clrIdx="0">
    <p:extLst>
      <p:ext uri="{19B8F6BF-5375-455C-9EA6-DF929625EA0E}">
        <p15:presenceInfo xmlns:p15="http://schemas.microsoft.com/office/powerpoint/2012/main" userId="8dbff5fec9e8716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ADC"/>
    <a:srgbClr val="4472C4"/>
    <a:srgbClr val="70AD47"/>
    <a:srgbClr val="C5E0B4"/>
    <a:srgbClr val="BDD7EE"/>
    <a:srgbClr val="FF00FF"/>
    <a:srgbClr val="DF5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268234349867797E-2"/>
          <c:y val="4.6296296296296294E-2"/>
          <c:w val="0.85913408481153175"/>
          <c:h val="0.84174402171106066"/>
        </c:manualLayout>
      </c:layout>
      <c:scatterChart>
        <c:scatterStyle val="lineMarker"/>
        <c:varyColors val="0"/>
        <c:ser>
          <c:idx val="0"/>
          <c:order val="0"/>
          <c:tx>
            <c:v>Cs2Te 672.2</c:v>
          </c:tx>
          <c:spPr>
            <a:ln w="25400" cap="rnd">
              <a:solidFill>
                <a:srgbClr val="EE5CE4"/>
              </a:solidFill>
              <a:round/>
            </a:ln>
            <a:effectLst/>
          </c:spPr>
          <c:marker>
            <c:symbol val="circle"/>
            <c:size val="7"/>
            <c:spPr>
              <a:solidFill>
                <a:srgbClr val="EE5CE4"/>
              </a:solidFill>
              <a:ln w="9525">
                <a:solidFill>
                  <a:srgbClr val="EE5CE4"/>
                </a:solidFill>
              </a:ln>
              <a:effectLst/>
            </c:spPr>
          </c:marker>
          <c:xVal>
            <c:numRef>
              <c:f>[1]Sheet2!$A$3:$A$7</c:f>
              <c:numCache>
                <c:formatCode>General</c:formatCode>
                <c:ptCount val="5"/>
                <c:pt idx="0">
                  <c:v>52</c:v>
                </c:pt>
                <c:pt idx="1">
                  <c:v>54</c:v>
                </c:pt>
                <c:pt idx="2">
                  <c:v>56</c:v>
                </c:pt>
                <c:pt idx="3">
                  <c:v>58</c:v>
                </c:pt>
                <c:pt idx="4">
                  <c:v>60</c:v>
                </c:pt>
              </c:numCache>
            </c:numRef>
          </c:xVal>
          <c:yVal>
            <c:numRef>
              <c:f>[1]Sheet2!$B$3:$B$7</c:f>
              <c:numCache>
                <c:formatCode>General</c:formatCode>
                <c:ptCount val="5"/>
                <c:pt idx="0">
                  <c:v>34.4</c:v>
                </c:pt>
                <c:pt idx="1">
                  <c:v>53.5</c:v>
                </c:pt>
                <c:pt idx="2">
                  <c:v>82</c:v>
                </c:pt>
                <c:pt idx="3">
                  <c:v>129.30000000000001</c:v>
                </c:pt>
                <c:pt idx="4">
                  <c:v>191.7</c:v>
                </c:pt>
              </c:numCache>
            </c:numRef>
          </c:yVal>
          <c:smooth val="0"/>
          <c:extLst>
            <c:ext xmlns:c16="http://schemas.microsoft.com/office/drawing/2014/chart" uri="{C3380CC4-5D6E-409C-BE32-E72D297353CC}">
              <c16:uniqueId val="{00000000-5527-4A4A-97AA-0F27D6F97689}"/>
            </c:ext>
          </c:extLst>
        </c:ser>
        <c:ser>
          <c:idx val="2"/>
          <c:order val="2"/>
          <c:tx>
            <c:v>KCsSb 123.1-thin</c:v>
          </c:tx>
          <c:spPr>
            <a:ln w="25400" cap="rnd">
              <a:solidFill>
                <a:schemeClr val="accent2"/>
              </a:solidFill>
              <a:prstDash val="dash"/>
              <a:round/>
            </a:ln>
            <a:effectLst/>
          </c:spPr>
          <c:marker>
            <c:symbol val="triangle"/>
            <c:size val="7"/>
            <c:spPr>
              <a:solidFill>
                <a:schemeClr val="accent2"/>
              </a:solidFill>
              <a:ln w="9525">
                <a:solidFill>
                  <a:schemeClr val="accent2"/>
                </a:solidFill>
              </a:ln>
              <a:effectLst/>
            </c:spPr>
          </c:marker>
          <c:xVal>
            <c:numRef>
              <c:f>[1]Sheet2!$M$9:$M$11</c:f>
              <c:numCache>
                <c:formatCode>General</c:formatCode>
                <c:ptCount val="3"/>
                <c:pt idx="0">
                  <c:v>35</c:v>
                </c:pt>
                <c:pt idx="1">
                  <c:v>40</c:v>
                </c:pt>
                <c:pt idx="2">
                  <c:v>45</c:v>
                </c:pt>
              </c:numCache>
              <c:extLst xmlns:c15="http://schemas.microsoft.com/office/drawing/2012/chart"/>
            </c:numRef>
          </c:xVal>
          <c:yVal>
            <c:numRef>
              <c:f>[1]Sheet2!$N$9:$N$11</c:f>
              <c:numCache>
                <c:formatCode>General</c:formatCode>
                <c:ptCount val="3"/>
                <c:pt idx="0">
                  <c:v>113.6</c:v>
                </c:pt>
                <c:pt idx="1">
                  <c:v>196.6</c:v>
                </c:pt>
                <c:pt idx="2">
                  <c:v>286.89999999999998</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1-5527-4A4A-97AA-0F27D6F97689}"/>
            </c:ext>
          </c:extLst>
        </c:ser>
        <c:ser>
          <c:idx val="9"/>
          <c:order val="7"/>
          <c:tx>
            <c:v>KCsSb 147.1-thick</c:v>
          </c:tx>
          <c:spPr>
            <a:ln w="25400" cap="rnd">
              <a:solidFill>
                <a:schemeClr val="accent6"/>
              </a:solidFill>
              <a:prstDash val="dash"/>
              <a:round/>
            </a:ln>
            <a:effectLst/>
          </c:spPr>
          <c:marker>
            <c:symbol val="triangle"/>
            <c:size val="7"/>
            <c:spPr>
              <a:solidFill>
                <a:schemeClr val="accent6"/>
              </a:solidFill>
              <a:ln w="9525">
                <a:solidFill>
                  <a:schemeClr val="accent6"/>
                </a:solidFill>
              </a:ln>
              <a:effectLst/>
            </c:spPr>
          </c:marker>
          <c:xVal>
            <c:numRef>
              <c:f>'DC first batch'!$S$24:$S$27</c:f>
              <c:numCache>
                <c:formatCode>General</c:formatCode>
                <c:ptCount val="4"/>
                <c:pt idx="0">
                  <c:v>35</c:v>
                </c:pt>
                <c:pt idx="1">
                  <c:v>40</c:v>
                </c:pt>
                <c:pt idx="2">
                  <c:v>45</c:v>
                </c:pt>
                <c:pt idx="3">
                  <c:v>48</c:v>
                </c:pt>
              </c:numCache>
            </c:numRef>
          </c:xVal>
          <c:yVal>
            <c:numRef>
              <c:f>'DC first batch'!$T$24:$T$27</c:f>
              <c:numCache>
                <c:formatCode>General</c:formatCode>
                <c:ptCount val="4"/>
                <c:pt idx="0">
                  <c:v>40.6</c:v>
                </c:pt>
                <c:pt idx="1">
                  <c:v>63.3</c:v>
                </c:pt>
                <c:pt idx="2">
                  <c:v>109</c:v>
                </c:pt>
                <c:pt idx="3">
                  <c:v>153.80000000000001</c:v>
                </c:pt>
              </c:numCache>
            </c:numRef>
          </c:yVal>
          <c:smooth val="0"/>
          <c:extLst xmlns:c15="http://schemas.microsoft.com/office/drawing/2012/chart">
            <c:ext xmlns:c16="http://schemas.microsoft.com/office/drawing/2014/chart" uri="{C3380CC4-5D6E-409C-BE32-E72D297353CC}">
              <c16:uniqueId val="{00000002-5527-4A4A-97AA-0F27D6F97689}"/>
            </c:ext>
          </c:extLst>
        </c:ser>
        <c:ser>
          <c:idx val="8"/>
          <c:order val="9"/>
          <c:tx>
            <c:v>KCsSb 112.1- thin</c:v>
          </c:tx>
          <c:spPr>
            <a:ln w="25400" cap="rnd">
              <a:solidFill>
                <a:srgbClr val="C00000"/>
              </a:solidFill>
              <a:prstDash val="dash"/>
              <a:round/>
            </a:ln>
            <a:effectLst/>
          </c:spPr>
          <c:marker>
            <c:symbol val="triangle"/>
            <c:size val="7"/>
            <c:spPr>
              <a:solidFill>
                <a:srgbClr val="C00000"/>
              </a:solidFill>
              <a:ln w="9525">
                <a:solidFill>
                  <a:srgbClr val="C00000"/>
                </a:solidFill>
              </a:ln>
              <a:effectLst/>
            </c:spPr>
          </c:marker>
          <c:xVal>
            <c:numRef>
              <c:f>'DC first batch'!$S$40:$S$42</c:f>
              <c:numCache>
                <c:formatCode>General</c:formatCode>
                <c:ptCount val="3"/>
                <c:pt idx="0">
                  <c:v>44</c:v>
                </c:pt>
                <c:pt idx="1">
                  <c:v>46</c:v>
                </c:pt>
                <c:pt idx="2">
                  <c:v>48</c:v>
                </c:pt>
              </c:numCache>
            </c:numRef>
          </c:xVal>
          <c:yVal>
            <c:numRef>
              <c:f>'DC first batch'!$T$40:$T$42</c:f>
              <c:numCache>
                <c:formatCode>General</c:formatCode>
                <c:ptCount val="3"/>
                <c:pt idx="0">
                  <c:v>115.3</c:v>
                </c:pt>
                <c:pt idx="1">
                  <c:v>132.69999999999999</c:v>
                </c:pt>
                <c:pt idx="2">
                  <c:v>151.5</c:v>
                </c:pt>
              </c:numCache>
            </c:numRef>
          </c:yVal>
          <c:smooth val="0"/>
          <c:extLst xmlns:c15="http://schemas.microsoft.com/office/drawing/2012/chart">
            <c:ext xmlns:c16="http://schemas.microsoft.com/office/drawing/2014/chart" uri="{C3380CC4-5D6E-409C-BE32-E72D297353CC}">
              <c16:uniqueId val="{00000003-5527-4A4A-97AA-0F27D6F97689}"/>
            </c:ext>
          </c:extLst>
        </c:ser>
        <c:ser>
          <c:idx val="10"/>
          <c:order val="10"/>
          <c:tx>
            <c:v>KCsSb 99.1- Multi-layer</c:v>
          </c:tx>
          <c:spPr>
            <a:ln w="25400" cap="rnd">
              <a:solidFill>
                <a:srgbClr val="FF0000"/>
              </a:solidFill>
              <a:round/>
            </a:ln>
            <a:effectLst/>
          </c:spPr>
          <c:marker>
            <c:symbol val="circle"/>
            <c:size val="7"/>
            <c:spPr>
              <a:solidFill>
                <a:srgbClr val="FF0000"/>
              </a:solidFill>
              <a:ln w="9525">
                <a:solidFill>
                  <a:srgbClr val="FF0000"/>
                </a:solidFill>
              </a:ln>
              <a:effectLst/>
            </c:spPr>
          </c:marker>
          <c:xVal>
            <c:numRef>
              <c:f>'DC Second batch'!$B$21:$B$23</c:f>
              <c:numCache>
                <c:formatCode>General</c:formatCode>
                <c:ptCount val="3"/>
                <c:pt idx="0">
                  <c:v>29.7</c:v>
                </c:pt>
                <c:pt idx="1">
                  <c:v>31.75</c:v>
                </c:pt>
                <c:pt idx="2">
                  <c:v>33.1</c:v>
                </c:pt>
              </c:numCache>
            </c:numRef>
          </c:xVal>
          <c:yVal>
            <c:numRef>
              <c:f>'DC Second batch'!$C$21:$C$23</c:f>
              <c:numCache>
                <c:formatCode>General</c:formatCode>
                <c:ptCount val="3"/>
                <c:pt idx="0">
                  <c:v>58.1</c:v>
                </c:pt>
                <c:pt idx="1">
                  <c:v>62.4</c:v>
                </c:pt>
                <c:pt idx="2">
                  <c:v>71.2</c:v>
                </c:pt>
              </c:numCache>
            </c:numRef>
          </c:yVal>
          <c:smooth val="0"/>
          <c:extLst>
            <c:ext xmlns:c16="http://schemas.microsoft.com/office/drawing/2014/chart" uri="{C3380CC4-5D6E-409C-BE32-E72D297353CC}">
              <c16:uniqueId val="{00000004-5527-4A4A-97AA-0F27D6F97689}"/>
            </c:ext>
          </c:extLst>
        </c:ser>
        <c:ser>
          <c:idx val="11"/>
          <c:order val="13"/>
          <c:tx>
            <c:v>KCsSb 128.1- Modified thick</c:v>
          </c:tx>
          <c:spPr>
            <a:ln w="25400" cap="rnd">
              <a:solidFill>
                <a:srgbClr val="002060"/>
              </a:solidFill>
              <a:round/>
            </a:ln>
            <a:effectLst/>
          </c:spPr>
          <c:marker>
            <c:symbol val="circle"/>
            <c:size val="7"/>
            <c:spPr>
              <a:solidFill>
                <a:srgbClr val="002060"/>
              </a:solidFill>
              <a:ln w="9525">
                <a:solidFill>
                  <a:srgbClr val="002060"/>
                </a:solidFill>
              </a:ln>
              <a:effectLst/>
            </c:spPr>
          </c:marker>
          <c:xVal>
            <c:numRef>
              <c:f>'DC Second batch'!$X$21:$X$23</c:f>
              <c:numCache>
                <c:formatCode>General</c:formatCode>
                <c:ptCount val="3"/>
                <c:pt idx="0">
                  <c:v>30</c:v>
                </c:pt>
                <c:pt idx="1">
                  <c:v>35</c:v>
                </c:pt>
                <c:pt idx="2">
                  <c:v>40</c:v>
                </c:pt>
              </c:numCache>
            </c:numRef>
          </c:xVal>
          <c:yVal>
            <c:numRef>
              <c:f>'DC Second batch'!$Y$21:$Y$23</c:f>
              <c:numCache>
                <c:formatCode>General</c:formatCode>
                <c:ptCount val="3"/>
                <c:pt idx="0">
                  <c:v>3.5</c:v>
                </c:pt>
                <c:pt idx="1">
                  <c:v>8.6</c:v>
                </c:pt>
                <c:pt idx="2">
                  <c:v>23.6</c:v>
                </c:pt>
              </c:numCache>
            </c:numRef>
          </c:yVal>
          <c:smooth val="0"/>
          <c:extLst>
            <c:ext xmlns:c16="http://schemas.microsoft.com/office/drawing/2014/chart" uri="{C3380CC4-5D6E-409C-BE32-E72D297353CC}">
              <c16:uniqueId val="{00000005-5527-4A4A-97AA-0F27D6F97689}"/>
            </c:ext>
          </c:extLst>
        </c:ser>
        <c:ser>
          <c:idx val="14"/>
          <c:order val="16"/>
          <c:tx>
            <c:v>KCsSb 124.1- Modified thin</c:v>
          </c:tx>
          <c:spPr>
            <a:ln w="25400" cap="rnd">
              <a:solidFill>
                <a:srgbClr val="00B0F0"/>
              </a:solidFill>
              <a:round/>
            </a:ln>
            <a:effectLst/>
          </c:spPr>
          <c:marker>
            <c:symbol val="circle"/>
            <c:size val="7"/>
            <c:spPr>
              <a:solidFill>
                <a:srgbClr val="00B0F0"/>
              </a:solidFill>
              <a:ln w="9525">
                <a:solidFill>
                  <a:srgbClr val="00B0F0"/>
                </a:solidFill>
              </a:ln>
              <a:effectLst/>
            </c:spPr>
          </c:marker>
          <c:xVal>
            <c:numRef>
              <c:f>'DC Second batch'!$X$54:$X$56</c:f>
              <c:numCache>
                <c:formatCode>General</c:formatCode>
                <c:ptCount val="3"/>
                <c:pt idx="0">
                  <c:v>30</c:v>
                </c:pt>
                <c:pt idx="1">
                  <c:v>35</c:v>
                </c:pt>
                <c:pt idx="2">
                  <c:v>40</c:v>
                </c:pt>
              </c:numCache>
            </c:numRef>
          </c:xVal>
          <c:yVal>
            <c:numRef>
              <c:f>'DC Second batch'!$Y$54:$Y$56</c:f>
              <c:numCache>
                <c:formatCode>General</c:formatCode>
                <c:ptCount val="3"/>
                <c:pt idx="0">
                  <c:v>2.1</c:v>
                </c:pt>
                <c:pt idx="1">
                  <c:v>5.3</c:v>
                </c:pt>
                <c:pt idx="2">
                  <c:v>28.6</c:v>
                </c:pt>
              </c:numCache>
            </c:numRef>
          </c:yVal>
          <c:smooth val="0"/>
          <c:extLst>
            <c:ext xmlns:c16="http://schemas.microsoft.com/office/drawing/2014/chart" uri="{C3380CC4-5D6E-409C-BE32-E72D297353CC}">
              <c16:uniqueId val="{00000006-5527-4A4A-97AA-0F27D6F97689}"/>
            </c:ext>
          </c:extLst>
        </c:ser>
        <c:dLbls>
          <c:showLegendKey val="0"/>
          <c:showVal val="0"/>
          <c:showCatName val="0"/>
          <c:showSerName val="0"/>
          <c:showPercent val="0"/>
          <c:showBubbleSize val="0"/>
        </c:dLbls>
        <c:axId val="1549679488"/>
        <c:axId val="1549655008"/>
        <c:extLst>
          <c:ext xmlns:c15="http://schemas.microsoft.com/office/drawing/2012/chart" uri="{02D57815-91ED-43cb-92C2-25804820EDAC}">
            <c15:filteredScatterSeries>
              <c15:ser>
                <c:idx val="1"/>
                <c:order val="1"/>
                <c:tx>
                  <c:v>KCsSb 123.1 -thin - 13.07.2021</c:v>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extLst>
                      <c:ext uri="{02D57815-91ED-43cb-92C2-25804820EDAC}">
                        <c15:formulaRef>
                          <c15:sqref>[1]Sheet2!$M$3:$M$6</c15:sqref>
                        </c15:formulaRef>
                      </c:ext>
                    </c:extLst>
                    <c:numCache>
                      <c:formatCode>General</c:formatCode>
                      <c:ptCount val="4"/>
                      <c:pt idx="0">
                        <c:v>30</c:v>
                      </c:pt>
                      <c:pt idx="1">
                        <c:v>35</c:v>
                      </c:pt>
                      <c:pt idx="2">
                        <c:v>40</c:v>
                      </c:pt>
                      <c:pt idx="3">
                        <c:v>45</c:v>
                      </c:pt>
                    </c:numCache>
                  </c:numRef>
                </c:xVal>
                <c:yVal>
                  <c:numRef>
                    <c:extLst>
                      <c:ext uri="{02D57815-91ED-43cb-92C2-25804820EDAC}">
                        <c15:formulaRef>
                          <c15:sqref>[1]Sheet2!$N$3:$N$6</c15:sqref>
                        </c15:formulaRef>
                      </c:ext>
                    </c:extLst>
                    <c:numCache>
                      <c:formatCode>General</c:formatCode>
                      <c:ptCount val="4"/>
                      <c:pt idx="0">
                        <c:v>51.9</c:v>
                      </c:pt>
                      <c:pt idx="1">
                        <c:v>75.3</c:v>
                      </c:pt>
                      <c:pt idx="2">
                        <c:v>121.7</c:v>
                      </c:pt>
                      <c:pt idx="3">
                        <c:v>199.1</c:v>
                      </c:pt>
                    </c:numCache>
                  </c:numRef>
                </c:yVal>
                <c:smooth val="0"/>
                <c:extLst>
                  <c:ext xmlns:c16="http://schemas.microsoft.com/office/drawing/2014/chart" uri="{C3380CC4-5D6E-409C-BE32-E72D297353CC}">
                    <c16:uniqueId val="{00000007-5527-4A4A-97AA-0F27D6F97689}"/>
                  </c:ext>
                </c:extLst>
              </c15:ser>
            </c15:filteredScatterSeries>
            <c15:filteredScatterSeries>
              <c15:ser>
                <c:idx val="3"/>
                <c:order val="3"/>
                <c:tx>
                  <c:v>KCsSb 123.1 -thin - 14.07.2021- 200 us</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xmlns:c15="http://schemas.microsoft.com/office/drawing/2012/chart">
                      <c:ext xmlns:c15="http://schemas.microsoft.com/office/drawing/2012/chart" uri="{02D57815-91ED-43cb-92C2-25804820EDAC}">
                        <c15:formulaRef>
                          <c15:sqref>[1]Sheet2!$T$3:$T$4</c15:sqref>
                        </c15:formulaRef>
                      </c:ext>
                    </c:extLst>
                    <c:numCache>
                      <c:formatCode>General</c:formatCode>
                      <c:ptCount val="2"/>
                      <c:pt idx="0">
                        <c:v>31</c:v>
                      </c:pt>
                      <c:pt idx="1">
                        <c:v>35</c:v>
                      </c:pt>
                    </c:numCache>
                  </c:numRef>
                </c:xVal>
                <c:yVal>
                  <c:numRef>
                    <c:extLst xmlns:c15="http://schemas.microsoft.com/office/drawing/2012/chart">
                      <c:ext xmlns:c15="http://schemas.microsoft.com/office/drawing/2012/chart" uri="{02D57815-91ED-43cb-92C2-25804820EDAC}">
                        <c15:formulaRef>
                          <c15:sqref>[1]Sheet2!$U$3:$U$4</c15:sqref>
                        </c15:formulaRef>
                      </c:ext>
                    </c:extLst>
                    <c:numCache>
                      <c:formatCode>General</c:formatCode>
                      <c:ptCount val="2"/>
                      <c:pt idx="0">
                        <c:v>75.400000000000006</c:v>
                      </c:pt>
                      <c:pt idx="1">
                        <c:v>98.4</c:v>
                      </c:pt>
                    </c:numCache>
                  </c:numRef>
                </c:yVal>
                <c:smooth val="0"/>
                <c:extLst xmlns:c15="http://schemas.microsoft.com/office/drawing/2012/chart">
                  <c:ext xmlns:c16="http://schemas.microsoft.com/office/drawing/2014/chart" uri="{C3380CC4-5D6E-409C-BE32-E72D297353CC}">
                    <c16:uniqueId val="{00000008-5527-4A4A-97AA-0F27D6F97689}"/>
                  </c:ext>
                </c:extLst>
              </c15:ser>
            </c15:filteredScatterSeries>
            <c15:filteredScatterSeries>
              <c15:ser>
                <c:idx val="4"/>
                <c:order val="4"/>
                <c:tx>
                  <c:v>KCsSb 147.1-thick 15.07.2021</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extLst xmlns:c15="http://schemas.microsoft.com/office/drawing/2012/chart">
                      <c:ext xmlns:c15="http://schemas.microsoft.com/office/drawing/2012/chart" uri="{02D57815-91ED-43cb-92C2-25804820EDAC}">
                        <c15:formulaRef>
                          <c15:sqref>[1]Sheet2!$T$16:$T$19</c15:sqref>
                        </c15:formulaRef>
                      </c:ext>
                    </c:extLst>
                    <c:numCache>
                      <c:formatCode>General</c:formatCode>
                      <c:ptCount val="4"/>
                      <c:pt idx="0">
                        <c:v>40</c:v>
                      </c:pt>
                      <c:pt idx="1">
                        <c:v>45</c:v>
                      </c:pt>
                      <c:pt idx="2">
                        <c:v>48</c:v>
                      </c:pt>
                      <c:pt idx="3">
                        <c:v>50</c:v>
                      </c:pt>
                    </c:numCache>
                  </c:numRef>
                </c:xVal>
                <c:yVal>
                  <c:numRef>
                    <c:extLst xmlns:c15="http://schemas.microsoft.com/office/drawing/2012/chart">
                      <c:ext xmlns:c15="http://schemas.microsoft.com/office/drawing/2012/chart" uri="{02D57815-91ED-43cb-92C2-25804820EDAC}">
                        <c15:formulaRef>
                          <c15:sqref>[1]Sheet2!$U$16:$U$19</c15:sqref>
                        </c15:formulaRef>
                      </c:ext>
                    </c:extLst>
                    <c:numCache>
                      <c:formatCode>General</c:formatCode>
                      <c:ptCount val="4"/>
                      <c:pt idx="0">
                        <c:v>50</c:v>
                      </c:pt>
                      <c:pt idx="1">
                        <c:v>60.7</c:v>
                      </c:pt>
                      <c:pt idx="2">
                        <c:v>138.9</c:v>
                      </c:pt>
                      <c:pt idx="3">
                        <c:v>174.2</c:v>
                      </c:pt>
                    </c:numCache>
                  </c:numRef>
                </c:yVal>
                <c:smooth val="0"/>
                <c:extLst xmlns:c15="http://schemas.microsoft.com/office/drawing/2012/chart">
                  <c:ext xmlns:c16="http://schemas.microsoft.com/office/drawing/2014/chart" uri="{C3380CC4-5D6E-409C-BE32-E72D297353CC}">
                    <c16:uniqueId val="{00000009-5527-4A4A-97AA-0F27D6F97689}"/>
                  </c:ext>
                </c:extLst>
              </c15:ser>
            </c15:filteredScatterSeries>
            <c15:filteredScatterSeries>
              <c15:ser>
                <c:idx val="5"/>
                <c:order val="5"/>
                <c:tx>
                  <c:v>KCsSb 147.1-thick 16.07.2021-65 us</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[1]Sheet2!$AD$16:$AD$20</c15:sqref>
                        </c15:formulaRef>
                      </c:ext>
                    </c:extLst>
                    <c:numCache>
                      <c:formatCode>General</c:formatCode>
                      <c:ptCount val="5"/>
                      <c:pt idx="0">
                        <c:v>34.5</c:v>
                      </c:pt>
                      <c:pt idx="1">
                        <c:v>40</c:v>
                      </c:pt>
                      <c:pt idx="2">
                        <c:v>45</c:v>
                      </c:pt>
                      <c:pt idx="3">
                        <c:v>48</c:v>
                      </c:pt>
                      <c:pt idx="4">
                        <c:v>50</c:v>
                      </c:pt>
                    </c:numCache>
                  </c:numRef>
                </c:xVal>
                <c:yVal>
                  <c:numRef>
                    <c:extLst xmlns:c15="http://schemas.microsoft.com/office/drawing/2012/chart">
                      <c:ext xmlns:c15="http://schemas.microsoft.com/office/drawing/2012/chart" uri="{02D57815-91ED-43cb-92C2-25804820EDAC}">
                        <c15:formulaRef>
                          <c15:sqref>[1]Sheet2!$AE$16:$AE$20</c15:sqref>
                        </c15:formulaRef>
                      </c:ext>
                    </c:extLst>
                    <c:numCache>
                      <c:formatCode>General</c:formatCode>
                      <c:ptCount val="5"/>
                      <c:pt idx="0">
                        <c:v>27.3</c:v>
                      </c:pt>
                      <c:pt idx="1">
                        <c:v>36.4</c:v>
                      </c:pt>
                      <c:pt idx="2">
                        <c:v>62.9</c:v>
                      </c:pt>
                      <c:pt idx="3">
                        <c:v>93.7</c:v>
                      </c:pt>
                      <c:pt idx="4">
                        <c:v>127.3</c:v>
                      </c:pt>
                    </c:numCache>
                  </c:numRef>
                </c:yVal>
                <c:smooth val="0"/>
                <c:extLst xmlns:c15="http://schemas.microsoft.com/office/drawing/2012/chart">
                  <c:ext xmlns:c16="http://schemas.microsoft.com/office/drawing/2014/chart" uri="{C3380CC4-5D6E-409C-BE32-E72D297353CC}">
                    <c16:uniqueId val="{0000000A-5527-4A4A-97AA-0F27D6F97689}"/>
                  </c:ext>
                </c:extLst>
              </c15:ser>
            </c15:filteredScatterSeries>
            <c15:filteredScatterSeries>
              <c15:ser>
                <c:idx val="6"/>
                <c:order val="6"/>
                <c:tx>
                  <c:v>KCsSb 147.1-thick 18.07.2021-120 us</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[1]Sheet2!$AD$25</c15:sqref>
                        </c15:formulaRef>
                      </c:ext>
                    </c:extLst>
                    <c:numCache>
                      <c:formatCode>General</c:formatCode>
                      <c:ptCount val="1"/>
                      <c:pt idx="0">
                        <c:v>40</c:v>
                      </c:pt>
                    </c:numCache>
                  </c:numRef>
                </c:xVal>
                <c:yVal>
                  <c:numRef>
                    <c:extLst xmlns:c15="http://schemas.microsoft.com/office/drawing/2012/chart">
                      <c:ext xmlns:c15="http://schemas.microsoft.com/office/drawing/2012/chart" uri="{02D57815-91ED-43cb-92C2-25804820EDAC}">
                        <c15:formulaRef>
                          <c15:sqref>[1]Sheet2!$AE$25</c15:sqref>
                        </c15:formulaRef>
                      </c:ext>
                    </c:extLst>
                    <c:numCache>
                      <c:formatCode>General</c:formatCode>
                      <c:ptCount val="1"/>
                      <c:pt idx="0">
                        <c:v>55.7</c:v>
                      </c:pt>
                    </c:numCache>
                  </c:numRef>
                </c:yVal>
                <c:smooth val="0"/>
                <c:extLst xmlns:c15="http://schemas.microsoft.com/office/drawing/2012/chart">
                  <c:ext xmlns:c16="http://schemas.microsoft.com/office/drawing/2014/chart" uri="{C3380CC4-5D6E-409C-BE32-E72D297353CC}">
                    <c16:uniqueId val="{0000000B-5527-4A4A-97AA-0F27D6F97689}"/>
                  </c:ext>
                </c:extLst>
              </c15:ser>
            </c15:filteredScatterSeries>
            <c15:filteredScatterSeries>
              <c15:ser>
                <c:idx val="7"/>
                <c:order val="8"/>
                <c:tx>
                  <c:v>KCsSb 112.1- thin -19.07.2021- 100 us</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[1]Sheet2!$S$32:$S$35</c15:sqref>
                        </c15:formulaRef>
                      </c:ext>
                    </c:extLst>
                    <c:numCache>
                      <c:formatCode>General</c:formatCode>
                      <c:ptCount val="4"/>
                      <c:pt idx="0">
                        <c:v>45</c:v>
                      </c:pt>
                      <c:pt idx="1">
                        <c:v>48</c:v>
                      </c:pt>
                      <c:pt idx="2">
                        <c:v>50</c:v>
                      </c:pt>
                      <c:pt idx="3">
                        <c:v>52</c:v>
                      </c:pt>
                    </c:numCache>
                  </c:numRef>
                </c:xVal>
                <c:yVal>
                  <c:numRef>
                    <c:extLst xmlns:c15="http://schemas.microsoft.com/office/drawing/2012/chart">
                      <c:ext xmlns:c15="http://schemas.microsoft.com/office/drawing/2012/chart" uri="{02D57815-91ED-43cb-92C2-25804820EDAC}">
                        <c15:formulaRef>
                          <c15:sqref>[1]Sheet2!$T$32:$T$35</c15:sqref>
                        </c15:formulaRef>
                      </c:ext>
                    </c:extLst>
                    <c:numCache>
                      <c:formatCode>General</c:formatCode>
                      <c:ptCount val="4"/>
                      <c:pt idx="0">
                        <c:v>13.2</c:v>
                      </c:pt>
                      <c:pt idx="1">
                        <c:v>34.9</c:v>
                      </c:pt>
                      <c:pt idx="2">
                        <c:v>42.7</c:v>
                      </c:pt>
                      <c:pt idx="3">
                        <c:v>58.8</c:v>
                      </c:pt>
                    </c:numCache>
                  </c:numRef>
                </c:yVal>
                <c:smooth val="0"/>
                <c:extLst xmlns:c15="http://schemas.microsoft.com/office/drawing/2012/chart">
                  <c:ext xmlns:c16="http://schemas.microsoft.com/office/drawing/2014/chart" uri="{C3380CC4-5D6E-409C-BE32-E72D297353CC}">
                    <c16:uniqueId val="{0000000C-5527-4A4A-97AA-0F27D6F97689}"/>
                  </c:ext>
                </c:extLst>
              </c15:ser>
            </c15:filteredScatterSeries>
            <c15:filteredScatterSeries>
              <c15:ser>
                <c:idx val="17"/>
                <c:order val="11"/>
                <c:tx>
                  <c:v>KCsSb 99.1 - hetero - 25.07.2024</c:v>
                </c:tx>
                <c:spPr>
                  <a:ln w="19050" cap="rnd">
                    <a:solidFill>
                      <a:schemeClr val="accent6">
                        <a:lumMod val="80000"/>
                        <a:lumOff val="20000"/>
                      </a:schemeClr>
                    </a:solidFill>
                    <a:round/>
                  </a:ln>
                  <a:effectLst/>
                </c:spPr>
                <c:marker>
                  <c:symbol val="diamond"/>
                  <c:size val="7"/>
                  <c:spPr>
                    <a:solidFill>
                      <a:schemeClr val="accent6">
                        <a:lumMod val="80000"/>
                        <a:lumOff val="20000"/>
                      </a:schemeClr>
                    </a:solidFill>
                    <a:ln w="9525">
                      <a:solidFill>
                        <a:schemeClr val="accent6">
                          <a:lumMod val="80000"/>
                          <a:lumOff val="20000"/>
                        </a:schemeClr>
                      </a:solidFill>
                    </a:ln>
                    <a:effectLst/>
                  </c:spPr>
                </c:marker>
                <c:xVal>
                  <c:numRef>
                    <c:extLst xmlns:c15="http://schemas.microsoft.com/office/drawing/2012/chart">
                      <c:ext xmlns:c15="http://schemas.microsoft.com/office/drawing/2012/chart" uri="{02D57815-91ED-43cb-92C2-25804820EDAC}">
                        <c15:formulaRef>
                          <c15:sqref>'DC Second batch'!$B$34</c15:sqref>
                        </c15:formulaRef>
                      </c:ext>
                    </c:extLst>
                    <c:numCache>
                      <c:formatCode>General</c:formatCode>
                      <c:ptCount val="1"/>
                      <c:pt idx="0">
                        <c:v>33.5</c:v>
                      </c:pt>
                    </c:numCache>
                  </c:numRef>
                </c:xVal>
                <c:yVal>
                  <c:numRef>
                    <c:extLst xmlns:c15="http://schemas.microsoft.com/office/drawing/2012/chart">
                      <c:ext xmlns:c15="http://schemas.microsoft.com/office/drawing/2012/chart" uri="{02D57815-91ED-43cb-92C2-25804820EDAC}">
                        <c15:formulaRef>
                          <c15:sqref>'DC Second batch'!$C$34</c15:sqref>
                        </c15:formulaRef>
                      </c:ext>
                    </c:extLst>
                    <c:numCache>
                      <c:formatCode>General</c:formatCode>
                      <c:ptCount val="1"/>
                      <c:pt idx="0">
                        <c:v>71.599999999999994</c:v>
                      </c:pt>
                    </c:numCache>
                  </c:numRef>
                </c:yVal>
                <c:smooth val="0"/>
                <c:extLst xmlns:c15="http://schemas.microsoft.com/office/drawing/2012/chart">
                  <c:ext xmlns:c16="http://schemas.microsoft.com/office/drawing/2014/chart" uri="{C3380CC4-5D6E-409C-BE32-E72D297353CC}">
                    <c16:uniqueId val="{0000000D-5527-4A4A-97AA-0F27D6F97689}"/>
                  </c:ext>
                </c:extLst>
              </c15:ser>
            </c15:filteredScatterSeries>
            <c15:filteredScatterSeries>
              <c15:ser>
                <c:idx val="18"/>
                <c:order val="12"/>
                <c:tx>
                  <c:v>KCsSb 99.1- Hetero- 17.07.2024</c:v>
                </c:tx>
                <c:spPr>
                  <a:ln w="19050" cap="rnd">
                    <a:solidFill>
                      <a:srgbClr val="EE5CE4"/>
                    </a:solidFill>
                    <a:round/>
                  </a:ln>
                  <a:effectLst/>
                </c:spPr>
                <c:marker>
                  <c:symbol val="square"/>
                  <c:size val="7"/>
                  <c:spPr>
                    <a:solidFill>
                      <a:srgbClr val="EE5CE4"/>
                    </a:solidFill>
                    <a:ln w="9525">
                      <a:solidFill>
                        <a:srgbClr val="EE5CE4"/>
                      </a:solidFill>
                    </a:ln>
                    <a:effectLst/>
                  </c:spPr>
                </c:marker>
                <c:xVal>
                  <c:numRef>
                    <c:extLst xmlns:c15="http://schemas.microsoft.com/office/drawing/2012/chart">
                      <c:ext xmlns:c15="http://schemas.microsoft.com/office/drawing/2012/chart" uri="{02D57815-91ED-43cb-92C2-25804820EDAC}">
                        <c15:formulaRef>
                          <c15:sqref>'DC Second batch'!$B$39</c15:sqref>
                        </c15:formulaRef>
                      </c:ext>
                    </c:extLst>
                    <c:numCache>
                      <c:formatCode>General</c:formatCode>
                      <c:ptCount val="1"/>
                      <c:pt idx="0">
                        <c:v>32.6</c:v>
                      </c:pt>
                    </c:numCache>
                  </c:numRef>
                </c:xVal>
                <c:yVal>
                  <c:numRef>
                    <c:extLst xmlns:c15="http://schemas.microsoft.com/office/drawing/2012/chart">
                      <c:ext xmlns:c15="http://schemas.microsoft.com/office/drawing/2012/chart" uri="{02D57815-91ED-43cb-92C2-25804820EDAC}">
                        <c15:formulaRef>
                          <c15:sqref>'DC Second batch'!$C$39</c15:sqref>
                        </c15:formulaRef>
                      </c:ext>
                    </c:extLst>
                    <c:numCache>
                      <c:formatCode>General</c:formatCode>
                      <c:ptCount val="1"/>
                      <c:pt idx="0">
                        <c:v>65</c:v>
                      </c:pt>
                    </c:numCache>
                  </c:numRef>
                </c:yVal>
                <c:smooth val="0"/>
                <c:extLst xmlns:c15="http://schemas.microsoft.com/office/drawing/2012/chart">
                  <c:ext xmlns:c16="http://schemas.microsoft.com/office/drawing/2014/chart" uri="{C3380CC4-5D6E-409C-BE32-E72D297353CC}">
                    <c16:uniqueId val="{0000000E-5527-4A4A-97AA-0F27D6F97689}"/>
                  </c:ext>
                </c:extLst>
              </c15:ser>
            </c15:filteredScatterSeries>
            <c15:filteredScatterSeries>
              <c15:ser>
                <c:idx val="12"/>
                <c:order val="14"/>
                <c:tx>
                  <c:v>KCsSb - 128.1- 22.07.2024</c:v>
                </c:tx>
                <c:spPr>
                  <a:ln w="19050" cap="rnd">
                    <a:solidFill>
                      <a:schemeClr val="accent1">
                        <a:lumMod val="80000"/>
                        <a:lumOff val="20000"/>
                      </a:schemeClr>
                    </a:solidFill>
                    <a:round/>
                  </a:ln>
                  <a:effectLst/>
                </c:spPr>
                <c:marker>
                  <c:symbol val="diamond"/>
                  <c:size val="9"/>
                  <c:spPr>
                    <a:solidFill>
                      <a:srgbClr val="FF0000"/>
                    </a:solidFill>
                    <a:ln w="9525">
                      <a:solidFill>
                        <a:srgbClr val="FF0000"/>
                      </a:solidFill>
                    </a:ln>
                    <a:effectLst/>
                  </c:spPr>
                </c:marker>
                <c:xVal>
                  <c:numRef>
                    <c:extLst xmlns:c15="http://schemas.microsoft.com/office/drawing/2012/chart">
                      <c:ext xmlns:c15="http://schemas.microsoft.com/office/drawing/2012/chart" uri="{02D57815-91ED-43cb-92C2-25804820EDAC}">
                        <c15:formulaRef>
                          <c15:sqref>'DC Second batch'!$X$24</c15:sqref>
                        </c15:formulaRef>
                      </c:ext>
                    </c:extLst>
                    <c:numCache>
                      <c:formatCode>General</c:formatCode>
                      <c:ptCount val="1"/>
                      <c:pt idx="0">
                        <c:v>40</c:v>
                      </c:pt>
                    </c:numCache>
                  </c:numRef>
                </c:xVal>
                <c:yVal>
                  <c:numRef>
                    <c:extLst xmlns:c15="http://schemas.microsoft.com/office/drawing/2012/chart">
                      <c:ext xmlns:c15="http://schemas.microsoft.com/office/drawing/2012/chart" uri="{02D57815-91ED-43cb-92C2-25804820EDAC}">
                        <c15:formulaRef>
                          <c15:sqref>'DC Second batch'!$Y$24</c15:sqref>
                        </c15:formulaRef>
                      </c:ext>
                    </c:extLst>
                    <c:numCache>
                      <c:formatCode>General</c:formatCode>
                      <c:ptCount val="1"/>
                      <c:pt idx="0">
                        <c:v>29.9</c:v>
                      </c:pt>
                    </c:numCache>
                  </c:numRef>
                </c:yVal>
                <c:smooth val="0"/>
                <c:extLst xmlns:c15="http://schemas.microsoft.com/office/drawing/2012/chart">
                  <c:ext xmlns:c16="http://schemas.microsoft.com/office/drawing/2014/chart" uri="{C3380CC4-5D6E-409C-BE32-E72D297353CC}">
                    <c16:uniqueId val="{0000000F-5527-4A4A-97AA-0F27D6F97689}"/>
                  </c:ext>
                </c:extLst>
              </c15:ser>
            </c15:filteredScatterSeries>
            <c15:filteredScatterSeries>
              <c15:ser>
                <c:idx val="13"/>
                <c:order val="15"/>
                <c:tx>
                  <c:v>KCsSb 124.1- thin- 22.07.2024- 10us</c:v>
                </c:tx>
                <c:spPr>
                  <a:ln w="19050"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extLst xmlns:c15="http://schemas.microsoft.com/office/drawing/2012/chart">
                      <c:ext xmlns:c15="http://schemas.microsoft.com/office/drawing/2012/chart" uri="{02D57815-91ED-43cb-92C2-25804820EDAC}">
                        <c15:formulaRef>
                          <c15:sqref>'DC Second batch'!$X$36:$X$38</c15:sqref>
                        </c15:formulaRef>
                      </c:ext>
                    </c:extLst>
                    <c:numCache>
                      <c:formatCode>General</c:formatCode>
                      <c:ptCount val="3"/>
                      <c:pt idx="0">
                        <c:v>30</c:v>
                      </c:pt>
                      <c:pt idx="1">
                        <c:v>35</c:v>
                      </c:pt>
                      <c:pt idx="2">
                        <c:v>40</c:v>
                      </c:pt>
                    </c:numCache>
                  </c:numRef>
                </c:xVal>
                <c:yVal>
                  <c:numRef>
                    <c:extLst xmlns:c15="http://schemas.microsoft.com/office/drawing/2012/chart">
                      <c:ext xmlns:c15="http://schemas.microsoft.com/office/drawing/2012/chart" uri="{02D57815-91ED-43cb-92C2-25804820EDAC}">
                        <c15:formulaRef>
                          <c15:sqref>'DC Second batch'!$Y$36:$Y$38</c15:sqref>
                        </c15:formulaRef>
                      </c:ext>
                    </c:extLst>
                    <c:numCache>
                      <c:formatCode>General</c:formatCode>
                      <c:ptCount val="3"/>
                      <c:pt idx="0">
                        <c:v>4</c:v>
                      </c:pt>
                      <c:pt idx="1">
                        <c:v>10.9</c:v>
                      </c:pt>
                      <c:pt idx="2">
                        <c:v>34.200000000000003</c:v>
                      </c:pt>
                    </c:numCache>
                  </c:numRef>
                </c:yVal>
                <c:smooth val="0"/>
                <c:extLst xmlns:c15="http://schemas.microsoft.com/office/drawing/2012/chart">
                  <c:ext xmlns:c16="http://schemas.microsoft.com/office/drawing/2014/chart" uri="{C3380CC4-5D6E-409C-BE32-E72D297353CC}">
                    <c16:uniqueId val="{00000010-5527-4A4A-97AA-0F27D6F97689}"/>
                  </c:ext>
                </c:extLst>
              </c15:ser>
            </c15:filteredScatterSeries>
            <c15:filteredScatterSeries>
              <c15:ser>
                <c:idx val="15"/>
                <c:order val="17"/>
                <c:tx>
                  <c:v>KCsSb 124.1- thin- 140us- 24.07.2024</c:v>
                </c:tx>
                <c:spPr>
                  <a:ln w="19050" cap="rnd">
                    <a:solidFill>
                      <a:schemeClr val="accent4">
                        <a:lumMod val="80000"/>
                        <a:lumOff val="20000"/>
                      </a:schemeClr>
                    </a:solidFill>
                    <a:round/>
                  </a:ln>
                  <a:effectLst/>
                </c:spPr>
                <c:marker>
                  <c:symbol val="diamond"/>
                  <c:size val="8"/>
                  <c:spPr>
                    <a:solidFill>
                      <a:schemeClr val="accent4"/>
                    </a:solidFill>
                    <a:ln w="9525">
                      <a:solidFill>
                        <a:schemeClr val="accent4"/>
                      </a:solidFill>
                    </a:ln>
                    <a:effectLst/>
                  </c:spPr>
                </c:marker>
                <c:dPt>
                  <c:idx val="0"/>
                  <c:marker>
                    <c:symbol val="diamond"/>
                    <c:size val="8"/>
                    <c:spPr>
                      <a:solidFill>
                        <a:schemeClr val="accent4"/>
                      </a:solidFill>
                      <a:ln w="9525">
                        <a:solidFill>
                          <a:schemeClr val="accent4"/>
                        </a:solidFill>
                      </a:ln>
                      <a:effectLst/>
                    </c:spPr>
                  </c:marker>
                  <c:bubble3D val="0"/>
                  <c:spPr>
                    <a:ln w="19050" cap="rnd">
                      <a:solidFill>
                        <a:schemeClr val="accent4"/>
                      </a:solidFill>
                      <a:round/>
                    </a:ln>
                    <a:effectLst/>
                  </c:spPr>
                  <c:extLst xmlns:c15="http://schemas.microsoft.com/office/drawing/2012/chart">
                    <c:ext xmlns:c16="http://schemas.microsoft.com/office/drawing/2014/chart" uri="{C3380CC4-5D6E-409C-BE32-E72D297353CC}">
                      <c16:uniqueId val="{00000012-5527-4A4A-97AA-0F27D6F97689}"/>
                    </c:ext>
                  </c:extLst>
                </c:dPt>
                <c:xVal>
                  <c:numRef>
                    <c:extLst xmlns:c15="http://schemas.microsoft.com/office/drawing/2012/chart">
                      <c:ext xmlns:c15="http://schemas.microsoft.com/office/drawing/2012/chart" uri="{02D57815-91ED-43cb-92C2-25804820EDAC}">
                        <c15:formulaRef>
                          <c15:sqref>'DC Second batch'!$X$57</c15:sqref>
                        </c15:formulaRef>
                      </c:ext>
                    </c:extLst>
                    <c:numCache>
                      <c:formatCode>General</c:formatCode>
                      <c:ptCount val="1"/>
                      <c:pt idx="0">
                        <c:v>32.9</c:v>
                      </c:pt>
                    </c:numCache>
                  </c:numRef>
                </c:xVal>
                <c:yVal>
                  <c:numRef>
                    <c:extLst xmlns:c15="http://schemas.microsoft.com/office/drawing/2012/chart">
                      <c:ext xmlns:c15="http://schemas.microsoft.com/office/drawing/2012/chart" uri="{02D57815-91ED-43cb-92C2-25804820EDAC}">
                        <c15:formulaRef>
                          <c15:sqref>'DC Second batch'!$Y$57</c15:sqref>
                        </c15:formulaRef>
                      </c:ext>
                    </c:extLst>
                    <c:numCache>
                      <c:formatCode>General</c:formatCode>
                      <c:ptCount val="1"/>
                      <c:pt idx="0">
                        <c:v>7.1</c:v>
                      </c:pt>
                    </c:numCache>
                  </c:numRef>
                </c:yVal>
                <c:smooth val="0"/>
                <c:extLst xmlns:c15="http://schemas.microsoft.com/office/drawing/2012/chart">
                  <c:ext xmlns:c16="http://schemas.microsoft.com/office/drawing/2014/chart" uri="{C3380CC4-5D6E-409C-BE32-E72D297353CC}">
                    <c16:uniqueId val="{00000013-5527-4A4A-97AA-0F27D6F97689}"/>
                  </c:ext>
                </c:extLst>
              </c15:ser>
            </c15:filteredScatterSeries>
            <c15:filteredScatterSeries>
              <c15:ser>
                <c:idx val="19"/>
                <c:order val="18"/>
                <c:tx>
                  <c:v>KCsSb 124.1- thin- 25.07.2024</c:v>
                </c:tx>
                <c:spPr>
                  <a:ln w="19050" cap="rnd">
                    <a:solidFill>
                      <a:schemeClr val="accent2">
                        <a:lumMod val="80000"/>
                      </a:schemeClr>
                    </a:solidFill>
                    <a:round/>
                  </a:ln>
                  <a:effectLst/>
                </c:spPr>
                <c:marker>
                  <c:symbol val="circle"/>
                  <c:size val="5"/>
                  <c:spPr>
                    <a:solidFill>
                      <a:schemeClr val="accent2">
                        <a:lumMod val="80000"/>
                      </a:schemeClr>
                    </a:solidFill>
                    <a:ln w="9525">
                      <a:solidFill>
                        <a:schemeClr val="accent2">
                          <a:lumMod val="80000"/>
                        </a:schemeClr>
                      </a:solidFill>
                    </a:ln>
                    <a:effectLst/>
                  </c:spPr>
                </c:marker>
                <c:xVal>
                  <c:numRef>
                    <c:extLst xmlns:c15="http://schemas.microsoft.com/office/drawing/2012/chart">
                      <c:ext xmlns:c15="http://schemas.microsoft.com/office/drawing/2012/chart" uri="{02D57815-91ED-43cb-92C2-25804820EDAC}">
                        <c15:formulaRef>
                          <c15:sqref>'DC Second batch'!$X$61:$X$62</c15:sqref>
                        </c15:formulaRef>
                      </c:ext>
                    </c:extLst>
                    <c:numCache>
                      <c:formatCode>General</c:formatCode>
                      <c:ptCount val="2"/>
                      <c:pt idx="0">
                        <c:v>31.1</c:v>
                      </c:pt>
                      <c:pt idx="1">
                        <c:v>33.200000000000003</c:v>
                      </c:pt>
                    </c:numCache>
                  </c:numRef>
                </c:xVal>
                <c:yVal>
                  <c:numRef>
                    <c:extLst xmlns:c15="http://schemas.microsoft.com/office/drawing/2012/chart">
                      <c:ext xmlns:c15="http://schemas.microsoft.com/office/drawing/2012/chart" uri="{02D57815-91ED-43cb-92C2-25804820EDAC}">
                        <c15:formulaRef>
                          <c15:sqref>'DC Second batch'!$Y$61:$Y$62</c15:sqref>
                        </c15:formulaRef>
                      </c:ext>
                    </c:extLst>
                    <c:numCache>
                      <c:formatCode>General</c:formatCode>
                      <c:ptCount val="2"/>
                      <c:pt idx="0">
                        <c:v>8.6999999999999993</c:v>
                      </c:pt>
                      <c:pt idx="1">
                        <c:v>21.9</c:v>
                      </c:pt>
                    </c:numCache>
                  </c:numRef>
                </c:yVal>
                <c:smooth val="0"/>
                <c:extLst xmlns:c15="http://schemas.microsoft.com/office/drawing/2012/chart">
                  <c:ext xmlns:c16="http://schemas.microsoft.com/office/drawing/2014/chart" uri="{C3380CC4-5D6E-409C-BE32-E72D297353CC}">
                    <c16:uniqueId val="{00000014-5527-4A4A-97AA-0F27D6F97689}"/>
                  </c:ext>
                </c:extLst>
              </c15:ser>
            </c15:filteredScatterSeries>
            <c15:filteredScatterSeries>
              <c15:ser>
                <c:idx val="16"/>
                <c:order val="19"/>
                <c:tx>
                  <c:v>NaKSb(Cs)_ 131.1</c:v>
                </c:tx>
                <c:spPr>
                  <a:ln w="19050"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xVal>
                  <c:numRef>
                    <c:extLst xmlns:c15="http://schemas.microsoft.com/office/drawing/2012/chart">
                      <c:ext xmlns:c15="http://schemas.microsoft.com/office/drawing/2012/chart" uri="{02D57815-91ED-43cb-92C2-25804820EDAC}">
                        <c15:formulaRef>
                          <c15:sqref>'DC Second batch'!$L$67:$L$69</c15:sqref>
                        </c15:formulaRef>
                      </c:ext>
                    </c:extLst>
                    <c:numCache>
                      <c:formatCode>General</c:formatCode>
                      <c:ptCount val="3"/>
                      <c:pt idx="0">
                        <c:v>33.5</c:v>
                      </c:pt>
                      <c:pt idx="1">
                        <c:v>35.700000000000003</c:v>
                      </c:pt>
                      <c:pt idx="2">
                        <c:v>37.9</c:v>
                      </c:pt>
                    </c:numCache>
                  </c:numRef>
                </c:xVal>
                <c:yVal>
                  <c:numRef>
                    <c:extLst xmlns:c15="http://schemas.microsoft.com/office/drawing/2012/chart">
                      <c:ext xmlns:c15="http://schemas.microsoft.com/office/drawing/2012/chart" uri="{02D57815-91ED-43cb-92C2-25804820EDAC}">
                        <c15:formulaRef>
                          <c15:sqref>'DC Second batch'!$M$67:$M$69</c15:sqref>
                        </c15:formulaRef>
                      </c:ext>
                    </c:extLst>
                    <c:numCache>
                      <c:formatCode>General</c:formatCode>
                      <c:ptCount val="3"/>
                      <c:pt idx="0">
                        <c:v>71.900000000000006</c:v>
                      </c:pt>
                      <c:pt idx="1">
                        <c:v>117</c:v>
                      </c:pt>
                      <c:pt idx="2">
                        <c:v>170.8</c:v>
                      </c:pt>
                    </c:numCache>
                  </c:numRef>
                </c:yVal>
                <c:smooth val="0"/>
                <c:extLst xmlns:c15="http://schemas.microsoft.com/office/drawing/2012/chart">
                  <c:ext xmlns:c16="http://schemas.microsoft.com/office/drawing/2014/chart" uri="{C3380CC4-5D6E-409C-BE32-E72D297353CC}">
                    <c16:uniqueId val="{00000015-5527-4A4A-97AA-0F27D6F97689}"/>
                  </c:ext>
                </c:extLst>
              </c15:ser>
            </c15:filteredScatterSeries>
          </c:ext>
        </c:extLst>
      </c:scatterChart>
      <c:valAx>
        <c:axId val="15496794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latin typeface="Arial" panose="020B0604020202020204" pitchFamily="34" charset="0"/>
                    <a:cs typeface="Arial" panose="020B0604020202020204" pitchFamily="34" charset="0"/>
                  </a:rPr>
                  <a:t>Gun SP (MV/m)</a:t>
                </a:r>
              </a:p>
            </c:rich>
          </c:tx>
          <c:layout>
            <c:manualLayout>
              <c:xMode val="edge"/>
              <c:yMode val="edge"/>
              <c:x val="0.44496612850528255"/>
              <c:y val="0.951239765050601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9655008"/>
        <c:crosses val="autoZero"/>
        <c:crossBetween val="midCat"/>
      </c:valAx>
      <c:valAx>
        <c:axId val="1549655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a:solidFill>
                      <a:schemeClr val="tx1"/>
                    </a:solidFill>
                    <a:latin typeface="Arial" panose="020B0604020202020204" pitchFamily="34" charset="0"/>
                    <a:cs typeface="Arial" panose="020B0604020202020204" pitchFamily="34" charset="0"/>
                  </a:rPr>
                  <a:t>Dark Current (uA)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9679488"/>
        <c:crosses val="autoZero"/>
        <c:crossBetween val="midCat"/>
      </c:valAx>
      <c:spPr>
        <a:noFill/>
        <a:ln>
          <a:solidFill>
            <a:schemeClr val="tx1"/>
          </a:solidFill>
        </a:ln>
        <a:effectLst/>
      </c:spPr>
    </c:plotArea>
    <c:legend>
      <c:legendPos val="r"/>
      <c:layout>
        <c:manualLayout>
          <c:xMode val="edge"/>
          <c:yMode val="edge"/>
          <c:x val="7.7284897864413754E-2"/>
          <c:y val="5.3069664831943628E-2"/>
          <c:w val="0.45030843838883816"/>
          <c:h val="0.3941444226179395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9E129-08ED-4973-B9D2-250C23B17169}"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A1947-4206-4607-95EC-426ECFB03BDC}" type="slidenum">
              <a:rPr lang="en-US" smtClean="0"/>
              <a:t>‹#›</a:t>
            </a:fld>
            <a:endParaRPr lang="en-US"/>
          </a:p>
        </p:txBody>
      </p:sp>
    </p:spTree>
    <p:extLst>
      <p:ext uri="{BB962C8B-B14F-4D97-AF65-F5344CB8AC3E}">
        <p14:creationId xmlns:p14="http://schemas.microsoft.com/office/powerpoint/2010/main" val="2450667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784115-0845-46CC-AEEC-86549BCE6639}" type="slidenum">
              <a:rPr lang="en-US" smtClean="0"/>
              <a:t>1</a:t>
            </a:fld>
            <a:endParaRPr lang="en-US"/>
          </a:p>
        </p:txBody>
      </p:sp>
    </p:spTree>
    <p:extLst>
      <p:ext uri="{BB962C8B-B14F-4D97-AF65-F5344CB8AC3E}">
        <p14:creationId xmlns:p14="http://schemas.microsoft.com/office/powerpoint/2010/main" val="329223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A1947-4206-4607-95EC-426ECFB03BDC}" type="slidenum">
              <a:rPr lang="en-US" smtClean="0"/>
              <a:t>10</a:t>
            </a:fld>
            <a:endParaRPr lang="en-US"/>
          </a:p>
        </p:txBody>
      </p:sp>
    </p:spTree>
    <p:extLst>
      <p:ext uri="{BB962C8B-B14F-4D97-AF65-F5344CB8AC3E}">
        <p14:creationId xmlns:p14="http://schemas.microsoft.com/office/powerpoint/2010/main" val="2438346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A1947-4206-4607-95EC-426ECFB03BDC}" type="slidenum">
              <a:rPr lang="en-US" smtClean="0"/>
              <a:t>11</a:t>
            </a:fld>
            <a:endParaRPr lang="en-US"/>
          </a:p>
        </p:txBody>
      </p:sp>
    </p:spTree>
    <p:extLst>
      <p:ext uri="{BB962C8B-B14F-4D97-AF65-F5344CB8AC3E}">
        <p14:creationId xmlns:p14="http://schemas.microsoft.com/office/powerpoint/2010/main" val="255199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3A1947-4206-4607-95EC-426ECFB03BDC}" type="slidenum">
              <a:rPr lang="en-US" smtClean="0"/>
              <a:t>14</a:t>
            </a:fld>
            <a:endParaRPr lang="en-US"/>
          </a:p>
        </p:txBody>
      </p:sp>
    </p:spTree>
    <p:extLst>
      <p:ext uri="{BB962C8B-B14F-4D97-AF65-F5344CB8AC3E}">
        <p14:creationId xmlns:p14="http://schemas.microsoft.com/office/powerpoint/2010/main" val="217484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28C7-80A0-C5C5-8D14-084690140D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6B1DB4-64E7-1C01-0056-B7EB3FD2D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E90B2D-6259-9D1E-18D0-6D781A0DE39D}"/>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5" name="Footer Placeholder 4">
            <a:extLst>
              <a:ext uri="{FF2B5EF4-FFF2-40B4-BE49-F238E27FC236}">
                <a16:creationId xmlns:a16="http://schemas.microsoft.com/office/drawing/2014/main" id="{0F39B9DB-6FF1-4A93-44EC-269669270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F1D51-EF40-E1B1-9A60-14D202533B81}"/>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108946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545F-01FC-D17F-8272-BEAABC0D8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D42050-98B5-83E1-8A3C-651AB139BB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D0FA1-3D86-F448-521F-4ABAB2EB896B}"/>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5" name="Footer Placeholder 4">
            <a:extLst>
              <a:ext uri="{FF2B5EF4-FFF2-40B4-BE49-F238E27FC236}">
                <a16:creationId xmlns:a16="http://schemas.microsoft.com/office/drawing/2014/main" id="{9C49C167-C869-9E14-B1D6-A2E0A659B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6F5D0-AB64-D061-87C6-69854FCDC220}"/>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240755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F8CA9B-D83E-9EA7-F5F1-6C4BA3C06F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C83519-9CEC-A6AD-8B16-85D2FAA155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320A3-990E-4362-D5B2-0F209653D86E}"/>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5" name="Footer Placeholder 4">
            <a:extLst>
              <a:ext uri="{FF2B5EF4-FFF2-40B4-BE49-F238E27FC236}">
                <a16:creationId xmlns:a16="http://schemas.microsoft.com/office/drawing/2014/main" id="{84600B54-077D-B9CE-6594-D74963E6B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31A0C-167D-05B7-20B5-1442C46D06FD}"/>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3556756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96B5-3D62-2379-77DA-ED77014A85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1B4806-373F-8D97-284B-FCA2748472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32935-215E-3BC4-91CF-AC96952A246F}"/>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5" name="Footer Placeholder 4">
            <a:extLst>
              <a:ext uri="{FF2B5EF4-FFF2-40B4-BE49-F238E27FC236}">
                <a16:creationId xmlns:a16="http://schemas.microsoft.com/office/drawing/2014/main" id="{75613048-EEF2-1C57-EA9F-CD5431684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7B729-0BF0-2BC3-3BC5-74E89102F671}"/>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1086037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F50F-EC1E-23F3-CFF1-3DD6D774E9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E56CD4-0ECC-48E8-EFBF-B934A9BAE3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EFFDC9-4448-0D8E-7EAF-C5D53CCD518E}"/>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5" name="Footer Placeholder 4">
            <a:extLst>
              <a:ext uri="{FF2B5EF4-FFF2-40B4-BE49-F238E27FC236}">
                <a16:creationId xmlns:a16="http://schemas.microsoft.com/office/drawing/2014/main" id="{7609811A-50C8-452F-08EB-93189BE63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91232-AE7D-2A94-1313-3BA087CC5A42}"/>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3817353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07FC-E6A9-1AE8-4087-89843416E4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23474-5036-C43A-F93C-EE6EDCF0CD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9B3E97-A5D3-F4FF-DF13-E9F057BBF9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C5A8D9-9D68-BEA8-66E6-ACD2C75BAAEE}"/>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6" name="Footer Placeholder 5">
            <a:extLst>
              <a:ext uri="{FF2B5EF4-FFF2-40B4-BE49-F238E27FC236}">
                <a16:creationId xmlns:a16="http://schemas.microsoft.com/office/drawing/2014/main" id="{5F2931E6-E640-C76C-77A4-3361361B6F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FD851-6E65-DEEA-49F3-4D35F5863666}"/>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353628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71504-980B-B6E9-5EA9-C7563EC24D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1EA638-2505-8965-7380-082B4B0351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FDD9A-4432-A800-5B84-987D08FD4A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71ADD6-2D34-79E5-A62B-C51C54B0F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9EDD0E-BA78-D7F0-2A8F-839376F38E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184B-AAD2-5EAD-EDA3-42FA7D5F1616}"/>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8" name="Footer Placeholder 7">
            <a:extLst>
              <a:ext uri="{FF2B5EF4-FFF2-40B4-BE49-F238E27FC236}">
                <a16:creationId xmlns:a16="http://schemas.microsoft.com/office/drawing/2014/main" id="{904DFB6E-D279-2BF2-5DA8-2CD756BBF1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4095F0-4056-7CD8-09CC-519A8FE5E920}"/>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382029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D3F1-B22E-AB63-1B8A-C28AABA50B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F773E7-28A8-A840-069E-5A71234B88B3}"/>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4" name="Footer Placeholder 3">
            <a:extLst>
              <a:ext uri="{FF2B5EF4-FFF2-40B4-BE49-F238E27FC236}">
                <a16:creationId xmlns:a16="http://schemas.microsoft.com/office/drawing/2014/main" id="{32ECB60F-9A70-4D20-2440-D732D33E83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8F1482-D16C-7195-8D2E-56BAE8B021CD}"/>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146791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14C35-E768-EC7A-E7E3-B77CB7B44C4F}"/>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3" name="Footer Placeholder 2">
            <a:extLst>
              <a:ext uri="{FF2B5EF4-FFF2-40B4-BE49-F238E27FC236}">
                <a16:creationId xmlns:a16="http://schemas.microsoft.com/office/drawing/2014/main" id="{E36EBAAC-6A90-A456-EFC8-29A494F766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F91DE0-C0DF-20D1-FCE8-D16AAC724D51}"/>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375014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5CA48-9712-2BE6-F629-ED9E0E3FA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48D1E4-6B87-1B15-7A91-57B72FDBEC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9211BD-16B6-37F8-AADE-C6397E2A0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71FB08-536C-4465-6060-F29A0AEC9E9D}"/>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6" name="Footer Placeholder 5">
            <a:extLst>
              <a:ext uri="{FF2B5EF4-FFF2-40B4-BE49-F238E27FC236}">
                <a16:creationId xmlns:a16="http://schemas.microsoft.com/office/drawing/2014/main" id="{96E02ABD-65A7-EA21-9342-7B53D33AD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E6230-46D7-F4DC-B543-01E159E11BFE}"/>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139471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D623C-21B8-FBA4-2D75-FE52EA30B8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6A93FE-1396-FB1E-00EF-594CD2D2EA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E53891-3B34-552A-DD8A-513D42CB60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043EC4-8BDB-2257-AE51-C0189683EA54}"/>
              </a:ext>
            </a:extLst>
          </p:cNvPr>
          <p:cNvSpPr>
            <a:spLocks noGrp="1"/>
          </p:cNvSpPr>
          <p:nvPr>
            <p:ph type="dt" sz="half" idx="10"/>
          </p:nvPr>
        </p:nvSpPr>
        <p:spPr/>
        <p:txBody>
          <a:bodyPr/>
          <a:lstStyle/>
          <a:p>
            <a:fld id="{8DADA08A-2DBC-49C1-A32B-1D4855F5312A}" type="datetimeFigureOut">
              <a:rPr lang="en-US" smtClean="0"/>
              <a:t>9/23/2024</a:t>
            </a:fld>
            <a:endParaRPr lang="en-US"/>
          </a:p>
        </p:txBody>
      </p:sp>
      <p:sp>
        <p:nvSpPr>
          <p:cNvPr id="6" name="Footer Placeholder 5">
            <a:extLst>
              <a:ext uri="{FF2B5EF4-FFF2-40B4-BE49-F238E27FC236}">
                <a16:creationId xmlns:a16="http://schemas.microsoft.com/office/drawing/2014/main" id="{8EC1CEBF-D4BF-B135-4AA8-09D5E1D545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70BF26-DCB8-8AA3-97BF-F2083362E5ED}"/>
              </a:ext>
            </a:extLst>
          </p:cNvPr>
          <p:cNvSpPr>
            <a:spLocks noGrp="1"/>
          </p:cNvSpPr>
          <p:nvPr>
            <p:ph type="sldNum" sz="quarter" idx="12"/>
          </p:nvPr>
        </p:nvSpPr>
        <p:spPr/>
        <p:txBody>
          <a:bodyPr/>
          <a:lstStyle/>
          <a:p>
            <a:fld id="{E82A677D-F354-4213-8319-5BFAA5A5EECA}" type="slidenum">
              <a:rPr lang="en-US" smtClean="0"/>
              <a:t>‹#›</a:t>
            </a:fld>
            <a:endParaRPr lang="en-US"/>
          </a:p>
        </p:txBody>
      </p:sp>
    </p:spTree>
    <p:extLst>
      <p:ext uri="{BB962C8B-B14F-4D97-AF65-F5344CB8AC3E}">
        <p14:creationId xmlns:p14="http://schemas.microsoft.com/office/powerpoint/2010/main" val="296849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A28257-AAA0-6750-2B80-E20693B55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CBB0CD-D89B-A952-9240-CAAB14DE17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330C8-5A9F-4711-D311-54E6986989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DA08A-2DBC-49C1-A32B-1D4855F5312A}" type="datetimeFigureOut">
              <a:rPr lang="en-US" smtClean="0"/>
              <a:t>9/23/2024</a:t>
            </a:fld>
            <a:endParaRPr lang="en-US"/>
          </a:p>
        </p:txBody>
      </p:sp>
      <p:sp>
        <p:nvSpPr>
          <p:cNvPr id="5" name="Footer Placeholder 4">
            <a:extLst>
              <a:ext uri="{FF2B5EF4-FFF2-40B4-BE49-F238E27FC236}">
                <a16:creationId xmlns:a16="http://schemas.microsoft.com/office/drawing/2014/main" id="{68F1E4EF-8EA3-E75B-FE96-B8BDAFE03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A49031-1A67-5B0E-E825-00EEF2720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2A677D-F354-4213-8319-5BFAA5A5EECA}" type="slidenum">
              <a:rPr lang="en-US" smtClean="0"/>
              <a:t>‹#›</a:t>
            </a:fld>
            <a:endParaRPr lang="en-US"/>
          </a:p>
        </p:txBody>
      </p:sp>
    </p:spTree>
    <p:extLst>
      <p:ext uri="{BB962C8B-B14F-4D97-AF65-F5344CB8AC3E}">
        <p14:creationId xmlns:p14="http://schemas.microsoft.com/office/powerpoint/2010/main" val="264505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4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7.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7.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png"/><Relationship Id="rId7"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19.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7.jp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7.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3.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7.jp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0.png"/><Relationship Id="rId2" Type="http://schemas.openxmlformats.org/officeDocument/2006/relationships/image" Target="../media/image7.jpg"/><Relationship Id="rId16"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jpg"/><Relationship Id="rId3" Type="http://schemas.openxmlformats.org/officeDocument/2006/relationships/image" Target="../media/image19.png"/><Relationship Id="rId7" Type="http://schemas.openxmlformats.org/officeDocument/2006/relationships/image" Target="../media/image55.JPG"/><Relationship Id="rId12" Type="http://schemas.openxmlformats.org/officeDocument/2006/relationships/image" Target="../media/image60.png"/><Relationship Id="rId2" Type="http://schemas.openxmlformats.org/officeDocument/2006/relationships/image" Target="../media/image2.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G"/><Relationship Id="rId5" Type="http://schemas.openxmlformats.org/officeDocument/2006/relationships/image" Target="../media/image18.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7.jpg"/><Relationship Id="rId9" Type="http://schemas.openxmlformats.org/officeDocument/2006/relationships/image" Target="../media/image57.jpe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9.png"/><Relationship Id="rId7" Type="http://schemas.openxmlformats.org/officeDocument/2006/relationships/image" Target="../media/image6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18.pn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9.png"/><Relationship Id="rId7" Type="http://schemas.openxmlformats.org/officeDocument/2006/relationships/image" Target="../media/image7.jp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2.png"/><Relationship Id="rId10" Type="http://schemas.openxmlformats.org/officeDocument/2006/relationships/image" Target="../media/image72.png"/><Relationship Id="rId4" Type="http://schemas.openxmlformats.org/officeDocument/2006/relationships/image" Target="../media/image70.pn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2.png"/><Relationship Id="rId7" Type="http://schemas.openxmlformats.org/officeDocument/2006/relationships/image" Target="../media/image22.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7.jpg"/><Relationship Id="rId4" Type="http://schemas.openxmlformats.org/officeDocument/2006/relationships/image" Target="../media/image19.png"/><Relationship Id="rId9" Type="http://schemas.openxmlformats.org/officeDocument/2006/relationships/image" Target="../media/image24.jp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7.jpg"/><Relationship Id="rId10" Type="http://schemas.openxmlformats.org/officeDocument/2006/relationships/image" Target="../media/image28.png"/><Relationship Id="rId4" Type="http://schemas.openxmlformats.org/officeDocument/2006/relationships/image" Target="../media/image19.png"/><Relationship Id="rId9"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7.jp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7.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19.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7.jp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FF8A15F-658B-868F-C39B-422067759480}"/>
              </a:ext>
            </a:extLst>
          </p:cNvPr>
          <p:cNvSpPr/>
          <p:nvPr/>
        </p:nvSpPr>
        <p:spPr>
          <a:xfrm>
            <a:off x="0" y="-50456"/>
            <a:ext cx="12192000" cy="4171918"/>
          </a:xfrm>
          <a:prstGeom prst="rect">
            <a:avLst/>
          </a:prstGeom>
          <a:blipFill>
            <a:blip r:embed="rId3">
              <a:alphaModFix amt="12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A21AD-3AE0-40CC-97D5-8ABA72A2E6DA}"/>
              </a:ext>
            </a:extLst>
          </p:cNvPr>
          <p:cNvSpPr>
            <a:spLocks noGrp="1"/>
          </p:cNvSpPr>
          <p:nvPr>
            <p:ph type="ctrTitle"/>
          </p:nvPr>
        </p:nvSpPr>
        <p:spPr>
          <a:xfrm>
            <a:off x="0" y="113772"/>
            <a:ext cx="12192000" cy="1056659"/>
          </a:xfrm>
        </p:spPr>
        <p:txBody>
          <a:bodyPr>
            <a:noAutofit/>
          </a:bodyPr>
          <a:lstStyle/>
          <a:p>
            <a:r>
              <a:rPr lang="en-IN" sz="3200" b="1" dirty="0">
                <a:solidFill>
                  <a:srgbClr val="00B0F0"/>
                </a:solidFill>
                <a:latin typeface="Arial" panose="020B0604020202020204" pitchFamily="34" charset="0"/>
                <a:cs typeface="Arial" panose="020B0604020202020204" pitchFamily="34" charset="0"/>
              </a:rPr>
              <a:t>Development of Multialkali</a:t>
            </a:r>
            <a:r>
              <a:rPr lang="en-IN" sz="3200" b="1" dirty="0">
                <a:solidFill>
                  <a:srgbClr val="FF0000"/>
                </a:solidFill>
                <a:latin typeface="Arial" panose="020B0604020202020204" pitchFamily="34" charset="0"/>
                <a:cs typeface="Arial" panose="020B0604020202020204" pitchFamily="34" charset="0"/>
              </a:rPr>
              <a:t> </a:t>
            </a:r>
            <a:r>
              <a:rPr lang="en-IN" sz="3200" b="1" dirty="0">
                <a:solidFill>
                  <a:srgbClr val="00B0F0"/>
                </a:solidFill>
                <a:latin typeface="Arial" panose="020B0604020202020204" pitchFamily="34" charset="0"/>
                <a:cs typeface="Arial" panose="020B0604020202020204" pitchFamily="34" charset="0"/>
              </a:rPr>
              <a:t>antimonides photocathodes</a:t>
            </a:r>
            <a:br>
              <a:rPr lang="en-IN" sz="3200" b="1" dirty="0">
                <a:solidFill>
                  <a:srgbClr val="00B0F0"/>
                </a:solidFill>
                <a:latin typeface="Arial" panose="020B0604020202020204" pitchFamily="34" charset="0"/>
                <a:cs typeface="Arial" panose="020B0604020202020204" pitchFamily="34" charset="0"/>
              </a:rPr>
            </a:br>
            <a:r>
              <a:rPr lang="en-IN" sz="3200" b="1" dirty="0">
                <a:solidFill>
                  <a:srgbClr val="00B0F0"/>
                </a:solidFill>
                <a:latin typeface="Arial" panose="020B0604020202020204" pitchFamily="34" charset="0"/>
                <a:cs typeface="Arial" panose="020B0604020202020204" pitchFamily="34" charset="0"/>
              </a:rPr>
              <a:t> for high-brightness photoinjectors</a:t>
            </a:r>
            <a:endParaRPr lang="en-US" sz="3200" b="1" dirty="0">
              <a:solidFill>
                <a:srgbClr val="00B0F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A60EA52-5437-4DD4-A2EF-66AAA7D0C560}"/>
              </a:ext>
            </a:extLst>
          </p:cNvPr>
          <p:cNvSpPr>
            <a:spLocks noGrp="1"/>
          </p:cNvSpPr>
          <p:nvPr>
            <p:ph type="subTitle" idx="1"/>
          </p:nvPr>
        </p:nvSpPr>
        <p:spPr>
          <a:xfrm>
            <a:off x="175099" y="1226410"/>
            <a:ext cx="11738468" cy="1655762"/>
          </a:xfrm>
        </p:spPr>
        <p:txBody>
          <a:bodyPr>
            <a:normAutofit/>
          </a:bodyPr>
          <a:lstStyle/>
          <a:p>
            <a:r>
              <a:rPr lang="en-US" sz="1800" b="1" dirty="0">
                <a:solidFill>
                  <a:schemeClr val="accent2"/>
                </a:solidFill>
                <a:latin typeface="Arial" panose="020B0604020202020204" pitchFamily="34" charset="0"/>
                <a:cs typeface="Arial" panose="020B0604020202020204" pitchFamily="34" charset="0"/>
              </a:rPr>
              <a:t>Event: EWPAA 2024 Photocathode Workshop, 17-19 September 2024, Dresden, Germany</a:t>
            </a:r>
          </a:p>
        </p:txBody>
      </p:sp>
      <p:pic>
        <p:nvPicPr>
          <p:cNvPr id="4" name="Picture 3" descr="A close up of a sign&#10;&#10;Description automatically generated">
            <a:extLst>
              <a:ext uri="{FF2B5EF4-FFF2-40B4-BE49-F238E27FC236}">
                <a16:creationId xmlns:a16="http://schemas.microsoft.com/office/drawing/2014/main" id="{0D7E8B45-6B92-4DF2-9F4C-5C4E54D155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99" y="5813887"/>
            <a:ext cx="1715905" cy="936104"/>
          </a:xfrm>
          <a:prstGeom prst="rect">
            <a:avLst/>
          </a:prstGeom>
        </p:spPr>
      </p:pic>
      <p:sp>
        <p:nvSpPr>
          <p:cNvPr id="5" name="object 2">
            <a:extLst>
              <a:ext uri="{FF2B5EF4-FFF2-40B4-BE49-F238E27FC236}">
                <a16:creationId xmlns:a16="http://schemas.microsoft.com/office/drawing/2014/main" id="{67A074C1-A56B-4E4B-B881-C026B51F7CE0}"/>
              </a:ext>
            </a:extLst>
          </p:cNvPr>
          <p:cNvSpPr/>
          <p:nvPr/>
        </p:nvSpPr>
        <p:spPr>
          <a:xfrm>
            <a:off x="9158688" y="6018420"/>
            <a:ext cx="779132" cy="731037"/>
          </a:xfrm>
          <a:prstGeom prst="rect">
            <a:avLst/>
          </a:prstGeom>
          <a:blipFill>
            <a:blip r:embed="rId5" cstate="print"/>
            <a:stretch>
              <a:fillRect/>
            </a:stretch>
          </a:blipFill>
        </p:spPr>
        <p:txBody>
          <a:bodyPr wrap="square" lIns="0" tIns="0" rIns="0" bIns="0" rtlCol="0"/>
          <a:lstStyle/>
          <a:p>
            <a:endParaRPr/>
          </a:p>
        </p:txBody>
      </p:sp>
      <p:sp>
        <p:nvSpPr>
          <p:cNvPr id="6" name="object 3">
            <a:extLst>
              <a:ext uri="{FF2B5EF4-FFF2-40B4-BE49-F238E27FC236}">
                <a16:creationId xmlns:a16="http://schemas.microsoft.com/office/drawing/2014/main" id="{3F811FF3-855D-461F-BBDA-BD1248A18EDF}"/>
              </a:ext>
            </a:extLst>
          </p:cNvPr>
          <p:cNvSpPr/>
          <p:nvPr/>
        </p:nvSpPr>
        <p:spPr>
          <a:xfrm>
            <a:off x="10151313" y="5963064"/>
            <a:ext cx="784135" cy="786393"/>
          </a:xfrm>
          <a:prstGeom prst="rect">
            <a:avLst/>
          </a:prstGeom>
          <a:blipFill>
            <a:blip r:embed="rId6" cstate="print"/>
            <a:stretch>
              <a:fillRect/>
            </a:stretch>
          </a:blipFill>
        </p:spPr>
        <p:txBody>
          <a:bodyPr wrap="square" lIns="0" tIns="0" rIns="0" bIns="0" rtlCol="0"/>
          <a:lstStyle/>
          <a:p>
            <a:endParaRPr/>
          </a:p>
        </p:txBody>
      </p:sp>
      <p:sp>
        <p:nvSpPr>
          <p:cNvPr id="7" name="object 5">
            <a:extLst>
              <a:ext uri="{FF2B5EF4-FFF2-40B4-BE49-F238E27FC236}">
                <a16:creationId xmlns:a16="http://schemas.microsoft.com/office/drawing/2014/main" id="{959BFD99-519C-4ED2-BBFF-46C6BB6E08C3}"/>
              </a:ext>
            </a:extLst>
          </p:cNvPr>
          <p:cNvSpPr/>
          <p:nvPr/>
        </p:nvSpPr>
        <p:spPr>
          <a:xfrm>
            <a:off x="11148941" y="5975322"/>
            <a:ext cx="764626" cy="761875"/>
          </a:xfrm>
          <a:prstGeom prst="rect">
            <a:avLst/>
          </a:prstGeom>
          <a:blipFill>
            <a:blip r:embed="rId7" cstate="print"/>
            <a:stretch>
              <a:fillRect/>
            </a:stretch>
          </a:blipFill>
        </p:spPr>
        <p:txBody>
          <a:bodyPr wrap="square" lIns="0" tIns="0" rIns="0" bIns="0" rtlCol="0"/>
          <a:lstStyle/>
          <a:p>
            <a:endParaRPr/>
          </a:p>
        </p:txBody>
      </p:sp>
      <p:sp>
        <p:nvSpPr>
          <p:cNvPr id="8" name="object 4">
            <a:extLst>
              <a:ext uri="{FF2B5EF4-FFF2-40B4-BE49-F238E27FC236}">
                <a16:creationId xmlns:a16="http://schemas.microsoft.com/office/drawing/2014/main" id="{8DA4FEA8-91E6-4AED-B497-3AF9AB575B82}"/>
              </a:ext>
            </a:extLst>
          </p:cNvPr>
          <p:cNvSpPr/>
          <p:nvPr/>
        </p:nvSpPr>
        <p:spPr>
          <a:xfrm>
            <a:off x="1891004" y="6350784"/>
            <a:ext cx="1203124" cy="274391"/>
          </a:xfrm>
          <a:prstGeom prst="rect">
            <a:avLst/>
          </a:prstGeom>
          <a:blipFill>
            <a:blip r:embed="rId8" cstate="print"/>
            <a:stretch>
              <a:fillRect/>
            </a:stretch>
          </a:blipFill>
        </p:spPr>
        <p:txBody>
          <a:bodyPr wrap="square" lIns="0" tIns="0" rIns="0" bIns="0" rtlCol="0"/>
          <a:lstStyle/>
          <a:p>
            <a:endParaRPr/>
          </a:p>
        </p:txBody>
      </p:sp>
      <p:sp>
        <p:nvSpPr>
          <p:cNvPr id="14" name="Footer Placeholder 16">
            <a:extLst>
              <a:ext uri="{FF2B5EF4-FFF2-40B4-BE49-F238E27FC236}">
                <a16:creationId xmlns:a16="http://schemas.microsoft.com/office/drawing/2014/main" id="{5DC7835A-5023-979C-7059-BE49CD126F87}"/>
              </a:ext>
            </a:extLst>
          </p:cNvPr>
          <p:cNvSpPr txBox="1">
            <a:spLocks/>
          </p:cNvSpPr>
          <p:nvPr/>
        </p:nvSpPr>
        <p:spPr>
          <a:xfrm>
            <a:off x="2712939" y="6485641"/>
            <a:ext cx="5384798"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solidFill>
                <a:latin typeface="Arial" panose="020B0604020202020204" pitchFamily="34" charset="0"/>
                <a:cs typeface="Arial" panose="020B0604020202020204" pitchFamily="34" charset="0"/>
              </a:rPr>
              <a:t>EWPAA 2024 Photocathode Workshop, September 17-19, 2023</a:t>
            </a:r>
          </a:p>
          <a:p>
            <a:endParaRPr lang="en-US" sz="1000" dirty="0">
              <a:solidFill>
                <a:schemeClr val="tx1"/>
              </a:solidFill>
              <a:latin typeface="Arial" panose="020B0604020202020204" pitchFamily="34" charset="0"/>
              <a:cs typeface="Arial" panose="020B0604020202020204" pitchFamily="34" charset="0"/>
            </a:endParaRPr>
          </a:p>
        </p:txBody>
      </p:sp>
      <p:sp>
        <p:nvSpPr>
          <p:cNvPr id="17" name="Slide Number Placeholder 1">
            <a:extLst>
              <a:ext uri="{FF2B5EF4-FFF2-40B4-BE49-F238E27FC236}">
                <a16:creationId xmlns:a16="http://schemas.microsoft.com/office/drawing/2014/main" id="{82D7A75B-D4F2-E642-80A7-6DA9C7169341}"/>
              </a:ext>
            </a:extLst>
          </p:cNvPr>
          <p:cNvSpPr>
            <a:spLocks noGrp="1"/>
          </p:cNvSpPr>
          <p:nvPr>
            <p:ph type="sldNum" sz="quarter" idx="12"/>
          </p:nvPr>
        </p:nvSpPr>
        <p:spPr>
          <a:xfrm>
            <a:off x="6248771" y="6409971"/>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a:t>
            </a:fld>
            <a:endParaRPr lang="en-US"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BA0ED0C-3416-B3BF-033D-FFF6E40D23B7}"/>
              </a:ext>
            </a:extLst>
          </p:cNvPr>
          <p:cNvSpPr txBox="1"/>
          <p:nvPr/>
        </p:nvSpPr>
        <p:spPr>
          <a:xfrm>
            <a:off x="278433" y="3033846"/>
            <a:ext cx="2645276" cy="661720"/>
          </a:xfrm>
          <a:prstGeom prst="rect">
            <a:avLst/>
          </a:prstGeom>
          <a:noFill/>
        </p:spPr>
        <p:txBody>
          <a:bodyPr wrap="none" rtlCol="0">
            <a:spAutoFit/>
          </a:bodyPr>
          <a:lstStyle/>
          <a:p>
            <a:r>
              <a:rPr lang="en-IN" sz="1600" dirty="0">
                <a:latin typeface="Arial" panose="020B0604020202020204" pitchFamily="34" charset="0"/>
                <a:cs typeface="Arial" panose="020B0604020202020204" pitchFamily="34" charset="0"/>
              </a:rPr>
              <a:t>Speaker:</a:t>
            </a:r>
          </a:p>
          <a:p>
            <a:pPr>
              <a:spcBef>
                <a:spcPts val="600"/>
              </a:spcBef>
            </a:pPr>
            <a:r>
              <a:rPr lang="en-IN" sz="1600" b="1" dirty="0">
                <a:latin typeface="Arial" panose="020B0604020202020204" pitchFamily="34" charset="0"/>
                <a:cs typeface="Arial" panose="020B0604020202020204" pitchFamily="34" charset="0"/>
              </a:rPr>
              <a:t>Sandeep Kumar Mohanty</a:t>
            </a:r>
            <a:endParaRPr lang="en-US" sz="1600" b="1" dirty="0">
              <a:latin typeface="Arial" panose="020B0604020202020204" pitchFamily="34" charset="0"/>
              <a:cs typeface="Arial" panose="020B0604020202020204" pitchFamily="34" charset="0"/>
            </a:endParaRPr>
          </a:p>
        </p:txBody>
      </p:sp>
      <p:sp>
        <p:nvSpPr>
          <p:cNvPr id="11" name="Textplatzhalter 3">
            <a:extLst>
              <a:ext uri="{FF2B5EF4-FFF2-40B4-BE49-F238E27FC236}">
                <a16:creationId xmlns:a16="http://schemas.microsoft.com/office/drawing/2014/main" id="{F7220360-55DB-C2FC-74F5-37FF17703A85}"/>
              </a:ext>
            </a:extLst>
          </p:cNvPr>
          <p:cNvSpPr txBox="1">
            <a:spLocks/>
          </p:cNvSpPr>
          <p:nvPr/>
        </p:nvSpPr>
        <p:spPr>
          <a:xfrm>
            <a:off x="278433" y="3437097"/>
            <a:ext cx="5384799" cy="306212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solidFill>
                <a:latin typeface="Arial" panose="020B0604020202020204" pitchFamily="34" charset="0"/>
                <a:cs typeface="Arial" panose="020B0604020202020204" pitchFamily="34" charset="0"/>
              </a:rPr>
              <a:t>Co-authors:</a:t>
            </a:r>
          </a:p>
          <a:p>
            <a:pPr>
              <a:spcBef>
                <a:spcPts val="600"/>
              </a:spcBef>
            </a:pPr>
            <a:r>
              <a:rPr lang="en-US" sz="1400" dirty="0">
                <a:solidFill>
                  <a:schemeClr val="tx1"/>
                </a:solidFill>
                <a:latin typeface="Arial" panose="020B0604020202020204" pitchFamily="34" charset="0"/>
                <a:cs typeface="Arial" panose="020B0604020202020204" pitchFamily="34" charset="0"/>
              </a:rPr>
              <a:t>M. </a:t>
            </a:r>
            <a:r>
              <a:rPr lang="en-US" sz="1400" dirty="0" err="1">
                <a:solidFill>
                  <a:schemeClr val="tx1"/>
                </a:solidFill>
                <a:latin typeface="Arial" panose="020B0604020202020204" pitchFamily="34" charset="0"/>
                <a:cs typeface="Arial" panose="020B0604020202020204" pitchFamily="34" charset="0"/>
              </a:rPr>
              <a:t>Krasilnikov</a:t>
            </a:r>
            <a:r>
              <a:rPr lang="en-US" sz="1400" dirty="0">
                <a:solidFill>
                  <a:schemeClr val="tx1"/>
                </a:solidFill>
                <a:latin typeface="Arial" panose="020B0604020202020204" pitchFamily="34" charset="0"/>
                <a:cs typeface="Arial" panose="020B0604020202020204" pitchFamily="34" charset="0"/>
              </a:rPr>
              <a:t>, A. </a:t>
            </a:r>
            <a:r>
              <a:rPr lang="en-US" sz="1400" dirty="0" err="1">
                <a:solidFill>
                  <a:schemeClr val="tx1"/>
                </a:solidFill>
                <a:latin typeface="Arial" panose="020B0604020202020204" pitchFamily="34" charset="0"/>
                <a:cs typeface="Arial" panose="020B0604020202020204" pitchFamily="34" charset="0"/>
              </a:rPr>
              <a:t>Oppelt</a:t>
            </a:r>
            <a:r>
              <a:rPr lang="en-US" sz="1400" dirty="0">
                <a:solidFill>
                  <a:schemeClr val="tx1"/>
                </a:solidFill>
                <a:latin typeface="Arial" panose="020B0604020202020204" pitchFamily="34" charset="0"/>
                <a:cs typeface="Arial" panose="020B0604020202020204" pitchFamily="34" charset="0"/>
              </a:rPr>
              <a:t>, F. Stephan</a:t>
            </a:r>
          </a:p>
          <a:p>
            <a:pPr>
              <a:spcBef>
                <a:spcPts val="600"/>
              </a:spcBef>
            </a:pPr>
            <a:r>
              <a:rPr lang="en-US" sz="1400" dirty="0">
                <a:solidFill>
                  <a:schemeClr val="tx1"/>
                </a:solidFill>
                <a:latin typeface="Arial" panose="020B0604020202020204" pitchFamily="34" charset="0"/>
                <a:cs typeface="Arial" panose="020B0604020202020204" pitchFamily="34" charset="0"/>
              </a:rPr>
              <a:t>DESY, Zeuthen, Germany</a:t>
            </a:r>
          </a:p>
          <a:p>
            <a:endParaRPr lang="en-US" sz="1400" dirty="0">
              <a:solidFill>
                <a:schemeClr val="tx1"/>
              </a:solidFill>
              <a:latin typeface="Arial" panose="020B0604020202020204" pitchFamily="34" charset="0"/>
              <a:cs typeface="Arial" panose="020B0604020202020204" pitchFamily="34" charset="0"/>
            </a:endParaRPr>
          </a:p>
          <a:p>
            <a:pPr>
              <a:spcAft>
                <a:spcPts val="600"/>
              </a:spcAft>
            </a:pPr>
            <a:r>
              <a:rPr lang="en-US" sz="1400" dirty="0">
                <a:solidFill>
                  <a:schemeClr val="tx1"/>
                </a:solidFill>
                <a:latin typeface="Arial" panose="020B0604020202020204" pitchFamily="34" charset="0"/>
                <a:cs typeface="Arial" panose="020B0604020202020204" pitchFamily="34" charset="0"/>
              </a:rPr>
              <a:t>D. </a:t>
            </a:r>
            <a:r>
              <a:rPr lang="en-US" sz="1400" dirty="0" err="1">
                <a:solidFill>
                  <a:schemeClr val="tx1"/>
                </a:solidFill>
                <a:latin typeface="Arial" panose="020B0604020202020204" pitchFamily="34" charset="0"/>
                <a:cs typeface="Arial" panose="020B0604020202020204" pitchFamily="34" charset="0"/>
              </a:rPr>
              <a:t>Sertore</a:t>
            </a:r>
            <a:r>
              <a:rPr lang="en-US" sz="1400" dirty="0">
                <a:solidFill>
                  <a:schemeClr val="tx1"/>
                </a:solidFill>
                <a:latin typeface="Arial" panose="020B0604020202020204" pitchFamily="34" charset="0"/>
                <a:cs typeface="Arial" panose="020B0604020202020204" pitchFamily="34" charset="0"/>
              </a:rPr>
              <a:t>, L. Monaco</a:t>
            </a:r>
          </a:p>
          <a:p>
            <a:r>
              <a:rPr lang="it-IT" sz="1400" dirty="0">
                <a:solidFill>
                  <a:schemeClr val="tx1"/>
                </a:solidFill>
                <a:latin typeface="Arial" panose="020B0604020202020204" pitchFamily="34" charset="0"/>
                <a:cs typeface="Arial" panose="020B0604020202020204" pitchFamily="34" charset="0"/>
              </a:rPr>
              <a:t>INFN LASA, Segrate, Italy</a:t>
            </a:r>
            <a:endParaRPr lang="en-US" sz="1400" dirty="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F53BDA-D320-B2C3-F8F0-7A808DBEE622}"/>
              </a:ext>
            </a:extLst>
          </p:cNvPr>
          <p:cNvSpPr txBox="1"/>
          <p:nvPr/>
        </p:nvSpPr>
        <p:spPr>
          <a:xfrm>
            <a:off x="6248771" y="4121462"/>
            <a:ext cx="5936240" cy="3170099"/>
          </a:xfrm>
          <a:prstGeom prst="rect">
            <a:avLst/>
          </a:prstGeom>
          <a:noFill/>
        </p:spPr>
        <p:txBody>
          <a:bodyPr wrap="none" rtlCol="0">
            <a:spAutoFit/>
          </a:bodyPr>
          <a:lstStyle/>
          <a:p>
            <a:r>
              <a:rPr lang="en-US" sz="1600" b="1" spc="-5" dirty="0">
                <a:latin typeface="Arial"/>
                <a:cs typeface="Arial"/>
              </a:rPr>
              <a:t>Contents:</a:t>
            </a:r>
          </a:p>
          <a:p>
            <a:endParaRPr lang="en-US" sz="1600" dirty="0">
              <a:latin typeface="Arial"/>
              <a:cs typeface="Arial"/>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Introduction &amp; Motivation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Second batch of Green cathodes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Photocathode Characterization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Photocathode Recipes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Preliminary Results of the Second Batch of Green Cathodes</a:t>
            </a:r>
          </a:p>
          <a:p>
            <a:pPr marL="285750" indent="-285750">
              <a:buFont typeface="Arial" panose="020B0604020202020204" pitchFamily="34" charset="0"/>
              <a:buChar char="•"/>
            </a:pPr>
            <a:r>
              <a:rPr lang="en-IN" sz="1600" dirty="0">
                <a:latin typeface="Arial" panose="020B0604020202020204" pitchFamily="34" charset="0"/>
                <a:cs typeface="Arial" panose="020B0604020202020204" pitchFamily="34" charset="0"/>
              </a:rPr>
              <a:t>Summary &amp; Future plan</a:t>
            </a: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IN"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56796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97B3A817-2D05-C267-9494-E26AC4B7D38E}"/>
              </a:ext>
            </a:extLst>
          </p:cNvPr>
          <p:cNvSpPr/>
          <p:nvPr/>
        </p:nvSpPr>
        <p:spPr>
          <a:xfrm>
            <a:off x="11725223" y="6490415"/>
            <a:ext cx="357568" cy="356298"/>
          </a:xfrm>
          <a:prstGeom prst="rect">
            <a:avLst/>
          </a:prstGeom>
          <a:blipFill>
            <a:blip r:embed="rId3" cstate="print"/>
            <a:stretch>
              <a:fillRect/>
            </a:stretch>
          </a:blipFill>
        </p:spPr>
        <p:txBody>
          <a:bodyPr wrap="square" lIns="0" tIns="0" rIns="0" bIns="0" rtlCol="0"/>
          <a:lstStyle/>
          <a:p>
            <a:endParaRPr dirty="0"/>
          </a:p>
        </p:txBody>
      </p:sp>
      <p:pic>
        <p:nvPicPr>
          <p:cNvPr id="6" name="Picture 5" descr="A close up of a sign&#10;&#10;Description automatically generated">
            <a:extLst>
              <a:ext uri="{FF2B5EF4-FFF2-40B4-BE49-F238E27FC236}">
                <a16:creationId xmlns:a16="http://schemas.microsoft.com/office/drawing/2014/main" id="{317BB032-9D14-E71D-838D-244BB3EC5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7" name="object 2">
            <a:extLst>
              <a:ext uri="{FF2B5EF4-FFF2-40B4-BE49-F238E27FC236}">
                <a16:creationId xmlns:a16="http://schemas.microsoft.com/office/drawing/2014/main" id="{896B7F25-FCE7-9EBD-BC38-46BDFB845A44}"/>
              </a:ext>
            </a:extLst>
          </p:cNvPr>
          <p:cNvSpPr/>
          <p:nvPr/>
        </p:nvSpPr>
        <p:spPr>
          <a:xfrm>
            <a:off x="10757625" y="6507547"/>
            <a:ext cx="361480" cy="339166"/>
          </a:xfrm>
          <a:prstGeom prst="rect">
            <a:avLst/>
          </a:prstGeom>
          <a:blipFill>
            <a:blip r:embed="rId5"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0C04AC84-210F-93DF-B5BB-1ECB85466996}"/>
              </a:ext>
            </a:extLst>
          </p:cNvPr>
          <p:cNvSpPr/>
          <p:nvPr/>
        </p:nvSpPr>
        <p:spPr>
          <a:xfrm>
            <a:off x="11235224" y="6490415"/>
            <a:ext cx="357136" cy="356298"/>
          </a:xfrm>
          <a:prstGeom prst="rect">
            <a:avLst/>
          </a:prstGeom>
          <a:blipFill>
            <a:blip r:embed="rId6" cstate="print"/>
            <a:stretch>
              <a:fillRect/>
            </a:stretch>
          </a:blipFill>
        </p:spPr>
        <p:txBody>
          <a:bodyPr wrap="square" lIns="0" tIns="0" rIns="0" bIns="0" rtlCol="0"/>
          <a:lstStyle/>
          <a:p>
            <a:endParaRPr/>
          </a:p>
        </p:txBody>
      </p:sp>
      <p:sp>
        <p:nvSpPr>
          <p:cNvPr id="9" name="Slide Number Placeholder 1">
            <a:extLst>
              <a:ext uri="{FF2B5EF4-FFF2-40B4-BE49-F238E27FC236}">
                <a16:creationId xmlns:a16="http://schemas.microsoft.com/office/drawing/2014/main" id="{4FC57C90-5411-02B5-1F61-9D799F0765DA}"/>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10</a:t>
            </a:fld>
            <a:endParaRPr lang="en-US"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904C90-379C-5C7C-52B6-1E8E01024828}"/>
              </a:ext>
            </a:extLst>
          </p:cNvPr>
          <p:cNvSpPr txBox="1"/>
          <p:nvPr/>
        </p:nvSpPr>
        <p:spPr>
          <a:xfrm>
            <a:off x="0" y="-36121"/>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rgbClr val="00B0F0"/>
                </a:solidFill>
                <a:latin typeface="Arial" panose="020B0604020202020204" pitchFamily="34" charset="0"/>
                <a:cs typeface="Arial" panose="020B0604020202020204" pitchFamily="34" charset="0"/>
              </a:rPr>
              <a:t>Spectral Reflectivity Peaks: A Comparative Analysis</a:t>
            </a:r>
          </a:p>
        </p:txBody>
      </p:sp>
      <p:sp>
        <p:nvSpPr>
          <p:cNvPr id="34" name="Arrow: Left-Right 33">
            <a:extLst>
              <a:ext uri="{FF2B5EF4-FFF2-40B4-BE49-F238E27FC236}">
                <a16:creationId xmlns:a16="http://schemas.microsoft.com/office/drawing/2014/main" id="{90028D72-02F4-4424-05EA-3ED2ED179077}"/>
              </a:ext>
            </a:extLst>
          </p:cNvPr>
          <p:cNvSpPr/>
          <p:nvPr/>
        </p:nvSpPr>
        <p:spPr>
          <a:xfrm>
            <a:off x="4822105" y="3761969"/>
            <a:ext cx="367695" cy="134971"/>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0DFE345A-B2A1-44E6-6533-0147EC4229F1}"/>
              </a:ext>
            </a:extLst>
          </p:cNvPr>
          <p:cNvSpPr/>
          <p:nvPr/>
        </p:nvSpPr>
        <p:spPr>
          <a:xfrm>
            <a:off x="376951" y="1399024"/>
            <a:ext cx="9690780" cy="25364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9B83EA4B-7007-61D3-9916-1FE5E4A8B5A5}"/>
                  </a:ext>
                </a:extLst>
              </p:cNvPr>
              <p:cNvSpPr txBox="1"/>
              <p:nvPr/>
            </p:nvSpPr>
            <p:spPr>
              <a:xfrm>
                <a:off x="5691382" y="2352474"/>
                <a:ext cx="4040494" cy="1289456"/>
              </a:xfrm>
              <a:prstGeom prst="rect">
                <a:avLst/>
              </a:prstGeom>
              <a:noFill/>
              <a:ln>
                <a:solidFill>
                  <a:schemeClr val="tx1"/>
                </a:solidFill>
                <a:prstDash val="dashDot"/>
              </a:ln>
            </p:spPr>
            <p:txBody>
              <a:bodyPr wrap="square" rtlCol="0">
                <a:spAutoFit/>
              </a:bodyPr>
              <a:lstStyle/>
              <a:p>
                <a:pPr marL="285750" indent="-285750">
                  <a:buFont typeface="Wingdings" panose="05000000000000000000" pitchFamily="2" charset="2"/>
                  <a:buChar char="Ø"/>
                </a:pPr>
                <a:r>
                  <a:rPr lang="en-US" sz="1000" dirty="0">
                    <a:latin typeface="Arial" panose="020B0604020202020204" pitchFamily="34" charset="0"/>
                    <a:cs typeface="Arial" panose="020B0604020202020204" pitchFamily="34" charset="0"/>
                  </a:rPr>
                  <a:t>Refractive index </a:t>
                </a:r>
                <a:r>
                  <a:rPr lang="en-US" sz="1000" dirty="0"/>
                  <a:t>n(</a:t>
                </a:r>
                <a:r>
                  <a:rPr lang="el-GR" sz="1000" dirty="0">
                    <a:latin typeface="Times New Roman" panose="02020603050405020304" pitchFamily="18" charset="0"/>
                    <a:cs typeface="Times New Roman" panose="02020603050405020304" pitchFamily="18" charset="0"/>
                  </a:rPr>
                  <a:t>ω</a:t>
                </a:r>
                <a:r>
                  <a:rPr lang="en-US" sz="1000" dirty="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sz="1000" b="0" i="1" smtClean="0">
                            <a:latin typeface="Cambria Math" panose="02040503050406030204" pitchFamily="18" charset="0"/>
                            <a:cs typeface="Times New Roman" panose="02020603050405020304" pitchFamily="18" charset="0"/>
                          </a:rPr>
                        </m:ctrlPr>
                      </m:sSupPr>
                      <m:e>
                        <m:d>
                          <m:dPr>
                            <m:begChr m:val="["/>
                            <m:endChr m:val="]"/>
                            <m:ctrlPr>
                              <a:rPr lang="en-US" sz="1000" i="1" smtClean="0">
                                <a:latin typeface="Cambria Math" panose="02040503050406030204" pitchFamily="18" charset="0"/>
                                <a:cs typeface="Times New Roman" panose="02020603050405020304" pitchFamily="18" charset="0"/>
                              </a:rPr>
                            </m:ctrlPr>
                          </m:dPr>
                          <m:e>
                            <m:f>
                              <m:fPr>
                                <m:ctrlPr>
                                  <a:rPr lang="en-US" sz="1000" i="1" smtClean="0">
                                    <a:latin typeface="Cambria Math" panose="02040503050406030204" pitchFamily="18" charset="0"/>
                                    <a:cs typeface="Times New Roman" panose="02020603050405020304" pitchFamily="18" charset="0"/>
                                  </a:rPr>
                                </m:ctrlPr>
                              </m:fPr>
                              <m:num>
                                <m:rad>
                                  <m:radPr>
                                    <m:degHide m:val="on"/>
                                    <m:ctrlPr>
                                      <a:rPr lang="en-US" sz="1000" i="1" smtClean="0">
                                        <a:latin typeface="Cambria Math" panose="02040503050406030204" pitchFamily="18" charset="0"/>
                                        <a:cs typeface="Times New Roman" panose="02020603050405020304" pitchFamily="18" charset="0"/>
                                      </a:rPr>
                                    </m:ctrlPr>
                                  </m:radPr>
                                  <m:deg/>
                                  <m:e>
                                    <m:sSup>
                                      <m:sSupPr>
                                        <m:ctrlPr>
                                          <a:rPr lang="en-US" sz="1000" i="1" smtClean="0">
                                            <a:latin typeface="Cambria Math" panose="02040503050406030204" pitchFamily="18" charset="0"/>
                                            <a:cs typeface="Times New Roman" panose="02020603050405020304" pitchFamily="18" charset="0"/>
                                          </a:rPr>
                                        </m:ctrlPr>
                                      </m:sSupPr>
                                      <m:e>
                                        <m:r>
                                          <a:rPr lang="en-US" sz="1000" i="1" smtClean="0">
                                            <a:latin typeface="Cambria Math" panose="02040503050406030204" pitchFamily="18" charset="0"/>
                                            <a:cs typeface="Times New Roman" panose="02020603050405020304" pitchFamily="18" charset="0"/>
                                          </a:rPr>
                                          <m:t>ɛ₁</m:t>
                                        </m:r>
                                      </m:e>
                                      <m:sup>
                                        <m:r>
                                          <a:rPr lang="en-US" sz="1000" b="0" i="1" smtClean="0">
                                            <a:latin typeface="Cambria Math" panose="02040503050406030204" pitchFamily="18" charset="0"/>
                                            <a:cs typeface="Times New Roman" panose="02020603050405020304" pitchFamily="18" charset="0"/>
                                          </a:rPr>
                                          <m:t>2</m:t>
                                        </m:r>
                                      </m:sup>
                                    </m:sSup>
                                    <m:d>
                                      <m:dPr>
                                        <m:ctrlPr>
                                          <a:rPr lang="en-US" sz="1000" b="0" i="1" smtClean="0">
                                            <a:latin typeface="Cambria Math" panose="02040503050406030204" pitchFamily="18" charset="0"/>
                                            <a:cs typeface="Times New Roman" panose="02020603050405020304" pitchFamily="18" charset="0"/>
                                          </a:rPr>
                                        </m:ctrlPr>
                                      </m:dPr>
                                      <m:e>
                                        <m:r>
                                          <m:rPr>
                                            <m:sty m:val="p"/>
                                          </m:rPr>
                                          <a:rPr lang="el-GR" sz="1000" b="0" i="1" smtClean="0">
                                            <a:latin typeface="Cambria Math" panose="02040503050406030204" pitchFamily="18" charset="0"/>
                                            <a:cs typeface="Times New Roman" panose="02020603050405020304" pitchFamily="18" charset="0"/>
                                          </a:rPr>
                                          <m:t>ω</m:t>
                                        </m:r>
                                      </m:e>
                                    </m:d>
                                    <m:r>
                                      <a:rPr lang="en-US" sz="1000" b="0" i="1" smtClean="0">
                                        <a:latin typeface="Cambria Math" panose="02040503050406030204" pitchFamily="18" charset="0"/>
                                        <a:cs typeface="Times New Roman" panose="02020603050405020304" pitchFamily="18" charset="0"/>
                                      </a:rPr>
                                      <m:t>+</m:t>
                                    </m:r>
                                    <m:sSup>
                                      <m:sSupPr>
                                        <m:ctrlPr>
                                          <a:rPr lang="en-US" sz="1000" i="1">
                                            <a:latin typeface="Cambria Math" panose="02040503050406030204" pitchFamily="18" charset="0"/>
                                            <a:cs typeface="Times New Roman" panose="02020603050405020304" pitchFamily="18" charset="0"/>
                                          </a:rPr>
                                        </m:ctrlPr>
                                      </m:sSupPr>
                                      <m:e>
                                        <m:r>
                                          <a:rPr lang="en-US" sz="1000" i="1" smtClean="0">
                                            <a:latin typeface="Cambria Math" panose="02040503050406030204" pitchFamily="18" charset="0"/>
                                            <a:cs typeface="Times New Roman" panose="02020603050405020304" pitchFamily="18" charset="0"/>
                                          </a:rPr>
                                          <m:t>ɛ₂</m:t>
                                        </m:r>
                                      </m:e>
                                      <m:sup>
                                        <m:r>
                                          <a:rPr lang="en-US" sz="1000" i="1">
                                            <a:latin typeface="Cambria Math" panose="02040503050406030204" pitchFamily="18" charset="0"/>
                                            <a:cs typeface="Times New Roman" panose="02020603050405020304" pitchFamily="18" charset="0"/>
                                          </a:rPr>
                                          <m:t>2</m:t>
                                        </m:r>
                                      </m:sup>
                                    </m:sSup>
                                    <m:d>
                                      <m:dPr>
                                        <m:ctrlPr>
                                          <a:rPr lang="en-US" sz="1000" i="1">
                                            <a:latin typeface="Cambria Math" panose="02040503050406030204" pitchFamily="18" charset="0"/>
                                            <a:cs typeface="Times New Roman" panose="02020603050405020304" pitchFamily="18" charset="0"/>
                                          </a:rPr>
                                        </m:ctrlPr>
                                      </m:dPr>
                                      <m:e>
                                        <m:r>
                                          <m:rPr>
                                            <m:sty m:val="p"/>
                                          </m:rPr>
                                          <a:rPr lang="el-GR" sz="1000" i="1">
                                            <a:latin typeface="Cambria Math" panose="02040503050406030204" pitchFamily="18" charset="0"/>
                                            <a:cs typeface="Times New Roman" panose="02020603050405020304" pitchFamily="18" charset="0"/>
                                          </a:rPr>
                                          <m:t>ω</m:t>
                                        </m:r>
                                      </m:e>
                                    </m:d>
                                  </m:e>
                                </m:rad>
                                <m:r>
                                  <a:rPr lang="en-US" sz="1000" b="0" i="1" smtClean="0">
                                    <a:latin typeface="Cambria Math" panose="02040503050406030204" pitchFamily="18" charset="0"/>
                                    <a:cs typeface="Times New Roman" panose="02020603050405020304" pitchFamily="18" charset="0"/>
                                  </a:rPr>
                                  <m:t>−ɛ₁(</m:t>
                                </m:r>
                                <m:r>
                                  <m:rPr>
                                    <m:sty m:val="p"/>
                                  </m:rPr>
                                  <a:rPr lang="el-GR" sz="1000" b="0" i="1" smtClean="0">
                                    <a:latin typeface="Cambria Math" panose="02040503050406030204" pitchFamily="18" charset="0"/>
                                    <a:cs typeface="Times New Roman" panose="02020603050405020304" pitchFamily="18" charset="0"/>
                                  </a:rPr>
                                  <m:t>ω</m:t>
                                </m:r>
                                <m:r>
                                  <a:rPr lang="en-US" sz="1000" b="0" i="1" smtClean="0">
                                    <a:latin typeface="Cambria Math" panose="02040503050406030204" pitchFamily="18" charset="0"/>
                                    <a:cs typeface="Times New Roman" panose="02020603050405020304" pitchFamily="18" charset="0"/>
                                  </a:rPr>
                                  <m:t>)</m:t>
                                </m:r>
                              </m:num>
                              <m:den>
                                <m:r>
                                  <a:rPr lang="en-US" sz="1000" b="0" i="1" smtClean="0">
                                    <a:latin typeface="Cambria Math" panose="02040503050406030204" pitchFamily="18" charset="0"/>
                                    <a:cs typeface="Times New Roman" panose="02020603050405020304" pitchFamily="18" charset="0"/>
                                  </a:rPr>
                                  <m:t>2</m:t>
                                </m:r>
                              </m:den>
                            </m:f>
                          </m:e>
                        </m:d>
                      </m:e>
                      <m:sup>
                        <m:r>
                          <a:rPr lang="en-US" sz="1000" b="0" i="0" smtClean="0">
                            <a:latin typeface="Cambria Math" panose="02040503050406030204" pitchFamily="18" charset="0"/>
                            <a:cs typeface="Times New Roman" panose="02020603050405020304" pitchFamily="18" charset="0"/>
                          </a:rPr>
                          <m:t>0.5</m:t>
                        </m:r>
                      </m:sup>
                    </m:sSup>
                  </m:oMath>
                </a14:m>
                <a:r>
                  <a:rPr lang="en-US" sz="1000" dirty="0"/>
                  <a:t> </a:t>
                </a:r>
              </a:p>
              <a:p>
                <a:endParaRPr lang="en-US" sz="1000" dirty="0"/>
              </a:p>
              <a:p>
                <a:pPr marL="285750" indent="-285750">
                  <a:buFont typeface="Wingdings" panose="05000000000000000000" pitchFamily="2" charset="2"/>
                  <a:buChar char="Ø"/>
                </a:pPr>
                <a:r>
                  <a:rPr lang="en-US" sz="1000" dirty="0">
                    <a:latin typeface="Arial" panose="020B0604020202020204" pitchFamily="34" charset="0"/>
                    <a:cs typeface="Arial" panose="020B0604020202020204" pitchFamily="34" charset="0"/>
                  </a:rPr>
                  <a:t>Extinction coefficient </a:t>
                </a:r>
                <a:r>
                  <a:rPr lang="en-US" sz="1000" dirty="0"/>
                  <a:t>k(</a:t>
                </a:r>
                <a:r>
                  <a:rPr lang="el-GR" sz="1000" dirty="0">
                    <a:latin typeface="Times New Roman" panose="02020603050405020304" pitchFamily="18" charset="0"/>
                    <a:cs typeface="Times New Roman" panose="02020603050405020304" pitchFamily="18" charset="0"/>
                  </a:rPr>
                  <a:t>ω</a:t>
                </a:r>
                <a:r>
                  <a:rPr lang="en-US" sz="1000" dirty="0">
                    <a:latin typeface="Times New Roman" panose="02020603050405020304" pitchFamily="18" charset="0"/>
                    <a:cs typeface="Times New Roman" panose="02020603050405020304" pitchFamily="18" charset="0"/>
                  </a:rPr>
                  <a:t>) = </a:t>
                </a:r>
                <a14:m>
                  <m:oMath xmlns:m="http://schemas.openxmlformats.org/officeDocument/2006/math">
                    <m:sSup>
                      <m:sSupPr>
                        <m:ctrlPr>
                          <a:rPr lang="en-US" sz="1000" b="0" i="1" smtClean="0">
                            <a:latin typeface="Cambria Math" panose="02040503050406030204" pitchFamily="18" charset="0"/>
                            <a:cs typeface="Times New Roman" panose="02020603050405020304" pitchFamily="18" charset="0"/>
                          </a:rPr>
                        </m:ctrlPr>
                      </m:sSupPr>
                      <m:e>
                        <m:d>
                          <m:dPr>
                            <m:begChr m:val="["/>
                            <m:endChr m:val="]"/>
                            <m:ctrlPr>
                              <a:rPr lang="en-US" sz="1000" i="1" smtClean="0">
                                <a:latin typeface="Cambria Math" panose="02040503050406030204" pitchFamily="18" charset="0"/>
                                <a:cs typeface="Times New Roman" panose="02020603050405020304" pitchFamily="18" charset="0"/>
                              </a:rPr>
                            </m:ctrlPr>
                          </m:dPr>
                          <m:e>
                            <m:f>
                              <m:fPr>
                                <m:ctrlPr>
                                  <a:rPr lang="en-US" sz="1000" i="1" smtClean="0">
                                    <a:latin typeface="Cambria Math" panose="02040503050406030204" pitchFamily="18" charset="0"/>
                                    <a:cs typeface="Times New Roman" panose="02020603050405020304" pitchFamily="18" charset="0"/>
                                  </a:rPr>
                                </m:ctrlPr>
                              </m:fPr>
                              <m:num>
                                <m:rad>
                                  <m:radPr>
                                    <m:degHide m:val="on"/>
                                    <m:ctrlPr>
                                      <a:rPr lang="en-US" sz="1000" i="1" smtClean="0">
                                        <a:latin typeface="Cambria Math" panose="02040503050406030204" pitchFamily="18" charset="0"/>
                                        <a:cs typeface="Times New Roman" panose="02020603050405020304" pitchFamily="18" charset="0"/>
                                      </a:rPr>
                                    </m:ctrlPr>
                                  </m:radPr>
                                  <m:deg/>
                                  <m:e>
                                    <m:sSup>
                                      <m:sSupPr>
                                        <m:ctrlPr>
                                          <a:rPr lang="en-US" sz="1000" i="1" smtClean="0">
                                            <a:latin typeface="Cambria Math" panose="02040503050406030204" pitchFamily="18" charset="0"/>
                                            <a:cs typeface="Times New Roman" panose="02020603050405020304" pitchFamily="18" charset="0"/>
                                          </a:rPr>
                                        </m:ctrlPr>
                                      </m:sSupPr>
                                      <m:e>
                                        <m:r>
                                          <a:rPr lang="en-US" sz="1000" i="1" smtClean="0">
                                            <a:latin typeface="Cambria Math" panose="02040503050406030204" pitchFamily="18" charset="0"/>
                                            <a:cs typeface="Times New Roman" panose="02020603050405020304" pitchFamily="18" charset="0"/>
                                          </a:rPr>
                                          <m:t>ɛ₁</m:t>
                                        </m:r>
                                      </m:e>
                                      <m:sup>
                                        <m:r>
                                          <a:rPr lang="en-US" sz="1000" b="0" i="1" smtClean="0">
                                            <a:latin typeface="Cambria Math" panose="02040503050406030204" pitchFamily="18" charset="0"/>
                                            <a:cs typeface="Times New Roman" panose="02020603050405020304" pitchFamily="18" charset="0"/>
                                          </a:rPr>
                                          <m:t>2</m:t>
                                        </m:r>
                                      </m:sup>
                                    </m:sSup>
                                    <m:d>
                                      <m:dPr>
                                        <m:ctrlPr>
                                          <a:rPr lang="en-US" sz="1000" b="0" i="1" smtClean="0">
                                            <a:latin typeface="Cambria Math" panose="02040503050406030204" pitchFamily="18" charset="0"/>
                                            <a:cs typeface="Times New Roman" panose="02020603050405020304" pitchFamily="18" charset="0"/>
                                          </a:rPr>
                                        </m:ctrlPr>
                                      </m:dPr>
                                      <m:e>
                                        <m:r>
                                          <m:rPr>
                                            <m:sty m:val="p"/>
                                          </m:rPr>
                                          <a:rPr lang="el-GR" sz="1000" b="0" i="1" smtClean="0">
                                            <a:latin typeface="Cambria Math" panose="02040503050406030204" pitchFamily="18" charset="0"/>
                                            <a:cs typeface="Times New Roman" panose="02020603050405020304" pitchFamily="18" charset="0"/>
                                          </a:rPr>
                                          <m:t>ω</m:t>
                                        </m:r>
                                      </m:e>
                                    </m:d>
                                    <m:r>
                                      <a:rPr lang="en-US" sz="1000" b="0" i="1" smtClean="0">
                                        <a:latin typeface="Cambria Math" panose="02040503050406030204" pitchFamily="18" charset="0"/>
                                        <a:cs typeface="Times New Roman" panose="02020603050405020304" pitchFamily="18" charset="0"/>
                                      </a:rPr>
                                      <m:t>+</m:t>
                                    </m:r>
                                    <m:sSup>
                                      <m:sSupPr>
                                        <m:ctrlPr>
                                          <a:rPr lang="en-US" sz="1000" i="1">
                                            <a:latin typeface="Cambria Math" panose="02040503050406030204" pitchFamily="18" charset="0"/>
                                            <a:cs typeface="Times New Roman" panose="02020603050405020304" pitchFamily="18" charset="0"/>
                                          </a:rPr>
                                        </m:ctrlPr>
                                      </m:sSupPr>
                                      <m:e>
                                        <m:r>
                                          <a:rPr lang="en-US" sz="1000" i="1" smtClean="0">
                                            <a:latin typeface="Cambria Math" panose="02040503050406030204" pitchFamily="18" charset="0"/>
                                            <a:cs typeface="Times New Roman" panose="02020603050405020304" pitchFamily="18" charset="0"/>
                                          </a:rPr>
                                          <m:t>ɛ₂</m:t>
                                        </m:r>
                                      </m:e>
                                      <m:sup>
                                        <m:r>
                                          <a:rPr lang="en-US" sz="1000" i="1">
                                            <a:latin typeface="Cambria Math" panose="02040503050406030204" pitchFamily="18" charset="0"/>
                                            <a:cs typeface="Times New Roman" panose="02020603050405020304" pitchFamily="18" charset="0"/>
                                          </a:rPr>
                                          <m:t>2</m:t>
                                        </m:r>
                                      </m:sup>
                                    </m:sSup>
                                    <m:d>
                                      <m:dPr>
                                        <m:ctrlPr>
                                          <a:rPr lang="en-US" sz="1000" i="1">
                                            <a:latin typeface="Cambria Math" panose="02040503050406030204" pitchFamily="18" charset="0"/>
                                            <a:cs typeface="Times New Roman" panose="02020603050405020304" pitchFamily="18" charset="0"/>
                                          </a:rPr>
                                        </m:ctrlPr>
                                      </m:dPr>
                                      <m:e>
                                        <m:r>
                                          <m:rPr>
                                            <m:sty m:val="p"/>
                                          </m:rPr>
                                          <a:rPr lang="el-GR" sz="1000" i="1">
                                            <a:latin typeface="Cambria Math" panose="02040503050406030204" pitchFamily="18" charset="0"/>
                                            <a:cs typeface="Times New Roman" panose="02020603050405020304" pitchFamily="18" charset="0"/>
                                          </a:rPr>
                                          <m:t>ω</m:t>
                                        </m:r>
                                      </m:e>
                                    </m:d>
                                  </m:e>
                                </m:rad>
                                <m:r>
                                  <a:rPr lang="en-US" sz="1000" b="0" i="1" smtClean="0">
                                    <a:latin typeface="Cambria Math" panose="02040503050406030204" pitchFamily="18" charset="0"/>
                                    <a:cs typeface="Times New Roman" panose="02020603050405020304" pitchFamily="18" charset="0"/>
                                  </a:rPr>
                                  <m:t>+ɛ₁(</m:t>
                                </m:r>
                                <m:r>
                                  <m:rPr>
                                    <m:sty m:val="p"/>
                                  </m:rPr>
                                  <a:rPr lang="el-GR" sz="1000" b="0" i="1" smtClean="0">
                                    <a:latin typeface="Cambria Math" panose="02040503050406030204" pitchFamily="18" charset="0"/>
                                    <a:cs typeface="Times New Roman" panose="02020603050405020304" pitchFamily="18" charset="0"/>
                                  </a:rPr>
                                  <m:t>ω</m:t>
                                </m:r>
                                <m:r>
                                  <a:rPr lang="en-US" sz="1000" b="0" i="1" smtClean="0">
                                    <a:latin typeface="Cambria Math" panose="02040503050406030204" pitchFamily="18" charset="0"/>
                                    <a:cs typeface="Times New Roman" panose="02020603050405020304" pitchFamily="18" charset="0"/>
                                  </a:rPr>
                                  <m:t>)</m:t>
                                </m:r>
                              </m:num>
                              <m:den>
                                <m:r>
                                  <a:rPr lang="en-US" sz="1000" b="0" i="1" smtClean="0">
                                    <a:latin typeface="Cambria Math" panose="02040503050406030204" pitchFamily="18" charset="0"/>
                                    <a:cs typeface="Times New Roman" panose="02020603050405020304" pitchFamily="18" charset="0"/>
                                  </a:rPr>
                                  <m:t>2</m:t>
                                </m:r>
                              </m:den>
                            </m:f>
                          </m:e>
                        </m:d>
                      </m:e>
                      <m:sup>
                        <m:r>
                          <a:rPr lang="en-US" sz="1000" b="0" i="0" smtClean="0">
                            <a:latin typeface="Cambria Math" panose="02040503050406030204" pitchFamily="18" charset="0"/>
                            <a:cs typeface="Times New Roman" panose="02020603050405020304" pitchFamily="18" charset="0"/>
                          </a:rPr>
                          <m:t>0.5</m:t>
                        </m:r>
                      </m:sup>
                    </m:sSup>
                  </m:oMath>
                </a14:m>
                <a:endParaRPr lang="en-US" sz="1000" dirty="0"/>
              </a:p>
              <a:p>
                <a:endParaRPr lang="en-US" sz="1000" dirty="0"/>
              </a:p>
              <a:p>
                <a:pPr marL="285750" indent="-285750">
                  <a:buFont typeface="Wingdings" panose="05000000000000000000" pitchFamily="2" charset="2"/>
                  <a:buChar char="Ø"/>
                </a:pPr>
                <a:r>
                  <a:rPr lang="en-US" sz="1000" b="1" dirty="0">
                    <a:latin typeface="Arial" panose="020B0604020202020204" pitchFamily="34" charset="0"/>
                    <a:cs typeface="Arial" panose="020B0604020202020204" pitchFamily="34" charset="0"/>
                  </a:rPr>
                  <a:t>Reflectivity </a:t>
                </a:r>
                <a:r>
                  <a:rPr lang="en-US" sz="1000" b="1" dirty="0"/>
                  <a:t>R(</a:t>
                </a:r>
                <a:r>
                  <a:rPr lang="en-US" sz="1000" b="1" dirty="0">
                    <a:latin typeface="Times New Roman" panose="02020603050405020304" pitchFamily="18" charset="0"/>
                    <a:cs typeface="Times New Roman" panose="02020603050405020304" pitchFamily="18" charset="0"/>
                  </a:rPr>
                  <a:t>ω) = </a:t>
                </a:r>
                <a14:m>
                  <m:oMath xmlns:m="http://schemas.openxmlformats.org/officeDocument/2006/math">
                    <m:f>
                      <m:fPr>
                        <m:ctrlPr>
                          <a:rPr lang="en-US" sz="1000" b="1" i="1" smtClean="0">
                            <a:latin typeface="Cambria Math" panose="02040503050406030204" pitchFamily="18" charset="0"/>
                            <a:cs typeface="Times New Roman" panose="02020603050405020304" pitchFamily="18" charset="0"/>
                          </a:rPr>
                        </m:ctrlPr>
                      </m:fPr>
                      <m:num>
                        <m:sSup>
                          <m:sSupPr>
                            <m:ctrlPr>
                              <a:rPr lang="en-US" sz="1000" b="1" i="1" smtClean="0">
                                <a:latin typeface="Cambria Math" panose="02040503050406030204" pitchFamily="18" charset="0"/>
                                <a:cs typeface="Times New Roman" panose="02020603050405020304" pitchFamily="18" charset="0"/>
                              </a:rPr>
                            </m:ctrlPr>
                          </m:sSupPr>
                          <m:e>
                            <m:d>
                              <m:dPr>
                                <m:ctrlPr>
                                  <a:rPr lang="en-US" sz="1000" b="1" i="1" smtClean="0">
                                    <a:latin typeface="Cambria Math" panose="02040503050406030204" pitchFamily="18" charset="0"/>
                                    <a:cs typeface="Times New Roman" panose="02020603050405020304" pitchFamily="18" charset="0"/>
                                  </a:rPr>
                                </m:ctrlPr>
                              </m:dPr>
                              <m:e>
                                <m:r>
                                  <a:rPr lang="en-US" sz="1000" b="1" i="1" smtClean="0">
                                    <a:latin typeface="Cambria Math" panose="02040503050406030204" pitchFamily="18" charset="0"/>
                                    <a:cs typeface="Times New Roman" panose="02020603050405020304" pitchFamily="18" charset="0"/>
                                  </a:rPr>
                                  <m:t>𝟏</m:t>
                                </m:r>
                                <m:r>
                                  <a:rPr lang="en-US" sz="1000" b="1" i="1" smtClean="0">
                                    <a:latin typeface="Cambria Math" panose="02040503050406030204" pitchFamily="18" charset="0"/>
                                    <a:cs typeface="Times New Roman" panose="02020603050405020304" pitchFamily="18" charset="0"/>
                                  </a:rPr>
                                  <m:t>−</m:t>
                                </m:r>
                                <m:r>
                                  <a:rPr lang="en-US" sz="1000" b="1" i="1" smtClean="0">
                                    <a:latin typeface="Cambria Math" panose="02040503050406030204" pitchFamily="18" charset="0"/>
                                    <a:cs typeface="Times New Roman" panose="02020603050405020304" pitchFamily="18" charset="0"/>
                                  </a:rPr>
                                  <m:t>𝒏</m:t>
                                </m:r>
                              </m:e>
                            </m:d>
                          </m:e>
                          <m:sup>
                            <m:r>
                              <a:rPr lang="en-US" sz="1000" b="1" i="1" smtClean="0">
                                <a:latin typeface="Cambria Math" panose="02040503050406030204" pitchFamily="18" charset="0"/>
                                <a:cs typeface="Times New Roman" panose="02020603050405020304" pitchFamily="18" charset="0"/>
                              </a:rPr>
                              <m:t>𝟐</m:t>
                            </m:r>
                          </m:sup>
                        </m:sSup>
                        <m:r>
                          <a:rPr lang="en-US" sz="1000" b="1" i="1" smtClean="0">
                            <a:latin typeface="Cambria Math" panose="02040503050406030204" pitchFamily="18" charset="0"/>
                            <a:cs typeface="Times New Roman" panose="02020603050405020304" pitchFamily="18" charset="0"/>
                          </a:rPr>
                          <m:t>+</m:t>
                        </m:r>
                        <m:sSup>
                          <m:sSupPr>
                            <m:ctrlPr>
                              <a:rPr lang="en-US" sz="1000" b="1" i="1" smtClean="0">
                                <a:latin typeface="Cambria Math" panose="02040503050406030204" pitchFamily="18" charset="0"/>
                                <a:cs typeface="Times New Roman" panose="02020603050405020304" pitchFamily="18" charset="0"/>
                              </a:rPr>
                            </m:ctrlPr>
                          </m:sSupPr>
                          <m:e>
                            <m:r>
                              <a:rPr lang="en-US" sz="1000" b="1" i="1" smtClean="0">
                                <a:latin typeface="Cambria Math" panose="02040503050406030204" pitchFamily="18" charset="0"/>
                                <a:cs typeface="Times New Roman" panose="02020603050405020304" pitchFamily="18" charset="0"/>
                              </a:rPr>
                              <m:t>𝒌</m:t>
                            </m:r>
                          </m:e>
                          <m:sup>
                            <m:r>
                              <a:rPr lang="en-US" sz="1000" b="1" i="1" smtClean="0">
                                <a:latin typeface="Cambria Math" panose="02040503050406030204" pitchFamily="18" charset="0"/>
                                <a:cs typeface="Times New Roman" panose="02020603050405020304" pitchFamily="18" charset="0"/>
                              </a:rPr>
                              <m:t>𝟐</m:t>
                            </m:r>
                          </m:sup>
                        </m:sSup>
                      </m:num>
                      <m:den>
                        <m:sSup>
                          <m:sSupPr>
                            <m:ctrlPr>
                              <a:rPr lang="en-US" sz="1000" b="1" i="1">
                                <a:latin typeface="Cambria Math" panose="02040503050406030204" pitchFamily="18" charset="0"/>
                                <a:cs typeface="Times New Roman" panose="02020603050405020304" pitchFamily="18" charset="0"/>
                              </a:rPr>
                            </m:ctrlPr>
                          </m:sSupPr>
                          <m:e>
                            <m:d>
                              <m:dPr>
                                <m:ctrlPr>
                                  <a:rPr lang="en-US" sz="1000" b="1" i="1">
                                    <a:latin typeface="Cambria Math" panose="02040503050406030204" pitchFamily="18" charset="0"/>
                                    <a:cs typeface="Times New Roman" panose="02020603050405020304" pitchFamily="18" charset="0"/>
                                  </a:rPr>
                                </m:ctrlPr>
                              </m:dPr>
                              <m:e>
                                <m:r>
                                  <a:rPr lang="en-US" sz="1000" b="1" i="1">
                                    <a:latin typeface="Cambria Math" panose="02040503050406030204" pitchFamily="18" charset="0"/>
                                    <a:cs typeface="Times New Roman" panose="02020603050405020304" pitchFamily="18" charset="0"/>
                                  </a:rPr>
                                  <m:t>𝟏</m:t>
                                </m:r>
                                <m:r>
                                  <a:rPr lang="en-US" sz="1000" b="1" i="1" smtClean="0">
                                    <a:latin typeface="Cambria Math" panose="02040503050406030204" pitchFamily="18" charset="0"/>
                                    <a:cs typeface="Times New Roman" panose="02020603050405020304" pitchFamily="18" charset="0"/>
                                  </a:rPr>
                                  <m:t>+</m:t>
                                </m:r>
                                <m:r>
                                  <a:rPr lang="en-US" sz="1000" b="1" i="1">
                                    <a:latin typeface="Cambria Math" panose="02040503050406030204" pitchFamily="18" charset="0"/>
                                    <a:cs typeface="Times New Roman" panose="02020603050405020304" pitchFamily="18" charset="0"/>
                                  </a:rPr>
                                  <m:t>𝒏</m:t>
                                </m:r>
                              </m:e>
                            </m:d>
                          </m:e>
                          <m:sup>
                            <m:r>
                              <a:rPr lang="en-US" sz="1000" b="1" i="1">
                                <a:latin typeface="Cambria Math" panose="02040503050406030204" pitchFamily="18" charset="0"/>
                                <a:cs typeface="Times New Roman" panose="02020603050405020304" pitchFamily="18" charset="0"/>
                              </a:rPr>
                              <m:t>𝟐</m:t>
                            </m:r>
                          </m:sup>
                        </m:sSup>
                        <m:r>
                          <a:rPr lang="en-US" sz="1000" b="1" i="1" smtClean="0">
                            <a:latin typeface="Cambria Math" panose="02040503050406030204" pitchFamily="18" charset="0"/>
                            <a:cs typeface="Times New Roman" panose="02020603050405020304" pitchFamily="18" charset="0"/>
                          </a:rPr>
                          <m:t>+</m:t>
                        </m:r>
                        <m:sSup>
                          <m:sSupPr>
                            <m:ctrlPr>
                              <a:rPr lang="en-US" sz="1000" b="1" i="1" smtClean="0">
                                <a:latin typeface="Cambria Math" panose="02040503050406030204" pitchFamily="18" charset="0"/>
                                <a:cs typeface="Times New Roman" panose="02020603050405020304" pitchFamily="18" charset="0"/>
                              </a:rPr>
                            </m:ctrlPr>
                          </m:sSupPr>
                          <m:e>
                            <m:r>
                              <a:rPr lang="en-US" sz="1000" b="1" i="1">
                                <a:latin typeface="Cambria Math" panose="02040503050406030204" pitchFamily="18" charset="0"/>
                                <a:cs typeface="Times New Roman" panose="02020603050405020304" pitchFamily="18" charset="0"/>
                              </a:rPr>
                              <m:t>𝒌</m:t>
                            </m:r>
                          </m:e>
                          <m:sup>
                            <m:r>
                              <a:rPr lang="en-US" sz="1000" b="1" i="1">
                                <a:latin typeface="Cambria Math" panose="02040503050406030204" pitchFamily="18" charset="0"/>
                                <a:cs typeface="Times New Roman" panose="02020603050405020304" pitchFamily="18" charset="0"/>
                              </a:rPr>
                              <m:t>𝟐</m:t>
                            </m:r>
                          </m:sup>
                        </m:sSup>
                      </m:den>
                    </m:f>
                  </m:oMath>
                </a14:m>
                <a:r>
                  <a:rPr lang="en-US" sz="1000" dirty="0"/>
                  <a:t>    </a:t>
                </a:r>
              </a:p>
            </p:txBody>
          </p:sp>
        </mc:Choice>
        <mc:Fallback xmlns="">
          <p:sp>
            <p:nvSpPr>
              <p:cNvPr id="37" name="TextBox 36">
                <a:extLst>
                  <a:ext uri="{FF2B5EF4-FFF2-40B4-BE49-F238E27FC236}">
                    <a16:creationId xmlns:a16="http://schemas.microsoft.com/office/drawing/2014/main" id="{9B83EA4B-7007-61D3-9916-1FE5E4A8B5A5}"/>
                  </a:ext>
                </a:extLst>
              </p:cNvPr>
              <p:cNvSpPr txBox="1">
                <a:spLocks noRot="1" noChangeAspect="1" noMove="1" noResize="1" noEditPoints="1" noAdjustHandles="1" noChangeArrowheads="1" noChangeShapeType="1" noTextEdit="1"/>
              </p:cNvSpPr>
              <p:nvPr/>
            </p:nvSpPr>
            <p:spPr>
              <a:xfrm>
                <a:off x="5691382" y="2352474"/>
                <a:ext cx="4040494" cy="1289456"/>
              </a:xfrm>
              <a:prstGeom prst="rect">
                <a:avLst/>
              </a:prstGeom>
              <a:blipFill>
                <a:blip r:embed="rId7"/>
                <a:stretch>
                  <a:fillRect/>
                </a:stretch>
              </a:blipFill>
              <a:ln>
                <a:solidFill>
                  <a:schemeClr val="tx1"/>
                </a:solidFill>
                <a:prstDash val="dashDot"/>
              </a:ln>
            </p:spPr>
            <p:txBody>
              <a:bodyPr/>
              <a:lstStyle/>
              <a:p>
                <a:r>
                  <a:rPr lang="en-US">
                    <a:noFill/>
                  </a:rPr>
                  <a:t> </a:t>
                </a:r>
              </a:p>
            </p:txBody>
          </p:sp>
        </mc:Fallback>
      </mc:AlternateContent>
      <p:sp>
        <p:nvSpPr>
          <p:cNvPr id="39" name="TextBox 38">
            <a:extLst>
              <a:ext uri="{FF2B5EF4-FFF2-40B4-BE49-F238E27FC236}">
                <a16:creationId xmlns:a16="http://schemas.microsoft.com/office/drawing/2014/main" id="{2992A2F1-EE5F-CB8C-4927-22BA5FFD0FD4}"/>
              </a:ext>
            </a:extLst>
          </p:cNvPr>
          <p:cNvSpPr txBox="1"/>
          <p:nvPr/>
        </p:nvSpPr>
        <p:spPr>
          <a:xfrm>
            <a:off x="457671" y="889139"/>
            <a:ext cx="1143262" cy="338554"/>
          </a:xfrm>
          <a:prstGeom prst="rect">
            <a:avLst/>
          </a:prstGeom>
          <a:solidFill>
            <a:schemeClr val="accent4"/>
          </a:solidFill>
        </p:spPr>
        <p:txBody>
          <a:bodyPr wrap="none" rtlCol="0">
            <a:spAutoFit/>
          </a:bodyPr>
          <a:lstStyle/>
          <a:p>
            <a:r>
              <a:rPr lang="en-IN" sz="1600" dirty="0">
                <a:latin typeface="Arial" panose="020B0604020202020204" pitchFamily="34" charset="0"/>
                <a:cs typeface="Arial" panose="020B0604020202020204" pitchFamily="34" charset="0"/>
              </a:rPr>
              <a:t>Our Model</a:t>
            </a:r>
            <a:endParaRPr lang="en-US" sz="16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F8575397-E110-0550-7E25-972568C20656}"/>
              </a:ext>
            </a:extLst>
          </p:cNvPr>
          <p:cNvSpPr txBox="1"/>
          <p:nvPr/>
        </p:nvSpPr>
        <p:spPr>
          <a:xfrm>
            <a:off x="4500845" y="4034263"/>
            <a:ext cx="1010213" cy="276999"/>
          </a:xfrm>
          <a:prstGeom prst="rect">
            <a:avLst/>
          </a:prstGeom>
          <a:solidFill>
            <a:schemeClr val="accent4">
              <a:lumMod val="40000"/>
              <a:lumOff val="60000"/>
            </a:schemeClr>
          </a:solidFill>
        </p:spPr>
        <p:txBody>
          <a:bodyPr wrap="none" rtlCol="0">
            <a:spAutoFit/>
          </a:bodyPr>
          <a:lstStyle/>
          <a:p>
            <a:r>
              <a:rPr lang="en-IN" sz="1200" dirty="0">
                <a:latin typeface="Arial" panose="020B0604020202020204" pitchFamily="34" charset="0"/>
                <a:cs typeface="Arial" panose="020B0604020202020204" pitchFamily="34" charset="0"/>
              </a:rPr>
              <a:t>Comparison</a:t>
            </a:r>
            <a:endParaRPr lang="en-US" sz="1200"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F53F57FE-0699-DB19-CA9C-0C03FF052A6E}"/>
              </a:ext>
            </a:extLst>
          </p:cNvPr>
          <p:cNvSpPr/>
          <p:nvPr/>
        </p:nvSpPr>
        <p:spPr>
          <a:xfrm>
            <a:off x="457670" y="1462611"/>
            <a:ext cx="9936631" cy="1115690"/>
          </a:xfrm>
          <a:prstGeom prst="rect">
            <a:avLst/>
          </a:prstGeom>
        </p:spPr>
        <p:txBody>
          <a:bodyPr wrap="square">
            <a:sp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Interpretation of optical measurements requires </a:t>
            </a:r>
            <a:r>
              <a:rPr lang="en-US" sz="1600" b="1" dirty="0">
                <a:latin typeface="Arial" panose="020B0604020202020204" pitchFamily="34" charset="0"/>
                <a:cs typeface="Arial" panose="020B0604020202020204" pitchFamily="34" charset="0"/>
              </a:rPr>
              <a:t>theoretical models </a:t>
            </a:r>
            <a:r>
              <a:rPr lang="en-US" sz="1600" dirty="0">
                <a:latin typeface="Arial" panose="020B0604020202020204" pitchFamily="34" charset="0"/>
                <a:cs typeface="Arial" panose="020B0604020202020204" pitchFamily="34" charset="0"/>
              </a:rPr>
              <a:t>and assumptions about the underlying electronic structure.</a:t>
            </a:r>
          </a:p>
          <a:p>
            <a:pPr marL="285750" indent="-285750">
              <a:spcBef>
                <a:spcPts val="300"/>
              </a:spcBef>
              <a:buFont typeface="Wingdings" panose="05000000000000000000" pitchFamily="2" charset="2"/>
              <a:buChar char="Ø"/>
            </a:pPr>
            <a:r>
              <a:rPr lang="en-US" sz="1600" dirty="0">
                <a:latin typeface="Arial" panose="020B0604020202020204" pitchFamily="34" charset="0"/>
                <a:cs typeface="Arial" panose="020B0604020202020204" pitchFamily="34" charset="0"/>
              </a:rPr>
              <a:t>The </a:t>
            </a:r>
            <a:r>
              <a:rPr lang="en-US" sz="1600" b="1" u="sng" dirty="0">
                <a:latin typeface="Arial" panose="020B0604020202020204" pitchFamily="34" charset="0"/>
                <a:cs typeface="Arial" panose="020B0604020202020204" pitchFamily="34" charset="0"/>
              </a:rPr>
              <a:t>dielectric function </a:t>
            </a:r>
            <a:r>
              <a:rPr lang="en-US" sz="1600" dirty="0">
                <a:latin typeface="Arial" panose="020B0604020202020204" pitchFamily="34" charset="0"/>
                <a:cs typeface="Arial" panose="020B0604020202020204" pitchFamily="34" charset="0"/>
              </a:rPr>
              <a:t>(Kramer’s-</a:t>
            </a:r>
            <a:r>
              <a:rPr lang="en-US" sz="1600" dirty="0" err="1">
                <a:latin typeface="Arial" panose="020B0604020202020204" pitchFamily="34" charset="0"/>
                <a:cs typeface="Arial" panose="020B0604020202020204" pitchFamily="34" charset="0"/>
              </a:rPr>
              <a:t>Kronig</a:t>
            </a:r>
            <a:r>
              <a:rPr lang="en-US" sz="1600" dirty="0">
                <a:latin typeface="Arial" panose="020B0604020202020204" pitchFamily="34" charset="0"/>
                <a:cs typeface="Arial" panose="020B0604020202020204" pitchFamily="34" charset="0"/>
              </a:rPr>
              <a:t> equation) is used to calculate the optical properties of the material.</a:t>
            </a:r>
          </a:p>
        </p:txBody>
      </p:sp>
      <p:sp>
        <p:nvSpPr>
          <p:cNvPr id="47" name="Rectangle 46">
            <a:extLst>
              <a:ext uri="{FF2B5EF4-FFF2-40B4-BE49-F238E27FC236}">
                <a16:creationId xmlns:a16="http://schemas.microsoft.com/office/drawing/2014/main" id="{26A5FC3F-5113-8D8F-8CF7-A564337BE9D9}"/>
              </a:ext>
            </a:extLst>
          </p:cNvPr>
          <p:cNvSpPr/>
          <p:nvPr/>
        </p:nvSpPr>
        <p:spPr>
          <a:xfrm>
            <a:off x="1609423" y="2667238"/>
            <a:ext cx="3849374" cy="584775"/>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Quantum Espresso software package and its postprocessing code epsilon.x</a:t>
            </a:r>
          </a:p>
        </p:txBody>
      </p:sp>
      <p:sp>
        <p:nvSpPr>
          <p:cNvPr id="48" name="TextBox 47">
            <a:extLst>
              <a:ext uri="{FF2B5EF4-FFF2-40B4-BE49-F238E27FC236}">
                <a16:creationId xmlns:a16="http://schemas.microsoft.com/office/drawing/2014/main" id="{1B72C6C2-6724-3AE6-BFA3-3C5ED202B282}"/>
              </a:ext>
            </a:extLst>
          </p:cNvPr>
          <p:cNvSpPr txBox="1"/>
          <p:nvPr/>
        </p:nvSpPr>
        <p:spPr>
          <a:xfrm>
            <a:off x="1237539" y="3633495"/>
            <a:ext cx="3632726" cy="338554"/>
          </a:xfrm>
          <a:prstGeom prst="rect">
            <a:avLst/>
          </a:prstGeom>
          <a:noFill/>
        </p:spPr>
        <p:txBody>
          <a:bodyPr wrap="none" rtlCol="0">
            <a:spAutoFit/>
          </a:bodyPr>
          <a:lstStyle/>
          <a:p>
            <a:r>
              <a:rPr lang="en-IN" sz="1600" dirty="0">
                <a:latin typeface="Arial" panose="020B0604020202020204" pitchFamily="34" charset="0"/>
                <a:cs typeface="Arial" panose="020B0604020202020204" pitchFamily="34" charset="0"/>
              </a:rPr>
              <a:t>Optical properties like </a:t>
            </a:r>
            <a:r>
              <a:rPr lang="en-IN" sz="1600" b="1" dirty="0">
                <a:latin typeface="Arial" panose="020B0604020202020204" pitchFamily="34" charset="0"/>
                <a:cs typeface="Arial" panose="020B0604020202020204" pitchFamily="34" charset="0"/>
              </a:rPr>
              <a:t>reflectivity</a:t>
            </a:r>
            <a:r>
              <a:rPr lang="en-IN" sz="1600" dirty="0">
                <a:latin typeface="Arial" panose="020B0604020202020204" pitchFamily="34" charset="0"/>
                <a:cs typeface="Arial" panose="020B0604020202020204" pitchFamily="34" charset="0"/>
              </a:rPr>
              <a:t> etc.</a:t>
            </a:r>
            <a:endParaRPr lang="en-US" sz="1600" dirty="0">
              <a:latin typeface="Arial" panose="020B0604020202020204" pitchFamily="34" charset="0"/>
              <a:cs typeface="Arial" panose="020B0604020202020204" pitchFamily="34" charset="0"/>
            </a:endParaRPr>
          </a:p>
        </p:txBody>
      </p:sp>
      <p:cxnSp>
        <p:nvCxnSpPr>
          <p:cNvPr id="49" name="Straight Arrow Connector 48">
            <a:extLst>
              <a:ext uri="{FF2B5EF4-FFF2-40B4-BE49-F238E27FC236}">
                <a16:creationId xmlns:a16="http://schemas.microsoft.com/office/drawing/2014/main" id="{479037F1-676B-77AA-4CD8-AEB37380C3F3}"/>
              </a:ext>
            </a:extLst>
          </p:cNvPr>
          <p:cNvCxnSpPr>
            <a:cxnSpLocks/>
          </p:cNvCxnSpPr>
          <p:nvPr/>
        </p:nvCxnSpPr>
        <p:spPr>
          <a:xfrm>
            <a:off x="2763104" y="3220497"/>
            <a:ext cx="0" cy="35078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8F02EA33-EB13-20BD-4D1E-13DAA85D86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853" y="2651492"/>
            <a:ext cx="1186080" cy="569005"/>
          </a:xfrm>
          <a:prstGeom prst="rect">
            <a:avLst/>
          </a:prstGeom>
        </p:spPr>
      </p:pic>
      <p:cxnSp>
        <p:nvCxnSpPr>
          <p:cNvPr id="51" name="Connector: Elbow 50">
            <a:extLst>
              <a:ext uri="{FF2B5EF4-FFF2-40B4-BE49-F238E27FC236}">
                <a16:creationId xmlns:a16="http://schemas.microsoft.com/office/drawing/2014/main" id="{CF8F16AE-A6E4-7384-82B9-EEF2A24734E6}"/>
              </a:ext>
            </a:extLst>
          </p:cNvPr>
          <p:cNvCxnSpPr>
            <a:cxnSpLocks/>
          </p:cNvCxnSpPr>
          <p:nvPr/>
        </p:nvCxnSpPr>
        <p:spPr>
          <a:xfrm rot="16200000" flipH="1">
            <a:off x="2283780" y="2305067"/>
            <a:ext cx="352689" cy="343670"/>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0329594-CA40-CE49-8B30-1EB8693B9F5D}"/>
              </a:ext>
            </a:extLst>
          </p:cNvPr>
          <p:cNvSpPr txBox="1"/>
          <p:nvPr/>
        </p:nvSpPr>
        <p:spPr>
          <a:xfrm>
            <a:off x="5304682" y="3641368"/>
            <a:ext cx="2350323" cy="338554"/>
          </a:xfrm>
          <a:prstGeom prst="rect">
            <a:avLst/>
          </a:prstGeom>
          <a:noFill/>
        </p:spPr>
        <p:txBody>
          <a:bodyPr wrap="none" rtlCol="0">
            <a:spAutoFit/>
          </a:bodyPr>
          <a:lstStyle/>
          <a:p>
            <a:r>
              <a:rPr lang="en-IN" sz="1600" dirty="0">
                <a:latin typeface="Arial" panose="020B0604020202020204" pitchFamily="34" charset="0"/>
                <a:cs typeface="Arial" panose="020B0604020202020204" pitchFamily="34" charset="0"/>
              </a:rPr>
              <a:t>Experimental reflectivity</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88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97B3A817-2D05-C267-9494-E26AC4B7D38E}"/>
              </a:ext>
            </a:extLst>
          </p:cNvPr>
          <p:cNvSpPr/>
          <p:nvPr/>
        </p:nvSpPr>
        <p:spPr>
          <a:xfrm>
            <a:off x="11725223" y="6490415"/>
            <a:ext cx="357568" cy="356298"/>
          </a:xfrm>
          <a:prstGeom prst="rect">
            <a:avLst/>
          </a:prstGeom>
          <a:blipFill>
            <a:blip r:embed="rId3" cstate="print"/>
            <a:stretch>
              <a:fillRect/>
            </a:stretch>
          </a:blipFill>
        </p:spPr>
        <p:txBody>
          <a:bodyPr wrap="square" lIns="0" tIns="0" rIns="0" bIns="0" rtlCol="0"/>
          <a:lstStyle/>
          <a:p>
            <a:endParaRPr dirty="0"/>
          </a:p>
        </p:txBody>
      </p:sp>
      <p:pic>
        <p:nvPicPr>
          <p:cNvPr id="6" name="Picture 5" descr="A close up of a sign&#10;&#10;Description automatically generated">
            <a:extLst>
              <a:ext uri="{FF2B5EF4-FFF2-40B4-BE49-F238E27FC236}">
                <a16:creationId xmlns:a16="http://schemas.microsoft.com/office/drawing/2014/main" id="{317BB032-9D14-E71D-838D-244BB3EC5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7" name="object 2">
            <a:extLst>
              <a:ext uri="{FF2B5EF4-FFF2-40B4-BE49-F238E27FC236}">
                <a16:creationId xmlns:a16="http://schemas.microsoft.com/office/drawing/2014/main" id="{896B7F25-FCE7-9EBD-BC38-46BDFB845A44}"/>
              </a:ext>
            </a:extLst>
          </p:cNvPr>
          <p:cNvSpPr/>
          <p:nvPr/>
        </p:nvSpPr>
        <p:spPr>
          <a:xfrm>
            <a:off x="10757625" y="6507547"/>
            <a:ext cx="361480" cy="339166"/>
          </a:xfrm>
          <a:prstGeom prst="rect">
            <a:avLst/>
          </a:prstGeom>
          <a:blipFill>
            <a:blip r:embed="rId5"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0C04AC84-210F-93DF-B5BB-1ECB85466996}"/>
              </a:ext>
            </a:extLst>
          </p:cNvPr>
          <p:cNvSpPr/>
          <p:nvPr/>
        </p:nvSpPr>
        <p:spPr>
          <a:xfrm>
            <a:off x="11235224" y="6490415"/>
            <a:ext cx="357136" cy="356298"/>
          </a:xfrm>
          <a:prstGeom prst="rect">
            <a:avLst/>
          </a:prstGeom>
          <a:blipFill>
            <a:blip r:embed="rId6" cstate="print"/>
            <a:stretch>
              <a:fillRect/>
            </a:stretch>
          </a:blipFill>
        </p:spPr>
        <p:txBody>
          <a:bodyPr wrap="square" lIns="0" tIns="0" rIns="0" bIns="0" rtlCol="0"/>
          <a:lstStyle/>
          <a:p>
            <a:endParaRPr/>
          </a:p>
        </p:txBody>
      </p:sp>
      <p:sp>
        <p:nvSpPr>
          <p:cNvPr id="9" name="Slide Number Placeholder 1">
            <a:extLst>
              <a:ext uri="{FF2B5EF4-FFF2-40B4-BE49-F238E27FC236}">
                <a16:creationId xmlns:a16="http://schemas.microsoft.com/office/drawing/2014/main" id="{4FC57C90-5411-02B5-1F61-9D799F0765DA}"/>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11</a:t>
            </a:fld>
            <a:endParaRPr lang="en-US"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904C90-379C-5C7C-52B6-1E8E01024828}"/>
              </a:ext>
            </a:extLst>
          </p:cNvPr>
          <p:cNvSpPr txBox="1"/>
          <p:nvPr/>
        </p:nvSpPr>
        <p:spPr>
          <a:xfrm>
            <a:off x="0" y="-36121"/>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chemeClr val="accent2"/>
                </a:solidFill>
                <a:latin typeface="Arial" panose="020B0604020202020204" pitchFamily="34" charset="0"/>
                <a:cs typeface="Arial" panose="020B0604020202020204" pitchFamily="34" charset="0"/>
              </a:rPr>
              <a:t>KSb</a:t>
            </a:r>
            <a:r>
              <a:rPr lang="en-US" sz="3200" b="1" dirty="0">
                <a:solidFill>
                  <a:srgbClr val="00B0F0"/>
                </a:solidFill>
                <a:latin typeface="Arial" panose="020B0604020202020204" pitchFamily="34" charset="0"/>
                <a:cs typeface="Arial" panose="020B0604020202020204" pitchFamily="34" charset="0"/>
              </a:rPr>
              <a:t> Spectral Reflectivity Peaks: A Comparative Analysis</a:t>
            </a:r>
          </a:p>
        </p:txBody>
      </p:sp>
      <p:sp>
        <p:nvSpPr>
          <p:cNvPr id="13" name="TextBox 12">
            <a:extLst>
              <a:ext uri="{FF2B5EF4-FFF2-40B4-BE49-F238E27FC236}">
                <a16:creationId xmlns:a16="http://schemas.microsoft.com/office/drawing/2014/main" id="{56F210F8-8132-FC14-8971-4EC075205B7E}"/>
              </a:ext>
            </a:extLst>
          </p:cNvPr>
          <p:cNvSpPr txBox="1"/>
          <p:nvPr/>
        </p:nvSpPr>
        <p:spPr>
          <a:xfrm>
            <a:off x="897542" y="5968938"/>
            <a:ext cx="11425565" cy="538609"/>
          </a:xfrm>
          <a:prstGeom prst="rect">
            <a:avLst/>
          </a:prstGeom>
          <a:noFill/>
        </p:spPr>
        <p:txBody>
          <a:bodyPr wrap="square">
            <a:spAutoFit/>
          </a:bodyPr>
          <a:lstStyle/>
          <a:p>
            <a:pPr>
              <a:spcAft>
                <a:spcPts val="300"/>
              </a:spcAft>
            </a:pPr>
            <a:r>
              <a:rPr lang="en-US" sz="800" dirty="0">
                <a:latin typeface="Arial" panose="020B0604020202020204" pitchFamily="34" charset="0"/>
                <a:cs typeface="Arial" panose="020B0604020202020204" pitchFamily="34" charset="0"/>
              </a:rPr>
              <a:t>1] S. Mohanty, “Development of Multi-Alkali Antimonide Photocathodes for High-Brightness RF Photoinjectors”, Dissertation, Universität Hamburg, 2024.</a:t>
            </a:r>
          </a:p>
          <a:p>
            <a:pPr>
              <a:spcAft>
                <a:spcPts val="300"/>
              </a:spcAft>
            </a:pPr>
            <a:r>
              <a:rPr lang="en-US" sz="800" dirty="0">
                <a:latin typeface="Arial" panose="020B0604020202020204" pitchFamily="34" charset="0"/>
                <a:cs typeface="Arial" panose="020B0604020202020204" pitchFamily="34" charset="0"/>
              </a:rPr>
              <a:t>2] S. K. Mohanty, et al., “Development and Characterization of Multi- Alkali Antimonide Photocathodes for High-Brightness RF Photoinjectors,” Micromachines, vol. 14, no. 6, pp. 1182, May 2023. doi:10.3390/mi14061182.</a:t>
            </a:r>
          </a:p>
          <a:p>
            <a:r>
              <a:rPr lang="en-US" sz="800" dirty="0">
                <a:latin typeface="Arial" panose="020B0604020202020204" pitchFamily="34" charset="0"/>
                <a:cs typeface="Arial" panose="020B0604020202020204" pitchFamily="34" charset="0"/>
              </a:rPr>
              <a:t>3] A. </a:t>
            </a:r>
            <a:r>
              <a:rPr lang="en-US" sz="800" dirty="0" err="1">
                <a:latin typeface="Arial" panose="020B0604020202020204" pitchFamily="34" charset="0"/>
                <a:cs typeface="Arial" panose="020B0604020202020204" pitchFamily="34" charset="0"/>
              </a:rPr>
              <a:t>Ebina</a:t>
            </a:r>
            <a:r>
              <a:rPr lang="en-US" sz="800" dirty="0">
                <a:latin typeface="Arial" panose="020B0604020202020204" pitchFamily="34" charset="0"/>
                <a:cs typeface="Arial" panose="020B0604020202020204" pitchFamily="34" charset="0"/>
              </a:rPr>
              <a:t> and T. Takahashi, “Transmittance Spectra and Optical Constants of Alkali-Antimony Compounds K3Sb, Na3Sb, and Na2KSb”, Phys. Rev. B, vol. 7, no. 10, pp. 4712–4719, 1973. doi:10.1103/PhysRevB.7.4712.</a:t>
            </a:r>
          </a:p>
        </p:txBody>
      </p:sp>
      <p:sp>
        <p:nvSpPr>
          <p:cNvPr id="19" name="TextBox 18">
            <a:extLst>
              <a:ext uri="{FF2B5EF4-FFF2-40B4-BE49-F238E27FC236}">
                <a16:creationId xmlns:a16="http://schemas.microsoft.com/office/drawing/2014/main" id="{F6492B07-B586-B2ED-F960-0B654931C17B}"/>
              </a:ext>
            </a:extLst>
          </p:cNvPr>
          <p:cNvSpPr txBox="1"/>
          <p:nvPr/>
        </p:nvSpPr>
        <p:spPr>
          <a:xfrm>
            <a:off x="1037003" y="559449"/>
            <a:ext cx="2457724" cy="830997"/>
          </a:xfrm>
          <a:prstGeom prst="rect">
            <a:avLst/>
          </a:prstGeom>
          <a:noFill/>
        </p:spPr>
        <p:txBody>
          <a:bodyPr wrap="none" rtlCol="0">
            <a:spAutoFit/>
          </a:bodyPr>
          <a:lstStyle/>
          <a:p>
            <a:pPr algn="ctr"/>
            <a:r>
              <a:rPr lang="en-US" sz="1600" b="1" dirty="0">
                <a:solidFill>
                  <a:srgbClr val="C00000"/>
                </a:solidFill>
                <a:latin typeface="Arial" panose="020B0604020202020204" pitchFamily="34" charset="0"/>
                <a:cs typeface="Arial" panose="020B0604020202020204" pitchFamily="34" charset="0"/>
              </a:rPr>
              <a:t>DFT-</a:t>
            </a:r>
            <a:r>
              <a:rPr lang="en-US" sz="1600" b="1" dirty="0">
                <a:solidFill>
                  <a:schemeClr val="accent6"/>
                </a:solidFill>
                <a:latin typeface="Arial" panose="020B0604020202020204" pitchFamily="34" charset="0"/>
                <a:cs typeface="Arial" panose="020B0604020202020204" pitchFamily="34" charset="0"/>
              </a:rPr>
              <a:t>Simulated</a:t>
            </a:r>
            <a:r>
              <a:rPr lang="en-US" sz="1600" b="1" dirty="0">
                <a:solidFill>
                  <a:srgbClr val="C00000"/>
                </a:solidFill>
                <a:latin typeface="Arial" panose="020B0604020202020204" pitchFamily="34" charset="0"/>
                <a:cs typeface="Arial" panose="020B0604020202020204" pitchFamily="34" charset="0"/>
              </a:rPr>
              <a:t> </a:t>
            </a:r>
          </a:p>
          <a:p>
            <a:pPr algn="ctr"/>
            <a:r>
              <a:rPr lang="en-US" sz="1600" b="1" dirty="0">
                <a:solidFill>
                  <a:srgbClr val="C00000"/>
                </a:solidFill>
                <a:latin typeface="Arial" panose="020B0604020202020204" pitchFamily="34" charset="0"/>
                <a:cs typeface="Arial" panose="020B0604020202020204" pitchFamily="34" charset="0"/>
              </a:rPr>
              <a:t>Spectral Reflectivity of </a:t>
            </a:r>
          </a:p>
          <a:p>
            <a:pPr algn="ctr"/>
            <a:r>
              <a:rPr lang="en-US" sz="1600" b="1" dirty="0">
                <a:solidFill>
                  <a:srgbClr val="C00000"/>
                </a:solidFill>
                <a:latin typeface="Arial" panose="020B0604020202020204" pitchFamily="34" charset="0"/>
                <a:cs typeface="Arial" panose="020B0604020202020204" pitchFamily="34" charset="0"/>
              </a:rPr>
              <a:t>   K₃Sb (Cubic) [1,2]</a:t>
            </a:r>
          </a:p>
        </p:txBody>
      </p:sp>
      <p:pic>
        <p:nvPicPr>
          <p:cNvPr id="20" name="Picture 19">
            <a:extLst>
              <a:ext uri="{FF2B5EF4-FFF2-40B4-BE49-F238E27FC236}">
                <a16:creationId xmlns:a16="http://schemas.microsoft.com/office/drawing/2014/main" id="{5E8F9736-F5D8-304D-204B-A76AE6C14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552" y="2243476"/>
            <a:ext cx="3644898" cy="2781327"/>
          </a:xfrm>
          <a:prstGeom prst="rect">
            <a:avLst/>
          </a:prstGeom>
        </p:spPr>
      </p:pic>
      <p:grpSp>
        <p:nvGrpSpPr>
          <p:cNvPr id="25" name="Group 24">
            <a:extLst>
              <a:ext uri="{FF2B5EF4-FFF2-40B4-BE49-F238E27FC236}">
                <a16:creationId xmlns:a16="http://schemas.microsoft.com/office/drawing/2014/main" id="{009F5240-EC99-87EF-C297-33D7EBCB8EA6}"/>
              </a:ext>
            </a:extLst>
          </p:cNvPr>
          <p:cNvGrpSpPr/>
          <p:nvPr/>
        </p:nvGrpSpPr>
        <p:grpSpPr>
          <a:xfrm>
            <a:off x="2426409" y="1667497"/>
            <a:ext cx="583814" cy="3009278"/>
            <a:chOff x="2521659" y="1400797"/>
            <a:chExt cx="583814" cy="3009278"/>
          </a:xfrm>
        </p:grpSpPr>
        <p:sp>
          <p:nvSpPr>
            <p:cNvPr id="21" name="Rectangle 20">
              <a:extLst>
                <a:ext uri="{FF2B5EF4-FFF2-40B4-BE49-F238E27FC236}">
                  <a16:creationId xmlns:a16="http://schemas.microsoft.com/office/drawing/2014/main" id="{A9761C90-4B04-DD0A-A313-BB931B80BE85}"/>
                </a:ext>
              </a:extLst>
            </p:cNvPr>
            <p:cNvSpPr/>
            <p:nvPr/>
          </p:nvSpPr>
          <p:spPr>
            <a:xfrm>
              <a:off x="2667000" y="1976776"/>
              <a:ext cx="247650" cy="2433299"/>
            </a:xfrm>
            <a:prstGeom prst="rect">
              <a:avLst/>
            </a:prstGeom>
            <a:solidFill>
              <a:srgbClr val="4472C4">
                <a:alpha val="30196"/>
              </a:srgbClr>
            </a:solid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B80D5B1-07EB-E322-513B-EFDD4DE15065}"/>
                </a:ext>
              </a:extLst>
            </p:cNvPr>
            <p:cNvSpPr txBox="1"/>
            <p:nvPr/>
          </p:nvSpPr>
          <p:spPr>
            <a:xfrm>
              <a:off x="2521659" y="1400797"/>
              <a:ext cx="583814"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a:t>
              </a:r>
            </a:p>
            <a:p>
              <a:pPr algn="ctr"/>
              <a:r>
                <a:rPr lang="en-US" sz="1600" b="1" dirty="0">
                  <a:latin typeface="Arial" panose="020B0604020202020204" pitchFamily="34" charset="0"/>
                  <a:cs typeface="Arial" panose="020B0604020202020204" pitchFamily="34" charset="0"/>
                </a:rPr>
                <a:t>2.67</a:t>
              </a:r>
            </a:p>
          </p:txBody>
        </p:sp>
      </p:grpSp>
      <p:grpSp>
        <p:nvGrpSpPr>
          <p:cNvPr id="26" name="Group 25">
            <a:extLst>
              <a:ext uri="{FF2B5EF4-FFF2-40B4-BE49-F238E27FC236}">
                <a16:creationId xmlns:a16="http://schemas.microsoft.com/office/drawing/2014/main" id="{3DA7A1C8-6B99-562D-D4FA-90DFAF1D0C1D}"/>
              </a:ext>
            </a:extLst>
          </p:cNvPr>
          <p:cNvGrpSpPr/>
          <p:nvPr/>
        </p:nvGrpSpPr>
        <p:grpSpPr>
          <a:xfrm>
            <a:off x="3284525" y="1657583"/>
            <a:ext cx="583814" cy="3011227"/>
            <a:chOff x="3351782" y="1390883"/>
            <a:chExt cx="583814" cy="3011227"/>
          </a:xfrm>
        </p:grpSpPr>
        <p:sp>
          <p:nvSpPr>
            <p:cNvPr id="22" name="Rectangle 21">
              <a:extLst>
                <a:ext uri="{FF2B5EF4-FFF2-40B4-BE49-F238E27FC236}">
                  <a16:creationId xmlns:a16="http://schemas.microsoft.com/office/drawing/2014/main" id="{0345F59C-5DAA-529E-AACD-9EBC24E712A6}"/>
                </a:ext>
              </a:extLst>
            </p:cNvPr>
            <p:cNvSpPr/>
            <p:nvPr/>
          </p:nvSpPr>
          <p:spPr>
            <a:xfrm>
              <a:off x="3523586" y="1968811"/>
              <a:ext cx="247650" cy="2433299"/>
            </a:xfrm>
            <a:prstGeom prst="rect">
              <a:avLst/>
            </a:prstGeom>
            <a:solidFill>
              <a:srgbClr val="70AD47">
                <a:alpha val="30196"/>
              </a:srgbClr>
            </a:solid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FA17EFE-61B5-BB12-02B9-CFA12905177B}"/>
                </a:ext>
              </a:extLst>
            </p:cNvPr>
            <p:cNvSpPr txBox="1"/>
            <p:nvPr/>
          </p:nvSpPr>
          <p:spPr>
            <a:xfrm>
              <a:off x="3351782" y="1390883"/>
              <a:ext cx="583814"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a:t>
              </a:r>
            </a:p>
            <a:p>
              <a:pPr algn="ctr"/>
              <a:r>
                <a:rPr lang="en-US" sz="1600" b="1" dirty="0">
                  <a:latin typeface="Arial" panose="020B0604020202020204" pitchFamily="34" charset="0"/>
                  <a:cs typeface="Arial" panose="020B0604020202020204" pitchFamily="34" charset="0"/>
                </a:rPr>
                <a:t>3.89</a:t>
              </a:r>
            </a:p>
          </p:txBody>
        </p:sp>
      </p:grpSp>
      <p:cxnSp>
        <p:nvCxnSpPr>
          <p:cNvPr id="35" name="Straight Connector 34">
            <a:extLst>
              <a:ext uri="{FF2B5EF4-FFF2-40B4-BE49-F238E27FC236}">
                <a16:creationId xmlns:a16="http://schemas.microsoft.com/office/drawing/2014/main" id="{A1010B61-7266-3129-4C2D-B009CD29141D}"/>
              </a:ext>
            </a:extLst>
          </p:cNvPr>
          <p:cNvCxnSpPr>
            <a:cxnSpLocks/>
          </p:cNvCxnSpPr>
          <p:nvPr/>
        </p:nvCxnSpPr>
        <p:spPr>
          <a:xfrm>
            <a:off x="4424826" y="559449"/>
            <a:ext cx="0" cy="536225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29526C0-29C0-63AA-6C49-F93118730EF4}"/>
              </a:ext>
            </a:extLst>
          </p:cNvPr>
          <p:cNvSpPr txBox="1"/>
          <p:nvPr/>
        </p:nvSpPr>
        <p:spPr>
          <a:xfrm>
            <a:off x="4412446" y="509340"/>
            <a:ext cx="4561249" cy="830997"/>
          </a:xfrm>
          <a:prstGeom prst="rect">
            <a:avLst/>
          </a:prstGeom>
          <a:noFill/>
        </p:spPr>
        <p:txBody>
          <a:bodyPr wrap="none" rtlCol="0">
            <a:spAutoFit/>
          </a:bodyPr>
          <a:lstStyle/>
          <a:p>
            <a:pPr algn="ctr"/>
            <a:r>
              <a:rPr lang="en-US" sz="1600" b="1" dirty="0">
                <a:solidFill>
                  <a:srgbClr val="C00000"/>
                </a:solidFill>
                <a:latin typeface="Arial" panose="020B0604020202020204" pitchFamily="34" charset="0"/>
                <a:cs typeface="Arial" panose="020B0604020202020204" pitchFamily="34" charset="0"/>
              </a:rPr>
              <a:t>Transmittance Curve </a:t>
            </a:r>
          </a:p>
          <a:p>
            <a:pPr algn="ctr"/>
            <a:r>
              <a:rPr lang="en-US" sz="1600" b="1" dirty="0">
                <a:solidFill>
                  <a:srgbClr val="C00000"/>
                </a:solidFill>
                <a:latin typeface="Arial" panose="020B0604020202020204" pitchFamily="34" charset="0"/>
                <a:cs typeface="Arial" panose="020B0604020202020204" pitchFamily="34" charset="0"/>
              </a:rPr>
              <a:t>of K₃Sb (Cubic) </a:t>
            </a:r>
          </a:p>
          <a:p>
            <a:pPr algn="ctr"/>
            <a:r>
              <a:rPr lang="en-US" sz="1600" b="1" dirty="0">
                <a:solidFill>
                  <a:srgbClr val="C00000"/>
                </a:solidFill>
                <a:latin typeface="Arial" panose="020B0604020202020204" pitchFamily="34" charset="0"/>
                <a:cs typeface="Arial" panose="020B0604020202020204" pitchFamily="34" charset="0"/>
              </a:rPr>
              <a:t>by </a:t>
            </a:r>
            <a:r>
              <a:rPr lang="en-US" sz="1600" b="1" dirty="0">
                <a:solidFill>
                  <a:schemeClr val="accent6"/>
                </a:solidFill>
                <a:latin typeface="Arial" panose="020B0604020202020204" pitchFamily="34" charset="0"/>
                <a:cs typeface="Arial" panose="020B0604020202020204" pitchFamily="34" charset="0"/>
              </a:rPr>
              <a:t>A.H. Sommer </a:t>
            </a:r>
            <a:r>
              <a:rPr lang="en-US" sz="1600" b="1" dirty="0">
                <a:solidFill>
                  <a:srgbClr val="C00000"/>
                </a:solidFill>
                <a:latin typeface="Arial" panose="020B0604020202020204" pitchFamily="34" charset="0"/>
                <a:cs typeface="Arial" panose="020B0604020202020204" pitchFamily="34" charset="0"/>
              </a:rPr>
              <a:t>(</a:t>
            </a:r>
            <a:r>
              <a:rPr lang="en-US" sz="1600" b="1" dirty="0">
                <a:solidFill>
                  <a:schemeClr val="accent6"/>
                </a:solidFill>
                <a:latin typeface="Arial" panose="020B0604020202020204" pitchFamily="34" charset="0"/>
                <a:cs typeface="Arial" panose="020B0604020202020204" pitchFamily="34" charset="0"/>
              </a:rPr>
              <a:t>Experimental Literature</a:t>
            </a:r>
            <a:r>
              <a:rPr lang="en-US" sz="1600" b="1" dirty="0">
                <a:solidFill>
                  <a:srgbClr val="C00000"/>
                </a:solidFill>
                <a:latin typeface="Arial" panose="020B0604020202020204" pitchFamily="34" charset="0"/>
                <a:cs typeface="Arial" panose="020B0604020202020204" pitchFamily="34" charset="0"/>
              </a:rPr>
              <a:t>) [3]</a:t>
            </a:r>
          </a:p>
        </p:txBody>
      </p:sp>
      <p:pic>
        <p:nvPicPr>
          <p:cNvPr id="40" name="Picture 39">
            <a:extLst>
              <a:ext uri="{FF2B5EF4-FFF2-40B4-BE49-F238E27FC236}">
                <a16:creationId xmlns:a16="http://schemas.microsoft.com/office/drawing/2014/main" id="{90BD15BC-29A5-DEA7-733C-1EC3437FEC9C}"/>
              </a:ext>
            </a:extLst>
          </p:cNvPr>
          <p:cNvPicPr>
            <a:picLocks noChangeAspect="1"/>
          </p:cNvPicPr>
          <p:nvPr/>
        </p:nvPicPr>
        <p:blipFill>
          <a:blip r:embed="rId8"/>
          <a:stretch>
            <a:fillRect/>
          </a:stretch>
        </p:blipFill>
        <p:spPr>
          <a:xfrm>
            <a:off x="4589721" y="1959883"/>
            <a:ext cx="3697027" cy="3185226"/>
          </a:xfrm>
          <a:prstGeom prst="rect">
            <a:avLst/>
          </a:prstGeom>
        </p:spPr>
      </p:pic>
      <p:grpSp>
        <p:nvGrpSpPr>
          <p:cNvPr id="12" name="Group 11">
            <a:extLst>
              <a:ext uri="{FF2B5EF4-FFF2-40B4-BE49-F238E27FC236}">
                <a16:creationId xmlns:a16="http://schemas.microsoft.com/office/drawing/2014/main" id="{23905B1B-407E-700B-304A-9CFFC2542313}"/>
              </a:ext>
            </a:extLst>
          </p:cNvPr>
          <p:cNvGrpSpPr/>
          <p:nvPr/>
        </p:nvGrpSpPr>
        <p:grpSpPr>
          <a:xfrm>
            <a:off x="6055929" y="1580797"/>
            <a:ext cx="470000" cy="2648304"/>
            <a:chOff x="6055929" y="1580797"/>
            <a:chExt cx="470000" cy="2648304"/>
          </a:xfrm>
        </p:grpSpPr>
        <p:sp>
          <p:nvSpPr>
            <p:cNvPr id="41" name="Rectangle 40">
              <a:extLst>
                <a:ext uri="{FF2B5EF4-FFF2-40B4-BE49-F238E27FC236}">
                  <a16:creationId xmlns:a16="http://schemas.microsoft.com/office/drawing/2014/main" id="{63F9F318-DF5A-5FDA-E39A-61D4A0C6D576}"/>
                </a:ext>
              </a:extLst>
            </p:cNvPr>
            <p:cNvSpPr/>
            <p:nvPr/>
          </p:nvSpPr>
          <p:spPr>
            <a:xfrm>
              <a:off x="6190584" y="2212351"/>
              <a:ext cx="200691" cy="2016750"/>
            </a:xfrm>
            <a:prstGeom prst="rect">
              <a:avLst/>
            </a:prstGeom>
            <a:solidFill>
              <a:srgbClr val="4472C4">
                <a:alpha val="30196"/>
              </a:srgbClr>
            </a:solid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AE2355E-DABB-EE69-F244-F9F6AD5E5A50}"/>
                </a:ext>
              </a:extLst>
            </p:cNvPr>
            <p:cNvSpPr txBox="1"/>
            <p:nvPr/>
          </p:nvSpPr>
          <p:spPr>
            <a:xfrm>
              <a:off x="6055929" y="1580797"/>
              <a:ext cx="47000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a:t>
              </a:r>
            </a:p>
            <a:p>
              <a:pPr algn="ctr"/>
              <a:r>
                <a:rPr lang="en-US" sz="1600" b="1" dirty="0">
                  <a:latin typeface="Arial" panose="020B0604020202020204" pitchFamily="34" charset="0"/>
                  <a:cs typeface="Arial" panose="020B0604020202020204" pitchFamily="34" charset="0"/>
                </a:rPr>
                <a:t>2.7</a:t>
              </a:r>
            </a:p>
          </p:txBody>
        </p:sp>
      </p:grpSp>
      <p:grpSp>
        <p:nvGrpSpPr>
          <p:cNvPr id="17" name="Group 16">
            <a:extLst>
              <a:ext uri="{FF2B5EF4-FFF2-40B4-BE49-F238E27FC236}">
                <a16:creationId xmlns:a16="http://schemas.microsoft.com/office/drawing/2014/main" id="{28F8D51B-61DB-074E-32D5-E1619A10837F}"/>
              </a:ext>
            </a:extLst>
          </p:cNvPr>
          <p:cNvGrpSpPr/>
          <p:nvPr/>
        </p:nvGrpSpPr>
        <p:grpSpPr>
          <a:xfrm>
            <a:off x="6506437" y="1580797"/>
            <a:ext cx="470000" cy="2648304"/>
            <a:chOff x="6506437" y="1580797"/>
            <a:chExt cx="470000" cy="2648304"/>
          </a:xfrm>
        </p:grpSpPr>
        <p:sp>
          <p:nvSpPr>
            <p:cNvPr id="42" name="Rectangle 41">
              <a:extLst>
                <a:ext uri="{FF2B5EF4-FFF2-40B4-BE49-F238E27FC236}">
                  <a16:creationId xmlns:a16="http://schemas.microsoft.com/office/drawing/2014/main" id="{4C1D7F1E-E4FE-2670-2060-CC68FB13FB02}"/>
                </a:ext>
              </a:extLst>
            </p:cNvPr>
            <p:cNvSpPr/>
            <p:nvPr/>
          </p:nvSpPr>
          <p:spPr>
            <a:xfrm>
              <a:off x="6632343" y="2212351"/>
              <a:ext cx="200691" cy="2016750"/>
            </a:xfrm>
            <a:prstGeom prst="rect">
              <a:avLst/>
            </a:prstGeom>
            <a:solidFill>
              <a:srgbClr val="70AD47">
                <a:alpha val="30196"/>
              </a:srgbClr>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DC693CAA-039F-1CED-8AB5-C00929E6839C}"/>
                </a:ext>
              </a:extLst>
            </p:cNvPr>
            <p:cNvSpPr txBox="1"/>
            <p:nvPr/>
          </p:nvSpPr>
          <p:spPr>
            <a:xfrm>
              <a:off x="6506437" y="1580797"/>
              <a:ext cx="47000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a:t>
              </a:r>
            </a:p>
            <a:p>
              <a:pPr algn="ctr"/>
              <a:r>
                <a:rPr lang="en-US" sz="1600" b="1" dirty="0">
                  <a:latin typeface="Arial" panose="020B0604020202020204" pitchFamily="34" charset="0"/>
                  <a:cs typeface="Arial" panose="020B0604020202020204" pitchFamily="34" charset="0"/>
                </a:rPr>
                <a:t>3.9</a:t>
              </a:r>
            </a:p>
          </p:txBody>
        </p:sp>
      </p:grpSp>
      <p:pic>
        <p:nvPicPr>
          <p:cNvPr id="55" name="Picture 54">
            <a:extLst>
              <a:ext uri="{FF2B5EF4-FFF2-40B4-BE49-F238E27FC236}">
                <a16:creationId xmlns:a16="http://schemas.microsoft.com/office/drawing/2014/main" id="{CD1B688E-E86C-44D0-7DA4-A2A26D4876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4907" y="2053726"/>
            <a:ext cx="3732528" cy="2464424"/>
          </a:xfrm>
          <a:prstGeom prst="rect">
            <a:avLst/>
          </a:prstGeom>
        </p:spPr>
      </p:pic>
      <p:sp>
        <p:nvSpPr>
          <p:cNvPr id="2" name="Rectangle 1">
            <a:extLst>
              <a:ext uri="{FF2B5EF4-FFF2-40B4-BE49-F238E27FC236}">
                <a16:creationId xmlns:a16="http://schemas.microsoft.com/office/drawing/2014/main" id="{183F1CDB-6E50-80BF-2BF3-82B8009B456C}"/>
              </a:ext>
            </a:extLst>
          </p:cNvPr>
          <p:cNvSpPr/>
          <p:nvPr/>
        </p:nvSpPr>
        <p:spPr>
          <a:xfrm>
            <a:off x="8461167" y="3051559"/>
            <a:ext cx="3403805" cy="123565"/>
          </a:xfrm>
          <a:prstGeom prst="rect">
            <a:avLst/>
          </a:prstGeom>
          <a:solidFill>
            <a:srgbClr val="4472C4">
              <a:alpha val="30196"/>
            </a:srgbClr>
          </a:solidFill>
          <a:ln w="190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6E0A589-7807-6717-5DFD-51CB6C680058}"/>
              </a:ext>
            </a:extLst>
          </p:cNvPr>
          <p:cNvSpPr txBox="1"/>
          <p:nvPr/>
        </p:nvSpPr>
        <p:spPr>
          <a:xfrm>
            <a:off x="11163553" y="3127561"/>
            <a:ext cx="655949"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Peak C</a:t>
            </a:r>
          </a:p>
        </p:txBody>
      </p:sp>
      <p:sp>
        <p:nvSpPr>
          <p:cNvPr id="4" name="Rectangle 3">
            <a:extLst>
              <a:ext uri="{FF2B5EF4-FFF2-40B4-BE49-F238E27FC236}">
                <a16:creationId xmlns:a16="http://schemas.microsoft.com/office/drawing/2014/main" id="{9722A50E-C84D-68F9-D1EF-11E54F5CEE23}"/>
              </a:ext>
            </a:extLst>
          </p:cNvPr>
          <p:cNvSpPr/>
          <p:nvPr/>
        </p:nvSpPr>
        <p:spPr>
          <a:xfrm>
            <a:off x="8461167" y="2870324"/>
            <a:ext cx="3403805" cy="90815"/>
          </a:xfrm>
          <a:prstGeom prst="rect">
            <a:avLst/>
          </a:prstGeom>
          <a:solidFill>
            <a:srgbClr val="70AD47">
              <a:alpha val="30196"/>
            </a:srgbClr>
          </a:solidFill>
          <a:ln w="1905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A2571BE-6E07-4D27-25A0-469DE6DB1CB4}"/>
              </a:ext>
            </a:extLst>
          </p:cNvPr>
          <p:cNvSpPr txBox="1"/>
          <p:nvPr/>
        </p:nvSpPr>
        <p:spPr>
          <a:xfrm>
            <a:off x="11261486" y="2649099"/>
            <a:ext cx="639919"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Peak F</a:t>
            </a:r>
          </a:p>
        </p:txBody>
      </p:sp>
      <p:sp>
        <p:nvSpPr>
          <p:cNvPr id="18" name="TextBox 17">
            <a:extLst>
              <a:ext uri="{FF2B5EF4-FFF2-40B4-BE49-F238E27FC236}">
                <a16:creationId xmlns:a16="http://schemas.microsoft.com/office/drawing/2014/main" id="{0D37DCEE-C5C7-4420-6576-499C40269C3C}"/>
              </a:ext>
            </a:extLst>
          </p:cNvPr>
          <p:cNvSpPr txBox="1"/>
          <p:nvPr/>
        </p:nvSpPr>
        <p:spPr>
          <a:xfrm>
            <a:off x="7992470" y="1458461"/>
            <a:ext cx="4261103" cy="523220"/>
          </a:xfrm>
          <a:prstGeom prst="rect">
            <a:avLst/>
          </a:prstGeom>
          <a:noFill/>
        </p:spPr>
        <p:txBody>
          <a:bodyPr wrap="none" rtlCol="0">
            <a:spAutoFit/>
          </a:bodyPr>
          <a:lstStyle/>
          <a:p>
            <a:pPr algn="ctr"/>
            <a:r>
              <a:rPr lang="en-US" sz="1400" b="1" dirty="0">
                <a:latin typeface="Arial" panose="020B0604020202020204" pitchFamily="34" charset="0"/>
                <a:cs typeface="Arial" panose="020B0604020202020204" pitchFamily="34" charset="0"/>
              </a:rPr>
              <a:t>Electronic Band Structure and Density of States</a:t>
            </a:r>
          </a:p>
          <a:p>
            <a:pPr algn="ctr"/>
            <a:r>
              <a:rPr lang="en-US" sz="1400" b="1" dirty="0">
                <a:latin typeface="Arial" panose="020B0604020202020204" pitchFamily="34" charset="0"/>
                <a:cs typeface="Arial" panose="020B0604020202020204" pitchFamily="34" charset="0"/>
              </a:rPr>
              <a:t> of K₃Sb (Cubic)</a:t>
            </a:r>
          </a:p>
        </p:txBody>
      </p:sp>
      <p:grpSp>
        <p:nvGrpSpPr>
          <p:cNvPr id="28" name="Group 27">
            <a:extLst>
              <a:ext uri="{FF2B5EF4-FFF2-40B4-BE49-F238E27FC236}">
                <a16:creationId xmlns:a16="http://schemas.microsoft.com/office/drawing/2014/main" id="{50785FD0-03F7-036B-2C86-0B3A199361C4}"/>
              </a:ext>
            </a:extLst>
          </p:cNvPr>
          <p:cNvGrpSpPr/>
          <p:nvPr/>
        </p:nvGrpSpPr>
        <p:grpSpPr>
          <a:xfrm>
            <a:off x="7619862" y="411668"/>
            <a:ext cx="4543104" cy="1023177"/>
            <a:chOff x="7817455" y="218716"/>
            <a:chExt cx="4543104" cy="1023177"/>
          </a:xfrm>
        </p:grpSpPr>
        <p:grpSp>
          <p:nvGrpSpPr>
            <p:cNvPr id="16" name="Group 15">
              <a:extLst>
                <a:ext uri="{FF2B5EF4-FFF2-40B4-BE49-F238E27FC236}">
                  <a16:creationId xmlns:a16="http://schemas.microsoft.com/office/drawing/2014/main" id="{D4B8259A-60C4-9AB3-3CE8-D2998D86C71C}"/>
                </a:ext>
              </a:extLst>
            </p:cNvPr>
            <p:cNvGrpSpPr/>
            <p:nvPr/>
          </p:nvGrpSpPr>
          <p:grpSpPr>
            <a:xfrm>
              <a:off x="7817455" y="218716"/>
              <a:ext cx="4543104" cy="1023177"/>
              <a:chOff x="7505974" y="685746"/>
              <a:chExt cx="4543104" cy="1023177"/>
            </a:xfrm>
          </p:grpSpPr>
          <p:pic>
            <p:nvPicPr>
              <p:cNvPr id="14" name="Picture 13">
                <a:extLst>
                  <a:ext uri="{FF2B5EF4-FFF2-40B4-BE49-F238E27FC236}">
                    <a16:creationId xmlns:a16="http://schemas.microsoft.com/office/drawing/2014/main" id="{5878213E-EF79-D039-C583-57D8F6096148}"/>
                  </a:ext>
                </a:extLst>
              </p:cNvPr>
              <p:cNvPicPr>
                <a:picLocks noChangeAspect="1"/>
              </p:cNvPicPr>
              <p:nvPr/>
            </p:nvPicPr>
            <p:blipFill>
              <a:blip r:embed="rId10"/>
              <a:stretch>
                <a:fillRect/>
              </a:stretch>
            </p:blipFill>
            <p:spPr>
              <a:xfrm>
                <a:off x="7505974" y="685746"/>
                <a:ext cx="4543104" cy="1023177"/>
              </a:xfrm>
              <a:prstGeom prst="rect">
                <a:avLst/>
              </a:prstGeom>
            </p:spPr>
          </p:pic>
          <p:sp>
            <p:nvSpPr>
              <p:cNvPr id="15" name="Rectangle 14">
                <a:extLst>
                  <a:ext uri="{FF2B5EF4-FFF2-40B4-BE49-F238E27FC236}">
                    <a16:creationId xmlns:a16="http://schemas.microsoft.com/office/drawing/2014/main" id="{736972DF-3732-2EBC-821B-BB9199139391}"/>
                  </a:ext>
                </a:extLst>
              </p:cNvPr>
              <p:cNvSpPr/>
              <p:nvPr/>
            </p:nvSpPr>
            <p:spPr>
              <a:xfrm>
                <a:off x="9477375" y="914400"/>
                <a:ext cx="647700" cy="538609"/>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26A4C6DF-BD6A-CC82-4E03-6830A6968F7E}"/>
                </a:ext>
              </a:extLst>
            </p:cNvPr>
            <p:cNvSpPr/>
            <p:nvPr/>
          </p:nvSpPr>
          <p:spPr>
            <a:xfrm>
              <a:off x="7907173" y="908872"/>
              <a:ext cx="553990" cy="1396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785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8" grpId="0"/>
      <p:bldP spid="2" grpId="0" animBg="1"/>
      <p:bldP spid="3" grpId="0"/>
      <p:bldP spid="4" grpId="0" animBg="1"/>
      <p:bldP spid="10"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97B3A817-2D05-C267-9494-E26AC4B7D38E}"/>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6" name="Picture 5" descr="A close up of a sign&#10;&#10;Description automatically generated">
            <a:extLst>
              <a:ext uri="{FF2B5EF4-FFF2-40B4-BE49-F238E27FC236}">
                <a16:creationId xmlns:a16="http://schemas.microsoft.com/office/drawing/2014/main" id="{317BB032-9D14-E71D-838D-244BB3EC5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7" name="object 2">
            <a:extLst>
              <a:ext uri="{FF2B5EF4-FFF2-40B4-BE49-F238E27FC236}">
                <a16:creationId xmlns:a16="http://schemas.microsoft.com/office/drawing/2014/main" id="{896B7F25-FCE7-9EBD-BC38-46BDFB845A44}"/>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0C04AC84-210F-93DF-B5BB-1ECB85466996}"/>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9" name="Slide Number Placeholder 1">
            <a:extLst>
              <a:ext uri="{FF2B5EF4-FFF2-40B4-BE49-F238E27FC236}">
                <a16:creationId xmlns:a16="http://schemas.microsoft.com/office/drawing/2014/main" id="{4FC57C90-5411-02B5-1F61-9D799F0765DA}"/>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12</a:t>
            </a:fld>
            <a:endParaRPr lang="en-US"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D904C90-379C-5C7C-52B6-1E8E01024828}"/>
              </a:ext>
            </a:extLst>
          </p:cNvPr>
          <p:cNvSpPr txBox="1"/>
          <p:nvPr/>
        </p:nvSpPr>
        <p:spPr>
          <a:xfrm>
            <a:off x="0" y="-36121"/>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chemeClr val="accent2"/>
                </a:solidFill>
                <a:latin typeface="Arial" panose="020B0604020202020204" pitchFamily="34" charset="0"/>
                <a:cs typeface="Arial" panose="020B0604020202020204" pitchFamily="34" charset="0"/>
              </a:rPr>
              <a:t>KSb</a:t>
            </a:r>
            <a:r>
              <a:rPr lang="en-US" sz="3200" b="1" dirty="0">
                <a:solidFill>
                  <a:srgbClr val="00B0F0"/>
                </a:solidFill>
                <a:latin typeface="Arial" panose="020B0604020202020204" pitchFamily="34" charset="0"/>
                <a:cs typeface="Arial" panose="020B0604020202020204" pitchFamily="34" charset="0"/>
              </a:rPr>
              <a:t> Spectral Reflectivity Peaks: A Comparative Analysis</a:t>
            </a:r>
          </a:p>
        </p:txBody>
      </p:sp>
      <p:sp>
        <p:nvSpPr>
          <p:cNvPr id="13" name="TextBox 12">
            <a:extLst>
              <a:ext uri="{FF2B5EF4-FFF2-40B4-BE49-F238E27FC236}">
                <a16:creationId xmlns:a16="http://schemas.microsoft.com/office/drawing/2014/main" id="{56F210F8-8132-FC14-8971-4EC075205B7E}"/>
              </a:ext>
            </a:extLst>
          </p:cNvPr>
          <p:cNvSpPr txBox="1"/>
          <p:nvPr/>
        </p:nvSpPr>
        <p:spPr>
          <a:xfrm>
            <a:off x="897542" y="5968938"/>
            <a:ext cx="11425565" cy="538609"/>
          </a:xfrm>
          <a:prstGeom prst="rect">
            <a:avLst/>
          </a:prstGeom>
          <a:noFill/>
        </p:spPr>
        <p:txBody>
          <a:bodyPr wrap="square">
            <a:spAutoFit/>
          </a:bodyPr>
          <a:lstStyle/>
          <a:p>
            <a:pPr>
              <a:spcAft>
                <a:spcPts val="300"/>
              </a:spcAft>
            </a:pPr>
            <a:r>
              <a:rPr lang="en-US" sz="800" dirty="0">
                <a:latin typeface="Arial" panose="020B0604020202020204" pitchFamily="34" charset="0"/>
                <a:cs typeface="Arial" panose="020B0604020202020204" pitchFamily="34" charset="0"/>
              </a:rPr>
              <a:t>1] S. Mohanty, “Development of Multi-Alkali Antimonide Photocathodes for High-Brightness RF Photoinjectors”, Dissertation, Universität Hamburg, 2024.</a:t>
            </a:r>
          </a:p>
          <a:p>
            <a:pPr>
              <a:spcAft>
                <a:spcPts val="300"/>
              </a:spcAft>
            </a:pPr>
            <a:r>
              <a:rPr lang="en-US" sz="800" dirty="0">
                <a:latin typeface="Arial" panose="020B0604020202020204" pitchFamily="34" charset="0"/>
                <a:cs typeface="Arial" panose="020B0604020202020204" pitchFamily="34" charset="0"/>
              </a:rPr>
              <a:t>2] S. K. Mohanty, et al., “Development and Characterization of Multi- Alkali Antimonide Photocathodes for High-Brightness RF Photoinjectors,” Micromachines, vol. 14, no. 6, pp. 1182, May 2023. doi:10.3390/mi14061182.</a:t>
            </a:r>
          </a:p>
          <a:p>
            <a:r>
              <a:rPr lang="en-US" sz="800" dirty="0">
                <a:latin typeface="Arial" panose="020B0604020202020204" pitchFamily="34" charset="0"/>
                <a:cs typeface="Arial" panose="020B0604020202020204" pitchFamily="34" charset="0"/>
              </a:rPr>
              <a:t>3] A. </a:t>
            </a:r>
            <a:r>
              <a:rPr lang="en-US" sz="800" dirty="0" err="1">
                <a:latin typeface="Arial" panose="020B0604020202020204" pitchFamily="34" charset="0"/>
                <a:cs typeface="Arial" panose="020B0604020202020204" pitchFamily="34" charset="0"/>
              </a:rPr>
              <a:t>Ebina</a:t>
            </a:r>
            <a:r>
              <a:rPr lang="en-US" sz="800" dirty="0">
                <a:latin typeface="Arial" panose="020B0604020202020204" pitchFamily="34" charset="0"/>
                <a:cs typeface="Arial" panose="020B0604020202020204" pitchFamily="34" charset="0"/>
              </a:rPr>
              <a:t> and T. Takahashi, “Transmittance Spectra and Optical Constants of Alkali-Antimony Compounds K3Sb, Na3Sb, and Na2KSb”, Phys. Rev. B, vol. 7, no. 10, pp. 4712–4719, 1973. doi:10.1103/PhysRevB.7.4712.</a:t>
            </a:r>
          </a:p>
        </p:txBody>
      </p:sp>
      <p:sp>
        <p:nvSpPr>
          <p:cNvPr id="19" name="TextBox 18">
            <a:extLst>
              <a:ext uri="{FF2B5EF4-FFF2-40B4-BE49-F238E27FC236}">
                <a16:creationId xmlns:a16="http://schemas.microsoft.com/office/drawing/2014/main" id="{F6492B07-B586-B2ED-F960-0B654931C17B}"/>
              </a:ext>
            </a:extLst>
          </p:cNvPr>
          <p:cNvSpPr txBox="1"/>
          <p:nvPr/>
        </p:nvSpPr>
        <p:spPr>
          <a:xfrm>
            <a:off x="897542" y="559449"/>
            <a:ext cx="2736647" cy="923330"/>
          </a:xfrm>
          <a:prstGeom prst="rect">
            <a:avLst/>
          </a:prstGeom>
          <a:noFill/>
        </p:spPr>
        <p:txBody>
          <a:bodyPr wrap="none" rtlCol="0">
            <a:spAutoFit/>
          </a:bodyPr>
          <a:lstStyle/>
          <a:p>
            <a:pPr algn="ctr"/>
            <a:r>
              <a:rPr lang="en-US" b="1" dirty="0">
                <a:solidFill>
                  <a:srgbClr val="C00000"/>
                </a:solidFill>
                <a:latin typeface="Arial" panose="020B0604020202020204" pitchFamily="34" charset="0"/>
                <a:cs typeface="Arial" panose="020B0604020202020204" pitchFamily="34" charset="0"/>
              </a:rPr>
              <a:t>DFT-</a:t>
            </a:r>
            <a:r>
              <a:rPr lang="en-US" b="1" dirty="0">
                <a:solidFill>
                  <a:schemeClr val="accent6"/>
                </a:solidFill>
                <a:latin typeface="Arial" panose="020B0604020202020204" pitchFamily="34" charset="0"/>
                <a:cs typeface="Arial" panose="020B0604020202020204" pitchFamily="34" charset="0"/>
              </a:rPr>
              <a:t>Simulated</a:t>
            </a:r>
            <a:r>
              <a:rPr lang="en-US" b="1" dirty="0">
                <a:solidFill>
                  <a:srgbClr val="C00000"/>
                </a:solidFill>
                <a:latin typeface="Arial" panose="020B0604020202020204" pitchFamily="34" charset="0"/>
                <a:cs typeface="Arial" panose="020B0604020202020204" pitchFamily="34" charset="0"/>
              </a:rPr>
              <a:t> </a:t>
            </a:r>
          </a:p>
          <a:p>
            <a:pPr algn="ctr"/>
            <a:r>
              <a:rPr lang="en-US" b="1" dirty="0">
                <a:solidFill>
                  <a:srgbClr val="C00000"/>
                </a:solidFill>
                <a:latin typeface="Arial" panose="020B0604020202020204" pitchFamily="34" charset="0"/>
                <a:cs typeface="Arial" panose="020B0604020202020204" pitchFamily="34" charset="0"/>
              </a:rPr>
              <a:t>Spectral Reflectivity of </a:t>
            </a:r>
          </a:p>
          <a:p>
            <a:pPr algn="ctr"/>
            <a:r>
              <a:rPr lang="en-US" b="1" dirty="0">
                <a:solidFill>
                  <a:srgbClr val="C00000"/>
                </a:solidFill>
                <a:latin typeface="Arial" panose="020B0604020202020204" pitchFamily="34" charset="0"/>
                <a:cs typeface="Arial" panose="020B0604020202020204" pitchFamily="34" charset="0"/>
              </a:rPr>
              <a:t>   K</a:t>
            </a:r>
            <a:r>
              <a:rPr lang="en-US" b="1" dirty="0">
                <a:solidFill>
                  <a:srgbClr val="C00000"/>
                </a:solidFill>
                <a:latin typeface="Times New Roman" panose="02020603050405020304" pitchFamily="18" charset="0"/>
                <a:cs typeface="Times New Roman" panose="02020603050405020304" pitchFamily="18" charset="0"/>
              </a:rPr>
              <a:t>₃</a:t>
            </a:r>
            <a:r>
              <a:rPr lang="en-US" b="1" dirty="0">
                <a:solidFill>
                  <a:srgbClr val="C00000"/>
                </a:solidFill>
                <a:latin typeface="Arial" panose="020B0604020202020204" pitchFamily="34" charset="0"/>
                <a:cs typeface="Arial" panose="020B0604020202020204" pitchFamily="34" charset="0"/>
              </a:rPr>
              <a:t>Sb (Cubic) [1,2]</a:t>
            </a:r>
          </a:p>
        </p:txBody>
      </p:sp>
      <p:pic>
        <p:nvPicPr>
          <p:cNvPr id="20" name="Picture 19">
            <a:extLst>
              <a:ext uri="{FF2B5EF4-FFF2-40B4-BE49-F238E27FC236}">
                <a16:creationId xmlns:a16="http://schemas.microsoft.com/office/drawing/2014/main" id="{5E8F9736-F5D8-304D-204B-A76AE6C14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52" y="2243476"/>
            <a:ext cx="3644898" cy="2781327"/>
          </a:xfrm>
          <a:prstGeom prst="rect">
            <a:avLst/>
          </a:prstGeom>
        </p:spPr>
      </p:pic>
      <p:grpSp>
        <p:nvGrpSpPr>
          <p:cNvPr id="25" name="Group 24">
            <a:extLst>
              <a:ext uri="{FF2B5EF4-FFF2-40B4-BE49-F238E27FC236}">
                <a16:creationId xmlns:a16="http://schemas.microsoft.com/office/drawing/2014/main" id="{009F5240-EC99-87EF-C297-33D7EBCB8EA6}"/>
              </a:ext>
            </a:extLst>
          </p:cNvPr>
          <p:cNvGrpSpPr/>
          <p:nvPr/>
        </p:nvGrpSpPr>
        <p:grpSpPr>
          <a:xfrm>
            <a:off x="2426409" y="1667497"/>
            <a:ext cx="583814" cy="3009278"/>
            <a:chOff x="2521659" y="1400797"/>
            <a:chExt cx="583814" cy="3009278"/>
          </a:xfrm>
        </p:grpSpPr>
        <p:sp>
          <p:nvSpPr>
            <p:cNvPr id="21" name="Rectangle 20">
              <a:extLst>
                <a:ext uri="{FF2B5EF4-FFF2-40B4-BE49-F238E27FC236}">
                  <a16:creationId xmlns:a16="http://schemas.microsoft.com/office/drawing/2014/main" id="{A9761C90-4B04-DD0A-A313-BB931B80BE85}"/>
                </a:ext>
              </a:extLst>
            </p:cNvPr>
            <p:cNvSpPr/>
            <p:nvPr/>
          </p:nvSpPr>
          <p:spPr>
            <a:xfrm>
              <a:off x="2667000" y="1976776"/>
              <a:ext cx="247650" cy="2433299"/>
            </a:xfrm>
            <a:prstGeom prst="rect">
              <a:avLst/>
            </a:prstGeom>
            <a:solidFill>
              <a:srgbClr val="4472C4">
                <a:alpha val="20000"/>
              </a:srgbClr>
            </a:solidFill>
            <a:ln w="28575">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B80D5B1-07EB-E322-513B-EFDD4DE15065}"/>
                </a:ext>
              </a:extLst>
            </p:cNvPr>
            <p:cNvSpPr txBox="1"/>
            <p:nvPr/>
          </p:nvSpPr>
          <p:spPr>
            <a:xfrm>
              <a:off x="2521659" y="1400797"/>
              <a:ext cx="583814"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a:t>
              </a:r>
            </a:p>
            <a:p>
              <a:pPr algn="ctr"/>
              <a:r>
                <a:rPr lang="en-US" sz="1600" b="1" dirty="0">
                  <a:latin typeface="Arial" panose="020B0604020202020204" pitchFamily="34" charset="0"/>
                  <a:cs typeface="Arial" panose="020B0604020202020204" pitchFamily="34" charset="0"/>
                </a:rPr>
                <a:t>2.67</a:t>
              </a:r>
            </a:p>
          </p:txBody>
        </p:sp>
      </p:grpSp>
      <p:grpSp>
        <p:nvGrpSpPr>
          <p:cNvPr id="26" name="Group 25">
            <a:extLst>
              <a:ext uri="{FF2B5EF4-FFF2-40B4-BE49-F238E27FC236}">
                <a16:creationId xmlns:a16="http://schemas.microsoft.com/office/drawing/2014/main" id="{3DA7A1C8-6B99-562D-D4FA-90DFAF1D0C1D}"/>
              </a:ext>
            </a:extLst>
          </p:cNvPr>
          <p:cNvGrpSpPr/>
          <p:nvPr/>
        </p:nvGrpSpPr>
        <p:grpSpPr>
          <a:xfrm>
            <a:off x="3284525" y="1638921"/>
            <a:ext cx="583814" cy="3029889"/>
            <a:chOff x="3351782" y="1372221"/>
            <a:chExt cx="583814" cy="3029889"/>
          </a:xfrm>
        </p:grpSpPr>
        <p:sp>
          <p:nvSpPr>
            <p:cNvPr id="22" name="Rectangle 21">
              <a:extLst>
                <a:ext uri="{FF2B5EF4-FFF2-40B4-BE49-F238E27FC236}">
                  <a16:creationId xmlns:a16="http://schemas.microsoft.com/office/drawing/2014/main" id="{0345F59C-5DAA-529E-AACD-9EBC24E712A6}"/>
                </a:ext>
              </a:extLst>
            </p:cNvPr>
            <p:cNvSpPr/>
            <p:nvPr/>
          </p:nvSpPr>
          <p:spPr>
            <a:xfrm>
              <a:off x="3523586" y="1968811"/>
              <a:ext cx="247650" cy="2433299"/>
            </a:xfrm>
            <a:prstGeom prst="rect">
              <a:avLst/>
            </a:prstGeom>
            <a:solidFill>
              <a:srgbClr val="70AD47">
                <a:alpha val="20000"/>
              </a:srgbClr>
            </a:solidFill>
            <a:ln w="28575">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1FA17EFE-61B5-BB12-02B9-CFA12905177B}"/>
                </a:ext>
              </a:extLst>
            </p:cNvPr>
            <p:cNvSpPr txBox="1"/>
            <p:nvPr/>
          </p:nvSpPr>
          <p:spPr>
            <a:xfrm>
              <a:off x="3351782" y="1372221"/>
              <a:ext cx="583814"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a:t>
              </a:r>
            </a:p>
            <a:p>
              <a:pPr algn="ctr"/>
              <a:r>
                <a:rPr lang="en-US" sz="1600" b="1" dirty="0">
                  <a:latin typeface="Arial" panose="020B0604020202020204" pitchFamily="34" charset="0"/>
                  <a:cs typeface="Arial" panose="020B0604020202020204" pitchFamily="34" charset="0"/>
                </a:rPr>
                <a:t>3.89</a:t>
              </a:r>
            </a:p>
          </p:txBody>
        </p:sp>
      </p:grpSp>
      <p:cxnSp>
        <p:nvCxnSpPr>
          <p:cNvPr id="35" name="Straight Connector 34">
            <a:extLst>
              <a:ext uri="{FF2B5EF4-FFF2-40B4-BE49-F238E27FC236}">
                <a16:creationId xmlns:a16="http://schemas.microsoft.com/office/drawing/2014/main" id="{A1010B61-7266-3129-4C2D-B009CD29141D}"/>
              </a:ext>
            </a:extLst>
          </p:cNvPr>
          <p:cNvCxnSpPr>
            <a:cxnSpLocks/>
          </p:cNvCxnSpPr>
          <p:nvPr/>
        </p:nvCxnSpPr>
        <p:spPr>
          <a:xfrm>
            <a:off x="4424826" y="559449"/>
            <a:ext cx="0" cy="536225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29526C0-29C0-63AA-6C49-F93118730EF4}"/>
              </a:ext>
            </a:extLst>
          </p:cNvPr>
          <p:cNvSpPr txBox="1"/>
          <p:nvPr/>
        </p:nvSpPr>
        <p:spPr>
          <a:xfrm>
            <a:off x="4597642" y="559449"/>
            <a:ext cx="3587265" cy="923330"/>
          </a:xfrm>
          <a:prstGeom prst="rect">
            <a:avLst/>
          </a:prstGeom>
          <a:noFill/>
        </p:spPr>
        <p:txBody>
          <a:bodyPr wrap="none" rtlCol="0">
            <a:spAutoFit/>
          </a:bodyPr>
          <a:lstStyle/>
          <a:p>
            <a:pPr algn="ctr"/>
            <a:r>
              <a:rPr lang="en-US" b="1" dirty="0">
                <a:solidFill>
                  <a:srgbClr val="C00000"/>
                </a:solidFill>
                <a:latin typeface="Arial" panose="020B0604020202020204" pitchFamily="34" charset="0"/>
                <a:cs typeface="Arial" panose="020B0604020202020204" pitchFamily="34" charset="0"/>
              </a:rPr>
              <a:t>Transmittance Curve </a:t>
            </a:r>
          </a:p>
          <a:p>
            <a:pPr algn="ctr"/>
            <a:r>
              <a:rPr lang="en-US" b="1" dirty="0">
                <a:solidFill>
                  <a:srgbClr val="C00000"/>
                </a:solidFill>
                <a:latin typeface="Arial" panose="020B0604020202020204" pitchFamily="34" charset="0"/>
                <a:cs typeface="Arial" panose="020B0604020202020204" pitchFamily="34" charset="0"/>
              </a:rPr>
              <a:t>of K</a:t>
            </a:r>
            <a:r>
              <a:rPr lang="en-US" b="1" dirty="0">
                <a:solidFill>
                  <a:srgbClr val="C00000"/>
                </a:solidFill>
                <a:latin typeface="Times New Roman" panose="02020603050405020304" pitchFamily="18" charset="0"/>
                <a:cs typeface="Times New Roman" panose="02020603050405020304" pitchFamily="18" charset="0"/>
              </a:rPr>
              <a:t>₃</a:t>
            </a:r>
            <a:r>
              <a:rPr lang="en-US" b="1" dirty="0">
                <a:solidFill>
                  <a:srgbClr val="C00000"/>
                </a:solidFill>
                <a:latin typeface="Arial" panose="020B0604020202020204" pitchFamily="34" charset="0"/>
                <a:cs typeface="Arial" panose="020B0604020202020204" pitchFamily="34" charset="0"/>
              </a:rPr>
              <a:t>Sb (Cubic) </a:t>
            </a:r>
          </a:p>
          <a:p>
            <a:pPr algn="ctr"/>
            <a:r>
              <a:rPr lang="en-US" b="1" dirty="0">
                <a:solidFill>
                  <a:srgbClr val="C00000"/>
                </a:solidFill>
                <a:latin typeface="Arial" panose="020B0604020202020204" pitchFamily="34" charset="0"/>
                <a:cs typeface="Arial" panose="020B0604020202020204" pitchFamily="34" charset="0"/>
              </a:rPr>
              <a:t>by </a:t>
            </a:r>
            <a:r>
              <a:rPr lang="en-US" b="1" dirty="0">
                <a:solidFill>
                  <a:schemeClr val="accent6"/>
                </a:solidFill>
                <a:latin typeface="Arial" panose="020B0604020202020204" pitchFamily="34" charset="0"/>
                <a:cs typeface="Arial" panose="020B0604020202020204" pitchFamily="34" charset="0"/>
              </a:rPr>
              <a:t>A.H. Sommer </a:t>
            </a:r>
            <a:r>
              <a:rPr lang="en-US" b="1" dirty="0">
                <a:solidFill>
                  <a:srgbClr val="C00000"/>
                </a:solidFill>
                <a:latin typeface="Arial" panose="020B0604020202020204" pitchFamily="34" charset="0"/>
                <a:cs typeface="Arial" panose="020B0604020202020204" pitchFamily="34" charset="0"/>
              </a:rPr>
              <a:t>(</a:t>
            </a:r>
            <a:r>
              <a:rPr lang="en-US" b="1" dirty="0">
                <a:solidFill>
                  <a:schemeClr val="accent6"/>
                </a:solidFill>
                <a:latin typeface="Arial" panose="020B0604020202020204" pitchFamily="34" charset="0"/>
                <a:cs typeface="Arial" panose="020B0604020202020204" pitchFamily="34" charset="0"/>
              </a:rPr>
              <a:t>Literature</a:t>
            </a:r>
            <a:r>
              <a:rPr lang="en-US" b="1" dirty="0">
                <a:solidFill>
                  <a:srgbClr val="C00000"/>
                </a:solidFill>
                <a:latin typeface="Arial" panose="020B0604020202020204" pitchFamily="34" charset="0"/>
                <a:cs typeface="Arial" panose="020B0604020202020204" pitchFamily="34" charset="0"/>
              </a:rPr>
              <a:t>) [3]</a:t>
            </a:r>
          </a:p>
        </p:txBody>
      </p:sp>
      <p:pic>
        <p:nvPicPr>
          <p:cNvPr id="40" name="Picture 39">
            <a:extLst>
              <a:ext uri="{FF2B5EF4-FFF2-40B4-BE49-F238E27FC236}">
                <a16:creationId xmlns:a16="http://schemas.microsoft.com/office/drawing/2014/main" id="{90BD15BC-29A5-DEA7-733C-1EC3437FEC9C}"/>
              </a:ext>
            </a:extLst>
          </p:cNvPr>
          <p:cNvPicPr>
            <a:picLocks noChangeAspect="1"/>
          </p:cNvPicPr>
          <p:nvPr/>
        </p:nvPicPr>
        <p:blipFill>
          <a:blip r:embed="rId7"/>
          <a:stretch>
            <a:fillRect/>
          </a:stretch>
        </p:blipFill>
        <p:spPr>
          <a:xfrm>
            <a:off x="4589721" y="1959883"/>
            <a:ext cx="3697027" cy="3185226"/>
          </a:xfrm>
          <a:prstGeom prst="rect">
            <a:avLst/>
          </a:prstGeom>
        </p:spPr>
      </p:pic>
      <p:grpSp>
        <p:nvGrpSpPr>
          <p:cNvPr id="12" name="Group 11">
            <a:extLst>
              <a:ext uri="{FF2B5EF4-FFF2-40B4-BE49-F238E27FC236}">
                <a16:creationId xmlns:a16="http://schemas.microsoft.com/office/drawing/2014/main" id="{23905B1B-407E-700B-304A-9CFFC2542313}"/>
              </a:ext>
            </a:extLst>
          </p:cNvPr>
          <p:cNvGrpSpPr/>
          <p:nvPr/>
        </p:nvGrpSpPr>
        <p:grpSpPr>
          <a:xfrm>
            <a:off x="6055929" y="1580797"/>
            <a:ext cx="470000" cy="2648304"/>
            <a:chOff x="6055929" y="1580797"/>
            <a:chExt cx="470000" cy="2648304"/>
          </a:xfrm>
        </p:grpSpPr>
        <p:sp>
          <p:nvSpPr>
            <p:cNvPr id="41" name="Rectangle 40">
              <a:extLst>
                <a:ext uri="{FF2B5EF4-FFF2-40B4-BE49-F238E27FC236}">
                  <a16:creationId xmlns:a16="http://schemas.microsoft.com/office/drawing/2014/main" id="{63F9F318-DF5A-5FDA-E39A-61D4A0C6D576}"/>
                </a:ext>
              </a:extLst>
            </p:cNvPr>
            <p:cNvSpPr/>
            <p:nvPr/>
          </p:nvSpPr>
          <p:spPr>
            <a:xfrm>
              <a:off x="6190584" y="2212351"/>
              <a:ext cx="200691" cy="2016750"/>
            </a:xfrm>
            <a:prstGeom prst="rect">
              <a:avLst/>
            </a:prstGeom>
            <a:solidFill>
              <a:srgbClr val="4472C4">
                <a:alpha val="30196"/>
              </a:srgbClr>
            </a:solidFill>
            <a:ln w="28575">
              <a:no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1AE2355E-DABB-EE69-F244-F9F6AD5E5A50}"/>
                </a:ext>
              </a:extLst>
            </p:cNvPr>
            <p:cNvSpPr txBox="1"/>
            <p:nvPr/>
          </p:nvSpPr>
          <p:spPr>
            <a:xfrm>
              <a:off x="6055929" y="1580797"/>
              <a:ext cx="47000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a:t>
              </a:r>
            </a:p>
            <a:p>
              <a:pPr algn="ctr"/>
              <a:r>
                <a:rPr lang="en-US" sz="1600" b="1" dirty="0">
                  <a:latin typeface="Arial" panose="020B0604020202020204" pitchFamily="34" charset="0"/>
                  <a:cs typeface="Arial" panose="020B0604020202020204" pitchFamily="34" charset="0"/>
                </a:rPr>
                <a:t>2.7</a:t>
              </a:r>
            </a:p>
          </p:txBody>
        </p:sp>
      </p:grpSp>
      <p:grpSp>
        <p:nvGrpSpPr>
          <p:cNvPr id="17" name="Group 16">
            <a:extLst>
              <a:ext uri="{FF2B5EF4-FFF2-40B4-BE49-F238E27FC236}">
                <a16:creationId xmlns:a16="http://schemas.microsoft.com/office/drawing/2014/main" id="{28F8D51B-61DB-074E-32D5-E1619A10837F}"/>
              </a:ext>
            </a:extLst>
          </p:cNvPr>
          <p:cNvGrpSpPr/>
          <p:nvPr/>
        </p:nvGrpSpPr>
        <p:grpSpPr>
          <a:xfrm>
            <a:off x="6506437" y="1580797"/>
            <a:ext cx="470000" cy="2648304"/>
            <a:chOff x="6506437" y="1580797"/>
            <a:chExt cx="470000" cy="2648304"/>
          </a:xfrm>
        </p:grpSpPr>
        <p:sp>
          <p:nvSpPr>
            <p:cNvPr id="42" name="Rectangle 41">
              <a:extLst>
                <a:ext uri="{FF2B5EF4-FFF2-40B4-BE49-F238E27FC236}">
                  <a16:creationId xmlns:a16="http://schemas.microsoft.com/office/drawing/2014/main" id="{4C1D7F1E-E4FE-2670-2060-CC68FB13FB02}"/>
                </a:ext>
              </a:extLst>
            </p:cNvPr>
            <p:cNvSpPr/>
            <p:nvPr/>
          </p:nvSpPr>
          <p:spPr>
            <a:xfrm>
              <a:off x="6632343" y="2212351"/>
              <a:ext cx="200691" cy="2016750"/>
            </a:xfrm>
            <a:prstGeom prst="rect">
              <a:avLst/>
            </a:prstGeom>
            <a:solidFill>
              <a:srgbClr val="70AD47">
                <a:alpha val="30196"/>
              </a:srgbClr>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DC693CAA-039F-1CED-8AB5-C00929E6839C}"/>
                </a:ext>
              </a:extLst>
            </p:cNvPr>
            <p:cNvSpPr txBox="1"/>
            <p:nvPr/>
          </p:nvSpPr>
          <p:spPr>
            <a:xfrm>
              <a:off x="6506437" y="1580797"/>
              <a:ext cx="47000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a:t>
              </a:r>
            </a:p>
            <a:p>
              <a:pPr algn="ctr"/>
              <a:r>
                <a:rPr lang="en-US" sz="1600" b="1" dirty="0">
                  <a:latin typeface="Arial" panose="020B0604020202020204" pitchFamily="34" charset="0"/>
                  <a:cs typeface="Arial" panose="020B0604020202020204" pitchFamily="34" charset="0"/>
                </a:rPr>
                <a:t>3.9</a:t>
              </a:r>
            </a:p>
          </p:txBody>
        </p:sp>
      </p:grpSp>
      <p:cxnSp>
        <p:nvCxnSpPr>
          <p:cNvPr id="27" name="Straight Connector 26">
            <a:extLst>
              <a:ext uri="{FF2B5EF4-FFF2-40B4-BE49-F238E27FC236}">
                <a16:creationId xmlns:a16="http://schemas.microsoft.com/office/drawing/2014/main" id="{7C04C76B-A382-628F-C522-B6A0B7A7C042}"/>
              </a:ext>
            </a:extLst>
          </p:cNvPr>
          <p:cNvCxnSpPr>
            <a:cxnSpLocks/>
          </p:cNvCxnSpPr>
          <p:nvPr/>
        </p:nvCxnSpPr>
        <p:spPr>
          <a:xfrm>
            <a:off x="8244349" y="598170"/>
            <a:ext cx="0" cy="536225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D684A62-D632-7A38-C014-D4FAF726B566}"/>
              </a:ext>
            </a:extLst>
          </p:cNvPr>
          <p:cNvSpPr txBox="1"/>
          <p:nvPr/>
        </p:nvSpPr>
        <p:spPr>
          <a:xfrm>
            <a:off x="8264343" y="634464"/>
            <a:ext cx="4019049" cy="923330"/>
          </a:xfrm>
          <a:prstGeom prst="rect">
            <a:avLst/>
          </a:prstGeom>
          <a:noFill/>
        </p:spPr>
        <p:txBody>
          <a:bodyPr wrap="none" rtlCol="0">
            <a:spAutoFit/>
          </a:bodyPr>
          <a:lstStyle/>
          <a:p>
            <a:pPr algn="ctr"/>
            <a:r>
              <a:rPr lang="en-US" b="1" dirty="0">
                <a:solidFill>
                  <a:schemeClr val="accent6"/>
                </a:solidFill>
                <a:latin typeface="Arial" panose="020B0604020202020204" pitchFamily="34" charset="0"/>
                <a:cs typeface="Arial" panose="020B0604020202020204" pitchFamily="34" charset="0"/>
              </a:rPr>
              <a:t>Experimental</a:t>
            </a:r>
            <a:r>
              <a:rPr lang="en-US" b="1" dirty="0">
                <a:solidFill>
                  <a:srgbClr val="C00000"/>
                </a:solidFill>
                <a:latin typeface="Arial" panose="020B0604020202020204" pitchFamily="34" charset="0"/>
                <a:cs typeface="Arial" panose="020B0604020202020204" pitchFamily="34" charset="0"/>
              </a:rPr>
              <a:t> Spectral Reflectivity </a:t>
            </a:r>
          </a:p>
          <a:p>
            <a:pPr algn="ctr"/>
            <a:r>
              <a:rPr lang="en-US" b="1" dirty="0">
                <a:solidFill>
                  <a:srgbClr val="C00000"/>
                </a:solidFill>
                <a:latin typeface="Arial" panose="020B0604020202020204" pitchFamily="34" charset="0"/>
                <a:cs typeface="Arial" panose="020B0604020202020204" pitchFamily="34" charset="0"/>
              </a:rPr>
              <a:t>of </a:t>
            </a:r>
            <a:r>
              <a:rPr lang="en-US" b="1" dirty="0" err="1">
                <a:solidFill>
                  <a:srgbClr val="C00000"/>
                </a:solidFill>
                <a:latin typeface="Arial" panose="020B0604020202020204" pitchFamily="34" charset="0"/>
                <a:cs typeface="Arial" panose="020B0604020202020204" pitchFamily="34" charset="0"/>
              </a:rPr>
              <a:t>KSb</a:t>
            </a:r>
            <a:r>
              <a:rPr lang="en-US" b="1" dirty="0">
                <a:solidFill>
                  <a:srgbClr val="C00000"/>
                </a:solidFill>
                <a:latin typeface="Arial" panose="020B0604020202020204" pitchFamily="34" charset="0"/>
                <a:cs typeface="Arial" panose="020B0604020202020204" pitchFamily="34" charset="0"/>
              </a:rPr>
              <a:t>: </a:t>
            </a:r>
            <a:r>
              <a:rPr lang="en-US" b="1" dirty="0">
                <a:solidFill>
                  <a:schemeClr val="accent6"/>
                </a:solidFill>
                <a:latin typeface="Arial" panose="020B0604020202020204" pitchFamily="34" charset="0"/>
                <a:cs typeface="Arial" panose="020B0604020202020204" pitchFamily="34" charset="0"/>
              </a:rPr>
              <a:t>Modified thin</a:t>
            </a:r>
            <a:r>
              <a:rPr lang="en-US" b="1" dirty="0">
                <a:solidFill>
                  <a:srgbClr val="C00000"/>
                </a:solidFill>
                <a:latin typeface="Arial" panose="020B0604020202020204" pitchFamily="34" charset="0"/>
                <a:cs typeface="Arial" panose="020B0604020202020204" pitchFamily="34" charset="0"/>
              </a:rPr>
              <a:t> and </a:t>
            </a:r>
            <a:r>
              <a:rPr lang="en-US" b="1" dirty="0">
                <a:solidFill>
                  <a:schemeClr val="accent6"/>
                </a:solidFill>
                <a:latin typeface="Arial" panose="020B0604020202020204" pitchFamily="34" charset="0"/>
                <a:cs typeface="Arial" panose="020B0604020202020204" pitchFamily="34" charset="0"/>
              </a:rPr>
              <a:t>thick</a:t>
            </a:r>
          </a:p>
          <a:p>
            <a:pPr algn="ctr"/>
            <a:r>
              <a:rPr lang="en-US" b="1" dirty="0">
                <a:solidFill>
                  <a:srgbClr val="C00000"/>
                </a:solidFill>
                <a:latin typeface="Arial" panose="020B0604020202020204" pitchFamily="34" charset="0"/>
                <a:cs typeface="Arial" panose="020B0604020202020204" pitchFamily="34" charset="0"/>
              </a:rPr>
              <a:t>                Cathodes 124.1 and 128.1</a:t>
            </a:r>
          </a:p>
        </p:txBody>
      </p:sp>
      <p:pic>
        <p:nvPicPr>
          <p:cNvPr id="30" name="Picture 29">
            <a:extLst>
              <a:ext uri="{FF2B5EF4-FFF2-40B4-BE49-F238E27FC236}">
                <a16:creationId xmlns:a16="http://schemas.microsoft.com/office/drawing/2014/main" id="{108A9CB2-B963-CCD3-797F-F0441E0B0E46}"/>
              </a:ext>
            </a:extLst>
          </p:cNvPr>
          <p:cNvPicPr>
            <a:picLocks noChangeAspect="1"/>
          </p:cNvPicPr>
          <p:nvPr/>
        </p:nvPicPr>
        <p:blipFill>
          <a:blip r:embed="rId8"/>
          <a:stretch>
            <a:fillRect/>
          </a:stretch>
        </p:blipFill>
        <p:spPr>
          <a:xfrm>
            <a:off x="8286748" y="1992156"/>
            <a:ext cx="3835340" cy="2750368"/>
          </a:xfrm>
          <a:prstGeom prst="rect">
            <a:avLst/>
          </a:prstGeom>
        </p:spPr>
      </p:pic>
      <p:grpSp>
        <p:nvGrpSpPr>
          <p:cNvPr id="31" name="Group 30">
            <a:extLst>
              <a:ext uri="{FF2B5EF4-FFF2-40B4-BE49-F238E27FC236}">
                <a16:creationId xmlns:a16="http://schemas.microsoft.com/office/drawing/2014/main" id="{EA1B0F13-F5F0-3F26-0BA9-5A3FC73C584F}"/>
              </a:ext>
            </a:extLst>
          </p:cNvPr>
          <p:cNvGrpSpPr/>
          <p:nvPr/>
        </p:nvGrpSpPr>
        <p:grpSpPr>
          <a:xfrm>
            <a:off x="10295273" y="1515607"/>
            <a:ext cx="470000" cy="2791222"/>
            <a:chOff x="10295273" y="1627576"/>
            <a:chExt cx="470000" cy="2791222"/>
          </a:xfrm>
        </p:grpSpPr>
        <p:sp>
          <p:nvSpPr>
            <p:cNvPr id="32" name="Rectangle 31">
              <a:extLst>
                <a:ext uri="{FF2B5EF4-FFF2-40B4-BE49-F238E27FC236}">
                  <a16:creationId xmlns:a16="http://schemas.microsoft.com/office/drawing/2014/main" id="{CF8D78E9-C9A1-8A16-0D66-880205BE93A5}"/>
                </a:ext>
              </a:extLst>
            </p:cNvPr>
            <p:cNvSpPr/>
            <p:nvPr/>
          </p:nvSpPr>
          <p:spPr>
            <a:xfrm>
              <a:off x="10407990" y="2212352"/>
              <a:ext cx="244566" cy="2206446"/>
            </a:xfrm>
            <a:prstGeom prst="rect">
              <a:avLst/>
            </a:prstGeom>
            <a:solidFill>
              <a:srgbClr val="4472C4">
                <a:alpha val="30196"/>
              </a:srgbClr>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3763ABF0-FB94-9FDF-A915-631107F0C9EF}"/>
                </a:ext>
              </a:extLst>
            </p:cNvPr>
            <p:cNvSpPr txBox="1"/>
            <p:nvPr/>
          </p:nvSpPr>
          <p:spPr>
            <a:xfrm>
              <a:off x="10295273" y="1627576"/>
              <a:ext cx="47000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C</a:t>
              </a:r>
            </a:p>
            <a:p>
              <a:pPr algn="ctr"/>
              <a:r>
                <a:rPr lang="en-US" sz="1600" b="1" dirty="0">
                  <a:latin typeface="Arial" panose="020B0604020202020204" pitchFamily="34" charset="0"/>
                  <a:cs typeface="Arial" panose="020B0604020202020204" pitchFamily="34" charset="0"/>
                </a:rPr>
                <a:t>2.7</a:t>
              </a:r>
            </a:p>
          </p:txBody>
        </p:sp>
      </p:grpSp>
      <p:grpSp>
        <p:nvGrpSpPr>
          <p:cNvPr id="34" name="Group 33">
            <a:extLst>
              <a:ext uri="{FF2B5EF4-FFF2-40B4-BE49-F238E27FC236}">
                <a16:creationId xmlns:a16="http://schemas.microsoft.com/office/drawing/2014/main" id="{75973F0E-B183-0244-5586-396C7240CBA0}"/>
              </a:ext>
            </a:extLst>
          </p:cNvPr>
          <p:cNvGrpSpPr/>
          <p:nvPr/>
        </p:nvGrpSpPr>
        <p:grpSpPr>
          <a:xfrm>
            <a:off x="10973680" y="1518157"/>
            <a:ext cx="470000" cy="2800016"/>
            <a:chOff x="10973680" y="1630126"/>
            <a:chExt cx="470000" cy="2800016"/>
          </a:xfrm>
        </p:grpSpPr>
        <p:sp>
          <p:nvSpPr>
            <p:cNvPr id="36" name="Rectangle 35">
              <a:extLst>
                <a:ext uri="{FF2B5EF4-FFF2-40B4-BE49-F238E27FC236}">
                  <a16:creationId xmlns:a16="http://schemas.microsoft.com/office/drawing/2014/main" id="{ACE22227-DD94-E1FA-10B7-E380D576759D}"/>
                </a:ext>
              </a:extLst>
            </p:cNvPr>
            <p:cNvSpPr/>
            <p:nvPr/>
          </p:nvSpPr>
          <p:spPr>
            <a:xfrm>
              <a:off x="11122466" y="2223696"/>
              <a:ext cx="244566" cy="2206446"/>
            </a:xfrm>
            <a:prstGeom prst="rect">
              <a:avLst/>
            </a:prstGeom>
            <a:solidFill>
              <a:srgbClr val="70AD47">
                <a:alpha val="30196"/>
              </a:srgbClr>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DE30E731-554F-B148-D473-9D6AB141E04F}"/>
                </a:ext>
              </a:extLst>
            </p:cNvPr>
            <p:cNvSpPr txBox="1"/>
            <p:nvPr/>
          </p:nvSpPr>
          <p:spPr>
            <a:xfrm>
              <a:off x="10973680" y="1630126"/>
              <a:ext cx="470000" cy="584775"/>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F</a:t>
              </a:r>
            </a:p>
            <a:p>
              <a:pPr algn="ctr"/>
              <a:r>
                <a:rPr lang="en-US" sz="1600" b="1" dirty="0">
                  <a:latin typeface="Arial" panose="020B0604020202020204" pitchFamily="34" charset="0"/>
                  <a:cs typeface="Arial" panose="020B0604020202020204" pitchFamily="34" charset="0"/>
                </a:rPr>
                <a:t>3.9</a:t>
              </a:r>
            </a:p>
          </p:txBody>
        </p:sp>
      </p:grpSp>
      <p:sp>
        <p:nvSpPr>
          <p:cNvPr id="39" name="TextBox 38">
            <a:extLst>
              <a:ext uri="{FF2B5EF4-FFF2-40B4-BE49-F238E27FC236}">
                <a16:creationId xmlns:a16="http://schemas.microsoft.com/office/drawing/2014/main" id="{D5D7E970-7497-C20D-6068-260D1B59A96D}"/>
              </a:ext>
            </a:extLst>
          </p:cNvPr>
          <p:cNvSpPr txBox="1"/>
          <p:nvPr/>
        </p:nvSpPr>
        <p:spPr>
          <a:xfrm>
            <a:off x="8264122" y="4860220"/>
            <a:ext cx="3927877" cy="830997"/>
          </a:xfrm>
          <a:prstGeom prst="rect">
            <a:avLst/>
          </a:prstGeom>
          <a:noFill/>
        </p:spPr>
        <p:txBody>
          <a:bodyPr wrap="square">
            <a:spAutoFit/>
          </a:bodyPr>
          <a:lstStyle/>
          <a:p>
            <a:pPr marL="285750" indent="-285750" algn="just">
              <a:buFont typeface="Wingdings" panose="05000000000000000000" pitchFamily="2" charset="2"/>
              <a:buChar char="Ø"/>
            </a:pPr>
            <a:r>
              <a:rPr lang="en-US" sz="1600" b="1" dirty="0">
                <a:latin typeface="Arial" panose="020B0604020202020204" pitchFamily="34" charset="0"/>
                <a:cs typeface="Arial" panose="020B0604020202020204" pitchFamily="34" charset="0"/>
              </a:rPr>
              <a:t>Similar peak characteristics </a:t>
            </a:r>
            <a:r>
              <a:rPr lang="en-US" sz="1600" dirty="0">
                <a:latin typeface="Arial" panose="020B0604020202020204" pitchFamily="34" charset="0"/>
                <a:cs typeface="Arial" panose="020B0604020202020204" pitchFamily="34" charset="0"/>
              </a:rPr>
              <a:t>of Cathodes 124.1 and 128.1 with K</a:t>
            </a:r>
            <a:r>
              <a:rPr lang="en-US" sz="1600" dirty="0">
                <a:latin typeface="Times New Roman" panose="02020603050405020304" pitchFamily="18" charset="0"/>
                <a:cs typeface="Times New Roman" panose="02020603050405020304" pitchFamily="18" charset="0"/>
              </a:rPr>
              <a:t>₃</a:t>
            </a:r>
            <a:r>
              <a:rPr lang="en-US" sz="1600" dirty="0">
                <a:latin typeface="Arial" panose="020B0604020202020204" pitchFamily="34" charset="0"/>
                <a:cs typeface="Arial" panose="020B0604020202020204" pitchFamily="34" charset="0"/>
              </a:rPr>
              <a:t>Sb suggest a cubic crystal orientation.</a:t>
            </a:r>
          </a:p>
        </p:txBody>
      </p:sp>
      <p:sp>
        <p:nvSpPr>
          <p:cNvPr id="2" name="TextBox 1">
            <a:extLst>
              <a:ext uri="{FF2B5EF4-FFF2-40B4-BE49-F238E27FC236}">
                <a16:creationId xmlns:a16="http://schemas.microsoft.com/office/drawing/2014/main" id="{6E9057B6-7EE3-972F-13B3-AF21B738F03D}"/>
              </a:ext>
            </a:extLst>
          </p:cNvPr>
          <p:cNvSpPr txBox="1"/>
          <p:nvPr/>
        </p:nvSpPr>
        <p:spPr>
          <a:xfrm>
            <a:off x="9770521" y="3795094"/>
            <a:ext cx="526106"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thin</a:t>
            </a:r>
          </a:p>
        </p:txBody>
      </p:sp>
      <p:sp>
        <p:nvSpPr>
          <p:cNvPr id="3" name="TextBox 2">
            <a:extLst>
              <a:ext uri="{FF2B5EF4-FFF2-40B4-BE49-F238E27FC236}">
                <a16:creationId xmlns:a16="http://schemas.microsoft.com/office/drawing/2014/main" id="{0D548AB7-8887-3D4E-1763-9DB60485FE42}"/>
              </a:ext>
            </a:extLst>
          </p:cNvPr>
          <p:cNvSpPr txBox="1"/>
          <p:nvPr/>
        </p:nvSpPr>
        <p:spPr>
          <a:xfrm>
            <a:off x="9784209" y="3992442"/>
            <a:ext cx="595035"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thick</a:t>
            </a:r>
          </a:p>
        </p:txBody>
      </p:sp>
    </p:spTree>
    <p:extLst>
      <p:ext uri="{BB962C8B-B14F-4D97-AF65-F5344CB8AC3E}">
        <p14:creationId xmlns:p14="http://schemas.microsoft.com/office/powerpoint/2010/main" val="11573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9"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5724E39-4608-ED3C-2F1A-4246C7A5049E}"/>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541A5965-BBD9-E9C3-47BC-B28D5B1AA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A187ECE4-9011-B7CE-35E9-2E87C4028C25}"/>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8902FAA2-C1D8-15B2-E3AB-C7310CE2F376}"/>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A24E818B-9FAF-F971-86FE-09C48ECE7521}"/>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13</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C23ABC9-A34D-D2C9-DB4D-6D45CD335EDF}"/>
              </a:ext>
            </a:extLst>
          </p:cNvPr>
          <p:cNvSpPr txBox="1"/>
          <p:nvPr/>
        </p:nvSpPr>
        <p:spPr>
          <a:xfrm>
            <a:off x="0" y="-36121"/>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chemeClr val="accent2"/>
                </a:solidFill>
                <a:latin typeface="Arial" panose="020B0604020202020204" pitchFamily="34" charset="0"/>
                <a:cs typeface="Arial" panose="020B0604020202020204" pitchFamily="34" charset="0"/>
              </a:rPr>
              <a:t>KCsSb</a:t>
            </a:r>
            <a:r>
              <a:rPr lang="en-US" sz="3200" b="1" dirty="0">
                <a:solidFill>
                  <a:srgbClr val="00B0F0"/>
                </a:solidFill>
                <a:latin typeface="Arial" panose="020B0604020202020204" pitchFamily="34" charset="0"/>
                <a:cs typeface="Arial" panose="020B0604020202020204" pitchFamily="34" charset="0"/>
              </a:rPr>
              <a:t> Spectral Reflectivity Peaks: A Comparative Analysis</a:t>
            </a:r>
          </a:p>
        </p:txBody>
      </p:sp>
      <p:pic>
        <p:nvPicPr>
          <p:cNvPr id="8" name="Picture 7">
            <a:extLst>
              <a:ext uri="{FF2B5EF4-FFF2-40B4-BE49-F238E27FC236}">
                <a16:creationId xmlns:a16="http://schemas.microsoft.com/office/drawing/2014/main" id="{F56F32D5-747C-6068-8F3F-2BF911FE5526}"/>
              </a:ext>
            </a:extLst>
          </p:cNvPr>
          <p:cNvPicPr>
            <a:picLocks noChangeAspect="1"/>
          </p:cNvPicPr>
          <p:nvPr/>
        </p:nvPicPr>
        <p:blipFill>
          <a:blip r:embed="rId6"/>
          <a:stretch>
            <a:fillRect/>
          </a:stretch>
        </p:blipFill>
        <p:spPr>
          <a:xfrm>
            <a:off x="6961872" y="437321"/>
            <a:ext cx="4543104" cy="1023177"/>
          </a:xfrm>
          <a:prstGeom prst="rect">
            <a:avLst/>
          </a:prstGeom>
        </p:spPr>
      </p:pic>
      <p:grpSp>
        <p:nvGrpSpPr>
          <p:cNvPr id="13" name="Group 12">
            <a:extLst>
              <a:ext uri="{FF2B5EF4-FFF2-40B4-BE49-F238E27FC236}">
                <a16:creationId xmlns:a16="http://schemas.microsoft.com/office/drawing/2014/main" id="{54254E44-318F-B160-4191-1B2F75062E9E}"/>
              </a:ext>
            </a:extLst>
          </p:cNvPr>
          <p:cNvGrpSpPr/>
          <p:nvPr/>
        </p:nvGrpSpPr>
        <p:grpSpPr>
          <a:xfrm>
            <a:off x="10485789" y="652583"/>
            <a:ext cx="1401846" cy="592651"/>
            <a:chOff x="10161939" y="738308"/>
            <a:chExt cx="1401846" cy="592651"/>
          </a:xfrm>
        </p:grpSpPr>
        <p:pic>
          <p:nvPicPr>
            <p:cNvPr id="11" name="Picture 10">
              <a:extLst>
                <a:ext uri="{FF2B5EF4-FFF2-40B4-BE49-F238E27FC236}">
                  <a16:creationId xmlns:a16="http://schemas.microsoft.com/office/drawing/2014/main" id="{B81CE3C9-FE88-DEBC-AE06-430680FF8D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1939" y="738308"/>
              <a:ext cx="1401846" cy="592651"/>
            </a:xfrm>
            <a:prstGeom prst="rect">
              <a:avLst/>
            </a:prstGeom>
          </p:spPr>
        </p:pic>
        <p:sp>
          <p:nvSpPr>
            <p:cNvPr id="12" name="Rectangle 11">
              <a:extLst>
                <a:ext uri="{FF2B5EF4-FFF2-40B4-BE49-F238E27FC236}">
                  <a16:creationId xmlns:a16="http://schemas.microsoft.com/office/drawing/2014/main" id="{D3405D48-7A0A-7AE5-2925-078839D46171}"/>
                </a:ext>
              </a:extLst>
            </p:cNvPr>
            <p:cNvSpPr/>
            <p:nvPr/>
          </p:nvSpPr>
          <p:spPr>
            <a:xfrm>
              <a:off x="10161939" y="738308"/>
              <a:ext cx="1401846" cy="584775"/>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17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5724E39-4608-ED3C-2F1A-4246C7A5049E}"/>
              </a:ext>
            </a:extLst>
          </p:cNvPr>
          <p:cNvSpPr/>
          <p:nvPr/>
        </p:nvSpPr>
        <p:spPr>
          <a:xfrm>
            <a:off x="11725223" y="6490415"/>
            <a:ext cx="357568" cy="356298"/>
          </a:xfrm>
          <a:prstGeom prst="rect">
            <a:avLst/>
          </a:prstGeom>
          <a:blipFill>
            <a:blip r:embed="rId3"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541A5965-BBD9-E9C3-47BC-B28D5B1AA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A187ECE4-9011-B7CE-35E9-2E87C4028C25}"/>
              </a:ext>
            </a:extLst>
          </p:cNvPr>
          <p:cNvSpPr/>
          <p:nvPr/>
        </p:nvSpPr>
        <p:spPr>
          <a:xfrm>
            <a:off x="10757625" y="6507547"/>
            <a:ext cx="361480" cy="339166"/>
          </a:xfrm>
          <a:prstGeom prst="rect">
            <a:avLst/>
          </a:prstGeom>
          <a:blipFill>
            <a:blip r:embed="rId5"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8902FAA2-C1D8-15B2-E3AB-C7310CE2F376}"/>
              </a:ext>
            </a:extLst>
          </p:cNvPr>
          <p:cNvSpPr/>
          <p:nvPr/>
        </p:nvSpPr>
        <p:spPr>
          <a:xfrm>
            <a:off x="11235224" y="6490415"/>
            <a:ext cx="357136" cy="356298"/>
          </a:xfrm>
          <a:prstGeom prst="rect">
            <a:avLst/>
          </a:prstGeom>
          <a:blipFill>
            <a:blip r:embed="rId6"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A24E818B-9FAF-F971-86FE-09C48ECE7521}"/>
              </a:ext>
            </a:extLst>
          </p:cNvPr>
          <p:cNvSpPr>
            <a:spLocks noGrp="1"/>
          </p:cNvSpPr>
          <p:nvPr>
            <p:ph type="sldNum" sz="quarter" idx="12"/>
          </p:nvPr>
        </p:nvSpPr>
        <p:spPr>
          <a:xfrm>
            <a:off x="7881562" y="6468774"/>
            <a:ext cx="2743200" cy="365125"/>
          </a:xfrm>
        </p:spPr>
        <p:txBody>
          <a:bodyPr/>
          <a:lstStyle/>
          <a:p>
            <a:r>
              <a:rPr lang="en-US" dirty="0">
                <a:solidFill>
                  <a:schemeClr val="tx1"/>
                </a:solidFill>
                <a:latin typeface="Arial" panose="020B0604020202020204" pitchFamily="34" charset="0"/>
                <a:cs typeface="Arial" panose="020B0604020202020204" pitchFamily="34" charset="0"/>
              </a:rPr>
              <a:t>14</a:t>
            </a:r>
          </a:p>
        </p:txBody>
      </p:sp>
      <p:sp>
        <p:nvSpPr>
          <p:cNvPr id="7" name="TextBox 6">
            <a:extLst>
              <a:ext uri="{FF2B5EF4-FFF2-40B4-BE49-F238E27FC236}">
                <a16:creationId xmlns:a16="http://schemas.microsoft.com/office/drawing/2014/main" id="{7C23ABC9-A34D-D2C9-DB4D-6D45CD335EDF}"/>
              </a:ext>
            </a:extLst>
          </p:cNvPr>
          <p:cNvSpPr txBox="1"/>
          <p:nvPr/>
        </p:nvSpPr>
        <p:spPr>
          <a:xfrm>
            <a:off x="0" y="-36121"/>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chemeClr val="accent2"/>
                </a:solidFill>
                <a:latin typeface="Arial" panose="020B0604020202020204" pitchFamily="34" charset="0"/>
                <a:cs typeface="Arial" panose="020B0604020202020204" pitchFamily="34" charset="0"/>
              </a:rPr>
              <a:t>KCsSb</a:t>
            </a:r>
            <a:r>
              <a:rPr lang="en-US" sz="3200" b="1" dirty="0">
                <a:solidFill>
                  <a:srgbClr val="00B0F0"/>
                </a:solidFill>
                <a:latin typeface="Arial" panose="020B0604020202020204" pitchFamily="34" charset="0"/>
                <a:cs typeface="Arial" panose="020B0604020202020204" pitchFamily="34" charset="0"/>
              </a:rPr>
              <a:t> Spectral Reflectivity Peaks: A Comparative Analysis</a:t>
            </a:r>
          </a:p>
        </p:txBody>
      </p:sp>
      <p:sp>
        <p:nvSpPr>
          <p:cNvPr id="9" name="TextBox 8">
            <a:extLst>
              <a:ext uri="{FF2B5EF4-FFF2-40B4-BE49-F238E27FC236}">
                <a16:creationId xmlns:a16="http://schemas.microsoft.com/office/drawing/2014/main" id="{3B23DD17-A881-B122-780D-F35D6631642E}"/>
              </a:ext>
            </a:extLst>
          </p:cNvPr>
          <p:cNvSpPr txBox="1"/>
          <p:nvPr/>
        </p:nvSpPr>
        <p:spPr>
          <a:xfrm>
            <a:off x="1611917" y="796844"/>
            <a:ext cx="2736647" cy="923330"/>
          </a:xfrm>
          <a:prstGeom prst="rect">
            <a:avLst/>
          </a:prstGeom>
          <a:noFill/>
        </p:spPr>
        <p:txBody>
          <a:bodyPr wrap="none" rtlCol="0">
            <a:spAutoFit/>
          </a:bodyPr>
          <a:lstStyle/>
          <a:p>
            <a:pPr algn="ctr"/>
            <a:r>
              <a:rPr lang="en-US" b="1" dirty="0">
                <a:solidFill>
                  <a:srgbClr val="C00000"/>
                </a:solidFill>
                <a:latin typeface="Arial" panose="020B0604020202020204" pitchFamily="34" charset="0"/>
                <a:cs typeface="Arial" panose="020B0604020202020204" pitchFamily="34" charset="0"/>
              </a:rPr>
              <a:t>DFT-</a:t>
            </a:r>
            <a:r>
              <a:rPr lang="en-US" b="1" dirty="0">
                <a:solidFill>
                  <a:schemeClr val="accent6"/>
                </a:solidFill>
                <a:latin typeface="Arial" panose="020B0604020202020204" pitchFamily="34" charset="0"/>
                <a:cs typeface="Arial" panose="020B0604020202020204" pitchFamily="34" charset="0"/>
              </a:rPr>
              <a:t>Simulated</a:t>
            </a:r>
            <a:r>
              <a:rPr lang="en-US" b="1" dirty="0">
                <a:solidFill>
                  <a:srgbClr val="C00000"/>
                </a:solidFill>
                <a:latin typeface="Arial" panose="020B0604020202020204" pitchFamily="34" charset="0"/>
                <a:cs typeface="Arial" panose="020B0604020202020204" pitchFamily="34" charset="0"/>
              </a:rPr>
              <a:t> </a:t>
            </a:r>
          </a:p>
          <a:p>
            <a:pPr algn="ctr"/>
            <a:r>
              <a:rPr lang="en-US" b="1" dirty="0">
                <a:solidFill>
                  <a:srgbClr val="C00000"/>
                </a:solidFill>
                <a:latin typeface="Arial" panose="020B0604020202020204" pitchFamily="34" charset="0"/>
                <a:cs typeface="Arial" panose="020B0604020202020204" pitchFamily="34" charset="0"/>
              </a:rPr>
              <a:t>Spectral Reflectivity of </a:t>
            </a:r>
          </a:p>
          <a:p>
            <a:pPr algn="ctr"/>
            <a:r>
              <a:rPr lang="en-US" b="1" dirty="0">
                <a:solidFill>
                  <a:srgbClr val="C00000"/>
                </a:solidFill>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K</a:t>
            </a:r>
            <a:r>
              <a:rPr lang="en-US" b="1" dirty="0" err="1">
                <a:solidFill>
                  <a:srgbClr val="C00000"/>
                </a:solidFill>
                <a:latin typeface="Times New Roman" panose="02020603050405020304" pitchFamily="18" charset="0"/>
                <a:cs typeface="Times New Roman" panose="02020603050405020304" pitchFamily="18" charset="0"/>
              </a:rPr>
              <a:t>₂</a:t>
            </a:r>
            <a:r>
              <a:rPr lang="en-US" b="1" dirty="0" err="1">
                <a:solidFill>
                  <a:srgbClr val="C00000"/>
                </a:solidFill>
                <a:latin typeface="Arial" panose="020B0604020202020204" pitchFamily="34" charset="0"/>
                <a:cs typeface="Arial" panose="020B0604020202020204" pitchFamily="34" charset="0"/>
              </a:rPr>
              <a:t>CsSb</a:t>
            </a:r>
            <a:r>
              <a:rPr lang="en-US" b="1" dirty="0">
                <a:solidFill>
                  <a:srgbClr val="C00000"/>
                </a:solidFill>
                <a:latin typeface="Arial" panose="020B0604020202020204" pitchFamily="34" charset="0"/>
                <a:cs typeface="Arial" panose="020B0604020202020204" pitchFamily="34" charset="0"/>
              </a:rPr>
              <a:t> (Cubic) [1,2]</a:t>
            </a:r>
          </a:p>
        </p:txBody>
      </p:sp>
      <p:sp>
        <p:nvSpPr>
          <p:cNvPr id="10" name="TextBox 9">
            <a:extLst>
              <a:ext uri="{FF2B5EF4-FFF2-40B4-BE49-F238E27FC236}">
                <a16:creationId xmlns:a16="http://schemas.microsoft.com/office/drawing/2014/main" id="{21C826D2-3A4E-C224-E066-1F3357CD4271}"/>
              </a:ext>
            </a:extLst>
          </p:cNvPr>
          <p:cNvSpPr txBox="1"/>
          <p:nvPr/>
        </p:nvSpPr>
        <p:spPr>
          <a:xfrm>
            <a:off x="956793" y="6404314"/>
            <a:ext cx="11425565" cy="377026"/>
          </a:xfrm>
          <a:prstGeom prst="rect">
            <a:avLst/>
          </a:prstGeom>
          <a:noFill/>
        </p:spPr>
        <p:txBody>
          <a:bodyPr wrap="square">
            <a:spAutoFit/>
          </a:bodyPr>
          <a:lstStyle/>
          <a:p>
            <a:pPr>
              <a:spcAft>
                <a:spcPts val="300"/>
              </a:spcAft>
            </a:pPr>
            <a:r>
              <a:rPr lang="en-US" sz="800" dirty="0">
                <a:latin typeface="Arial" panose="020B0604020202020204" pitchFamily="34" charset="0"/>
                <a:cs typeface="Arial" panose="020B0604020202020204" pitchFamily="34" charset="0"/>
              </a:rPr>
              <a:t>1] S. Mohanty, “Development of Multi-Alkali Antimonide Photocathodes for High-Brightness RF Photoinjectors”, Dissertation, Universität Hamburg, 2024.</a:t>
            </a:r>
          </a:p>
          <a:p>
            <a:pPr>
              <a:spcAft>
                <a:spcPts val="300"/>
              </a:spcAft>
            </a:pPr>
            <a:r>
              <a:rPr lang="en-US" sz="800" dirty="0">
                <a:latin typeface="Arial" panose="020B0604020202020204" pitchFamily="34" charset="0"/>
                <a:cs typeface="Arial" panose="020B0604020202020204" pitchFamily="34" charset="0"/>
              </a:rPr>
              <a:t>2] S. K. Mohanty, et al., “Development and Characterization of Multi- Alkali Antimonide Photocathodes for High-Brightness RF Photoinjectors,” Micromachines, vol. 14, no. 6, pp. 1182, May 2023. doi:10.3390/mi14061182.</a:t>
            </a:r>
          </a:p>
        </p:txBody>
      </p:sp>
      <p:pic>
        <p:nvPicPr>
          <p:cNvPr id="15" name="Picture 14">
            <a:extLst>
              <a:ext uri="{FF2B5EF4-FFF2-40B4-BE49-F238E27FC236}">
                <a16:creationId xmlns:a16="http://schemas.microsoft.com/office/drawing/2014/main" id="{8BC38A0E-CE53-1398-DF2E-A9079B3A41C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9302" y="2151819"/>
            <a:ext cx="4404886" cy="3379662"/>
          </a:xfrm>
          <a:prstGeom prst="rect">
            <a:avLst/>
          </a:prstGeom>
          <a:noFill/>
          <a:ln>
            <a:noFill/>
          </a:ln>
        </p:spPr>
      </p:pic>
      <p:pic>
        <p:nvPicPr>
          <p:cNvPr id="25" name="Picture 24">
            <a:extLst>
              <a:ext uri="{FF2B5EF4-FFF2-40B4-BE49-F238E27FC236}">
                <a16:creationId xmlns:a16="http://schemas.microsoft.com/office/drawing/2014/main" id="{0DF255B4-FD4B-9F68-D3A9-1790C6659FB6}"/>
              </a:ext>
            </a:extLst>
          </p:cNvPr>
          <p:cNvPicPr>
            <a:picLocks noChangeAspect="1"/>
          </p:cNvPicPr>
          <p:nvPr/>
        </p:nvPicPr>
        <p:blipFill>
          <a:blip r:embed="rId8"/>
          <a:stretch>
            <a:fillRect/>
          </a:stretch>
        </p:blipFill>
        <p:spPr>
          <a:xfrm>
            <a:off x="6669576" y="1945242"/>
            <a:ext cx="4834547" cy="3310415"/>
          </a:xfrm>
          <a:prstGeom prst="rect">
            <a:avLst/>
          </a:prstGeom>
        </p:spPr>
      </p:pic>
      <p:sp>
        <p:nvSpPr>
          <p:cNvPr id="26" name="TextBox 25">
            <a:extLst>
              <a:ext uri="{FF2B5EF4-FFF2-40B4-BE49-F238E27FC236}">
                <a16:creationId xmlns:a16="http://schemas.microsoft.com/office/drawing/2014/main" id="{20BC5A36-6D16-E4BC-4679-D889724E9FED}"/>
              </a:ext>
            </a:extLst>
          </p:cNvPr>
          <p:cNvSpPr txBox="1"/>
          <p:nvPr/>
        </p:nvSpPr>
        <p:spPr>
          <a:xfrm>
            <a:off x="7019217" y="909035"/>
            <a:ext cx="4467891" cy="923330"/>
          </a:xfrm>
          <a:prstGeom prst="rect">
            <a:avLst/>
          </a:prstGeom>
          <a:noFill/>
        </p:spPr>
        <p:txBody>
          <a:bodyPr wrap="none" rtlCol="0">
            <a:spAutoFit/>
          </a:bodyPr>
          <a:lstStyle/>
          <a:p>
            <a:pPr algn="ctr"/>
            <a:r>
              <a:rPr lang="en-US" b="1" dirty="0">
                <a:solidFill>
                  <a:schemeClr val="accent6"/>
                </a:solidFill>
                <a:latin typeface="Arial" panose="020B0604020202020204" pitchFamily="34" charset="0"/>
                <a:cs typeface="Arial" panose="020B0604020202020204" pitchFamily="34" charset="0"/>
              </a:rPr>
              <a:t>Experimental</a:t>
            </a:r>
            <a:r>
              <a:rPr lang="en-US" b="1" dirty="0">
                <a:solidFill>
                  <a:srgbClr val="C00000"/>
                </a:solidFill>
                <a:latin typeface="Arial" panose="020B0604020202020204" pitchFamily="34" charset="0"/>
                <a:cs typeface="Arial" panose="020B0604020202020204" pitchFamily="34" charset="0"/>
              </a:rPr>
              <a:t> Spectral Reflectivity </a:t>
            </a:r>
          </a:p>
          <a:p>
            <a:pPr algn="ctr"/>
            <a:r>
              <a:rPr lang="en-US" b="1" dirty="0">
                <a:solidFill>
                  <a:srgbClr val="C00000"/>
                </a:solidFill>
                <a:latin typeface="Arial" panose="020B0604020202020204" pitchFamily="34" charset="0"/>
                <a:cs typeface="Arial" panose="020B0604020202020204" pitchFamily="34" charset="0"/>
              </a:rPr>
              <a:t>of KCsSb: </a:t>
            </a:r>
            <a:r>
              <a:rPr lang="en-US" b="1" dirty="0">
                <a:solidFill>
                  <a:schemeClr val="accent6"/>
                </a:solidFill>
                <a:latin typeface="Arial" panose="020B0604020202020204" pitchFamily="34" charset="0"/>
                <a:cs typeface="Arial" panose="020B0604020202020204" pitchFamily="34" charset="0"/>
              </a:rPr>
              <a:t>Modified thin </a:t>
            </a:r>
            <a:r>
              <a:rPr lang="en-US" b="1" dirty="0">
                <a:solidFill>
                  <a:srgbClr val="C00000"/>
                </a:solidFill>
                <a:latin typeface="Arial" panose="020B0604020202020204" pitchFamily="34" charset="0"/>
                <a:cs typeface="Arial" panose="020B0604020202020204" pitchFamily="34" charset="0"/>
              </a:rPr>
              <a:t>and </a:t>
            </a:r>
            <a:r>
              <a:rPr lang="en-US" b="1" dirty="0">
                <a:solidFill>
                  <a:schemeClr val="accent6"/>
                </a:solidFill>
                <a:latin typeface="Arial" panose="020B0604020202020204" pitchFamily="34" charset="0"/>
                <a:cs typeface="Arial" panose="020B0604020202020204" pitchFamily="34" charset="0"/>
              </a:rPr>
              <a:t>thick</a:t>
            </a:r>
          </a:p>
          <a:p>
            <a:pPr algn="ctr"/>
            <a:r>
              <a:rPr lang="en-US" b="1" dirty="0">
                <a:solidFill>
                  <a:srgbClr val="C00000"/>
                </a:solidFill>
                <a:latin typeface="Arial" panose="020B0604020202020204" pitchFamily="34" charset="0"/>
                <a:cs typeface="Arial" panose="020B0604020202020204" pitchFamily="34" charset="0"/>
              </a:rPr>
              <a:t>                       Cathodes 124.1 and 128.1</a:t>
            </a:r>
          </a:p>
        </p:txBody>
      </p:sp>
      <p:cxnSp>
        <p:nvCxnSpPr>
          <p:cNvPr id="27" name="Straight Connector 26">
            <a:extLst>
              <a:ext uri="{FF2B5EF4-FFF2-40B4-BE49-F238E27FC236}">
                <a16:creationId xmlns:a16="http://schemas.microsoft.com/office/drawing/2014/main" id="{51247E01-BA78-4B9C-8611-50B76CBB1D8D}"/>
              </a:ext>
            </a:extLst>
          </p:cNvPr>
          <p:cNvCxnSpPr>
            <a:cxnSpLocks/>
          </p:cNvCxnSpPr>
          <p:nvPr/>
        </p:nvCxnSpPr>
        <p:spPr>
          <a:xfrm>
            <a:off x="6113661" y="747871"/>
            <a:ext cx="0" cy="536225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10D356FD-17AE-ADB3-4B63-C80D44B7531C}"/>
              </a:ext>
            </a:extLst>
          </p:cNvPr>
          <p:cNvGrpSpPr/>
          <p:nvPr/>
        </p:nvGrpSpPr>
        <p:grpSpPr>
          <a:xfrm>
            <a:off x="3073153" y="2151819"/>
            <a:ext cx="397866" cy="2905955"/>
            <a:chOff x="3073153" y="2151819"/>
            <a:chExt cx="397866" cy="2905955"/>
          </a:xfrm>
        </p:grpSpPr>
        <p:sp>
          <p:nvSpPr>
            <p:cNvPr id="29" name="Rectangle 28">
              <a:extLst>
                <a:ext uri="{FF2B5EF4-FFF2-40B4-BE49-F238E27FC236}">
                  <a16:creationId xmlns:a16="http://schemas.microsoft.com/office/drawing/2014/main" id="{C9491F15-142D-CDC1-C31A-DF23D3BC2834}"/>
                </a:ext>
              </a:extLst>
            </p:cNvPr>
            <p:cNvSpPr/>
            <p:nvPr/>
          </p:nvSpPr>
          <p:spPr>
            <a:xfrm>
              <a:off x="3153275" y="2151819"/>
              <a:ext cx="237625" cy="2905955"/>
            </a:xfrm>
            <a:prstGeom prst="rect">
              <a:avLst/>
            </a:prstGeom>
            <a:solidFill>
              <a:schemeClr val="accent1">
                <a:lumMod val="60000"/>
                <a:lumOff val="40000"/>
                <a:alpha val="30980"/>
              </a:schemeClr>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7B3883E7-97D3-A6C0-C54F-234FA16F2B8E}"/>
                </a:ext>
              </a:extLst>
            </p:cNvPr>
            <p:cNvSpPr txBox="1"/>
            <p:nvPr/>
          </p:nvSpPr>
          <p:spPr>
            <a:xfrm>
              <a:off x="3073153" y="3333631"/>
              <a:ext cx="397866"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B</a:t>
              </a:r>
            </a:p>
            <a:p>
              <a:pPr algn="ctr"/>
              <a:r>
                <a:rPr lang="en-US" sz="1200" b="1" dirty="0">
                  <a:latin typeface="Arial" panose="020B0604020202020204" pitchFamily="34" charset="0"/>
                  <a:cs typeface="Arial" panose="020B0604020202020204" pitchFamily="34" charset="0"/>
                </a:rPr>
                <a:t>2.1</a:t>
              </a:r>
            </a:p>
          </p:txBody>
        </p:sp>
      </p:grpSp>
      <p:grpSp>
        <p:nvGrpSpPr>
          <p:cNvPr id="46" name="Group 45">
            <a:extLst>
              <a:ext uri="{FF2B5EF4-FFF2-40B4-BE49-F238E27FC236}">
                <a16:creationId xmlns:a16="http://schemas.microsoft.com/office/drawing/2014/main" id="{61FCDC16-8BF5-A8E2-56B4-0F86527A33C9}"/>
              </a:ext>
            </a:extLst>
          </p:cNvPr>
          <p:cNvGrpSpPr/>
          <p:nvPr/>
        </p:nvGrpSpPr>
        <p:grpSpPr>
          <a:xfrm>
            <a:off x="3437870" y="2151818"/>
            <a:ext cx="482824" cy="2905955"/>
            <a:chOff x="3437870" y="2151818"/>
            <a:chExt cx="482824" cy="2905955"/>
          </a:xfrm>
        </p:grpSpPr>
        <p:sp>
          <p:nvSpPr>
            <p:cNvPr id="33" name="Rectangle 32">
              <a:extLst>
                <a:ext uri="{FF2B5EF4-FFF2-40B4-BE49-F238E27FC236}">
                  <a16:creationId xmlns:a16="http://schemas.microsoft.com/office/drawing/2014/main" id="{FFA064A0-BA72-FF55-7B01-CB84B40BB772}"/>
                </a:ext>
              </a:extLst>
            </p:cNvPr>
            <p:cNvSpPr/>
            <p:nvPr/>
          </p:nvSpPr>
          <p:spPr>
            <a:xfrm>
              <a:off x="3539890" y="2151818"/>
              <a:ext cx="237625" cy="2905955"/>
            </a:xfrm>
            <a:prstGeom prst="rect">
              <a:avLst/>
            </a:prstGeom>
            <a:solidFill>
              <a:schemeClr val="accent1">
                <a:lumMod val="60000"/>
                <a:lumOff val="40000"/>
                <a:alpha val="30980"/>
              </a:schemeClr>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C6BC72A-C53B-DCAA-4B14-D8AEB2ECF687}"/>
                </a:ext>
              </a:extLst>
            </p:cNvPr>
            <p:cNvSpPr txBox="1"/>
            <p:nvPr/>
          </p:nvSpPr>
          <p:spPr>
            <a:xfrm>
              <a:off x="3437870" y="2764016"/>
              <a:ext cx="482824"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a:t>
              </a:r>
            </a:p>
            <a:p>
              <a:pPr algn="ctr"/>
              <a:r>
                <a:rPr lang="en-US" sz="1200" b="1" dirty="0">
                  <a:latin typeface="Arial" panose="020B0604020202020204" pitchFamily="34" charset="0"/>
                  <a:cs typeface="Arial" panose="020B0604020202020204" pitchFamily="34" charset="0"/>
                </a:rPr>
                <a:t>2.58</a:t>
              </a:r>
            </a:p>
          </p:txBody>
        </p:sp>
      </p:grpSp>
      <p:grpSp>
        <p:nvGrpSpPr>
          <p:cNvPr id="47" name="Group 46">
            <a:extLst>
              <a:ext uri="{FF2B5EF4-FFF2-40B4-BE49-F238E27FC236}">
                <a16:creationId xmlns:a16="http://schemas.microsoft.com/office/drawing/2014/main" id="{D68A27C0-0EB2-38CC-6AA1-A4BD6A022CDD}"/>
              </a:ext>
            </a:extLst>
          </p:cNvPr>
          <p:cNvGrpSpPr/>
          <p:nvPr/>
        </p:nvGrpSpPr>
        <p:grpSpPr>
          <a:xfrm>
            <a:off x="3729301" y="2105190"/>
            <a:ext cx="482824" cy="2952583"/>
            <a:chOff x="3729301" y="2105190"/>
            <a:chExt cx="482824" cy="2952583"/>
          </a:xfrm>
        </p:grpSpPr>
        <p:sp>
          <p:nvSpPr>
            <p:cNvPr id="37" name="Rectangle 36">
              <a:extLst>
                <a:ext uri="{FF2B5EF4-FFF2-40B4-BE49-F238E27FC236}">
                  <a16:creationId xmlns:a16="http://schemas.microsoft.com/office/drawing/2014/main" id="{347278BD-F339-2572-AE1B-A644CCEED6B7}"/>
                </a:ext>
              </a:extLst>
            </p:cNvPr>
            <p:cNvSpPr/>
            <p:nvPr/>
          </p:nvSpPr>
          <p:spPr>
            <a:xfrm>
              <a:off x="3848868" y="2151818"/>
              <a:ext cx="237625" cy="2905955"/>
            </a:xfrm>
            <a:prstGeom prst="rect">
              <a:avLst/>
            </a:prstGeom>
            <a:solidFill>
              <a:schemeClr val="accent1">
                <a:lumMod val="60000"/>
                <a:lumOff val="40000"/>
                <a:alpha val="30980"/>
              </a:schemeClr>
            </a:solid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E3EFECB7-C329-CBD0-00AE-8BFBCF9D3436}"/>
                </a:ext>
              </a:extLst>
            </p:cNvPr>
            <p:cNvSpPr txBox="1"/>
            <p:nvPr/>
          </p:nvSpPr>
          <p:spPr>
            <a:xfrm>
              <a:off x="3729301" y="2105190"/>
              <a:ext cx="482824"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D</a:t>
              </a:r>
            </a:p>
            <a:p>
              <a:pPr algn="ctr"/>
              <a:r>
                <a:rPr lang="en-US" sz="1200" b="1" dirty="0">
                  <a:latin typeface="Arial" panose="020B0604020202020204" pitchFamily="34" charset="0"/>
                  <a:cs typeface="Arial" panose="020B0604020202020204" pitchFamily="34" charset="0"/>
                </a:rPr>
                <a:t>2.98</a:t>
              </a:r>
            </a:p>
          </p:txBody>
        </p:sp>
      </p:grpSp>
      <p:grpSp>
        <p:nvGrpSpPr>
          <p:cNvPr id="50" name="Group 49">
            <a:extLst>
              <a:ext uri="{FF2B5EF4-FFF2-40B4-BE49-F238E27FC236}">
                <a16:creationId xmlns:a16="http://schemas.microsoft.com/office/drawing/2014/main" id="{E86DD28E-2548-0A5E-4E3C-9DFB2F3D924E}"/>
              </a:ext>
            </a:extLst>
          </p:cNvPr>
          <p:cNvGrpSpPr/>
          <p:nvPr/>
        </p:nvGrpSpPr>
        <p:grpSpPr>
          <a:xfrm>
            <a:off x="8966139" y="2037517"/>
            <a:ext cx="482825" cy="2839283"/>
            <a:chOff x="8966139" y="2123242"/>
            <a:chExt cx="482825" cy="2839283"/>
          </a:xfrm>
        </p:grpSpPr>
        <p:sp>
          <p:nvSpPr>
            <p:cNvPr id="36" name="Rectangle 35">
              <a:extLst>
                <a:ext uri="{FF2B5EF4-FFF2-40B4-BE49-F238E27FC236}">
                  <a16:creationId xmlns:a16="http://schemas.microsoft.com/office/drawing/2014/main" id="{7B7F7F4B-3838-00BC-DDCB-5092B8232DAC}"/>
                </a:ext>
              </a:extLst>
            </p:cNvPr>
            <p:cNvSpPr/>
            <p:nvPr/>
          </p:nvSpPr>
          <p:spPr>
            <a:xfrm>
              <a:off x="9121655" y="2123242"/>
              <a:ext cx="171795" cy="2839283"/>
            </a:xfrm>
            <a:prstGeom prst="rect">
              <a:avLst/>
            </a:prstGeom>
            <a:solidFill>
              <a:srgbClr val="8FAA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BF732346-F326-B4F8-09A5-45E090E49BF0}"/>
                </a:ext>
              </a:extLst>
            </p:cNvPr>
            <p:cNvSpPr txBox="1"/>
            <p:nvPr/>
          </p:nvSpPr>
          <p:spPr>
            <a:xfrm>
              <a:off x="8966139" y="2860537"/>
              <a:ext cx="482825"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a:t>
              </a:r>
            </a:p>
            <a:p>
              <a:pPr algn="ctr"/>
              <a:r>
                <a:rPr lang="en-US" sz="1200" b="1" dirty="0">
                  <a:latin typeface="Arial" panose="020B0604020202020204" pitchFamily="34" charset="0"/>
                  <a:cs typeface="Arial" panose="020B0604020202020204" pitchFamily="34" charset="0"/>
                </a:rPr>
                <a:t>2.75</a:t>
              </a:r>
            </a:p>
          </p:txBody>
        </p:sp>
      </p:grpSp>
      <p:grpSp>
        <p:nvGrpSpPr>
          <p:cNvPr id="49" name="Group 48">
            <a:extLst>
              <a:ext uri="{FF2B5EF4-FFF2-40B4-BE49-F238E27FC236}">
                <a16:creationId xmlns:a16="http://schemas.microsoft.com/office/drawing/2014/main" id="{D338BF5B-4007-EBE8-9BA2-60A745FEFED4}"/>
              </a:ext>
            </a:extLst>
          </p:cNvPr>
          <p:cNvGrpSpPr/>
          <p:nvPr/>
        </p:nvGrpSpPr>
        <p:grpSpPr>
          <a:xfrm>
            <a:off x="8646504" y="2066093"/>
            <a:ext cx="482825" cy="2810707"/>
            <a:chOff x="8646504" y="2151818"/>
            <a:chExt cx="482825" cy="2810707"/>
          </a:xfrm>
        </p:grpSpPr>
        <p:sp>
          <p:nvSpPr>
            <p:cNvPr id="30" name="Rectangle 29">
              <a:extLst>
                <a:ext uri="{FF2B5EF4-FFF2-40B4-BE49-F238E27FC236}">
                  <a16:creationId xmlns:a16="http://schemas.microsoft.com/office/drawing/2014/main" id="{EE53837E-4B4E-25E9-1581-55C6DB9B7E5A}"/>
                </a:ext>
              </a:extLst>
            </p:cNvPr>
            <p:cNvSpPr/>
            <p:nvPr/>
          </p:nvSpPr>
          <p:spPr>
            <a:xfrm>
              <a:off x="8801100" y="2151818"/>
              <a:ext cx="228600" cy="2810707"/>
            </a:xfrm>
            <a:prstGeom prst="rect">
              <a:avLst/>
            </a:prstGeom>
            <a:solidFill>
              <a:srgbClr val="8FAA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EBFEE6C-5E19-22FA-80E6-5616C67CF5E0}"/>
                </a:ext>
              </a:extLst>
            </p:cNvPr>
            <p:cNvSpPr txBox="1"/>
            <p:nvPr/>
          </p:nvSpPr>
          <p:spPr>
            <a:xfrm>
              <a:off x="8646504" y="3224509"/>
              <a:ext cx="482825"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B</a:t>
              </a:r>
            </a:p>
            <a:p>
              <a:pPr algn="ctr"/>
              <a:r>
                <a:rPr lang="en-US" sz="1200" b="1" dirty="0">
                  <a:latin typeface="Arial" panose="020B0604020202020204" pitchFamily="34" charset="0"/>
                  <a:cs typeface="Arial" panose="020B0604020202020204" pitchFamily="34" charset="0"/>
                </a:rPr>
                <a:t>2.29</a:t>
              </a:r>
            </a:p>
          </p:txBody>
        </p:sp>
      </p:grpSp>
      <p:grpSp>
        <p:nvGrpSpPr>
          <p:cNvPr id="51" name="Group 50">
            <a:extLst>
              <a:ext uri="{FF2B5EF4-FFF2-40B4-BE49-F238E27FC236}">
                <a16:creationId xmlns:a16="http://schemas.microsoft.com/office/drawing/2014/main" id="{23269A47-A36D-0416-70C7-1311A8D9251B}"/>
              </a:ext>
            </a:extLst>
          </p:cNvPr>
          <p:cNvGrpSpPr/>
          <p:nvPr/>
        </p:nvGrpSpPr>
        <p:grpSpPr>
          <a:xfrm>
            <a:off x="9137667" y="2049583"/>
            <a:ext cx="832279" cy="2839283"/>
            <a:chOff x="9137667" y="2135308"/>
            <a:chExt cx="832279" cy="2839283"/>
          </a:xfrm>
        </p:grpSpPr>
        <p:sp>
          <p:nvSpPr>
            <p:cNvPr id="39" name="Rectangle 38">
              <a:extLst>
                <a:ext uri="{FF2B5EF4-FFF2-40B4-BE49-F238E27FC236}">
                  <a16:creationId xmlns:a16="http://schemas.microsoft.com/office/drawing/2014/main" id="{EE7DD302-A475-5D34-E6C8-54B17EE67346}"/>
                </a:ext>
              </a:extLst>
            </p:cNvPr>
            <p:cNvSpPr/>
            <p:nvPr/>
          </p:nvSpPr>
          <p:spPr>
            <a:xfrm>
              <a:off x="9398210" y="2135308"/>
              <a:ext cx="311189" cy="2839283"/>
            </a:xfrm>
            <a:prstGeom prst="rect">
              <a:avLst/>
            </a:prstGeom>
            <a:solidFill>
              <a:srgbClr val="8FAA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66E4A59-C9DC-B932-705B-A9326B5247E4}"/>
                </a:ext>
              </a:extLst>
            </p:cNvPr>
            <p:cNvSpPr txBox="1"/>
            <p:nvPr/>
          </p:nvSpPr>
          <p:spPr>
            <a:xfrm>
              <a:off x="9137667" y="2379999"/>
              <a:ext cx="832279"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D</a:t>
              </a:r>
            </a:p>
            <a:p>
              <a:pPr algn="ctr"/>
              <a:r>
                <a:rPr lang="en-US" sz="1200" b="1" dirty="0">
                  <a:latin typeface="Arial" panose="020B0604020202020204" pitchFamily="34" charset="0"/>
                  <a:cs typeface="Arial" panose="020B0604020202020204" pitchFamily="34" charset="0"/>
                </a:rPr>
                <a:t>3.06-3.26</a:t>
              </a:r>
            </a:p>
          </p:txBody>
        </p:sp>
      </p:grpSp>
      <p:grpSp>
        <p:nvGrpSpPr>
          <p:cNvPr id="48" name="Group 47">
            <a:extLst>
              <a:ext uri="{FF2B5EF4-FFF2-40B4-BE49-F238E27FC236}">
                <a16:creationId xmlns:a16="http://schemas.microsoft.com/office/drawing/2014/main" id="{58F8A630-530F-31CA-A372-E614AF014DA0}"/>
              </a:ext>
            </a:extLst>
          </p:cNvPr>
          <p:cNvGrpSpPr/>
          <p:nvPr/>
        </p:nvGrpSpPr>
        <p:grpSpPr>
          <a:xfrm>
            <a:off x="4452127" y="2153584"/>
            <a:ext cx="482824" cy="2905955"/>
            <a:chOff x="4452127" y="2153584"/>
            <a:chExt cx="482824" cy="2905955"/>
          </a:xfrm>
        </p:grpSpPr>
        <p:sp>
          <p:nvSpPr>
            <p:cNvPr id="41" name="Rectangle 40">
              <a:extLst>
                <a:ext uri="{FF2B5EF4-FFF2-40B4-BE49-F238E27FC236}">
                  <a16:creationId xmlns:a16="http://schemas.microsoft.com/office/drawing/2014/main" id="{AD06D135-6AD5-1BF9-1406-7444242D13FA}"/>
                </a:ext>
              </a:extLst>
            </p:cNvPr>
            <p:cNvSpPr/>
            <p:nvPr/>
          </p:nvSpPr>
          <p:spPr>
            <a:xfrm>
              <a:off x="4554774" y="2153584"/>
              <a:ext cx="237625" cy="2905955"/>
            </a:xfrm>
            <a:prstGeom prst="rect">
              <a:avLst/>
            </a:prstGeom>
            <a:solidFill>
              <a:schemeClr val="accent1">
                <a:lumMod val="60000"/>
                <a:lumOff val="40000"/>
                <a:alpha val="30980"/>
              </a:schemeClr>
            </a:solidFill>
            <a:ln w="63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A2F97A2B-A879-A235-53D8-53FB5A3AA51F}"/>
                </a:ext>
              </a:extLst>
            </p:cNvPr>
            <p:cNvSpPr txBox="1"/>
            <p:nvPr/>
          </p:nvSpPr>
          <p:spPr>
            <a:xfrm>
              <a:off x="4452127" y="2359184"/>
              <a:ext cx="482824"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E</a:t>
              </a:r>
            </a:p>
            <a:p>
              <a:pPr algn="ctr"/>
              <a:r>
                <a:rPr lang="en-US" sz="1200" b="1" dirty="0">
                  <a:latin typeface="Arial" panose="020B0604020202020204" pitchFamily="34" charset="0"/>
                  <a:cs typeface="Arial" panose="020B0604020202020204" pitchFamily="34" charset="0"/>
                </a:rPr>
                <a:t>3.81</a:t>
              </a:r>
            </a:p>
          </p:txBody>
        </p:sp>
      </p:grpSp>
      <p:grpSp>
        <p:nvGrpSpPr>
          <p:cNvPr id="52" name="Group 51">
            <a:extLst>
              <a:ext uri="{FF2B5EF4-FFF2-40B4-BE49-F238E27FC236}">
                <a16:creationId xmlns:a16="http://schemas.microsoft.com/office/drawing/2014/main" id="{410DA3DE-5FB2-439A-BCAD-B94B07DC1238}"/>
              </a:ext>
            </a:extLst>
          </p:cNvPr>
          <p:cNvGrpSpPr/>
          <p:nvPr/>
        </p:nvGrpSpPr>
        <p:grpSpPr>
          <a:xfrm>
            <a:off x="10072823" y="2066093"/>
            <a:ext cx="482825" cy="2810707"/>
            <a:chOff x="10072823" y="2151818"/>
            <a:chExt cx="482825" cy="2810707"/>
          </a:xfrm>
        </p:grpSpPr>
        <p:sp>
          <p:nvSpPr>
            <p:cNvPr id="43" name="Rectangle 42">
              <a:extLst>
                <a:ext uri="{FF2B5EF4-FFF2-40B4-BE49-F238E27FC236}">
                  <a16:creationId xmlns:a16="http://schemas.microsoft.com/office/drawing/2014/main" id="{1920B6BC-D9BE-F227-6D22-00102B377263}"/>
                </a:ext>
              </a:extLst>
            </p:cNvPr>
            <p:cNvSpPr/>
            <p:nvPr/>
          </p:nvSpPr>
          <p:spPr>
            <a:xfrm>
              <a:off x="10220325" y="2151818"/>
              <a:ext cx="175095" cy="2810707"/>
            </a:xfrm>
            <a:prstGeom prst="rect">
              <a:avLst/>
            </a:prstGeom>
            <a:solidFill>
              <a:srgbClr val="8FAA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76694C3-B13C-8DE5-98BE-B53B6FABB91C}"/>
                </a:ext>
              </a:extLst>
            </p:cNvPr>
            <p:cNvSpPr txBox="1"/>
            <p:nvPr/>
          </p:nvSpPr>
          <p:spPr>
            <a:xfrm>
              <a:off x="10072823" y="2967335"/>
              <a:ext cx="482825"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E</a:t>
              </a:r>
            </a:p>
            <a:p>
              <a:pPr algn="ctr"/>
              <a:r>
                <a:rPr lang="en-US" sz="1200" b="1" dirty="0">
                  <a:latin typeface="Arial" panose="020B0604020202020204" pitchFamily="34" charset="0"/>
                  <a:cs typeface="Arial" panose="020B0604020202020204" pitchFamily="34" charset="0"/>
                </a:rPr>
                <a:t>4.17</a:t>
              </a:r>
            </a:p>
          </p:txBody>
        </p:sp>
      </p:grpSp>
      <p:sp>
        <p:nvSpPr>
          <p:cNvPr id="54" name="TextBox 53">
            <a:extLst>
              <a:ext uri="{FF2B5EF4-FFF2-40B4-BE49-F238E27FC236}">
                <a16:creationId xmlns:a16="http://schemas.microsoft.com/office/drawing/2014/main" id="{A2752A7E-9363-3ACC-626F-05D27F7E5EDA}"/>
              </a:ext>
            </a:extLst>
          </p:cNvPr>
          <p:cNvSpPr txBox="1"/>
          <p:nvPr/>
        </p:nvSpPr>
        <p:spPr>
          <a:xfrm>
            <a:off x="6339052" y="5263618"/>
            <a:ext cx="6219824" cy="1154162"/>
          </a:xfrm>
          <a:prstGeom prst="rect">
            <a:avLst/>
          </a:prstGeom>
          <a:noFill/>
        </p:spPr>
        <p:txBody>
          <a:bodyPr wrap="square">
            <a:spAutoFit/>
          </a:bodyPr>
          <a:lstStyle/>
          <a:p>
            <a:pPr marL="285750" indent="-285750" algn="just">
              <a:buFont typeface="Wingdings" panose="05000000000000000000" pitchFamily="2" charset="2"/>
              <a:buChar char="Ø"/>
            </a:pPr>
            <a:r>
              <a:rPr lang="en-US" sz="1600" b="1" dirty="0">
                <a:latin typeface="Arial" panose="020B0604020202020204" pitchFamily="34" charset="0"/>
                <a:cs typeface="Arial" panose="020B0604020202020204" pitchFamily="34" charset="0"/>
              </a:rPr>
              <a:t>Experimental</a:t>
            </a:r>
            <a:r>
              <a:rPr lang="en-US" sz="1600" dirty="0">
                <a:latin typeface="Arial" panose="020B0604020202020204" pitchFamily="34" charset="0"/>
                <a:cs typeface="Arial" panose="020B0604020202020204" pitchFamily="34" charset="0"/>
              </a:rPr>
              <a:t> and </a:t>
            </a:r>
            <a:r>
              <a:rPr lang="en-US" sz="1600" b="1" dirty="0">
                <a:latin typeface="Arial" panose="020B0604020202020204" pitchFamily="34" charset="0"/>
                <a:cs typeface="Arial" panose="020B0604020202020204" pitchFamily="34" charset="0"/>
              </a:rPr>
              <a:t>DFT</a:t>
            </a:r>
            <a:r>
              <a:rPr lang="en-US" sz="1600" dirty="0">
                <a:latin typeface="Arial" panose="020B0604020202020204" pitchFamily="34" charset="0"/>
                <a:cs typeface="Arial" panose="020B0604020202020204" pitchFamily="34" charset="0"/>
              </a:rPr>
              <a:t> peaks </a:t>
            </a:r>
            <a:r>
              <a:rPr lang="en-US" sz="1600" b="1" dirty="0">
                <a:latin typeface="Arial" panose="020B0604020202020204" pitchFamily="34" charset="0"/>
                <a:cs typeface="Arial" panose="020B0604020202020204" pitchFamily="34" charset="0"/>
              </a:rPr>
              <a:t>differ</a:t>
            </a:r>
            <a:r>
              <a:rPr lang="en-US" sz="1600" dirty="0">
                <a:latin typeface="Arial" panose="020B0604020202020204" pitchFamily="34" charset="0"/>
                <a:cs typeface="Arial" panose="020B0604020202020204" pitchFamily="34" charset="0"/>
              </a:rPr>
              <a:t> by </a:t>
            </a:r>
            <a:r>
              <a:rPr lang="en-US" sz="1600" b="1" dirty="0">
                <a:latin typeface="Arial" panose="020B0604020202020204" pitchFamily="34" charset="0"/>
                <a:cs typeface="Arial" panose="020B0604020202020204" pitchFamily="34" charset="0"/>
              </a:rPr>
              <a:t>less</a:t>
            </a:r>
            <a:r>
              <a:rPr lang="en-US" sz="1600" dirty="0">
                <a:latin typeface="Arial" panose="020B0604020202020204" pitchFamily="34" charset="0"/>
                <a:cs typeface="Arial" panose="020B0604020202020204" pitchFamily="34" charset="0"/>
              </a:rPr>
              <a:t> than </a:t>
            </a:r>
            <a:r>
              <a:rPr lang="en-US" sz="1600" b="1" dirty="0">
                <a:latin typeface="Arial" panose="020B0604020202020204" pitchFamily="34" charset="0"/>
                <a:cs typeface="Arial" panose="020B0604020202020204" pitchFamily="34" charset="0"/>
              </a:rPr>
              <a:t>10%</a:t>
            </a:r>
            <a:r>
              <a:rPr lang="en-US" sz="1600" dirty="0">
                <a:latin typeface="Arial" panose="020B0604020202020204" pitchFamily="34" charset="0"/>
                <a:cs typeface="Arial" panose="020B0604020202020204" pitchFamily="34" charset="0"/>
              </a:rPr>
              <a:t>, </a:t>
            </a:r>
          </a:p>
          <a:p>
            <a:pPr algn="just">
              <a:spcAft>
                <a:spcPts val="600"/>
              </a:spcAft>
            </a:pPr>
            <a:r>
              <a:rPr lang="en-US" sz="1600" dirty="0">
                <a:latin typeface="Arial" panose="020B0604020202020204" pitchFamily="34" charset="0"/>
                <a:cs typeface="Arial" panose="020B0604020202020204" pitchFamily="34" charset="0"/>
              </a:rPr>
              <a:t>     showing </a:t>
            </a:r>
            <a:r>
              <a:rPr lang="en-US" sz="1600" b="1" dirty="0">
                <a:latin typeface="Arial" panose="020B0604020202020204" pitchFamily="34" charset="0"/>
                <a:cs typeface="Arial" panose="020B0604020202020204" pitchFamily="34" charset="0"/>
              </a:rPr>
              <a:t>good</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agreement</a:t>
            </a:r>
            <a:r>
              <a:rPr lang="en-US" sz="1600" dirty="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sz="1600" b="1" dirty="0">
                <a:latin typeface="Arial" panose="020B0604020202020204" pitchFamily="34" charset="0"/>
                <a:cs typeface="Arial" panose="020B0604020202020204" pitchFamily="34" charset="0"/>
              </a:rPr>
              <a:t>Similar</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peak</a:t>
            </a:r>
            <a:r>
              <a:rPr lang="en-US" sz="1600" dirty="0">
                <a:latin typeface="Arial" panose="020B0604020202020204" pitchFamily="34" charset="0"/>
                <a:cs typeface="Arial" panose="020B0604020202020204" pitchFamily="34" charset="0"/>
              </a:rPr>
              <a:t> characteristics of </a:t>
            </a:r>
            <a:r>
              <a:rPr lang="en-US" sz="1600" b="1" dirty="0">
                <a:latin typeface="Arial" panose="020B0604020202020204" pitchFamily="34" charset="0"/>
                <a:cs typeface="Arial" panose="020B0604020202020204" pitchFamily="34" charset="0"/>
              </a:rPr>
              <a:t>Modified</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thin</a:t>
            </a:r>
            <a:r>
              <a:rPr lang="en-US" sz="1600" dirty="0">
                <a:latin typeface="Arial" panose="020B0604020202020204" pitchFamily="34" charset="0"/>
                <a:cs typeface="Arial" panose="020B0604020202020204" pitchFamily="34" charset="0"/>
              </a:rPr>
              <a:t> and </a:t>
            </a:r>
            <a:r>
              <a:rPr lang="en-US" sz="1600" b="1" dirty="0">
                <a:latin typeface="Arial" panose="020B0604020202020204" pitchFamily="34" charset="0"/>
                <a:cs typeface="Arial" panose="020B0604020202020204" pitchFamily="34" charset="0"/>
              </a:rPr>
              <a:t>thick</a:t>
            </a:r>
          </a:p>
          <a:p>
            <a:pPr algn="just"/>
            <a:r>
              <a:rPr lang="en-US" sz="1600" dirty="0">
                <a:latin typeface="Arial" panose="020B0604020202020204" pitchFamily="34" charset="0"/>
                <a:cs typeface="Arial" panose="020B0604020202020204" pitchFamily="34" charset="0"/>
              </a:rPr>
              <a:t>     with </a:t>
            </a:r>
            <a:r>
              <a:rPr lang="en-US" sz="1600" dirty="0" err="1">
                <a:latin typeface="Arial" panose="020B0604020202020204" pitchFamily="34" charset="0"/>
                <a:cs typeface="Arial" panose="020B0604020202020204" pitchFamily="34" charset="0"/>
              </a:rPr>
              <a:t>K₂CsSb</a:t>
            </a:r>
            <a:r>
              <a:rPr lang="en-US" sz="1600" dirty="0">
                <a:latin typeface="Arial" panose="020B0604020202020204" pitchFamily="34" charset="0"/>
                <a:cs typeface="Arial" panose="020B0604020202020204" pitchFamily="34" charset="0"/>
              </a:rPr>
              <a:t> (Cubic) </a:t>
            </a:r>
            <a:r>
              <a:rPr lang="en-US" sz="1600" b="1" dirty="0">
                <a:latin typeface="Arial" panose="020B0604020202020204" pitchFamily="34" charset="0"/>
                <a:cs typeface="Arial" panose="020B0604020202020204" pitchFamily="34" charset="0"/>
              </a:rPr>
              <a:t>suggest</a:t>
            </a:r>
            <a:r>
              <a:rPr lang="en-US" sz="1600" dirty="0">
                <a:latin typeface="Arial" panose="020B0604020202020204" pitchFamily="34" charset="0"/>
                <a:cs typeface="Arial" panose="020B0604020202020204" pitchFamily="34" charset="0"/>
              </a:rPr>
              <a:t> a </a:t>
            </a:r>
            <a:r>
              <a:rPr lang="en-US" sz="1600" b="1" dirty="0">
                <a:latin typeface="Arial" panose="020B0604020202020204" pitchFamily="34" charset="0"/>
                <a:cs typeface="Arial" panose="020B0604020202020204" pitchFamily="34" charset="0"/>
              </a:rPr>
              <a:t>cubic</a:t>
            </a:r>
            <a:r>
              <a:rPr lang="en-US" sz="1600" dirty="0">
                <a:latin typeface="Arial" panose="020B0604020202020204" pitchFamily="34" charset="0"/>
                <a:cs typeface="Arial" panose="020B0604020202020204" pitchFamily="34" charset="0"/>
              </a:rPr>
              <a:t> orientation.</a:t>
            </a:r>
          </a:p>
        </p:txBody>
      </p:sp>
      <p:sp>
        <p:nvSpPr>
          <p:cNvPr id="8" name="TextBox 7">
            <a:extLst>
              <a:ext uri="{FF2B5EF4-FFF2-40B4-BE49-F238E27FC236}">
                <a16:creationId xmlns:a16="http://schemas.microsoft.com/office/drawing/2014/main" id="{46C7F425-6162-FEB3-CAB3-C07D16DA6B4F}"/>
              </a:ext>
            </a:extLst>
          </p:cNvPr>
          <p:cNvSpPr txBox="1"/>
          <p:nvPr/>
        </p:nvSpPr>
        <p:spPr>
          <a:xfrm>
            <a:off x="10335894" y="2210763"/>
            <a:ext cx="105349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modified thin</a:t>
            </a:r>
          </a:p>
        </p:txBody>
      </p:sp>
      <p:sp>
        <p:nvSpPr>
          <p:cNvPr id="11" name="TextBox 10">
            <a:extLst>
              <a:ext uri="{FF2B5EF4-FFF2-40B4-BE49-F238E27FC236}">
                <a16:creationId xmlns:a16="http://schemas.microsoft.com/office/drawing/2014/main" id="{A9F11029-287A-E30B-E571-B80695EC79CF}"/>
              </a:ext>
            </a:extLst>
          </p:cNvPr>
          <p:cNvSpPr txBox="1"/>
          <p:nvPr/>
        </p:nvSpPr>
        <p:spPr>
          <a:xfrm>
            <a:off x="10269897" y="2526741"/>
            <a:ext cx="1122423"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modified thick</a:t>
            </a:r>
          </a:p>
        </p:txBody>
      </p:sp>
    </p:spTree>
    <p:extLst>
      <p:ext uri="{BB962C8B-B14F-4D97-AF65-F5344CB8AC3E}">
        <p14:creationId xmlns:p14="http://schemas.microsoft.com/office/powerpoint/2010/main" val="2923591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E88202D-D9B0-5C9E-1191-F6E42C02670D}"/>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26A710A8-3E45-F117-ACB4-82F3B622C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1E6FCE20-8567-EB85-FB9C-362265024E1E}"/>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C266BA9A-FBFA-F066-F623-370162866A74}"/>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7765A89B-6275-6CB4-B95F-C882D75BE945}"/>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15</a:t>
            </a:fld>
            <a:endParaRPr lang="en-US"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8C8DB40-A5AC-AFBD-F5AD-BC460276EA74}"/>
              </a:ext>
            </a:extLst>
          </p:cNvPr>
          <p:cNvSpPr txBox="1"/>
          <p:nvPr/>
        </p:nvSpPr>
        <p:spPr>
          <a:xfrm>
            <a:off x="0" y="-64696"/>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rgbClr val="00B0F0"/>
                </a:solidFill>
                <a:latin typeface="Arial" panose="020B0604020202020204" pitchFamily="34" charset="0"/>
                <a:cs typeface="Arial" panose="020B0604020202020204" pitchFamily="34" charset="0"/>
              </a:rPr>
              <a:t>Preliminary Test Results in the RF Gun at PITZ</a:t>
            </a:r>
          </a:p>
        </p:txBody>
      </p:sp>
      <p:sp>
        <p:nvSpPr>
          <p:cNvPr id="17" name="TextBox 16">
            <a:extLst>
              <a:ext uri="{FF2B5EF4-FFF2-40B4-BE49-F238E27FC236}">
                <a16:creationId xmlns:a16="http://schemas.microsoft.com/office/drawing/2014/main" id="{9204CF7C-4774-F91E-E896-3DA66B860094}"/>
              </a:ext>
            </a:extLst>
          </p:cNvPr>
          <p:cNvSpPr txBox="1"/>
          <p:nvPr/>
        </p:nvSpPr>
        <p:spPr>
          <a:xfrm>
            <a:off x="297807" y="457565"/>
            <a:ext cx="11784984" cy="1554272"/>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Cathode QE: </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There is a </a:t>
            </a:r>
            <a:r>
              <a:rPr lang="en-US" sz="1600" b="1" dirty="0">
                <a:latin typeface="Arial" panose="020B0604020202020204" pitchFamily="34" charset="0"/>
                <a:cs typeface="Arial" panose="020B0604020202020204" pitchFamily="34" charset="0"/>
              </a:rPr>
              <a:t>difference</a:t>
            </a:r>
            <a:r>
              <a:rPr lang="en-US" sz="1600" dirty="0">
                <a:latin typeface="Arial" panose="020B0604020202020204" pitchFamily="34" charset="0"/>
                <a:cs typeface="Arial" panose="020B0604020202020204" pitchFamily="34" charset="0"/>
              </a:rPr>
              <a:t> between the </a:t>
            </a:r>
            <a:r>
              <a:rPr lang="en-US" sz="1600" b="1" dirty="0">
                <a:latin typeface="Arial" panose="020B0604020202020204" pitchFamily="34" charset="0"/>
                <a:cs typeface="Arial" panose="020B0604020202020204" pitchFamily="34" charset="0"/>
              </a:rPr>
              <a:t>fresh QE </a:t>
            </a:r>
            <a:r>
              <a:rPr lang="en-US" sz="1600" dirty="0">
                <a:latin typeface="Arial" panose="020B0604020202020204" pitchFamily="34" charset="0"/>
                <a:cs typeface="Arial" panose="020B0604020202020204" pitchFamily="34" charset="0"/>
              </a:rPr>
              <a:t>(at LASA) and the </a:t>
            </a:r>
            <a:r>
              <a:rPr lang="en-US" sz="1600" b="1" dirty="0">
                <a:latin typeface="Arial" panose="020B0604020202020204" pitchFamily="34" charset="0"/>
                <a:cs typeface="Arial" panose="020B0604020202020204" pitchFamily="34" charset="0"/>
              </a:rPr>
              <a:t>QE</a:t>
            </a:r>
            <a:r>
              <a:rPr lang="en-US" sz="1600" dirty="0">
                <a:latin typeface="Arial" panose="020B0604020202020204" pitchFamily="34" charset="0"/>
                <a:cs typeface="Arial" panose="020B0604020202020204" pitchFamily="34" charset="0"/>
              </a:rPr>
              <a:t> measured </a:t>
            </a:r>
            <a:r>
              <a:rPr lang="en-US" sz="1600" b="1" dirty="0">
                <a:latin typeface="Arial" panose="020B0604020202020204" pitchFamily="34" charset="0"/>
                <a:cs typeface="Arial" panose="020B0604020202020204" pitchFamily="34" charset="0"/>
              </a:rPr>
              <a:t>in the gun </a:t>
            </a:r>
            <a:r>
              <a:rPr lang="en-US" sz="1600" dirty="0">
                <a:latin typeface="Arial" panose="020B0604020202020204" pitchFamily="34" charset="0"/>
                <a:cs typeface="Arial" panose="020B0604020202020204" pitchFamily="34" charset="0"/>
              </a:rPr>
              <a:t>for these </a:t>
            </a:r>
            <a:r>
              <a:rPr lang="en-US" sz="1600" dirty="0" err="1">
                <a:latin typeface="Arial" panose="020B0604020202020204" pitchFamily="34" charset="0"/>
                <a:cs typeface="Arial" panose="020B0604020202020204" pitchFamily="34" charset="0"/>
              </a:rPr>
              <a:t>KCsSb</a:t>
            </a:r>
            <a:r>
              <a:rPr lang="en-US" sz="1600" dirty="0">
                <a:latin typeface="Arial" panose="020B0604020202020204" pitchFamily="34" charset="0"/>
                <a:cs typeface="Arial" panose="020B0604020202020204" pitchFamily="34" charset="0"/>
              </a:rPr>
              <a:t> cathodes.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a:t>
            </a:r>
            <a:r>
              <a:rPr lang="en-US" sz="1600" b="1" dirty="0">
                <a:latin typeface="Arial" panose="020B0604020202020204" pitchFamily="34" charset="0"/>
                <a:cs typeface="Arial" panose="020B0604020202020204" pitchFamily="34" charset="0"/>
              </a:rPr>
              <a:t>QE maps </a:t>
            </a:r>
            <a:r>
              <a:rPr lang="en-US" sz="1600" dirty="0">
                <a:latin typeface="Arial" panose="020B0604020202020204" pitchFamily="34" charset="0"/>
                <a:cs typeface="Arial" panose="020B0604020202020204" pitchFamily="34" charset="0"/>
              </a:rPr>
              <a:t>of these cathodes were </a:t>
            </a:r>
            <a:r>
              <a:rPr lang="en-US" sz="1600" b="1" dirty="0">
                <a:latin typeface="Arial" panose="020B0604020202020204" pitchFamily="34" charset="0"/>
                <a:cs typeface="Arial" panose="020B0604020202020204" pitchFamily="34" charset="0"/>
              </a:rPr>
              <a:t>uniform</a:t>
            </a:r>
            <a:r>
              <a:rPr lang="en-US" sz="1600" dirty="0">
                <a:latin typeface="Arial" panose="020B0604020202020204" pitchFamily="34" charset="0"/>
                <a:cs typeface="Arial" panose="020B0604020202020204" pitchFamily="34" charset="0"/>
              </a:rPr>
              <a:t> throughout the surface.</a:t>
            </a:r>
          </a:p>
          <a:p>
            <a:pPr marL="742950" lvl="1" indent="-285750">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No major vacuum events </a:t>
            </a:r>
            <a:r>
              <a:rPr lang="en-US" sz="1600" dirty="0">
                <a:latin typeface="Arial" panose="020B0604020202020204" pitchFamily="34" charset="0"/>
                <a:cs typeface="Arial" panose="020B0604020202020204" pitchFamily="34" charset="0"/>
              </a:rPr>
              <a:t>with the second batch of green cathodes, unlike the first batch, where high vacuum events caused rapid QE degradation.</a:t>
            </a:r>
          </a:p>
        </p:txBody>
      </p:sp>
      <p:grpSp>
        <p:nvGrpSpPr>
          <p:cNvPr id="13" name="Group 12">
            <a:extLst>
              <a:ext uri="{FF2B5EF4-FFF2-40B4-BE49-F238E27FC236}">
                <a16:creationId xmlns:a16="http://schemas.microsoft.com/office/drawing/2014/main" id="{19D1101F-0D88-BB25-547E-280C42760242}"/>
              </a:ext>
            </a:extLst>
          </p:cNvPr>
          <p:cNvGrpSpPr/>
          <p:nvPr/>
        </p:nvGrpSpPr>
        <p:grpSpPr>
          <a:xfrm>
            <a:off x="297807" y="4099603"/>
            <a:ext cx="3044188" cy="2639386"/>
            <a:chOff x="1210167" y="994451"/>
            <a:chExt cx="3044188" cy="2639386"/>
          </a:xfrm>
        </p:grpSpPr>
        <p:pic>
          <p:nvPicPr>
            <p:cNvPr id="11" name="Picture 10">
              <a:extLst>
                <a:ext uri="{FF2B5EF4-FFF2-40B4-BE49-F238E27FC236}">
                  <a16:creationId xmlns:a16="http://schemas.microsoft.com/office/drawing/2014/main" id="{F8816FC3-E15D-1016-CCC3-7EBD109C7B5D}"/>
                </a:ext>
              </a:extLst>
            </p:cNvPr>
            <p:cNvPicPr>
              <a:picLocks noChangeAspect="1"/>
            </p:cNvPicPr>
            <p:nvPr/>
          </p:nvPicPr>
          <p:blipFill>
            <a:blip r:embed="rId6"/>
            <a:stretch>
              <a:fillRect/>
            </a:stretch>
          </p:blipFill>
          <p:spPr>
            <a:xfrm>
              <a:off x="1328737" y="994451"/>
              <a:ext cx="2620657" cy="2300832"/>
            </a:xfrm>
            <a:prstGeom prst="rect">
              <a:avLst/>
            </a:prstGeom>
          </p:spPr>
          <p:style>
            <a:lnRef idx="2">
              <a:schemeClr val="dk1"/>
            </a:lnRef>
            <a:fillRef idx="1">
              <a:schemeClr val="lt1"/>
            </a:fillRef>
            <a:effectRef idx="0">
              <a:schemeClr val="dk1"/>
            </a:effectRef>
            <a:fontRef idx="minor">
              <a:schemeClr val="dk1"/>
            </a:fontRef>
          </p:style>
        </p:pic>
        <p:sp>
          <p:nvSpPr>
            <p:cNvPr id="12" name="TextBox 11">
              <a:extLst>
                <a:ext uri="{FF2B5EF4-FFF2-40B4-BE49-F238E27FC236}">
                  <a16:creationId xmlns:a16="http://schemas.microsoft.com/office/drawing/2014/main" id="{7C1E053D-7B68-8BB2-8900-0E7A406CC914}"/>
                </a:ext>
              </a:extLst>
            </p:cNvPr>
            <p:cNvSpPr txBox="1"/>
            <p:nvPr/>
          </p:nvSpPr>
          <p:spPr>
            <a:xfrm>
              <a:off x="1210167" y="3295283"/>
              <a:ext cx="304418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QE map of cathode 124.1 </a:t>
              </a:r>
              <a:endParaRPr lang="en-US" sz="1600" dirty="0"/>
            </a:p>
          </p:txBody>
        </p:sp>
      </p:grpSp>
      <p:graphicFrame>
        <p:nvGraphicFramePr>
          <p:cNvPr id="44" name="Table 43">
            <a:extLst>
              <a:ext uri="{FF2B5EF4-FFF2-40B4-BE49-F238E27FC236}">
                <a16:creationId xmlns:a16="http://schemas.microsoft.com/office/drawing/2014/main" id="{89D18BA3-7857-6FC2-E8E5-6EFAC27A7BC9}"/>
              </a:ext>
            </a:extLst>
          </p:cNvPr>
          <p:cNvGraphicFramePr>
            <a:graphicFrameLocks noGrp="1"/>
          </p:cNvGraphicFramePr>
          <p:nvPr>
            <p:extLst>
              <p:ext uri="{D42A27DB-BD31-4B8C-83A1-F6EECF244321}">
                <p14:modId xmlns:p14="http://schemas.microsoft.com/office/powerpoint/2010/main" val="3100813821"/>
              </p:ext>
            </p:extLst>
          </p:nvPr>
        </p:nvGraphicFramePr>
        <p:xfrm>
          <a:off x="6094672" y="2267210"/>
          <a:ext cx="5800109" cy="2308452"/>
        </p:xfrm>
        <a:graphic>
          <a:graphicData uri="http://schemas.openxmlformats.org/drawingml/2006/table">
            <a:tbl>
              <a:tblPr firstRow="1" bandRow="1">
                <a:tableStyleId>{5C22544A-7EE6-4342-B048-85BDC9FD1C3A}</a:tableStyleId>
              </a:tblPr>
              <a:tblGrid>
                <a:gridCol w="2282644">
                  <a:extLst>
                    <a:ext uri="{9D8B030D-6E8A-4147-A177-3AD203B41FA5}">
                      <a16:colId xmlns:a16="http://schemas.microsoft.com/office/drawing/2014/main" val="3815904729"/>
                    </a:ext>
                  </a:extLst>
                </a:gridCol>
                <a:gridCol w="1725987">
                  <a:extLst>
                    <a:ext uri="{9D8B030D-6E8A-4147-A177-3AD203B41FA5}">
                      <a16:colId xmlns:a16="http://schemas.microsoft.com/office/drawing/2014/main" val="1394278967"/>
                    </a:ext>
                  </a:extLst>
                </a:gridCol>
                <a:gridCol w="1791478">
                  <a:extLst>
                    <a:ext uri="{9D8B030D-6E8A-4147-A177-3AD203B41FA5}">
                      <a16:colId xmlns:a16="http://schemas.microsoft.com/office/drawing/2014/main" val="3594071010"/>
                    </a:ext>
                  </a:extLst>
                </a:gridCol>
              </a:tblGrid>
              <a:tr h="1203552">
                <a:tc>
                  <a:txBody>
                    <a:bodyPr/>
                    <a:lstStyle/>
                    <a:p>
                      <a:pPr algn="ctr"/>
                      <a:r>
                        <a:rPr lang="en-US" sz="1600" dirty="0">
                          <a:latin typeface="Arial" panose="020B0604020202020204" pitchFamily="34" charset="0"/>
                          <a:cs typeface="Arial" panose="020B0604020202020204" pitchFamily="34" charset="0"/>
                        </a:rPr>
                        <a:t>Cathode</a:t>
                      </a:r>
                    </a:p>
                  </a:txBody>
                  <a:tcPr/>
                </a:tc>
                <a:tc>
                  <a:txBody>
                    <a:bodyPr/>
                    <a:lstStyle/>
                    <a:p>
                      <a:pPr algn="ctr"/>
                      <a:r>
                        <a:rPr lang="en-US" sz="1600" dirty="0">
                          <a:latin typeface="Arial" panose="020B0604020202020204" pitchFamily="34" charset="0"/>
                          <a:cs typeface="Arial" panose="020B0604020202020204" pitchFamily="34" charset="0"/>
                        </a:rPr>
                        <a:t>QE (@ 515 nm) measured at </a:t>
                      </a:r>
                    </a:p>
                    <a:p>
                      <a:pPr algn="ctr"/>
                      <a:r>
                        <a:rPr lang="en-US" sz="1600" dirty="0">
                          <a:latin typeface="Arial" panose="020B0604020202020204" pitchFamily="34" charset="0"/>
                          <a:cs typeface="Arial" panose="020B0604020202020204" pitchFamily="34" charset="0"/>
                        </a:rPr>
                        <a:t>INFN LASA</a:t>
                      </a:r>
                    </a:p>
                  </a:txBody>
                  <a:tcPr/>
                </a:tc>
                <a:tc>
                  <a:txBody>
                    <a:bodyPr/>
                    <a:lstStyle/>
                    <a:p>
                      <a:pPr algn="ctr"/>
                      <a:r>
                        <a:rPr lang="en-US" sz="1600" dirty="0">
                          <a:latin typeface="Arial" panose="020B0604020202020204" pitchFamily="34" charset="0"/>
                          <a:cs typeface="Arial" panose="020B0604020202020204" pitchFamily="34" charset="0"/>
                        </a:rPr>
                        <a:t>QE (@ 515 nm)  measured at PITZ</a:t>
                      </a:r>
                    </a:p>
                    <a:p>
                      <a:endParaRPr lang="en-US" dirty="0"/>
                    </a:p>
                  </a:txBody>
                  <a:tcPr/>
                </a:tc>
                <a:extLst>
                  <a:ext uri="{0D108BD9-81ED-4DB2-BD59-A6C34878D82A}">
                    <a16:rowId xmlns:a16="http://schemas.microsoft.com/office/drawing/2014/main" val="1789746131"/>
                  </a:ext>
                </a:extLst>
              </a:tr>
              <a:tr h="368300">
                <a:tc>
                  <a:txBody>
                    <a:bodyPr/>
                    <a:lstStyle/>
                    <a:p>
                      <a:pPr algn="ctr"/>
                      <a:r>
                        <a:rPr lang="en-US" sz="1600" dirty="0">
                          <a:latin typeface="Arial" panose="020B0604020202020204" pitchFamily="34" charset="0"/>
                          <a:cs typeface="Arial" panose="020B0604020202020204" pitchFamily="34" charset="0"/>
                        </a:rPr>
                        <a:t>99.1 - multi-layer</a:t>
                      </a:r>
                    </a:p>
                  </a:txBody>
                  <a:tcPr/>
                </a:tc>
                <a:tc>
                  <a:txBody>
                    <a:bodyPr/>
                    <a:lstStyle/>
                    <a:p>
                      <a:pPr algn="ctr"/>
                      <a:r>
                        <a:rPr lang="en-US" sz="1600" dirty="0">
                          <a:latin typeface="Arial" panose="020B0604020202020204" pitchFamily="34" charset="0"/>
                          <a:cs typeface="Arial" panose="020B0604020202020204" pitchFamily="34" charset="0"/>
                        </a:rPr>
                        <a:t>9.6%</a:t>
                      </a:r>
                    </a:p>
                  </a:txBody>
                  <a:tcPr/>
                </a:tc>
                <a:tc>
                  <a:txBody>
                    <a:bodyPr/>
                    <a:lstStyle/>
                    <a:p>
                      <a:pPr algn="ctr"/>
                      <a:r>
                        <a:rPr lang="en-US" sz="1600" dirty="0">
                          <a:latin typeface="Arial" panose="020B0604020202020204" pitchFamily="34" charset="0"/>
                          <a:cs typeface="Arial" panose="020B0604020202020204" pitchFamily="34" charset="0"/>
                        </a:rPr>
                        <a:t>4%</a:t>
                      </a:r>
                    </a:p>
                  </a:txBody>
                  <a:tcPr/>
                </a:tc>
                <a:extLst>
                  <a:ext uri="{0D108BD9-81ED-4DB2-BD59-A6C34878D82A}">
                    <a16:rowId xmlns:a16="http://schemas.microsoft.com/office/drawing/2014/main" val="273676288"/>
                  </a:ext>
                </a:extLst>
              </a:tr>
              <a:tr h="368300">
                <a:tc>
                  <a:txBody>
                    <a:bodyPr/>
                    <a:lstStyle/>
                    <a:p>
                      <a:pPr algn="ctr"/>
                      <a:r>
                        <a:rPr lang="en-US" sz="1600" dirty="0">
                          <a:latin typeface="Arial" panose="020B0604020202020204" pitchFamily="34" charset="0"/>
                          <a:cs typeface="Arial" panose="020B0604020202020204" pitchFamily="34" charset="0"/>
                        </a:rPr>
                        <a:t>124.1 – modified thin</a:t>
                      </a:r>
                    </a:p>
                  </a:txBody>
                  <a:tcPr/>
                </a:tc>
                <a:tc>
                  <a:txBody>
                    <a:bodyPr/>
                    <a:lstStyle/>
                    <a:p>
                      <a:pPr algn="ctr"/>
                      <a:r>
                        <a:rPr lang="en-US" sz="1600" dirty="0">
                          <a:latin typeface="Arial" panose="020B0604020202020204" pitchFamily="34" charset="0"/>
                          <a:cs typeface="Arial" panose="020B0604020202020204" pitchFamily="34" charset="0"/>
                        </a:rPr>
                        <a:t>8.7%</a:t>
                      </a:r>
                    </a:p>
                  </a:txBody>
                  <a:tcPr/>
                </a:tc>
                <a:tc>
                  <a:txBody>
                    <a:bodyPr/>
                    <a:lstStyle/>
                    <a:p>
                      <a:pPr algn="ctr"/>
                      <a:r>
                        <a:rPr lang="en-US" sz="1600" dirty="0">
                          <a:latin typeface="Arial" panose="020B0604020202020204" pitchFamily="34" charset="0"/>
                          <a:cs typeface="Arial" panose="020B0604020202020204" pitchFamily="34" charset="0"/>
                        </a:rPr>
                        <a:t>4.4%</a:t>
                      </a:r>
                    </a:p>
                  </a:txBody>
                  <a:tcPr/>
                </a:tc>
                <a:extLst>
                  <a:ext uri="{0D108BD9-81ED-4DB2-BD59-A6C34878D82A}">
                    <a16:rowId xmlns:a16="http://schemas.microsoft.com/office/drawing/2014/main" val="1750866287"/>
                  </a:ext>
                </a:extLst>
              </a:tr>
              <a:tr h="368300">
                <a:tc>
                  <a:txBody>
                    <a:bodyPr/>
                    <a:lstStyle/>
                    <a:p>
                      <a:pPr algn="ctr"/>
                      <a:r>
                        <a:rPr lang="en-US" sz="1600" dirty="0">
                          <a:latin typeface="Arial" panose="020B0604020202020204" pitchFamily="34" charset="0"/>
                          <a:cs typeface="Arial" panose="020B0604020202020204" pitchFamily="34" charset="0"/>
                        </a:rPr>
                        <a:t>128.1 – modified thick</a:t>
                      </a:r>
                    </a:p>
                  </a:txBody>
                  <a:tcPr/>
                </a:tc>
                <a:tc>
                  <a:txBody>
                    <a:bodyPr/>
                    <a:lstStyle/>
                    <a:p>
                      <a:pPr algn="ctr"/>
                      <a:r>
                        <a:rPr lang="en-US" sz="1600" dirty="0">
                          <a:latin typeface="Arial" panose="020B0604020202020204" pitchFamily="34" charset="0"/>
                          <a:cs typeface="Arial" panose="020B0604020202020204" pitchFamily="34" charset="0"/>
                        </a:rPr>
                        <a:t>8.1%</a:t>
                      </a:r>
                    </a:p>
                  </a:txBody>
                  <a:tcPr/>
                </a:tc>
                <a:tc>
                  <a:txBody>
                    <a:bodyPr/>
                    <a:lstStyle/>
                    <a:p>
                      <a:pPr algn="ctr"/>
                      <a:r>
                        <a:rPr lang="en-US" sz="16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975348725"/>
                  </a:ext>
                </a:extLst>
              </a:tr>
            </a:tbl>
          </a:graphicData>
        </a:graphic>
      </p:graphicFrame>
    </p:spTree>
    <p:extLst>
      <p:ext uri="{BB962C8B-B14F-4D97-AF65-F5344CB8AC3E}">
        <p14:creationId xmlns:p14="http://schemas.microsoft.com/office/powerpoint/2010/main" val="236360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E88202D-D9B0-5C9E-1191-F6E42C02670D}"/>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26A710A8-3E45-F117-ACB4-82F3B622C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1E6FCE20-8567-EB85-FB9C-362265024E1E}"/>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C266BA9A-FBFA-F066-F623-370162866A74}"/>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7765A89B-6275-6CB4-B95F-C882D75BE945}"/>
              </a:ext>
            </a:extLst>
          </p:cNvPr>
          <p:cNvSpPr>
            <a:spLocks noGrp="1"/>
          </p:cNvSpPr>
          <p:nvPr>
            <p:ph type="sldNum" sz="quarter" idx="12"/>
          </p:nvPr>
        </p:nvSpPr>
        <p:spPr>
          <a:xfrm>
            <a:off x="7881562" y="6468774"/>
            <a:ext cx="2743200" cy="365125"/>
          </a:xfrm>
        </p:spPr>
        <p:txBody>
          <a:bodyPr/>
          <a:lstStyle/>
          <a:p>
            <a:r>
              <a:rPr lang="en-US" dirty="0">
                <a:solidFill>
                  <a:schemeClr val="tx1"/>
                </a:solidFill>
                <a:latin typeface="Arial" panose="020B0604020202020204" pitchFamily="34" charset="0"/>
                <a:cs typeface="Arial" panose="020B0604020202020204" pitchFamily="34" charset="0"/>
              </a:rPr>
              <a:t>16</a:t>
            </a:r>
          </a:p>
        </p:txBody>
      </p:sp>
      <p:sp>
        <p:nvSpPr>
          <p:cNvPr id="9" name="TextBox 8">
            <a:extLst>
              <a:ext uri="{FF2B5EF4-FFF2-40B4-BE49-F238E27FC236}">
                <a16:creationId xmlns:a16="http://schemas.microsoft.com/office/drawing/2014/main" id="{18C8DB40-A5AC-AFBD-F5AD-BC460276EA74}"/>
              </a:ext>
            </a:extLst>
          </p:cNvPr>
          <p:cNvSpPr txBox="1"/>
          <p:nvPr/>
        </p:nvSpPr>
        <p:spPr>
          <a:xfrm>
            <a:off x="0" y="-64696"/>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rgbClr val="00B0F0"/>
                </a:solidFill>
                <a:latin typeface="Arial" panose="020B0604020202020204" pitchFamily="34" charset="0"/>
                <a:cs typeface="Arial" panose="020B0604020202020204" pitchFamily="34" charset="0"/>
              </a:rPr>
              <a:t>Preliminary Test Results in the RF Gun at PITZ</a:t>
            </a:r>
          </a:p>
        </p:txBody>
      </p:sp>
      <p:sp>
        <p:nvSpPr>
          <p:cNvPr id="17" name="TextBox 16">
            <a:extLst>
              <a:ext uri="{FF2B5EF4-FFF2-40B4-BE49-F238E27FC236}">
                <a16:creationId xmlns:a16="http://schemas.microsoft.com/office/drawing/2014/main" id="{9204CF7C-4774-F91E-E896-3DA66B860094}"/>
              </a:ext>
            </a:extLst>
          </p:cNvPr>
          <p:cNvSpPr txBox="1"/>
          <p:nvPr/>
        </p:nvSpPr>
        <p:spPr>
          <a:xfrm>
            <a:off x="297807" y="457565"/>
            <a:ext cx="11784984" cy="3985706"/>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Cathode QE: </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There is a </a:t>
            </a:r>
            <a:r>
              <a:rPr lang="en-US" sz="1600" b="1" dirty="0">
                <a:latin typeface="Arial" panose="020B0604020202020204" pitchFamily="34" charset="0"/>
                <a:cs typeface="Arial" panose="020B0604020202020204" pitchFamily="34" charset="0"/>
              </a:rPr>
              <a:t>difference</a:t>
            </a:r>
            <a:r>
              <a:rPr lang="en-US" sz="1600" dirty="0">
                <a:latin typeface="Arial" panose="020B0604020202020204" pitchFamily="34" charset="0"/>
                <a:cs typeface="Arial" panose="020B0604020202020204" pitchFamily="34" charset="0"/>
              </a:rPr>
              <a:t> between the </a:t>
            </a:r>
            <a:r>
              <a:rPr lang="en-US" sz="1600" b="1" dirty="0">
                <a:latin typeface="Arial" panose="020B0604020202020204" pitchFamily="34" charset="0"/>
                <a:cs typeface="Arial" panose="020B0604020202020204" pitchFamily="34" charset="0"/>
              </a:rPr>
              <a:t>fresh QE </a:t>
            </a:r>
            <a:r>
              <a:rPr lang="en-US" sz="1600" dirty="0">
                <a:latin typeface="Arial" panose="020B0604020202020204" pitchFamily="34" charset="0"/>
                <a:cs typeface="Arial" panose="020B0604020202020204" pitchFamily="34" charset="0"/>
              </a:rPr>
              <a:t>(at LASA) and the </a:t>
            </a:r>
            <a:r>
              <a:rPr lang="en-US" sz="1600" b="1" dirty="0">
                <a:latin typeface="Arial" panose="020B0604020202020204" pitchFamily="34" charset="0"/>
                <a:cs typeface="Arial" panose="020B0604020202020204" pitchFamily="34" charset="0"/>
              </a:rPr>
              <a:t>QE</a:t>
            </a:r>
            <a:r>
              <a:rPr lang="en-US" sz="1600" dirty="0">
                <a:latin typeface="Arial" panose="020B0604020202020204" pitchFamily="34" charset="0"/>
                <a:cs typeface="Arial" panose="020B0604020202020204" pitchFamily="34" charset="0"/>
              </a:rPr>
              <a:t> measured </a:t>
            </a:r>
            <a:r>
              <a:rPr lang="en-US" sz="1600" b="1" dirty="0">
                <a:latin typeface="Arial" panose="020B0604020202020204" pitchFamily="34" charset="0"/>
                <a:cs typeface="Arial" panose="020B0604020202020204" pitchFamily="34" charset="0"/>
              </a:rPr>
              <a:t>in the gun </a:t>
            </a:r>
            <a:r>
              <a:rPr lang="en-US" sz="1600" dirty="0">
                <a:latin typeface="Arial" panose="020B0604020202020204" pitchFamily="34" charset="0"/>
                <a:cs typeface="Arial" panose="020B0604020202020204" pitchFamily="34" charset="0"/>
              </a:rPr>
              <a:t>for these </a:t>
            </a:r>
            <a:r>
              <a:rPr lang="en-US" sz="1600" dirty="0" err="1">
                <a:latin typeface="Arial" panose="020B0604020202020204" pitchFamily="34" charset="0"/>
                <a:cs typeface="Arial" panose="020B0604020202020204" pitchFamily="34" charset="0"/>
              </a:rPr>
              <a:t>KCsSb</a:t>
            </a:r>
            <a:r>
              <a:rPr lang="en-US" sz="1600" dirty="0">
                <a:latin typeface="Arial" panose="020B0604020202020204" pitchFamily="34" charset="0"/>
                <a:cs typeface="Arial" panose="020B0604020202020204" pitchFamily="34" charset="0"/>
              </a:rPr>
              <a:t> cathodes.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The </a:t>
            </a:r>
            <a:r>
              <a:rPr lang="en-US" sz="1600" b="1" dirty="0">
                <a:latin typeface="Arial" panose="020B0604020202020204" pitchFamily="34" charset="0"/>
                <a:cs typeface="Arial" panose="020B0604020202020204" pitchFamily="34" charset="0"/>
              </a:rPr>
              <a:t>QE maps </a:t>
            </a:r>
            <a:r>
              <a:rPr lang="en-US" sz="1600" dirty="0">
                <a:latin typeface="Arial" panose="020B0604020202020204" pitchFamily="34" charset="0"/>
                <a:cs typeface="Arial" panose="020B0604020202020204" pitchFamily="34" charset="0"/>
              </a:rPr>
              <a:t>of these cathodes were </a:t>
            </a:r>
            <a:r>
              <a:rPr lang="en-US" sz="1600" b="1" dirty="0">
                <a:latin typeface="Arial" panose="020B0604020202020204" pitchFamily="34" charset="0"/>
                <a:cs typeface="Arial" panose="020B0604020202020204" pitchFamily="34" charset="0"/>
              </a:rPr>
              <a:t>uniform</a:t>
            </a:r>
            <a:r>
              <a:rPr lang="en-US" sz="1600" dirty="0">
                <a:latin typeface="Arial" panose="020B0604020202020204" pitchFamily="34" charset="0"/>
                <a:cs typeface="Arial" panose="020B0604020202020204" pitchFamily="34" charset="0"/>
              </a:rPr>
              <a:t> throughout the surface.</a:t>
            </a:r>
          </a:p>
          <a:p>
            <a:pPr marL="742950" lvl="1" indent="-285750">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No major vacuum events </a:t>
            </a:r>
            <a:r>
              <a:rPr lang="en-US" sz="1600" dirty="0">
                <a:latin typeface="Arial" panose="020B0604020202020204" pitchFamily="34" charset="0"/>
                <a:cs typeface="Arial" panose="020B0604020202020204" pitchFamily="34" charset="0"/>
              </a:rPr>
              <a:t>with the second batch of green cathodes, unlike the first batch, where high vacuum events caused rapid QE degradation.</a:t>
            </a:r>
          </a:p>
          <a:p>
            <a:pPr marL="285750" indent="-285750">
              <a:spcAft>
                <a:spcPts val="6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Dark current (DC):</a:t>
            </a:r>
          </a:p>
          <a:p>
            <a:pPr marL="742950" lvl="1" indent="-285750">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DC</a:t>
            </a:r>
            <a:r>
              <a:rPr lang="en-US" sz="1600" dirty="0">
                <a:latin typeface="Arial" panose="020B0604020202020204" pitchFamily="34" charset="0"/>
                <a:cs typeface="Arial" panose="020B0604020202020204" pitchFamily="34" charset="0"/>
              </a:rPr>
              <a:t> of Cathode </a:t>
            </a:r>
            <a:r>
              <a:rPr lang="en-US" sz="1600" b="1" dirty="0">
                <a:latin typeface="Arial" panose="020B0604020202020204" pitchFamily="34" charset="0"/>
                <a:cs typeface="Arial" panose="020B0604020202020204" pitchFamily="34" charset="0"/>
              </a:rPr>
              <a:t>99.1 (multi-layer)</a:t>
            </a:r>
            <a:r>
              <a:rPr lang="en-US" sz="1600" dirty="0">
                <a:latin typeface="Arial" panose="020B0604020202020204" pitchFamily="34" charset="0"/>
                <a:cs typeface="Arial" panose="020B0604020202020204" pitchFamily="34" charset="0"/>
              </a:rPr>
              <a:t> is </a:t>
            </a:r>
            <a:r>
              <a:rPr lang="en-US" sz="1600" b="1" dirty="0">
                <a:latin typeface="Arial" panose="020B0604020202020204" pitchFamily="34" charset="0"/>
                <a:cs typeface="Arial" panose="020B0604020202020204" pitchFamily="34" charset="0"/>
              </a:rPr>
              <a:t>similar</a:t>
            </a:r>
            <a:r>
              <a:rPr lang="en-US" sz="1600" dirty="0">
                <a:latin typeface="Arial" panose="020B0604020202020204" pitchFamily="34" charset="0"/>
                <a:cs typeface="Arial" panose="020B0604020202020204" pitchFamily="34" charset="0"/>
              </a:rPr>
              <a:t> to that of the </a:t>
            </a:r>
            <a:r>
              <a:rPr lang="en-US" sz="1600" b="1" dirty="0">
                <a:latin typeface="Arial" panose="020B0604020202020204" pitchFamily="34" charset="0"/>
                <a:cs typeface="Arial" panose="020B0604020202020204" pitchFamily="34" charset="0"/>
              </a:rPr>
              <a:t>first batch</a:t>
            </a:r>
            <a:r>
              <a:rPr lang="en-US" sz="1600" dirty="0">
                <a:latin typeface="Arial" panose="020B0604020202020204" pitchFamily="34" charset="0"/>
                <a:cs typeface="Arial" panose="020B0604020202020204" pitchFamily="34" charset="0"/>
              </a:rPr>
              <a:t> of cathodes.</a:t>
            </a:r>
          </a:p>
          <a:p>
            <a:pPr marL="742950" lvl="1"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Cathode 124.1 (</a:t>
            </a:r>
            <a:r>
              <a:rPr lang="en-US" sz="1600" b="1" dirty="0">
                <a:latin typeface="Arial" panose="020B0604020202020204" pitchFamily="34" charset="0"/>
                <a:cs typeface="Arial" panose="020B0604020202020204" pitchFamily="34" charset="0"/>
              </a:rPr>
              <a:t>modified thin</a:t>
            </a:r>
            <a:r>
              <a:rPr lang="en-US" sz="1600" dirty="0">
                <a:latin typeface="Arial" panose="020B0604020202020204" pitchFamily="34" charset="0"/>
                <a:cs typeface="Arial" panose="020B0604020202020204" pitchFamily="34" charset="0"/>
              </a:rPr>
              <a:t>) and Cathode 128.1 (</a:t>
            </a:r>
            <a:r>
              <a:rPr lang="en-US" sz="1600" b="1" dirty="0">
                <a:latin typeface="Arial" panose="020B0604020202020204" pitchFamily="34" charset="0"/>
                <a:cs typeface="Arial" panose="020B0604020202020204" pitchFamily="34" charset="0"/>
              </a:rPr>
              <a:t>modified thick</a:t>
            </a:r>
            <a:r>
              <a:rPr lang="en-US" sz="1600" dirty="0">
                <a:latin typeface="Arial" panose="020B0604020202020204" pitchFamily="34" charset="0"/>
                <a:cs typeface="Arial" panose="020B0604020202020204" pitchFamily="34" charset="0"/>
              </a:rPr>
              <a:t>) have a </a:t>
            </a:r>
            <a:r>
              <a:rPr lang="en-US" sz="1600" b="1" dirty="0">
                <a:latin typeface="Arial" panose="020B0604020202020204" pitchFamily="34" charset="0"/>
                <a:cs typeface="Arial" panose="020B0604020202020204" pitchFamily="34" charset="0"/>
              </a:rPr>
              <a:t>lower</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dark current </a:t>
            </a:r>
            <a:r>
              <a:rPr lang="en-US" sz="1600" dirty="0">
                <a:latin typeface="Arial" panose="020B0604020202020204" pitchFamily="34" charset="0"/>
                <a:cs typeface="Arial" panose="020B0604020202020204" pitchFamily="34" charset="0"/>
              </a:rPr>
              <a:t>(~ 2 times lower) </a:t>
            </a:r>
            <a:r>
              <a:rPr lang="en-US" sz="1600" b="1" dirty="0">
                <a:latin typeface="Arial" panose="020B0604020202020204" pitchFamily="34" charset="0"/>
                <a:cs typeface="Arial" panose="020B0604020202020204" pitchFamily="34" charset="0"/>
              </a:rPr>
              <a:t>compared</a:t>
            </a:r>
            <a:r>
              <a:rPr lang="en-US" sz="1600" dirty="0">
                <a:latin typeface="Arial" panose="020B0604020202020204" pitchFamily="34" charset="0"/>
                <a:cs typeface="Arial" panose="020B0604020202020204" pitchFamily="34" charset="0"/>
              </a:rPr>
              <a:t> to the </a:t>
            </a:r>
            <a:r>
              <a:rPr lang="en-US" sz="1600" b="1" dirty="0">
                <a:latin typeface="Arial" panose="020B0604020202020204" pitchFamily="34" charset="0"/>
                <a:cs typeface="Arial" panose="020B0604020202020204" pitchFamily="34" charset="0"/>
              </a:rPr>
              <a:t>first batch </a:t>
            </a:r>
            <a:r>
              <a:rPr lang="en-US" sz="1600" dirty="0">
                <a:latin typeface="Arial" panose="020B0604020202020204" pitchFamily="34" charset="0"/>
                <a:cs typeface="Arial" panose="020B0604020202020204" pitchFamily="34" charset="0"/>
              </a:rPr>
              <a:t>of cathodes (thin and thick), at least between gun gradients of 30-40 MV/m.</a:t>
            </a:r>
          </a:p>
          <a:p>
            <a:pPr marL="285750" indent="-285750">
              <a:spcAft>
                <a:spcPts val="6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Lifetime:</a:t>
            </a:r>
          </a:p>
          <a:p>
            <a:pPr marL="742950" lvl="1" indent="-285750">
              <a:spcAft>
                <a:spcPts val="6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QE</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degradation</a:t>
            </a:r>
            <a:r>
              <a:rPr lang="en-US" sz="1600" dirty="0">
                <a:latin typeface="Arial" panose="020B0604020202020204" pitchFamily="34" charset="0"/>
                <a:cs typeface="Arial" panose="020B0604020202020204" pitchFamily="34" charset="0"/>
              </a:rPr>
              <a:t> in </a:t>
            </a:r>
            <a:r>
              <a:rPr lang="en-US" sz="1600" b="1" dirty="0">
                <a:latin typeface="Arial" panose="020B0604020202020204" pitchFamily="34" charset="0"/>
                <a:cs typeface="Arial" panose="020B0604020202020204" pitchFamily="34" charset="0"/>
              </a:rPr>
              <a:t>~3 days </a:t>
            </a:r>
            <a:r>
              <a:rPr lang="en-US" sz="1600" dirty="0">
                <a:latin typeface="Arial" panose="020B0604020202020204" pitchFamily="34" charset="0"/>
                <a:cs typeface="Arial" panose="020B0604020202020204" pitchFamily="34" charset="0"/>
              </a:rPr>
              <a:t>of operation (without significant vacuum events), compared to 2 days for the first batch of cathodes.</a:t>
            </a:r>
          </a:p>
          <a:p>
            <a:pPr marL="742950" lvl="1" indent="-285750">
              <a:spcAft>
                <a:spcPts val="600"/>
              </a:spcAft>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F2A4201C-70F1-524D-A3F5-6747F7019722}"/>
              </a:ext>
            </a:extLst>
          </p:cNvPr>
          <p:cNvSpPr txBox="1"/>
          <p:nvPr/>
        </p:nvSpPr>
        <p:spPr>
          <a:xfrm>
            <a:off x="4387142" y="6576079"/>
            <a:ext cx="2997175" cy="338554"/>
          </a:xfrm>
          <a:prstGeom prst="rect">
            <a:avLst/>
          </a:prstGeom>
          <a:noFill/>
        </p:spPr>
        <p:txBody>
          <a:bodyPr wrap="square">
            <a:spAutoFit/>
          </a:bodyPr>
          <a:lstStyle/>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Dark current comparison</a:t>
            </a:r>
            <a:endParaRPr lang="en-US" sz="1600" dirty="0"/>
          </a:p>
        </p:txBody>
      </p:sp>
      <p:sp>
        <p:nvSpPr>
          <p:cNvPr id="52" name="TextBox 51">
            <a:extLst>
              <a:ext uri="{FF2B5EF4-FFF2-40B4-BE49-F238E27FC236}">
                <a16:creationId xmlns:a16="http://schemas.microsoft.com/office/drawing/2014/main" id="{589FFAE7-21EC-5E87-0D83-1A8E2C86F75B}"/>
              </a:ext>
            </a:extLst>
          </p:cNvPr>
          <p:cNvSpPr txBox="1"/>
          <p:nvPr/>
        </p:nvSpPr>
        <p:spPr>
          <a:xfrm>
            <a:off x="9447422" y="3856608"/>
            <a:ext cx="1310203"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Life time</a:t>
            </a:r>
            <a:endParaRPr lang="en-US" sz="1600" dirty="0"/>
          </a:p>
        </p:txBody>
      </p:sp>
      <p:grpSp>
        <p:nvGrpSpPr>
          <p:cNvPr id="13" name="Group 12">
            <a:extLst>
              <a:ext uri="{FF2B5EF4-FFF2-40B4-BE49-F238E27FC236}">
                <a16:creationId xmlns:a16="http://schemas.microsoft.com/office/drawing/2014/main" id="{19D1101F-0D88-BB25-547E-280C42760242}"/>
              </a:ext>
            </a:extLst>
          </p:cNvPr>
          <p:cNvGrpSpPr/>
          <p:nvPr/>
        </p:nvGrpSpPr>
        <p:grpSpPr>
          <a:xfrm>
            <a:off x="297807" y="4099603"/>
            <a:ext cx="3044188" cy="2639386"/>
            <a:chOff x="1210167" y="994451"/>
            <a:chExt cx="3044188" cy="2639386"/>
          </a:xfrm>
        </p:grpSpPr>
        <p:pic>
          <p:nvPicPr>
            <p:cNvPr id="11" name="Picture 10">
              <a:extLst>
                <a:ext uri="{FF2B5EF4-FFF2-40B4-BE49-F238E27FC236}">
                  <a16:creationId xmlns:a16="http://schemas.microsoft.com/office/drawing/2014/main" id="{F8816FC3-E15D-1016-CCC3-7EBD109C7B5D}"/>
                </a:ext>
              </a:extLst>
            </p:cNvPr>
            <p:cNvPicPr>
              <a:picLocks noChangeAspect="1"/>
            </p:cNvPicPr>
            <p:nvPr/>
          </p:nvPicPr>
          <p:blipFill>
            <a:blip r:embed="rId6"/>
            <a:stretch>
              <a:fillRect/>
            </a:stretch>
          </p:blipFill>
          <p:spPr>
            <a:xfrm>
              <a:off x="1328737" y="994451"/>
              <a:ext cx="2620657" cy="2300832"/>
            </a:xfrm>
            <a:prstGeom prst="rect">
              <a:avLst/>
            </a:prstGeom>
          </p:spPr>
          <p:style>
            <a:lnRef idx="2">
              <a:schemeClr val="dk1"/>
            </a:lnRef>
            <a:fillRef idx="1">
              <a:schemeClr val="lt1"/>
            </a:fillRef>
            <a:effectRef idx="0">
              <a:schemeClr val="dk1"/>
            </a:effectRef>
            <a:fontRef idx="minor">
              <a:schemeClr val="dk1"/>
            </a:fontRef>
          </p:style>
        </p:pic>
        <p:sp>
          <p:nvSpPr>
            <p:cNvPr id="12" name="TextBox 11">
              <a:extLst>
                <a:ext uri="{FF2B5EF4-FFF2-40B4-BE49-F238E27FC236}">
                  <a16:creationId xmlns:a16="http://schemas.microsoft.com/office/drawing/2014/main" id="{7C1E053D-7B68-8BB2-8900-0E7A406CC914}"/>
                </a:ext>
              </a:extLst>
            </p:cNvPr>
            <p:cNvSpPr txBox="1"/>
            <p:nvPr/>
          </p:nvSpPr>
          <p:spPr>
            <a:xfrm>
              <a:off x="1210167" y="3295283"/>
              <a:ext cx="3044188" cy="33855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QE map of cathode 124.1 </a:t>
              </a:r>
              <a:endParaRPr lang="en-US" sz="1600" dirty="0"/>
            </a:p>
          </p:txBody>
        </p:sp>
      </p:grpSp>
      <p:graphicFrame>
        <p:nvGraphicFramePr>
          <p:cNvPr id="7" name="Chart 6">
            <a:extLst>
              <a:ext uri="{FF2B5EF4-FFF2-40B4-BE49-F238E27FC236}">
                <a16:creationId xmlns:a16="http://schemas.microsoft.com/office/drawing/2014/main" id="{67C07E8A-4E25-C270-303C-E1E7FE2F8662}"/>
              </a:ext>
            </a:extLst>
          </p:cNvPr>
          <p:cNvGraphicFramePr>
            <a:graphicFrameLocks/>
          </p:cNvGraphicFramePr>
          <p:nvPr>
            <p:extLst>
              <p:ext uri="{D42A27DB-BD31-4B8C-83A1-F6EECF244321}">
                <p14:modId xmlns:p14="http://schemas.microsoft.com/office/powerpoint/2010/main" val="734313839"/>
              </p:ext>
            </p:extLst>
          </p:nvPr>
        </p:nvGraphicFramePr>
        <p:xfrm>
          <a:off x="3200081" y="3797858"/>
          <a:ext cx="4737575" cy="2879272"/>
        </p:xfrm>
        <a:graphic>
          <a:graphicData uri="http://schemas.openxmlformats.org/drawingml/2006/chart">
            <c:chart xmlns:c="http://schemas.openxmlformats.org/drawingml/2006/chart" xmlns:r="http://schemas.openxmlformats.org/officeDocument/2006/relationships" r:id="rId7"/>
          </a:graphicData>
        </a:graphic>
      </p:graphicFrame>
      <p:grpSp>
        <p:nvGrpSpPr>
          <p:cNvPr id="33" name="Group 32">
            <a:extLst>
              <a:ext uri="{FF2B5EF4-FFF2-40B4-BE49-F238E27FC236}">
                <a16:creationId xmlns:a16="http://schemas.microsoft.com/office/drawing/2014/main" id="{B508B505-7780-52FC-F5C2-1FC89B3E9CE8}"/>
              </a:ext>
            </a:extLst>
          </p:cNvPr>
          <p:cNvGrpSpPr/>
          <p:nvPr/>
        </p:nvGrpSpPr>
        <p:grpSpPr>
          <a:xfrm>
            <a:off x="6094672" y="4222692"/>
            <a:ext cx="1902284" cy="1000504"/>
            <a:chOff x="6094672" y="4222692"/>
            <a:chExt cx="1902284" cy="1000504"/>
          </a:xfrm>
        </p:grpSpPr>
        <p:sp>
          <p:nvSpPr>
            <p:cNvPr id="8" name="TextBox 7">
              <a:extLst>
                <a:ext uri="{FF2B5EF4-FFF2-40B4-BE49-F238E27FC236}">
                  <a16:creationId xmlns:a16="http://schemas.microsoft.com/office/drawing/2014/main" id="{4C9E0841-B9C4-E116-B234-BC7996B48140}"/>
                </a:ext>
              </a:extLst>
            </p:cNvPr>
            <p:cNvSpPr txBox="1"/>
            <p:nvPr/>
          </p:nvSpPr>
          <p:spPr>
            <a:xfrm>
              <a:off x="6536300" y="4222692"/>
              <a:ext cx="1460656" cy="261610"/>
            </a:xfrm>
            <a:prstGeom prst="rect">
              <a:avLst/>
            </a:prstGeom>
            <a:solidFill>
              <a:srgbClr val="00B0F0"/>
            </a:solidFill>
          </p:spPr>
          <p:txBody>
            <a:bodyPr wrap="none" rtlCol="0">
              <a:spAutoFit/>
            </a:bodyPr>
            <a:lstStyle/>
            <a:p>
              <a:r>
                <a:rPr lang="en-US" sz="1100" b="1" dirty="0">
                  <a:solidFill>
                    <a:schemeClr val="bg1"/>
                  </a:solidFill>
                  <a:latin typeface="Arial" panose="020B0604020202020204" pitchFamily="34" charset="0"/>
                  <a:cs typeface="Arial" panose="020B0604020202020204" pitchFamily="34" charset="0"/>
                </a:rPr>
                <a:t>1</a:t>
              </a:r>
              <a:r>
                <a:rPr lang="en-US" sz="1100" b="1" baseline="30000" dirty="0">
                  <a:solidFill>
                    <a:schemeClr val="bg1"/>
                  </a:solidFill>
                  <a:latin typeface="Arial" panose="020B0604020202020204" pitchFamily="34" charset="0"/>
                  <a:cs typeface="Arial" panose="020B0604020202020204" pitchFamily="34" charset="0"/>
                </a:rPr>
                <a:t>st</a:t>
              </a:r>
              <a:r>
                <a:rPr lang="en-US" sz="1100" b="1" dirty="0">
                  <a:solidFill>
                    <a:schemeClr val="bg1"/>
                  </a:solidFill>
                  <a:latin typeface="Arial" panose="020B0604020202020204" pitchFamily="34" charset="0"/>
                  <a:cs typeface="Arial" panose="020B0604020202020204" pitchFamily="34" charset="0"/>
                </a:rPr>
                <a:t> batch cathodes</a:t>
              </a:r>
            </a:p>
          </p:txBody>
        </p:sp>
        <p:cxnSp>
          <p:nvCxnSpPr>
            <p:cNvPr id="10" name="Straight Arrow Connector 9">
              <a:extLst>
                <a:ext uri="{FF2B5EF4-FFF2-40B4-BE49-F238E27FC236}">
                  <a16:creationId xmlns:a16="http://schemas.microsoft.com/office/drawing/2014/main" id="{1E55A224-93E2-ADC1-A025-53DCDDB73B2A}"/>
                </a:ext>
              </a:extLst>
            </p:cNvPr>
            <p:cNvCxnSpPr>
              <a:cxnSpLocks/>
            </p:cNvCxnSpPr>
            <p:nvPr/>
          </p:nvCxnSpPr>
          <p:spPr>
            <a:xfrm flipV="1">
              <a:off x="6094672" y="4484302"/>
              <a:ext cx="382328" cy="427787"/>
            </a:xfrm>
            <a:prstGeom prst="straightConnector1">
              <a:avLst/>
            </a:prstGeom>
            <a:ln w="127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8ECB421-629F-A777-B7A8-2D44510EC206}"/>
                </a:ext>
              </a:extLst>
            </p:cNvPr>
            <p:cNvCxnSpPr>
              <a:cxnSpLocks/>
            </p:cNvCxnSpPr>
            <p:nvPr/>
          </p:nvCxnSpPr>
          <p:spPr>
            <a:xfrm flipV="1">
              <a:off x="6431574" y="4509944"/>
              <a:ext cx="208473" cy="713252"/>
            </a:xfrm>
            <a:prstGeom prst="straightConnector1">
              <a:avLst/>
            </a:prstGeom>
            <a:ln w="12700">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A0C0DB2-2F2B-A7E8-25E6-DAF0AC819583}"/>
              </a:ext>
            </a:extLst>
          </p:cNvPr>
          <p:cNvGrpSpPr/>
          <p:nvPr/>
        </p:nvGrpSpPr>
        <p:grpSpPr>
          <a:xfrm>
            <a:off x="3735131" y="5988912"/>
            <a:ext cx="1808163" cy="276323"/>
            <a:chOff x="3735131" y="5988912"/>
            <a:chExt cx="1808163" cy="276323"/>
          </a:xfrm>
        </p:grpSpPr>
        <p:sp>
          <p:nvSpPr>
            <p:cNvPr id="19" name="TextBox 18">
              <a:extLst>
                <a:ext uri="{FF2B5EF4-FFF2-40B4-BE49-F238E27FC236}">
                  <a16:creationId xmlns:a16="http://schemas.microsoft.com/office/drawing/2014/main" id="{CD8FB3EE-2E52-E415-9F83-E91107AF424C}"/>
                </a:ext>
              </a:extLst>
            </p:cNvPr>
            <p:cNvSpPr txBox="1"/>
            <p:nvPr/>
          </p:nvSpPr>
          <p:spPr>
            <a:xfrm>
              <a:off x="3735131" y="5988912"/>
              <a:ext cx="1465540" cy="261610"/>
            </a:xfrm>
            <a:prstGeom prst="rect">
              <a:avLst/>
            </a:prstGeom>
            <a:solidFill>
              <a:srgbClr val="00B0F0"/>
            </a:solid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2</a:t>
              </a:r>
              <a:r>
                <a:rPr lang="en-US" sz="1100" b="1" baseline="30000" dirty="0">
                  <a:solidFill>
                    <a:schemeClr val="bg1"/>
                  </a:solidFill>
                  <a:latin typeface="Arial" panose="020B0604020202020204" pitchFamily="34" charset="0"/>
                  <a:cs typeface="Arial" panose="020B0604020202020204" pitchFamily="34" charset="0"/>
                </a:rPr>
                <a:t>nd</a:t>
              </a:r>
              <a:r>
                <a:rPr lang="en-US" sz="1100" b="1" dirty="0">
                  <a:solidFill>
                    <a:schemeClr val="bg1"/>
                  </a:solidFill>
                  <a:latin typeface="Arial" panose="020B0604020202020204" pitchFamily="34" charset="0"/>
                  <a:cs typeface="Arial" panose="020B0604020202020204" pitchFamily="34" charset="0"/>
                </a:rPr>
                <a:t> batch cathodes</a:t>
              </a:r>
            </a:p>
          </p:txBody>
        </p:sp>
        <p:cxnSp>
          <p:nvCxnSpPr>
            <p:cNvPr id="20" name="Straight Arrow Connector 19">
              <a:extLst>
                <a:ext uri="{FF2B5EF4-FFF2-40B4-BE49-F238E27FC236}">
                  <a16:creationId xmlns:a16="http://schemas.microsoft.com/office/drawing/2014/main" id="{1A021018-5A84-D536-2958-82FED44B5517}"/>
                </a:ext>
              </a:extLst>
            </p:cNvPr>
            <p:cNvCxnSpPr>
              <a:cxnSpLocks/>
              <a:endCxn id="19" idx="3"/>
            </p:cNvCxnSpPr>
            <p:nvPr/>
          </p:nvCxnSpPr>
          <p:spPr>
            <a:xfrm flipH="1">
              <a:off x="5200671" y="5988912"/>
              <a:ext cx="183987" cy="130805"/>
            </a:xfrm>
            <a:prstGeom prst="straightConnector1">
              <a:avLst/>
            </a:prstGeom>
            <a:ln w="127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7DB156D-377A-C7F2-D828-AB8546F46B51}"/>
                </a:ext>
              </a:extLst>
            </p:cNvPr>
            <p:cNvCxnSpPr>
              <a:cxnSpLocks/>
            </p:cNvCxnSpPr>
            <p:nvPr/>
          </p:nvCxnSpPr>
          <p:spPr>
            <a:xfrm flipH="1" flipV="1">
              <a:off x="5200671" y="6175652"/>
              <a:ext cx="342623" cy="89583"/>
            </a:xfrm>
            <a:prstGeom prst="straightConnector1">
              <a:avLst/>
            </a:prstGeom>
            <a:ln w="127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4E8E54D5-B9E2-A609-98F0-DDAC2D9C1CC9}"/>
              </a:ext>
            </a:extLst>
          </p:cNvPr>
          <p:cNvSpPr txBox="1"/>
          <p:nvPr/>
        </p:nvSpPr>
        <p:spPr>
          <a:xfrm>
            <a:off x="7034682" y="5605364"/>
            <a:ext cx="659496" cy="261610"/>
          </a:xfrm>
          <a:prstGeom prst="rect">
            <a:avLst/>
          </a:prstGeom>
          <a:solidFill>
            <a:srgbClr val="00B0F0"/>
          </a:solidFill>
        </p:spPr>
        <p:txBody>
          <a:bodyPr wrap="square" rtlCol="0">
            <a:spAutoFit/>
          </a:bodyPr>
          <a:lstStyle/>
          <a:p>
            <a:pPr algn="ctr"/>
            <a:r>
              <a:rPr lang="en-US" sz="1100" b="1" dirty="0">
                <a:solidFill>
                  <a:schemeClr val="bg1"/>
                </a:solidFill>
                <a:latin typeface="Arial" panose="020B0604020202020204" pitchFamily="34" charset="0"/>
                <a:cs typeface="Arial" panose="020B0604020202020204" pitchFamily="34" charset="0"/>
              </a:rPr>
              <a:t>Cs</a:t>
            </a:r>
            <a:r>
              <a:rPr lang="en-US" sz="1100" b="1" dirty="0">
                <a:solidFill>
                  <a:schemeClr val="bg1"/>
                </a:solidFill>
                <a:latin typeface="Times New Roman" panose="02020603050405020304" pitchFamily="18" charset="0"/>
                <a:cs typeface="Times New Roman" panose="02020603050405020304" pitchFamily="18" charset="0"/>
              </a:rPr>
              <a:t>₂Te</a:t>
            </a:r>
            <a:endParaRPr lang="en-US" sz="1100" b="1" dirty="0">
              <a:solidFill>
                <a:schemeClr val="bg1"/>
              </a:solidFill>
              <a:latin typeface="Arial" panose="020B0604020202020204" pitchFamily="34" charset="0"/>
              <a:cs typeface="Arial" panose="020B0604020202020204" pitchFamily="34" charset="0"/>
            </a:endParaRPr>
          </a:p>
        </p:txBody>
      </p:sp>
      <p:sp>
        <p:nvSpPr>
          <p:cNvPr id="31" name="Arrow: Down 30">
            <a:extLst>
              <a:ext uri="{FF2B5EF4-FFF2-40B4-BE49-F238E27FC236}">
                <a16:creationId xmlns:a16="http://schemas.microsoft.com/office/drawing/2014/main" id="{4B82A0E8-1F1E-3FDF-9CAE-CB13C9074E81}"/>
              </a:ext>
            </a:extLst>
          </p:cNvPr>
          <p:cNvSpPr/>
          <p:nvPr/>
        </p:nvSpPr>
        <p:spPr>
          <a:xfrm>
            <a:off x="6061979" y="5884652"/>
            <a:ext cx="183987" cy="235065"/>
          </a:xfrm>
          <a:prstGeom prst="downArrow">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CB1903C0-8E15-87AB-86DC-D56A0C87F8D4}"/>
              </a:ext>
            </a:extLst>
          </p:cNvPr>
          <p:cNvCxnSpPr/>
          <p:nvPr/>
        </p:nvCxnSpPr>
        <p:spPr>
          <a:xfrm>
            <a:off x="5987334" y="4764947"/>
            <a:ext cx="0" cy="1557847"/>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961B0E-F084-7944-0CCA-6E675DD47EBA}"/>
              </a:ext>
            </a:extLst>
          </p:cNvPr>
          <p:cNvCxnSpPr/>
          <p:nvPr/>
        </p:nvCxnSpPr>
        <p:spPr>
          <a:xfrm>
            <a:off x="5691865" y="4826440"/>
            <a:ext cx="0" cy="1557847"/>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1BB4E6E-ED1F-C4E7-EC85-7FC149A0F214}"/>
              </a:ext>
            </a:extLst>
          </p:cNvPr>
          <p:cNvSpPr txBox="1"/>
          <p:nvPr/>
        </p:nvSpPr>
        <p:spPr>
          <a:xfrm>
            <a:off x="9419589" y="6496091"/>
            <a:ext cx="1160895" cy="338554"/>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600" dirty="0">
                <a:latin typeface="Arial" panose="020B0604020202020204" pitchFamily="34" charset="0"/>
                <a:cs typeface="Arial" panose="020B0604020202020204" pitchFamily="34" charset="0"/>
              </a:rPr>
              <a:t>~ 72 hours</a:t>
            </a:r>
          </a:p>
        </p:txBody>
      </p:sp>
      <p:grpSp>
        <p:nvGrpSpPr>
          <p:cNvPr id="42" name="Group 41">
            <a:extLst>
              <a:ext uri="{FF2B5EF4-FFF2-40B4-BE49-F238E27FC236}">
                <a16:creationId xmlns:a16="http://schemas.microsoft.com/office/drawing/2014/main" id="{1B0DB875-7526-4260-2AA8-BB84EF6E07A7}"/>
              </a:ext>
            </a:extLst>
          </p:cNvPr>
          <p:cNvGrpSpPr/>
          <p:nvPr/>
        </p:nvGrpSpPr>
        <p:grpSpPr>
          <a:xfrm>
            <a:off x="8352753" y="4177342"/>
            <a:ext cx="3403855" cy="2352042"/>
            <a:chOff x="8330547" y="3862114"/>
            <a:chExt cx="3403855" cy="2352042"/>
          </a:xfrm>
        </p:grpSpPr>
        <p:pic>
          <p:nvPicPr>
            <p:cNvPr id="38" name="Picture 37">
              <a:extLst>
                <a:ext uri="{FF2B5EF4-FFF2-40B4-BE49-F238E27FC236}">
                  <a16:creationId xmlns:a16="http://schemas.microsoft.com/office/drawing/2014/main" id="{09184D46-FD7B-FDE0-428C-56881C7DA0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30547" y="3862114"/>
              <a:ext cx="3403855" cy="2352042"/>
            </a:xfrm>
            <a:prstGeom prst="rect">
              <a:avLst/>
            </a:prstGeom>
          </p:spPr>
        </p:pic>
        <p:sp>
          <p:nvSpPr>
            <p:cNvPr id="41" name="Oval 40">
              <a:extLst>
                <a:ext uri="{FF2B5EF4-FFF2-40B4-BE49-F238E27FC236}">
                  <a16:creationId xmlns:a16="http://schemas.microsoft.com/office/drawing/2014/main" id="{B6788CF3-1FED-262E-0836-4FEA2621385D}"/>
                </a:ext>
              </a:extLst>
            </p:cNvPr>
            <p:cNvSpPr/>
            <p:nvPr/>
          </p:nvSpPr>
          <p:spPr>
            <a:xfrm>
              <a:off x="10523809" y="4157919"/>
              <a:ext cx="711415" cy="21127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 name="Straight Arrow Connector 38">
            <a:extLst>
              <a:ext uri="{FF2B5EF4-FFF2-40B4-BE49-F238E27FC236}">
                <a16:creationId xmlns:a16="http://schemas.microsoft.com/office/drawing/2014/main" id="{4C437E2F-9107-6DB2-CEA5-4FBA7D7C446A}"/>
              </a:ext>
            </a:extLst>
          </p:cNvPr>
          <p:cNvCxnSpPr>
            <a:cxnSpLocks/>
          </p:cNvCxnSpPr>
          <p:nvPr/>
        </p:nvCxnSpPr>
        <p:spPr>
          <a:xfrm>
            <a:off x="8897240" y="6436713"/>
            <a:ext cx="2205592" cy="0"/>
          </a:xfrm>
          <a:prstGeom prst="straightConnector1">
            <a:avLst/>
          </a:prstGeom>
          <a:ln>
            <a:headEnd type="triangle"/>
            <a:tailEnd type="triangle"/>
          </a:ln>
        </p:spPr>
        <p:style>
          <a:lnRef idx="2">
            <a:schemeClr val="dk1"/>
          </a:lnRef>
          <a:fillRef idx="1">
            <a:schemeClr val="lt1"/>
          </a:fillRef>
          <a:effectRef idx="0">
            <a:schemeClr val="dk1"/>
          </a:effectRef>
          <a:fontRef idx="minor">
            <a:schemeClr val="dk1"/>
          </a:fontRef>
        </p:style>
      </p:cxnSp>
    </p:spTree>
    <p:extLst>
      <p:ext uri="{BB962C8B-B14F-4D97-AF65-F5344CB8AC3E}">
        <p14:creationId xmlns:p14="http://schemas.microsoft.com/office/powerpoint/2010/main" val="11983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Graphic spid="7" grpId="0">
        <p:bldAsOne/>
      </p:bldGraphic>
      <p:bldP spid="30" grpId="0" animBg="1"/>
      <p:bldP spid="31" grpId="0" animBg="1"/>
      <p:bldP spid="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4BF82FE6-C58E-6046-E873-413EA654BAE5}"/>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6EEB5871-380A-C19F-CE66-B193E60AE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2919F3AC-F52C-B7D1-ADE6-366393C3EA81}"/>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6B1701D6-C9D1-C945-AB62-5FC732AAEB37}"/>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33F59535-C352-B7AD-CE5B-AA758F4E7202}"/>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17</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A899611-CAD0-FC14-A5A5-707264A5BE88}"/>
              </a:ext>
            </a:extLst>
          </p:cNvPr>
          <p:cNvSpPr txBox="1"/>
          <p:nvPr/>
        </p:nvSpPr>
        <p:spPr>
          <a:xfrm>
            <a:off x="79900" y="3011"/>
            <a:ext cx="5166804" cy="523220"/>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en-US" sz="2800" b="1" dirty="0">
                <a:solidFill>
                  <a:srgbClr val="00B0F0"/>
                </a:solidFill>
                <a:latin typeface="Arial" panose="020B0604020202020204" pitchFamily="34" charset="0"/>
                <a:cs typeface="Arial" panose="020B0604020202020204" pitchFamily="34" charset="0"/>
              </a:rPr>
              <a:t>Summary &amp; Future plan</a:t>
            </a:r>
          </a:p>
        </p:txBody>
      </p:sp>
      <p:sp>
        <p:nvSpPr>
          <p:cNvPr id="9" name="TextBox 8">
            <a:extLst>
              <a:ext uri="{FF2B5EF4-FFF2-40B4-BE49-F238E27FC236}">
                <a16:creationId xmlns:a16="http://schemas.microsoft.com/office/drawing/2014/main" id="{B530A274-8C86-983C-3361-5156A3FAB3A4}"/>
              </a:ext>
            </a:extLst>
          </p:cNvPr>
          <p:cNvSpPr txBox="1"/>
          <p:nvPr/>
        </p:nvSpPr>
        <p:spPr>
          <a:xfrm>
            <a:off x="161926" y="723811"/>
            <a:ext cx="12106274" cy="7817525"/>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3 </a:t>
            </a:r>
            <a:r>
              <a:rPr lang="en-US" sz="1600" b="1" dirty="0">
                <a:latin typeface="Arial" panose="020B0604020202020204" pitchFamily="34" charset="0"/>
                <a:cs typeface="Arial" panose="020B0604020202020204" pitchFamily="34" charset="0"/>
              </a:rPr>
              <a:t>KCsSb</a:t>
            </a:r>
            <a:r>
              <a:rPr lang="en-US" sz="1600" dirty="0">
                <a:latin typeface="Arial" panose="020B0604020202020204" pitchFamily="34" charset="0"/>
                <a:cs typeface="Arial" panose="020B0604020202020204" pitchFamily="34" charset="0"/>
              </a:rPr>
              <a:t> cathodes and 1 </a:t>
            </a:r>
            <a:r>
              <a:rPr lang="en-US" sz="1600" dirty="0" err="1">
                <a:latin typeface="Arial" panose="020B0604020202020204" pitchFamily="34" charset="0"/>
                <a:cs typeface="Arial" panose="020B0604020202020204" pitchFamily="34" charset="0"/>
              </a:rPr>
              <a:t>NaKSb</a:t>
            </a:r>
            <a:r>
              <a:rPr lang="en-US" sz="1600" dirty="0">
                <a:latin typeface="Arial" panose="020B0604020202020204" pitchFamily="34" charset="0"/>
                <a:cs typeface="Arial" panose="020B0604020202020204" pitchFamily="34" charset="0"/>
              </a:rPr>
              <a:t>(Cs) cathode have been produced for testing in the PITZ RF gun.</a:t>
            </a:r>
          </a:p>
          <a:p>
            <a:pPr marL="285750" indent="-285750">
              <a:spcAft>
                <a:spcPts val="12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Among these, </a:t>
            </a:r>
            <a:r>
              <a:rPr lang="en-US" sz="1600" b="1" dirty="0">
                <a:latin typeface="Arial" panose="020B0604020202020204" pitchFamily="34" charset="0"/>
                <a:cs typeface="Arial" panose="020B0604020202020204" pitchFamily="34" charset="0"/>
              </a:rPr>
              <a:t>1 KCsSb </a:t>
            </a:r>
            <a:r>
              <a:rPr lang="en-US" sz="1600" dirty="0">
                <a:latin typeface="Arial" panose="020B0604020202020204" pitchFamily="34" charset="0"/>
                <a:cs typeface="Arial" panose="020B0604020202020204" pitchFamily="34" charset="0"/>
              </a:rPr>
              <a:t>thin </a:t>
            </a:r>
            <a:r>
              <a:rPr lang="en-US" sz="1600" b="1" dirty="0">
                <a:latin typeface="Arial" panose="020B0604020202020204" pitchFamily="34" charset="0"/>
                <a:cs typeface="Arial" panose="020B0604020202020204" pitchFamily="34" charset="0"/>
              </a:rPr>
              <a:t>multi-layer</a:t>
            </a:r>
            <a:r>
              <a:rPr lang="en-US" sz="1600" dirty="0">
                <a:latin typeface="Arial" panose="020B0604020202020204" pitchFamily="34" charset="0"/>
                <a:cs typeface="Arial" panose="020B0604020202020204" pitchFamily="34" charset="0"/>
              </a:rPr>
              <a:t> cathode (Cathode 99.1), </a:t>
            </a:r>
            <a:r>
              <a:rPr lang="en-US" sz="1600" b="1"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modified</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KCsSb thin </a:t>
            </a:r>
            <a:r>
              <a:rPr lang="en-US" sz="1600" dirty="0">
                <a:latin typeface="Arial" panose="020B0604020202020204" pitchFamily="34" charset="0"/>
                <a:cs typeface="Arial" panose="020B0604020202020204" pitchFamily="34" charset="0"/>
              </a:rPr>
              <a:t>cathode (Cathode 124.1, Sb = 5 nm), and </a:t>
            </a:r>
            <a:r>
              <a:rPr lang="en-US" sz="1600" b="1" dirty="0">
                <a:latin typeface="Arial" panose="020B0604020202020204" pitchFamily="34" charset="0"/>
                <a:cs typeface="Arial" panose="020B0604020202020204" pitchFamily="34" charset="0"/>
              </a:rPr>
              <a:t>1 modified KCsSb thick </a:t>
            </a:r>
            <a:r>
              <a:rPr lang="en-US" sz="1600" dirty="0">
                <a:latin typeface="Arial" panose="020B0604020202020204" pitchFamily="34" charset="0"/>
                <a:cs typeface="Arial" panose="020B0604020202020204" pitchFamily="34" charset="0"/>
              </a:rPr>
              <a:t>cathode (Cathode 128.1, Sb = 10 nm) were produced.</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3 KCsSb </a:t>
            </a:r>
            <a:r>
              <a:rPr lang="en-US" sz="1600" dirty="0">
                <a:latin typeface="Arial" panose="020B0604020202020204" pitchFamily="34" charset="0"/>
                <a:cs typeface="Arial" panose="020B0604020202020204" pitchFamily="34" charset="0"/>
              </a:rPr>
              <a:t>cathodes were produced with sequential deposition, recording </a:t>
            </a:r>
            <a:r>
              <a:rPr lang="en-US" sz="1600" b="1" dirty="0">
                <a:latin typeface="Arial" panose="020B0604020202020204" pitchFamily="34" charset="0"/>
                <a:cs typeface="Arial" panose="020B0604020202020204" pitchFamily="34" charset="0"/>
              </a:rPr>
              <a:t>QE</a:t>
            </a:r>
            <a:r>
              <a:rPr lang="en-US" sz="1600" dirty="0">
                <a:latin typeface="Arial" panose="020B0604020202020204" pitchFamily="34" charset="0"/>
                <a:cs typeface="Arial" panose="020B0604020202020204" pitchFamily="34" charset="0"/>
              </a:rPr>
              <a:t> of </a:t>
            </a:r>
            <a:r>
              <a:rPr lang="en-US" sz="1600" b="1" dirty="0">
                <a:latin typeface="Arial" panose="020B0604020202020204" pitchFamily="34" charset="0"/>
                <a:cs typeface="Arial" panose="020B0604020202020204" pitchFamily="34" charset="0"/>
              </a:rPr>
              <a:t>8-9.6%</a:t>
            </a:r>
            <a:r>
              <a:rPr lang="en-US" sz="1600" dirty="0">
                <a:latin typeface="Arial" panose="020B0604020202020204" pitchFamily="34" charset="0"/>
                <a:cs typeface="Arial" panose="020B0604020202020204" pitchFamily="34" charset="0"/>
              </a:rPr>
              <a:t> at 514 nm.</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Controlling</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K</a:t>
            </a:r>
            <a:r>
              <a:rPr lang="en-US" sz="1600" dirty="0">
                <a:latin typeface="Arial" panose="020B0604020202020204" pitchFamily="34" charset="0"/>
                <a:cs typeface="Arial" panose="020B0604020202020204" pitchFamily="34" charset="0"/>
              </a:rPr>
              <a:t> thickness during deposition (cathodes 124.1 &amp; 128.1) was crucial for achieving </a:t>
            </a:r>
            <a:r>
              <a:rPr lang="en-US" sz="1600" b="1" dirty="0">
                <a:latin typeface="Arial" panose="020B0604020202020204" pitchFamily="34" charset="0"/>
                <a:cs typeface="Arial" panose="020B0604020202020204" pitchFamily="34" charset="0"/>
              </a:rPr>
              <a:t>cubic</a:t>
            </a:r>
            <a:r>
              <a:rPr lang="en-US" sz="1600" dirty="0">
                <a:latin typeface="Arial" panose="020B0604020202020204" pitchFamily="34" charset="0"/>
                <a:cs typeface="Arial" panose="020B0604020202020204" pitchFamily="34" charset="0"/>
              </a:rPr>
              <a:t> orientation in </a:t>
            </a:r>
            <a:r>
              <a:rPr lang="en-US" sz="1600" b="1" dirty="0">
                <a:latin typeface="Arial" panose="020B0604020202020204" pitchFamily="34" charset="0"/>
                <a:cs typeface="Arial" panose="020B0604020202020204" pitchFamily="34" charset="0"/>
              </a:rPr>
              <a:t>KSb</a:t>
            </a:r>
            <a:r>
              <a:rPr lang="en-US" sz="1600" dirty="0">
                <a:latin typeface="Arial" panose="020B0604020202020204" pitchFamily="34" charset="0"/>
                <a:cs typeface="Arial" panose="020B0604020202020204" pitchFamily="34" charset="0"/>
              </a:rPr>
              <a:t> compounds, as shown by the comparison of experimental spectral reflectivity with DFT simulations of K</a:t>
            </a:r>
            <a:r>
              <a:rPr lang="en-US" sz="1600" dirty="0">
                <a:latin typeface="Times New Roman" panose="02020603050405020304" pitchFamily="18" charset="0"/>
                <a:cs typeface="Times New Roman" panose="02020603050405020304" pitchFamily="18" charset="0"/>
              </a:rPr>
              <a:t>₃</a:t>
            </a:r>
            <a:r>
              <a:rPr lang="en-US" sz="1600" dirty="0">
                <a:latin typeface="Arial" panose="020B0604020202020204" pitchFamily="34" charset="0"/>
                <a:cs typeface="Arial" panose="020B0604020202020204" pitchFamily="34" charset="0"/>
              </a:rPr>
              <a:t>Sb (cubic).</a:t>
            </a:r>
          </a:p>
          <a:p>
            <a:pPr marL="285750" indent="-285750">
              <a:spcAft>
                <a:spcPts val="12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Previous XRD confirms that Cs reacts effectively with cubic KSb to form predominantly cubic KCsSb, as validated by comparing DFT and experimental spectral reflectivity of KCsSb compounds (cathodes 124.1 and 128.1).</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Cathodes 124.1 (thin) </a:t>
            </a:r>
            <a:r>
              <a:rPr lang="en-US" sz="1600" dirty="0">
                <a:latin typeface="Arial" panose="020B0604020202020204" pitchFamily="34" charset="0"/>
                <a:cs typeface="Arial" panose="020B0604020202020204" pitchFamily="34" charset="0"/>
              </a:rPr>
              <a:t>and </a:t>
            </a:r>
            <a:r>
              <a:rPr lang="en-US" sz="1600" b="1" dirty="0">
                <a:latin typeface="Arial" panose="020B0604020202020204" pitchFamily="34" charset="0"/>
                <a:cs typeface="Arial" panose="020B0604020202020204" pitchFamily="34" charset="0"/>
              </a:rPr>
              <a:t>128.1 (thick) </a:t>
            </a:r>
            <a:r>
              <a:rPr lang="en-US" sz="1600" dirty="0">
                <a:latin typeface="Arial" panose="020B0604020202020204" pitchFamily="34" charset="0"/>
                <a:cs typeface="Arial" panose="020B0604020202020204" pitchFamily="34" charset="0"/>
              </a:rPr>
              <a:t>show relatively </a:t>
            </a:r>
            <a:r>
              <a:rPr lang="en-US" sz="1600" b="1" dirty="0">
                <a:latin typeface="Arial" panose="020B0604020202020204" pitchFamily="34" charset="0"/>
                <a:cs typeface="Arial" panose="020B0604020202020204" pitchFamily="34" charset="0"/>
              </a:rPr>
              <a:t>lower dark current </a:t>
            </a:r>
            <a:r>
              <a:rPr lang="en-US" sz="1600" dirty="0">
                <a:latin typeface="Arial" panose="020B0604020202020204" pitchFamily="34" charset="0"/>
                <a:cs typeface="Arial" panose="020B0604020202020204" pitchFamily="34" charset="0"/>
              </a:rPr>
              <a:t>compared to the </a:t>
            </a:r>
            <a:r>
              <a:rPr lang="en-US" sz="1600" b="1" dirty="0">
                <a:latin typeface="Arial" panose="020B0604020202020204" pitchFamily="34" charset="0"/>
                <a:cs typeface="Arial" panose="020B0604020202020204" pitchFamily="34" charset="0"/>
              </a:rPr>
              <a:t>first batch</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uniform</a:t>
            </a:r>
            <a:r>
              <a:rPr lang="en-US" sz="1600" dirty="0">
                <a:latin typeface="Arial" panose="020B0604020202020204" pitchFamily="34" charset="0"/>
                <a:cs typeface="Arial" panose="020B0604020202020204" pitchFamily="34" charset="0"/>
              </a:rPr>
              <a:t> QE maps, </a:t>
            </a:r>
            <a:r>
              <a:rPr lang="en-US" sz="1600" b="1" dirty="0">
                <a:latin typeface="Arial" panose="020B0604020202020204" pitchFamily="34" charset="0"/>
                <a:cs typeface="Arial" panose="020B0604020202020204" pitchFamily="34" charset="0"/>
              </a:rPr>
              <a:t>no</a:t>
            </a:r>
            <a:r>
              <a:rPr lang="en-US" sz="1600" dirty="0">
                <a:latin typeface="Arial" panose="020B0604020202020204" pitchFamily="34" charset="0"/>
                <a:cs typeface="Arial" panose="020B0604020202020204" pitchFamily="34" charset="0"/>
              </a:rPr>
              <a:t> major </a:t>
            </a:r>
            <a:r>
              <a:rPr lang="en-US" sz="1600" b="1" dirty="0">
                <a:latin typeface="Arial" panose="020B0604020202020204" pitchFamily="34" charset="0"/>
                <a:cs typeface="Arial" panose="020B0604020202020204" pitchFamily="34" charset="0"/>
              </a:rPr>
              <a:t>vacuum events</a:t>
            </a:r>
            <a:r>
              <a:rPr lang="en-US" sz="1600" dirty="0">
                <a:latin typeface="Arial" panose="020B0604020202020204" pitchFamily="34" charset="0"/>
                <a:cs typeface="Arial" panose="020B0604020202020204" pitchFamily="34" charset="0"/>
              </a:rPr>
              <a:t> during operation, but a </a:t>
            </a:r>
            <a:r>
              <a:rPr lang="en-US" sz="1600" b="1" dirty="0">
                <a:latin typeface="Arial" panose="020B0604020202020204" pitchFamily="34" charset="0"/>
                <a:cs typeface="Arial" panose="020B0604020202020204" pitchFamily="34" charset="0"/>
              </a:rPr>
              <a:t>lifetime</a:t>
            </a:r>
            <a:r>
              <a:rPr lang="en-US" sz="1600" dirty="0">
                <a:latin typeface="Arial" panose="020B0604020202020204" pitchFamily="34" charset="0"/>
                <a:cs typeface="Arial" panose="020B0604020202020204" pitchFamily="34" charset="0"/>
              </a:rPr>
              <a:t> of ~</a:t>
            </a:r>
            <a:r>
              <a:rPr lang="en-US" sz="1600" b="1" dirty="0">
                <a:latin typeface="Arial" panose="020B0604020202020204" pitchFamily="34" charset="0"/>
                <a:cs typeface="Arial" panose="020B0604020202020204" pitchFamily="34" charset="0"/>
              </a:rPr>
              <a:t>3 days</a:t>
            </a:r>
            <a:r>
              <a:rPr lang="en-US" sz="1600" dirty="0">
                <a:latin typeface="Arial" panose="020B0604020202020204" pitchFamily="34" charset="0"/>
                <a:cs typeface="Arial" panose="020B0604020202020204" pitchFamily="34" charset="0"/>
              </a:rPr>
              <a:t>.</a:t>
            </a:r>
          </a:p>
          <a:p>
            <a:pPr marL="285750" indent="-285750">
              <a:spcAft>
                <a:spcPts val="1200"/>
              </a:spcAft>
              <a:buFont typeface="Wingdings" panose="05000000000000000000" pitchFamily="2" charset="2"/>
              <a:buChar char="q"/>
            </a:pPr>
            <a:r>
              <a:rPr lang="en-US" sz="1600" dirty="0">
                <a:latin typeface="Arial" panose="020B0604020202020204" pitchFamily="34" charset="0"/>
                <a:cs typeface="Arial" panose="020B0604020202020204" pitchFamily="34" charset="0"/>
              </a:rPr>
              <a:t>Future Plans:</a:t>
            </a:r>
          </a:p>
          <a:p>
            <a:pPr marL="742950" lvl="1" indent="-285750">
              <a:spcAft>
                <a:spcPts val="600"/>
              </a:spcAft>
              <a:buFont typeface="Wingdings" panose="05000000000000000000" pitchFamily="2" charset="2"/>
              <a:buChar char="§"/>
            </a:pPr>
            <a:r>
              <a:rPr lang="en-US" sz="1600" dirty="0" err="1">
                <a:latin typeface="Arial" panose="020B0604020202020204" pitchFamily="34" charset="0"/>
                <a:cs typeface="Arial" panose="020B0604020202020204" pitchFamily="34" charset="0"/>
              </a:rPr>
              <a:t>TRAnsverse</a:t>
            </a:r>
            <a:r>
              <a:rPr lang="en-US" sz="1600" dirty="0">
                <a:latin typeface="Arial" panose="020B0604020202020204" pitchFamily="34" charset="0"/>
                <a:cs typeface="Arial" panose="020B0604020202020204" pitchFamily="34" charset="0"/>
              </a:rPr>
              <a:t> Momentum Measurement (TRAMM) device is currently being developed and planned to be integrated into the production system to measure thermal emittance.</a:t>
            </a:r>
          </a:p>
          <a:p>
            <a:pPr marL="742950" lvl="1" indent="-285750">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Photoemission spectroscopy study.</a:t>
            </a:r>
          </a:p>
          <a:p>
            <a:pPr marL="742950" lvl="1" indent="-285750">
              <a:spcAft>
                <a:spcPts val="12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Try on co-evaporation method</a:t>
            </a:r>
          </a:p>
          <a:p>
            <a:pPr>
              <a:spcAft>
                <a:spcPts val="1200"/>
              </a:spcAft>
            </a:pPr>
            <a:endParaRPr lang="en-US" sz="1600" dirty="0">
              <a:latin typeface="Arial" panose="020B0604020202020204" pitchFamily="34" charset="0"/>
              <a:cs typeface="Arial" panose="020B0604020202020204" pitchFamily="34" charset="0"/>
            </a:endParaRPr>
          </a:p>
          <a:p>
            <a:pPr marL="285750" indent="-285750">
              <a:spcAft>
                <a:spcPts val="1200"/>
              </a:spcAft>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spcAft>
                <a:spcPts val="1200"/>
              </a:spcAft>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spcAft>
                <a:spcPts val="1200"/>
              </a:spcAft>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FE0A736-201B-81FC-8CEE-00FDEE9F44AD}"/>
              </a:ext>
            </a:extLst>
          </p:cNvPr>
          <p:cNvSpPr txBox="1"/>
          <p:nvPr/>
        </p:nvSpPr>
        <p:spPr>
          <a:xfrm>
            <a:off x="4458530" y="6293674"/>
            <a:ext cx="7409333" cy="584775"/>
          </a:xfrm>
          <a:prstGeom prst="rect">
            <a:avLst/>
          </a:prstGeom>
          <a:noFill/>
        </p:spPr>
        <p:txBody>
          <a:bodyPr wrap="square" rtlCol="0">
            <a:spAutoFit/>
          </a:bodyPr>
          <a:lstStyle/>
          <a:p>
            <a:r>
              <a:rPr lang="en-US" sz="3200" b="1" dirty="0">
                <a:solidFill>
                  <a:srgbClr val="00B0F0"/>
                </a:solidFill>
                <a:latin typeface="Arial MT"/>
              </a:rPr>
              <a:t>Thank You for your attention!</a:t>
            </a:r>
          </a:p>
        </p:txBody>
      </p:sp>
    </p:spTree>
    <p:extLst>
      <p:ext uri="{BB962C8B-B14F-4D97-AF65-F5344CB8AC3E}">
        <p14:creationId xmlns:p14="http://schemas.microsoft.com/office/powerpoint/2010/main" val="2584133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F60507F2-4C2B-93CF-DF43-B7C73AAC76BB}"/>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30E30436-4A70-EB1E-E16C-7C8ED83B76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331778E4-9110-89B0-71CB-E20C76C90FD9}"/>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1A1420B2-518B-25AD-3F5D-562515181B3D}"/>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13974719-1637-992A-2268-29A3E7ED967D}"/>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18</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1CB1EF6-F0B8-25D5-73F3-8D2227BC181E}"/>
              </a:ext>
            </a:extLst>
          </p:cNvPr>
          <p:cNvSpPr txBox="1"/>
          <p:nvPr/>
        </p:nvSpPr>
        <p:spPr>
          <a:xfrm>
            <a:off x="4565773" y="2466974"/>
            <a:ext cx="3797177" cy="584775"/>
          </a:xfrm>
          <a:prstGeom prst="rect">
            <a:avLst/>
          </a:prstGeom>
          <a:noFill/>
        </p:spPr>
        <p:txBody>
          <a:bodyPr wrap="square" rtlCol="0">
            <a:spAutoFit/>
          </a:bodyPr>
          <a:lstStyle/>
          <a:p>
            <a:r>
              <a:rPr lang="en-US" sz="3200" b="1" dirty="0">
                <a:solidFill>
                  <a:srgbClr val="00B0F0"/>
                </a:solidFill>
                <a:latin typeface="Arial" panose="020B0604020202020204" pitchFamily="34" charset="0"/>
                <a:cs typeface="Arial" panose="020B0604020202020204" pitchFamily="34" charset="0"/>
              </a:rPr>
              <a:t>Additional slides</a:t>
            </a:r>
          </a:p>
        </p:txBody>
      </p:sp>
    </p:spTree>
    <p:extLst>
      <p:ext uri="{BB962C8B-B14F-4D97-AF65-F5344CB8AC3E}">
        <p14:creationId xmlns:p14="http://schemas.microsoft.com/office/powerpoint/2010/main" val="521611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DD5F8300-ACB9-B6DB-2BE5-3F8E555A34B9}"/>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92DF1BA4-8648-607A-07C8-FF4D3BCE33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070414C8-ABD4-91DD-71B9-C0B409201122}"/>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EA8AC0A7-23DF-ABAC-F165-C0EAFC9870BD}"/>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EBFB9EEE-F34C-689F-D075-DF3988714894}"/>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19</a:t>
            </a:fld>
            <a:endParaRPr lang="en-US" dirty="0">
              <a:solidFill>
                <a:schemeClr val="tx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70A80F58-CF3B-B2B0-7B33-3DAE93D3A4D9}"/>
              </a:ext>
            </a:extLst>
          </p:cNvPr>
          <p:cNvPicPr>
            <a:picLocks noChangeAspect="1"/>
          </p:cNvPicPr>
          <p:nvPr/>
        </p:nvPicPr>
        <p:blipFill>
          <a:blip r:embed="rId6"/>
          <a:stretch>
            <a:fillRect/>
          </a:stretch>
        </p:blipFill>
        <p:spPr>
          <a:xfrm>
            <a:off x="6424296" y="1088144"/>
            <a:ext cx="5133975" cy="4953000"/>
          </a:xfrm>
          <a:prstGeom prst="rect">
            <a:avLst/>
          </a:prstGeom>
        </p:spPr>
      </p:pic>
      <p:grpSp>
        <p:nvGrpSpPr>
          <p:cNvPr id="53" name="Group 52">
            <a:extLst>
              <a:ext uri="{FF2B5EF4-FFF2-40B4-BE49-F238E27FC236}">
                <a16:creationId xmlns:a16="http://schemas.microsoft.com/office/drawing/2014/main" id="{516C6E13-005C-865E-0A74-A18C38A901C9}"/>
              </a:ext>
            </a:extLst>
          </p:cNvPr>
          <p:cNvGrpSpPr/>
          <p:nvPr/>
        </p:nvGrpSpPr>
        <p:grpSpPr>
          <a:xfrm>
            <a:off x="1036320" y="370089"/>
            <a:ext cx="5059680" cy="5943600"/>
            <a:chOff x="741010" y="123966"/>
            <a:chExt cx="5059680" cy="5943600"/>
          </a:xfrm>
        </p:grpSpPr>
        <p:grpSp>
          <p:nvGrpSpPr>
            <p:cNvPr id="51" name="Group 50">
              <a:extLst>
                <a:ext uri="{FF2B5EF4-FFF2-40B4-BE49-F238E27FC236}">
                  <a16:creationId xmlns:a16="http://schemas.microsoft.com/office/drawing/2014/main" id="{0BFA05B7-350D-E6F6-16CB-179176E3E276}"/>
                </a:ext>
              </a:extLst>
            </p:cNvPr>
            <p:cNvGrpSpPr/>
            <p:nvPr/>
          </p:nvGrpSpPr>
          <p:grpSpPr>
            <a:xfrm>
              <a:off x="741010" y="123966"/>
              <a:ext cx="5059680" cy="5943600"/>
              <a:chOff x="741010" y="123966"/>
              <a:chExt cx="5059680" cy="5943600"/>
            </a:xfrm>
          </p:grpSpPr>
          <p:grpSp>
            <p:nvGrpSpPr>
              <p:cNvPr id="49" name="Group 48">
                <a:extLst>
                  <a:ext uri="{FF2B5EF4-FFF2-40B4-BE49-F238E27FC236}">
                    <a16:creationId xmlns:a16="http://schemas.microsoft.com/office/drawing/2014/main" id="{87F3C0D7-A9E5-884C-8CA4-70A0B131A8FC}"/>
                  </a:ext>
                </a:extLst>
              </p:cNvPr>
              <p:cNvGrpSpPr/>
              <p:nvPr/>
            </p:nvGrpSpPr>
            <p:grpSpPr>
              <a:xfrm>
                <a:off x="741010" y="123966"/>
                <a:ext cx="5059680" cy="5943600"/>
                <a:chOff x="5565082" y="119352"/>
                <a:chExt cx="5059680" cy="5943600"/>
              </a:xfrm>
            </p:grpSpPr>
            <p:grpSp>
              <p:nvGrpSpPr>
                <p:cNvPr id="47" name="Group 46">
                  <a:extLst>
                    <a:ext uri="{FF2B5EF4-FFF2-40B4-BE49-F238E27FC236}">
                      <a16:creationId xmlns:a16="http://schemas.microsoft.com/office/drawing/2014/main" id="{6646F496-53FF-8283-1B97-CDE86F587E7B}"/>
                    </a:ext>
                  </a:extLst>
                </p:cNvPr>
                <p:cNvGrpSpPr/>
                <p:nvPr/>
              </p:nvGrpSpPr>
              <p:grpSpPr>
                <a:xfrm>
                  <a:off x="5565082" y="119352"/>
                  <a:ext cx="5059680" cy="5943600"/>
                  <a:chOff x="4238645" y="630632"/>
                  <a:chExt cx="5059680" cy="5943600"/>
                </a:xfrm>
              </p:grpSpPr>
              <p:grpSp>
                <p:nvGrpSpPr>
                  <p:cNvPr id="44" name="Group 43">
                    <a:extLst>
                      <a:ext uri="{FF2B5EF4-FFF2-40B4-BE49-F238E27FC236}">
                        <a16:creationId xmlns:a16="http://schemas.microsoft.com/office/drawing/2014/main" id="{1047F94F-0F52-3E40-F5FE-8740C37CA6EA}"/>
                      </a:ext>
                    </a:extLst>
                  </p:cNvPr>
                  <p:cNvGrpSpPr/>
                  <p:nvPr/>
                </p:nvGrpSpPr>
                <p:grpSpPr>
                  <a:xfrm>
                    <a:off x="4238645" y="630632"/>
                    <a:ext cx="5059680" cy="5943600"/>
                    <a:chOff x="4238645" y="630632"/>
                    <a:chExt cx="5059680" cy="5943600"/>
                  </a:xfrm>
                </p:grpSpPr>
                <p:grpSp>
                  <p:nvGrpSpPr>
                    <p:cNvPr id="42" name="Group 41">
                      <a:extLst>
                        <a:ext uri="{FF2B5EF4-FFF2-40B4-BE49-F238E27FC236}">
                          <a16:creationId xmlns:a16="http://schemas.microsoft.com/office/drawing/2014/main" id="{02ED85BB-FEDD-A706-A9F8-E9486EA348BE}"/>
                        </a:ext>
                      </a:extLst>
                    </p:cNvPr>
                    <p:cNvGrpSpPr/>
                    <p:nvPr/>
                  </p:nvGrpSpPr>
                  <p:grpSpPr>
                    <a:xfrm>
                      <a:off x="4238645" y="630632"/>
                      <a:ext cx="5059680" cy="5943600"/>
                      <a:chOff x="4238645" y="630632"/>
                      <a:chExt cx="5059680" cy="5943600"/>
                    </a:xfrm>
                  </p:grpSpPr>
                  <p:grpSp>
                    <p:nvGrpSpPr>
                      <p:cNvPr id="37" name="Group 36">
                        <a:extLst>
                          <a:ext uri="{FF2B5EF4-FFF2-40B4-BE49-F238E27FC236}">
                            <a16:creationId xmlns:a16="http://schemas.microsoft.com/office/drawing/2014/main" id="{1EDA2A20-6E5E-ED67-B693-8C121B4C1184}"/>
                          </a:ext>
                        </a:extLst>
                      </p:cNvPr>
                      <p:cNvGrpSpPr/>
                      <p:nvPr/>
                    </p:nvGrpSpPr>
                    <p:grpSpPr>
                      <a:xfrm>
                        <a:off x="4238645" y="630632"/>
                        <a:ext cx="5059680" cy="5943600"/>
                        <a:chOff x="1387529" y="1325594"/>
                        <a:chExt cx="5059680" cy="5943600"/>
                      </a:xfrm>
                    </p:grpSpPr>
                    <p:pic>
                      <p:nvPicPr>
                        <p:cNvPr id="33" name="Picture 32">
                          <a:extLst>
                            <a:ext uri="{FF2B5EF4-FFF2-40B4-BE49-F238E27FC236}">
                              <a16:creationId xmlns:a16="http://schemas.microsoft.com/office/drawing/2014/main" id="{A9F5BC7D-F141-FAC6-076E-70CDEC5915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7529" y="1325594"/>
                          <a:ext cx="5059680" cy="5943600"/>
                        </a:xfrm>
                        <a:prstGeom prst="rect">
                          <a:avLst/>
                        </a:prstGeom>
                      </p:spPr>
                    </p:pic>
                    <p:sp>
                      <p:nvSpPr>
                        <p:cNvPr id="35" name="TextBox 34">
                          <a:extLst>
                            <a:ext uri="{FF2B5EF4-FFF2-40B4-BE49-F238E27FC236}">
                              <a16:creationId xmlns:a16="http://schemas.microsoft.com/office/drawing/2014/main" id="{DBECB4F6-D13D-2443-0DA8-BFDFD8E55EB0}"/>
                            </a:ext>
                          </a:extLst>
                        </p:cNvPr>
                        <p:cNvSpPr txBox="1"/>
                        <p:nvPr/>
                      </p:nvSpPr>
                      <p:spPr>
                        <a:xfrm>
                          <a:off x="3775649" y="1953699"/>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3.06</a:t>
                          </a:r>
                        </a:p>
                      </p:txBody>
                    </p:sp>
                    <p:sp>
                      <p:nvSpPr>
                        <p:cNvPr id="36" name="TextBox 35">
                          <a:extLst>
                            <a:ext uri="{FF2B5EF4-FFF2-40B4-BE49-F238E27FC236}">
                              <a16:creationId xmlns:a16="http://schemas.microsoft.com/office/drawing/2014/main" id="{DE28F6E9-5B4C-11F8-01B4-2FA755E12E8B}"/>
                            </a:ext>
                          </a:extLst>
                        </p:cNvPr>
                        <p:cNvSpPr txBox="1"/>
                        <p:nvPr/>
                      </p:nvSpPr>
                      <p:spPr>
                        <a:xfrm>
                          <a:off x="4586770" y="1905150"/>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4.17</a:t>
                          </a:r>
                        </a:p>
                      </p:txBody>
                    </p:sp>
                  </p:grpSp>
                  <p:sp>
                    <p:nvSpPr>
                      <p:cNvPr id="39" name="TextBox 38">
                        <a:extLst>
                          <a:ext uri="{FF2B5EF4-FFF2-40B4-BE49-F238E27FC236}">
                            <a16:creationId xmlns:a16="http://schemas.microsoft.com/office/drawing/2014/main" id="{4ECB9390-3646-E29F-2DA6-E6A865941FA4}"/>
                          </a:ext>
                        </a:extLst>
                      </p:cNvPr>
                      <p:cNvSpPr txBox="1"/>
                      <p:nvPr/>
                    </p:nvSpPr>
                    <p:spPr>
                      <a:xfrm>
                        <a:off x="6172097" y="4591241"/>
                        <a:ext cx="4828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2.40</a:t>
                        </a:r>
                      </a:p>
                    </p:txBody>
                  </p:sp>
                  <p:sp>
                    <p:nvSpPr>
                      <p:cNvPr id="40" name="TextBox 39">
                        <a:extLst>
                          <a:ext uri="{FF2B5EF4-FFF2-40B4-BE49-F238E27FC236}">
                            <a16:creationId xmlns:a16="http://schemas.microsoft.com/office/drawing/2014/main" id="{51EE7307-853E-338E-53F3-ECAFF3FE8E29}"/>
                          </a:ext>
                        </a:extLst>
                      </p:cNvPr>
                      <p:cNvSpPr txBox="1"/>
                      <p:nvPr/>
                    </p:nvSpPr>
                    <p:spPr>
                      <a:xfrm>
                        <a:off x="6626765" y="3981262"/>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3.06</a:t>
                        </a:r>
                      </a:p>
                    </p:txBody>
                  </p:sp>
                  <p:sp>
                    <p:nvSpPr>
                      <p:cNvPr id="41" name="TextBox 40">
                        <a:extLst>
                          <a:ext uri="{FF2B5EF4-FFF2-40B4-BE49-F238E27FC236}">
                            <a16:creationId xmlns:a16="http://schemas.microsoft.com/office/drawing/2014/main" id="{04DC5649-E1F0-3035-5F65-6B9B6747DD58}"/>
                          </a:ext>
                        </a:extLst>
                      </p:cNvPr>
                      <p:cNvSpPr txBox="1"/>
                      <p:nvPr/>
                    </p:nvSpPr>
                    <p:spPr>
                      <a:xfrm>
                        <a:off x="7429589" y="4119761"/>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4.17</a:t>
                        </a:r>
                      </a:p>
                    </p:txBody>
                  </p:sp>
                </p:grpSp>
                <p:sp>
                  <p:nvSpPr>
                    <p:cNvPr id="43" name="TextBox 42">
                      <a:extLst>
                        <a:ext uri="{FF2B5EF4-FFF2-40B4-BE49-F238E27FC236}">
                          <a16:creationId xmlns:a16="http://schemas.microsoft.com/office/drawing/2014/main" id="{868FC608-7D47-05DC-ADA6-6C063FA2B958}"/>
                        </a:ext>
                      </a:extLst>
                    </p:cNvPr>
                    <p:cNvSpPr txBox="1"/>
                    <p:nvPr/>
                  </p:nvSpPr>
                  <p:spPr>
                    <a:xfrm>
                      <a:off x="6536694" y="2814279"/>
                      <a:ext cx="162961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Standard Thin</a:t>
                      </a:r>
                    </a:p>
                  </p:txBody>
                </p:sp>
              </p:grpSp>
              <p:sp>
                <p:nvSpPr>
                  <p:cNvPr id="45" name="TextBox 44">
                    <a:extLst>
                      <a:ext uri="{FF2B5EF4-FFF2-40B4-BE49-F238E27FC236}">
                        <a16:creationId xmlns:a16="http://schemas.microsoft.com/office/drawing/2014/main" id="{97D12F38-6B05-09AC-9C6E-A46F99EB294D}"/>
                      </a:ext>
                    </a:extLst>
                  </p:cNvPr>
                  <p:cNvSpPr txBox="1"/>
                  <p:nvPr/>
                </p:nvSpPr>
                <p:spPr>
                  <a:xfrm>
                    <a:off x="5568951" y="4834450"/>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1.44</a:t>
                    </a:r>
                  </a:p>
                </p:txBody>
              </p:sp>
              <p:sp>
                <p:nvSpPr>
                  <p:cNvPr id="46" name="TextBox 45">
                    <a:extLst>
                      <a:ext uri="{FF2B5EF4-FFF2-40B4-BE49-F238E27FC236}">
                        <a16:creationId xmlns:a16="http://schemas.microsoft.com/office/drawing/2014/main" id="{14FC7B94-8333-2D8D-AA24-EDD50064D18A}"/>
                      </a:ext>
                    </a:extLst>
                  </p:cNvPr>
                  <p:cNvSpPr txBox="1"/>
                  <p:nvPr/>
                </p:nvSpPr>
                <p:spPr>
                  <a:xfrm>
                    <a:off x="5253985" y="3883932"/>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1.05</a:t>
                    </a:r>
                  </a:p>
                </p:txBody>
              </p:sp>
            </p:grpSp>
            <p:sp>
              <p:nvSpPr>
                <p:cNvPr id="48" name="TextBox 47">
                  <a:extLst>
                    <a:ext uri="{FF2B5EF4-FFF2-40B4-BE49-F238E27FC236}">
                      <a16:creationId xmlns:a16="http://schemas.microsoft.com/office/drawing/2014/main" id="{D744D4D6-EFC1-871E-B827-0C9B579EF673}"/>
                    </a:ext>
                  </a:extLst>
                </p:cNvPr>
                <p:cNvSpPr txBox="1"/>
                <p:nvPr/>
              </p:nvSpPr>
              <p:spPr>
                <a:xfrm>
                  <a:off x="7739946" y="5361276"/>
                  <a:ext cx="1732205"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Standard Thick</a:t>
                  </a:r>
                </a:p>
              </p:txBody>
            </p:sp>
          </p:grpSp>
          <p:sp>
            <p:nvSpPr>
              <p:cNvPr id="50" name="TextBox 49">
                <a:extLst>
                  <a:ext uri="{FF2B5EF4-FFF2-40B4-BE49-F238E27FC236}">
                    <a16:creationId xmlns:a16="http://schemas.microsoft.com/office/drawing/2014/main" id="{C63C9E94-16AA-DF6C-51FF-B3846541FD06}"/>
                  </a:ext>
                </a:extLst>
              </p:cNvPr>
              <p:cNvSpPr txBox="1"/>
              <p:nvPr/>
            </p:nvSpPr>
            <p:spPr>
              <a:xfrm>
                <a:off x="2689567" y="1317386"/>
                <a:ext cx="482825" cy="276999"/>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2.40</a:t>
                </a:r>
              </a:p>
            </p:txBody>
          </p:sp>
        </p:grpSp>
        <p:sp>
          <p:nvSpPr>
            <p:cNvPr id="52" name="TextBox 51">
              <a:extLst>
                <a:ext uri="{FF2B5EF4-FFF2-40B4-BE49-F238E27FC236}">
                  <a16:creationId xmlns:a16="http://schemas.microsoft.com/office/drawing/2014/main" id="{97A22D2B-8382-74E6-F4DF-0EB3931460FE}"/>
                </a:ext>
              </a:extLst>
            </p:cNvPr>
            <p:cNvSpPr txBox="1"/>
            <p:nvPr/>
          </p:nvSpPr>
          <p:spPr>
            <a:xfrm>
              <a:off x="1901199" y="417368"/>
              <a:ext cx="48282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1.22</a:t>
              </a:r>
            </a:p>
          </p:txBody>
        </p:sp>
      </p:grpSp>
    </p:spTree>
    <p:extLst>
      <p:ext uri="{BB962C8B-B14F-4D97-AF65-F5344CB8AC3E}">
        <p14:creationId xmlns:p14="http://schemas.microsoft.com/office/powerpoint/2010/main" val="700315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5B0253-4F1C-A0F5-3E6A-55DC71C9FF95}"/>
              </a:ext>
            </a:extLst>
          </p:cNvPr>
          <p:cNvSpPr txBox="1"/>
          <p:nvPr/>
        </p:nvSpPr>
        <p:spPr>
          <a:xfrm>
            <a:off x="0" y="-25915"/>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rgbClr val="00B0F0"/>
                </a:solidFill>
                <a:latin typeface="Arial" panose="020B0604020202020204" pitchFamily="34" charset="0"/>
                <a:cs typeface="Arial" panose="020B0604020202020204" pitchFamily="34" charset="0"/>
              </a:rPr>
              <a:t> Introduction &amp; Motivation</a:t>
            </a:r>
          </a:p>
        </p:txBody>
      </p:sp>
      <p:sp>
        <p:nvSpPr>
          <p:cNvPr id="5" name="TextBox 4">
            <a:extLst>
              <a:ext uri="{FF2B5EF4-FFF2-40B4-BE49-F238E27FC236}">
                <a16:creationId xmlns:a16="http://schemas.microsoft.com/office/drawing/2014/main" id="{7EEE5F59-73EC-BC03-3398-F2C10C6C313B}"/>
              </a:ext>
            </a:extLst>
          </p:cNvPr>
          <p:cNvSpPr txBox="1"/>
          <p:nvPr/>
        </p:nvSpPr>
        <p:spPr>
          <a:xfrm>
            <a:off x="54756" y="589375"/>
            <a:ext cx="5652399" cy="1954381"/>
          </a:xfrm>
          <a:prstGeom prst="rect">
            <a:avLst/>
          </a:prstGeom>
          <a:noFill/>
        </p:spPr>
        <p:txBody>
          <a:bodyPr wrap="square">
            <a:spAutoFit/>
          </a:bodyPr>
          <a:lstStyle/>
          <a:p>
            <a:pPr marL="285750" indent="-285750" algn="just">
              <a:buFont typeface="Wingdings" panose="05000000000000000000" pitchFamily="2" charset="2"/>
              <a:buChar char="q"/>
            </a:pPr>
            <a:r>
              <a:rPr lang="en-IN" sz="1600" b="1" dirty="0">
                <a:latin typeface="Arial" panose="020B0604020202020204" pitchFamily="34" charset="0"/>
                <a:cs typeface="Arial" panose="020B0604020202020204" pitchFamily="34" charset="0"/>
              </a:rPr>
              <a:t>Why multi-alkali photocathode? </a:t>
            </a:r>
          </a:p>
          <a:p>
            <a:pPr marL="285750" indent="-285750" algn="just">
              <a:spcBef>
                <a:spcPts val="600"/>
              </a:spcBef>
              <a:buFont typeface="Arial" panose="020B0604020202020204" pitchFamily="34" charset="0"/>
              <a:buChar char="•"/>
            </a:pPr>
            <a:r>
              <a:rPr lang="en-IN" sz="1600" dirty="0">
                <a:latin typeface="Arial" panose="020B0604020202020204" pitchFamily="34" charset="0"/>
                <a:cs typeface="Arial" panose="020B0604020202020204" pitchFamily="34" charset="0"/>
              </a:rPr>
              <a:t>Higher QE compared to metal photocathodes</a:t>
            </a:r>
          </a:p>
          <a:p>
            <a:pPr marL="285750" indent="-285750" algn="just">
              <a:spcBef>
                <a:spcPts val="600"/>
              </a:spcBef>
              <a:buFont typeface="Arial" panose="020B0604020202020204" pitchFamily="34" charset="0"/>
              <a:buChar char="•"/>
            </a:pPr>
            <a:r>
              <a:rPr lang="en-IN" sz="1600" dirty="0">
                <a:latin typeface="Arial" panose="020B0604020202020204" pitchFamily="34" charset="0"/>
                <a:cs typeface="Arial" panose="020B0604020202020204" pitchFamily="34" charset="0"/>
              </a:rPr>
              <a:t>Comparable quantum efficiency to UV-sensitive </a:t>
            </a:r>
            <a:r>
              <a:rPr lang="en-IN" sz="1600" dirty="0" err="1">
                <a:latin typeface="Arial" panose="020B0604020202020204" pitchFamily="34" charset="0"/>
                <a:cs typeface="Arial" panose="020B0604020202020204" pitchFamily="34" charset="0"/>
              </a:rPr>
              <a:t>Cs₂Te</a:t>
            </a:r>
            <a:endParaRPr lang="en-IN" sz="1600" dirty="0">
              <a:latin typeface="Arial" panose="020B0604020202020204" pitchFamily="34" charset="0"/>
              <a:cs typeface="Arial" panose="020B0604020202020204" pitchFamily="34" charset="0"/>
            </a:endParaRPr>
          </a:p>
          <a:p>
            <a:pPr marL="285750" indent="-285750" algn="just">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Photoemission sensitivity in the green wavelength </a:t>
            </a:r>
          </a:p>
          <a:p>
            <a:pPr marL="285750" indent="-285750" algn="just">
              <a:spcBef>
                <a:spcPts val="600"/>
              </a:spcBef>
              <a:buFont typeface="Arial" panose="020B0604020202020204" pitchFamily="34" charset="0"/>
              <a:buChar char="•"/>
            </a:pPr>
            <a:r>
              <a:rPr lang="en-US" sz="1600" dirty="0">
                <a:latin typeface="Arial" panose="020B0604020202020204" pitchFamily="34" charset="0"/>
                <a:cs typeface="Arial" panose="020B0604020202020204" pitchFamily="34" charset="0"/>
              </a:rPr>
              <a:t>Lower mean transverse energy (MTE) of photoelectrons</a:t>
            </a:r>
          </a:p>
          <a:p>
            <a:pPr marL="285750" indent="-285750" algn="just">
              <a:spcBef>
                <a:spcPts val="600"/>
              </a:spcBef>
              <a:buFont typeface="Arial" panose="020B0604020202020204" pitchFamily="34" charset="0"/>
              <a:buChar char="•"/>
            </a:pPr>
            <a:r>
              <a:rPr lang="en-IN" sz="1600" dirty="0">
                <a:latin typeface="Arial" panose="020B0604020202020204" pitchFamily="34" charset="0"/>
                <a:cs typeface="Arial" panose="020B0604020202020204" pitchFamily="34" charset="0"/>
              </a:rPr>
              <a:t>Examples: </a:t>
            </a:r>
            <a:r>
              <a:rPr lang="en-IN" sz="1600" b="1" dirty="0" err="1">
                <a:latin typeface="Arial" panose="020B0604020202020204" pitchFamily="34" charset="0"/>
                <a:cs typeface="Arial" panose="020B0604020202020204" pitchFamily="34" charset="0"/>
              </a:rPr>
              <a:t>K₂CsSb</a:t>
            </a:r>
            <a:r>
              <a:rPr lang="en-IN" sz="1600" dirty="0">
                <a:latin typeface="Arial" panose="020B0604020202020204" pitchFamily="34" charset="0"/>
                <a:cs typeface="Arial" panose="020B0604020202020204" pitchFamily="34" charset="0"/>
              </a:rPr>
              <a:t>, </a:t>
            </a:r>
            <a:r>
              <a:rPr lang="en-IN" sz="1600" b="1" dirty="0" err="1">
                <a:latin typeface="Arial" panose="020B0604020202020204" pitchFamily="34" charset="0"/>
                <a:cs typeface="Arial" panose="020B0604020202020204" pitchFamily="34" charset="0"/>
              </a:rPr>
              <a:t>Na₂KSb</a:t>
            </a:r>
            <a:r>
              <a:rPr lang="en-IN" sz="1600" b="1" dirty="0">
                <a:latin typeface="Arial" panose="020B0604020202020204" pitchFamily="34" charset="0"/>
                <a:cs typeface="Arial" panose="020B0604020202020204" pitchFamily="34" charset="0"/>
              </a:rPr>
              <a:t>(Cs)</a:t>
            </a:r>
            <a:r>
              <a:rPr lang="en-IN" sz="1600" dirty="0">
                <a:latin typeface="Arial" panose="020B0604020202020204" pitchFamily="34" charset="0"/>
                <a:cs typeface="Arial" panose="020B0604020202020204" pitchFamily="34" charset="0"/>
              </a:rPr>
              <a:t>, </a:t>
            </a:r>
            <a:r>
              <a:rPr lang="en-IN" sz="1600" dirty="0" err="1">
                <a:latin typeface="Arial" panose="020B0604020202020204" pitchFamily="34" charset="0"/>
                <a:cs typeface="Arial" panose="020B0604020202020204" pitchFamily="34" charset="0"/>
              </a:rPr>
              <a:t>Cs₃Sb</a:t>
            </a:r>
            <a:endParaRPr lang="en-IN" sz="1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E2F5C27-C5B9-F4B2-28E7-BA5F136E8321}"/>
              </a:ext>
            </a:extLst>
          </p:cNvPr>
          <p:cNvSpPr txBox="1"/>
          <p:nvPr/>
        </p:nvSpPr>
        <p:spPr>
          <a:xfrm>
            <a:off x="54756" y="2544337"/>
            <a:ext cx="6107489" cy="3200876"/>
          </a:xfrm>
          <a:prstGeom prst="rect">
            <a:avLst/>
          </a:prstGeom>
          <a:noFill/>
        </p:spPr>
        <p:txBody>
          <a:bodyPr wrap="square">
            <a:spAutoFit/>
          </a:bodyPr>
          <a:lstStyle/>
          <a:p>
            <a:pPr marL="285750" indent="-285750" algn="just">
              <a:spcBef>
                <a:spcPts val="1200"/>
              </a:spcBef>
              <a:buFont typeface="Wingdings" panose="05000000000000000000" pitchFamily="2" charset="2"/>
              <a:buChar char="Ø"/>
            </a:pPr>
            <a:r>
              <a:rPr lang="en-IN" sz="1600" b="1" dirty="0">
                <a:solidFill>
                  <a:schemeClr val="accent2"/>
                </a:solidFill>
                <a:latin typeface="Arial" panose="020B0604020202020204" pitchFamily="34" charset="0"/>
                <a:cs typeface="Arial" panose="020B0604020202020204" pitchFamily="34" charset="0"/>
              </a:rPr>
              <a:t>Key advantages</a:t>
            </a:r>
            <a:r>
              <a:rPr lang="en-IN" sz="1600" dirty="0">
                <a:latin typeface="Arial" panose="020B0604020202020204" pitchFamily="34" charset="0"/>
                <a:cs typeface="Arial" panose="020B0604020202020204" pitchFamily="34" charset="0"/>
              </a:rPr>
              <a:t>: </a:t>
            </a:r>
          </a:p>
          <a:p>
            <a:pPr marL="742950" lvl="1" indent="-285750" algn="just">
              <a:lnSpc>
                <a:spcPct val="150000"/>
              </a:lnSpc>
              <a:buFont typeface="Arial" panose="020B0604020202020204" pitchFamily="34" charset="0"/>
              <a:buChar char="•"/>
            </a:pPr>
            <a:r>
              <a:rPr lang="en-IN" sz="1600" dirty="0">
                <a:latin typeface="Arial" panose="020B0604020202020204" pitchFamily="34" charset="0"/>
                <a:cs typeface="Arial" panose="020B0604020202020204" pitchFamily="34" charset="0"/>
              </a:rPr>
              <a:t>Low thermal emittance (0.5-0.6 µm/mm)</a:t>
            </a:r>
          </a:p>
          <a:p>
            <a:pPr marL="742950" lvl="1" indent="-285750" algn="just">
              <a:buFont typeface="Arial" panose="020B0604020202020204" pitchFamily="34" charset="0"/>
              <a:buChar char="•"/>
            </a:pPr>
            <a:r>
              <a:rPr lang="en-IN" sz="1600" dirty="0">
                <a:latin typeface="Arial" panose="020B0604020202020204" pitchFamily="34" charset="0"/>
                <a:cs typeface="Arial" panose="020B0604020202020204" pitchFamily="34" charset="0"/>
              </a:rPr>
              <a:t>No UV conversion for cathode laser</a:t>
            </a:r>
          </a:p>
          <a:p>
            <a:pPr marL="742950" lvl="1" indent="-285750" algn="just">
              <a:buFont typeface="Arial" panose="020B0604020202020204" pitchFamily="34" charset="0"/>
              <a:buChar char="•"/>
            </a:pPr>
            <a:r>
              <a:rPr lang="en-IN" sz="1600" dirty="0">
                <a:latin typeface="Arial" panose="020B0604020202020204" pitchFamily="34" charset="0"/>
                <a:cs typeface="Arial" panose="020B0604020202020204" pitchFamily="34" charset="0"/>
              </a:rPr>
              <a:t>Increase laser efficiency, and reduce optic damage in the UV wavelength</a:t>
            </a:r>
          </a:p>
          <a:p>
            <a:pPr marL="285750" indent="-285750" algn="just">
              <a:spcBef>
                <a:spcPts val="1200"/>
              </a:spcBef>
              <a:buClr>
                <a:schemeClr val="accent2"/>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Alkali based Photocathodes </a:t>
            </a:r>
            <a:r>
              <a:rPr lang="en-US" sz="1600" dirty="0">
                <a:latin typeface="Arial" panose="020B0604020202020204" pitchFamily="34" charset="0"/>
                <a:cs typeface="Arial" panose="020B0604020202020204" pitchFamily="34" charset="0"/>
              </a:rPr>
              <a:t>(</a:t>
            </a:r>
            <a:r>
              <a:rPr lang="en-US" sz="1600" b="1" dirty="0">
                <a:latin typeface="Arial" panose="020B0604020202020204" pitchFamily="34" charset="0"/>
                <a:cs typeface="Arial" panose="020B0604020202020204" pitchFamily="34" charset="0"/>
              </a:rPr>
              <a:t>K₂CsSb</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Na₂KSb</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Cs₃Sb</a:t>
            </a:r>
            <a:r>
              <a:rPr lang="en-US" sz="1600" dirty="0">
                <a:latin typeface="Arial" panose="020B0604020202020204" pitchFamily="34" charset="0"/>
                <a:cs typeface="Arial" panose="020B0604020202020204" pitchFamily="34" charset="0"/>
              </a:rPr>
              <a:t>,….) have shown great potential in </a:t>
            </a:r>
            <a:r>
              <a:rPr lang="en-US" sz="1600" b="1" dirty="0">
                <a:latin typeface="Arial" panose="020B0604020202020204" pitchFamily="34" charset="0"/>
                <a:cs typeface="Arial" panose="020B0604020202020204" pitchFamily="34" charset="0"/>
              </a:rPr>
              <a:t>low gradient </a:t>
            </a:r>
            <a:r>
              <a:rPr lang="en-US" sz="1600" dirty="0">
                <a:latin typeface="Arial" panose="020B0604020202020204" pitchFamily="34" charset="0"/>
                <a:cs typeface="Arial" panose="020B0604020202020204" pitchFamily="34" charset="0"/>
              </a:rPr>
              <a:t>guns (&lt;20 MV/m) </a:t>
            </a:r>
          </a:p>
          <a:p>
            <a:pPr marL="742950" lvl="1" indent="-285750" algn="just">
              <a:lnSpc>
                <a:spcPct val="150000"/>
              </a:lnSpc>
              <a:buClr>
                <a:schemeClr val="accent2"/>
              </a:buClr>
              <a:buFont typeface="Arial" panose="020B0604020202020204" pitchFamily="34" charset="0"/>
              <a:buChar char="•"/>
            </a:pPr>
            <a:r>
              <a:rPr lang="en-US" sz="1600" dirty="0">
                <a:latin typeface="Arial" panose="020B0604020202020204" pitchFamily="34" charset="0"/>
                <a:cs typeface="Arial" panose="020B0604020202020204" pitchFamily="34" charset="0"/>
              </a:rPr>
              <a:t>Cornell DC gun, BNL SRF gun</a:t>
            </a:r>
          </a:p>
          <a:p>
            <a:pPr marL="742950" lvl="1" indent="-285750" algn="just">
              <a:buClr>
                <a:schemeClr val="accent2"/>
              </a:buClr>
              <a:buFont typeface="Arial" panose="020B0604020202020204" pitchFamily="34" charset="0"/>
              <a:buChar char="•"/>
            </a:pPr>
            <a:r>
              <a:rPr lang="en-US" sz="1600" b="1" dirty="0">
                <a:latin typeface="Arial" panose="020B0604020202020204" pitchFamily="34" charset="0"/>
                <a:cs typeface="Arial" panose="020B0604020202020204" pitchFamily="34" charset="0"/>
              </a:rPr>
              <a:t>&gt;1 % QE</a:t>
            </a:r>
            <a:r>
              <a:rPr lang="en-US" sz="1600" dirty="0">
                <a:latin typeface="Arial" panose="020B0604020202020204" pitchFamily="34" charset="0"/>
                <a:cs typeface="Arial" panose="020B0604020202020204" pitchFamily="34" charset="0"/>
              </a:rPr>
              <a:t> at green wavelengths, </a:t>
            </a:r>
            <a:r>
              <a:rPr lang="en-US" sz="1600" b="1" dirty="0">
                <a:latin typeface="Arial" panose="020B0604020202020204" pitchFamily="34" charset="0"/>
                <a:cs typeface="Arial" panose="020B0604020202020204" pitchFamily="34" charset="0"/>
              </a:rPr>
              <a:t>0.5 - 0.6 </a:t>
            </a:r>
            <a:r>
              <a:rPr lang="en-US" sz="1600" dirty="0" err="1">
                <a:latin typeface="Arial" panose="020B0604020202020204" pitchFamily="34" charset="0"/>
                <a:cs typeface="Arial" panose="020B0604020202020204" pitchFamily="34" charset="0"/>
              </a:rPr>
              <a:t>mm.mrad</a:t>
            </a:r>
            <a:r>
              <a:rPr lang="en-US" sz="1600" dirty="0">
                <a:latin typeface="Arial" panose="020B0604020202020204" pitchFamily="34" charset="0"/>
                <a:cs typeface="Arial" panose="020B0604020202020204" pitchFamily="34" charset="0"/>
              </a:rPr>
              <a:t>/mm</a:t>
            </a:r>
            <a:r>
              <a:rPr lang="en-US" sz="1600" b="1" dirty="0">
                <a:latin typeface="Arial" panose="020B0604020202020204" pitchFamily="34" charset="0"/>
                <a:cs typeface="Arial" panose="020B0604020202020204" pitchFamily="34" charset="0"/>
              </a:rPr>
              <a:t> thermal emittance</a:t>
            </a:r>
          </a:p>
          <a:p>
            <a:pPr marL="742950" lvl="1" indent="-285750" algn="just">
              <a:buClr>
                <a:schemeClr val="accent2"/>
              </a:buClr>
              <a:buFont typeface="Arial" panose="020B0604020202020204" pitchFamily="34" charset="0"/>
              <a:buChar char="•"/>
            </a:pPr>
            <a:r>
              <a:rPr lang="en-US" sz="1600" dirty="0">
                <a:latin typeface="Arial" panose="020B0604020202020204" pitchFamily="34" charset="0"/>
                <a:cs typeface="Arial" panose="020B0604020202020204" pitchFamily="34" charset="0"/>
              </a:rPr>
              <a:t>High average current </a:t>
            </a:r>
            <a:endParaRPr lang="en-US" sz="16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CCC699-418E-5369-68D4-E866AEC4DE2A}"/>
              </a:ext>
            </a:extLst>
          </p:cNvPr>
          <p:cNvSpPr txBox="1"/>
          <p:nvPr/>
        </p:nvSpPr>
        <p:spPr>
          <a:xfrm>
            <a:off x="6162245" y="3462541"/>
            <a:ext cx="5980613" cy="1892826"/>
          </a:xfrm>
          <a:prstGeom prst="rect">
            <a:avLst/>
          </a:prstGeom>
          <a:noFill/>
        </p:spPr>
        <p:txBody>
          <a:bodyPr wrap="square">
            <a:spAutoFit/>
          </a:bodyPr>
          <a:lstStyle/>
          <a:p>
            <a:pPr marL="285750" indent="-285750">
              <a:spcBef>
                <a:spcPts val="1200"/>
              </a:spcBef>
              <a:buClr>
                <a:schemeClr val="accent2"/>
              </a:buClr>
              <a:buFont typeface="Wingdings" panose="05000000000000000000" pitchFamily="2" charset="2"/>
              <a:buChar char="Ø"/>
            </a:pPr>
            <a:r>
              <a:rPr lang="en-US" sz="1600" b="1" dirty="0">
                <a:latin typeface="Arial" panose="020B0604020202020204" pitchFamily="34" charset="0"/>
                <a:cs typeface="Arial" panose="020B0604020202020204" pitchFamily="34" charset="0"/>
              </a:rPr>
              <a:t>DESY</a:t>
            </a:r>
            <a:r>
              <a:rPr lang="en-US" sz="1600" dirty="0">
                <a:latin typeface="Arial" panose="020B0604020202020204" pitchFamily="34" charset="0"/>
                <a:cs typeface="Arial" panose="020B0604020202020204" pitchFamily="34" charset="0"/>
              </a:rPr>
              <a:t> collaborates with </a:t>
            </a:r>
            <a:r>
              <a:rPr lang="en-US" sz="1600" b="1" dirty="0">
                <a:latin typeface="Arial" panose="020B0604020202020204" pitchFamily="34" charset="0"/>
                <a:cs typeface="Arial" panose="020B0604020202020204" pitchFamily="34" charset="0"/>
              </a:rPr>
              <a:t>INFN LASA </a:t>
            </a:r>
            <a:r>
              <a:rPr lang="en-US" sz="1600" dirty="0">
                <a:latin typeface="Arial" panose="020B0604020202020204" pitchFamily="34" charset="0"/>
                <a:cs typeface="Arial" panose="020B0604020202020204" pitchFamily="34" charset="0"/>
              </a:rPr>
              <a:t>to explore multi-alkali photocathode (</a:t>
            </a:r>
            <a:r>
              <a:rPr lang="en-US" sz="1600" b="1" dirty="0">
                <a:latin typeface="Arial" panose="020B0604020202020204" pitchFamily="34" charset="0"/>
                <a:cs typeface="Arial" panose="020B0604020202020204" pitchFamily="34" charset="0"/>
              </a:rPr>
              <a:t>K₂CsSb</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Na₂KSb</a:t>
            </a:r>
            <a:r>
              <a:rPr lang="en-US" sz="1600" dirty="0">
                <a:latin typeface="Arial" panose="020B0604020202020204" pitchFamily="34" charset="0"/>
                <a:cs typeface="Arial" panose="020B0604020202020204" pitchFamily="34" charset="0"/>
              </a:rPr>
              <a:t>,…) performance in </a:t>
            </a:r>
            <a:r>
              <a:rPr lang="en-US" sz="1600" b="1" dirty="0">
                <a:latin typeface="Arial" panose="020B0604020202020204" pitchFamily="34" charset="0"/>
                <a:cs typeface="Arial" panose="020B0604020202020204" pitchFamily="34" charset="0"/>
              </a:rPr>
              <a:t>high-gradient</a:t>
            </a:r>
            <a:r>
              <a:rPr lang="en-US" sz="1600" dirty="0">
                <a:latin typeface="Arial" panose="020B0604020202020204" pitchFamily="34" charset="0"/>
                <a:cs typeface="Arial" panose="020B0604020202020204" pitchFamily="34" charset="0"/>
              </a:rPr>
              <a:t> guns</a:t>
            </a:r>
          </a:p>
          <a:p>
            <a:pPr marL="742950" lvl="1" indent="-285750">
              <a:spcAft>
                <a:spcPts val="600"/>
              </a:spcAft>
              <a:buClr>
                <a:schemeClr val="accent2"/>
              </a:buClr>
              <a:buFont typeface="Arial" panose="020B0604020202020204" pitchFamily="34" charset="0"/>
              <a:buChar char="•"/>
            </a:pPr>
            <a:r>
              <a:rPr lang="en-US" sz="1600" dirty="0">
                <a:latin typeface="Arial" panose="020B0604020202020204" pitchFamily="34" charset="0"/>
                <a:cs typeface="Arial" panose="020B0604020202020204" pitchFamily="34" charset="0"/>
              </a:rPr>
              <a:t>INFN LASA, Italy, develops cathode recipe and production</a:t>
            </a:r>
          </a:p>
          <a:p>
            <a:pPr marL="742950" lvl="1" indent="-285750">
              <a:spcAft>
                <a:spcPts val="1200"/>
              </a:spcAft>
              <a:buClr>
                <a:schemeClr val="accent2"/>
              </a:buClr>
              <a:buFont typeface="Arial" panose="020B0604020202020204" pitchFamily="34" charset="0"/>
              <a:buChar char="•"/>
            </a:pPr>
            <a:r>
              <a:rPr lang="en-US" sz="1600" dirty="0">
                <a:latin typeface="Arial" panose="020B0604020202020204" pitchFamily="34" charset="0"/>
                <a:cs typeface="Arial" panose="020B0604020202020204" pitchFamily="34" charset="0"/>
              </a:rPr>
              <a:t>Photoinjector test facility at DESY Zeuthen site (PITZ) tests cathodes in a high-gradient RF gun.</a:t>
            </a:r>
          </a:p>
        </p:txBody>
      </p:sp>
      <p:grpSp>
        <p:nvGrpSpPr>
          <p:cNvPr id="19" name="Group 18">
            <a:extLst>
              <a:ext uri="{FF2B5EF4-FFF2-40B4-BE49-F238E27FC236}">
                <a16:creationId xmlns:a16="http://schemas.microsoft.com/office/drawing/2014/main" id="{7960891C-BAEB-CFE7-C0A3-516DD0BD042E}"/>
              </a:ext>
            </a:extLst>
          </p:cNvPr>
          <p:cNvGrpSpPr/>
          <p:nvPr/>
        </p:nvGrpSpPr>
        <p:grpSpPr>
          <a:xfrm>
            <a:off x="8065791" y="5400917"/>
            <a:ext cx="2693640" cy="698854"/>
            <a:chOff x="9200798" y="5529420"/>
            <a:chExt cx="2923292" cy="868376"/>
          </a:xfrm>
        </p:grpSpPr>
        <p:sp>
          <p:nvSpPr>
            <p:cNvPr id="20" name="object 3">
              <a:extLst>
                <a:ext uri="{FF2B5EF4-FFF2-40B4-BE49-F238E27FC236}">
                  <a16:creationId xmlns:a16="http://schemas.microsoft.com/office/drawing/2014/main" id="{81C9144D-8EB8-A2A9-92F9-2957ABB91120}"/>
                </a:ext>
              </a:extLst>
            </p:cNvPr>
            <p:cNvSpPr/>
            <p:nvPr/>
          </p:nvSpPr>
          <p:spPr>
            <a:xfrm>
              <a:off x="9200798" y="5529420"/>
              <a:ext cx="716144" cy="706944"/>
            </a:xfrm>
            <a:prstGeom prst="rect">
              <a:avLst/>
            </a:prstGeom>
            <a:blipFill>
              <a:blip r:embed="rId2" cstate="print"/>
              <a:stretch>
                <a:fillRect/>
              </a:stretch>
            </a:blipFill>
          </p:spPr>
          <p:txBody>
            <a:bodyPr wrap="square" lIns="0" tIns="0" rIns="0" bIns="0" rtlCol="0"/>
            <a:lstStyle/>
            <a:p>
              <a:pPr algn="just"/>
              <a:endParaRPr dirty="0"/>
            </a:p>
          </p:txBody>
        </p:sp>
        <p:pic>
          <p:nvPicPr>
            <p:cNvPr id="21" name="Picture 20" descr="A close up of a sign&#10;&#10;Description automatically generated">
              <a:extLst>
                <a:ext uri="{FF2B5EF4-FFF2-40B4-BE49-F238E27FC236}">
                  <a16:creationId xmlns:a16="http://schemas.microsoft.com/office/drawing/2014/main" id="{1CBD342A-007D-FB78-9F86-E4CA75D197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8242" y="5539579"/>
              <a:ext cx="1295848" cy="706944"/>
            </a:xfrm>
            <a:prstGeom prst="rect">
              <a:avLst/>
            </a:prstGeom>
          </p:spPr>
        </p:pic>
        <p:pic>
          <p:nvPicPr>
            <p:cNvPr id="22" name="Picture 21">
              <a:extLst>
                <a:ext uri="{FF2B5EF4-FFF2-40B4-BE49-F238E27FC236}">
                  <a16:creationId xmlns:a16="http://schemas.microsoft.com/office/drawing/2014/main" id="{C6C10AF4-95D5-545F-7AC5-3D045B3C0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274" y="5532404"/>
              <a:ext cx="865392" cy="865392"/>
            </a:xfrm>
            <a:prstGeom prst="rect">
              <a:avLst/>
            </a:prstGeom>
          </p:spPr>
        </p:pic>
      </p:grpSp>
      <p:grpSp>
        <p:nvGrpSpPr>
          <p:cNvPr id="30" name="Group 29">
            <a:extLst>
              <a:ext uri="{FF2B5EF4-FFF2-40B4-BE49-F238E27FC236}">
                <a16:creationId xmlns:a16="http://schemas.microsoft.com/office/drawing/2014/main" id="{184C57B3-9C24-7654-1FE9-D4C9DA16E270}"/>
              </a:ext>
            </a:extLst>
          </p:cNvPr>
          <p:cNvGrpSpPr/>
          <p:nvPr/>
        </p:nvGrpSpPr>
        <p:grpSpPr>
          <a:xfrm>
            <a:off x="9933964" y="422643"/>
            <a:ext cx="1983348" cy="1954381"/>
            <a:chOff x="7722158" y="767100"/>
            <a:chExt cx="2070324" cy="1933987"/>
          </a:xfrm>
        </p:grpSpPr>
        <p:pic>
          <p:nvPicPr>
            <p:cNvPr id="23" name="Picture 11" descr="A picture containing electronics, loudspeaker, close&#10;&#10;Description automatically generated">
              <a:extLst>
                <a:ext uri="{FF2B5EF4-FFF2-40B4-BE49-F238E27FC236}">
                  <a16:creationId xmlns:a16="http://schemas.microsoft.com/office/drawing/2014/main" id="{B528C123-134F-9A47-3484-6CB8D3008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158" y="767100"/>
              <a:ext cx="2070324" cy="1933987"/>
            </a:xfrm>
            <a:prstGeom prst="rect">
              <a:avLst/>
            </a:prstGeom>
          </p:spPr>
        </p:pic>
        <p:sp>
          <p:nvSpPr>
            <p:cNvPr id="24" name="TextBox 23">
              <a:extLst>
                <a:ext uri="{FF2B5EF4-FFF2-40B4-BE49-F238E27FC236}">
                  <a16:creationId xmlns:a16="http://schemas.microsoft.com/office/drawing/2014/main" id="{E79F5935-CF4F-9DF9-DE5E-8BEC09EA4E35}"/>
                </a:ext>
              </a:extLst>
            </p:cNvPr>
            <p:cNvSpPr txBox="1"/>
            <p:nvPr/>
          </p:nvSpPr>
          <p:spPr>
            <a:xfrm>
              <a:off x="8597720" y="2119568"/>
              <a:ext cx="462165" cy="304565"/>
            </a:xfrm>
            <a:prstGeom prst="rect">
              <a:avLst/>
            </a:prstGeom>
            <a:noFill/>
          </p:spPr>
          <p:txBody>
            <a:bodyPr wrap="none" rtlCol="0">
              <a:spAutoFit/>
            </a:bodyPr>
            <a:lstStyle/>
            <a:p>
              <a:pPr algn="ctr"/>
              <a:r>
                <a:rPr lang="en-US" sz="1400" b="1" dirty="0">
                  <a:solidFill>
                    <a:schemeClr val="bg1"/>
                  </a:solidFill>
                  <a:latin typeface="Arial" panose="020B0604020202020204" pitchFamily="34" charset="0"/>
                  <a:cs typeface="Arial" panose="020B0604020202020204" pitchFamily="34" charset="0"/>
                </a:rPr>
                <a:t>Mo</a:t>
              </a:r>
            </a:p>
          </p:txBody>
        </p:sp>
        <p:sp>
          <p:nvSpPr>
            <p:cNvPr id="25" name="TextBox 24">
              <a:extLst>
                <a:ext uri="{FF2B5EF4-FFF2-40B4-BE49-F238E27FC236}">
                  <a16:creationId xmlns:a16="http://schemas.microsoft.com/office/drawing/2014/main" id="{92FE1264-7AEF-5203-CF1A-948C331B67CF}"/>
                </a:ext>
              </a:extLst>
            </p:cNvPr>
            <p:cNvSpPr txBox="1"/>
            <p:nvPr/>
          </p:nvSpPr>
          <p:spPr>
            <a:xfrm>
              <a:off x="8091450" y="1123271"/>
              <a:ext cx="1191724" cy="304565"/>
            </a:xfrm>
            <a:prstGeom prst="rect">
              <a:avLst/>
            </a:prstGeom>
            <a:noFill/>
          </p:spPr>
          <p:txBody>
            <a:bodyPr wrap="none" rtlCol="0">
              <a:spAutoFit/>
            </a:bodyPr>
            <a:lstStyle/>
            <a:p>
              <a:r>
                <a:rPr lang="en-IN" sz="1400" b="1" dirty="0">
                  <a:solidFill>
                    <a:schemeClr val="bg1"/>
                  </a:solidFill>
                  <a:latin typeface="Arial" panose="020B0604020202020204" pitchFamily="34" charset="0"/>
                  <a:cs typeface="Arial" panose="020B0604020202020204" pitchFamily="34" charset="0"/>
                </a:rPr>
                <a:t>KCsSb film</a:t>
              </a:r>
              <a:endParaRPr lang="en-US" sz="1400" b="1" dirty="0">
                <a:solidFill>
                  <a:schemeClr val="bg1"/>
                </a:solidFill>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ABE0948B-8E9F-09EF-6926-611A3FD28490}"/>
              </a:ext>
            </a:extLst>
          </p:cNvPr>
          <p:cNvSpPr/>
          <p:nvPr/>
        </p:nvSpPr>
        <p:spPr>
          <a:xfrm>
            <a:off x="3287485" y="1566565"/>
            <a:ext cx="1648546" cy="307777"/>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E74B4F9-F5C1-F978-D60B-81C20DBB10DB}"/>
              </a:ext>
            </a:extLst>
          </p:cNvPr>
          <p:cNvCxnSpPr>
            <a:cxnSpLocks/>
          </p:cNvCxnSpPr>
          <p:nvPr/>
        </p:nvCxnSpPr>
        <p:spPr>
          <a:xfrm>
            <a:off x="7851334" y="1877737"/>
            <a:ext cx="34508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2D2BFCB-50DE-ECA0-D991-31E49B98930E}"/>
              </a:ext>
            </a:extLst>
          </p:cNvPr>
          <p:cNvSpPr txBox="1"/>
          <p:nvPr/>
        </p:nvSpPr>
        <p:spPr>
          <a:xfrm>
            <a:off x="8196423" y="1720163"/>
            <a:ext cx="1766830"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Less excess energy</a:t>
            </a:r>
          </a:p>
        </p:txBody>
      </p:sp>
      <p:grpSp>
        <p:nvGrpSpPr>
          <p:cNvPr id="10" name="Group 9">
            <a:extLst>
              <a:ext uri="{FF2B5EF4-FFF2-40B4-BE49-F238E27FC236}">
                <a16:creationId xmlns:a16="http://schemas.microsoft.com/office/drawing/2014/main" id="{A3B0737D-3F7D-FC2F-C16B-E99E3FA86732}"/>
              </a:ext>
            </a:extLst>
          </p:cNvPr>
          <p:cNvGrpSpPr/>
          <p:nvPr/>
        </p:nvGrpSpPr>
        <p:grpSpPr>
          <a:xfrm>
            <a:off x="8262772" y="808879"/>
            <a:ext cx="1170566" cy="545324"/>
            <a:chOff x="7705267" y="2143956"/>
            <a:chExt cx="1243476" cy="663242"/>
          </a:xfrm>
        </p:grpSpPr>
        <p:pic>
          <p:nvPicPr>
            <p:cNvPr id="11" name="Picture 10">
              <a:extLst>
                <a:ext uri="{FF2B5EF4-FFF2-40B4-BE49-F238E27FC236}">
                  <a16:creationId xmlns:a16="http://schemas.microsoft.com/office/drawing/2014/main" id="{7CBFCE27-33AC-D343-2F3A-EC50E9AF91D9}"/>
                </a:ext>
              </a:extLst>
            </p:cNvPr>
            <p:cNvPicPr>
              <a:picLocks noChangeAspect="1"/>
            </p:cNvPicPr>
            <p:nvPr/>
          </p:nvPicPr>
          <p:blipFill>
            <a:blip r:embed="rId6"/>
            <a:stretch>
              <a:fillRect/>
            </a:stretch>
          </p:blipFill>
          <p:spPr>
            <a:xfrm>
              <a:off x="7779945" y="2342810"/>
              <a:ext cx="1168798" cy="464388"/>
            </a:xfrm>
            <a:prstGeom prst="rect">
              <a:avLst/>
            </a:prstGeom>
          </p:spPr>
        </p:pic>
        <p:pic>
          <p:nvPicPr>
            <p:cNvPr id="12" name="Picture 11">
              <a:extLst>
                <a:ext uri="{FF2B5EF4-FFF2-40B4-BE49-F238E27FC236}">
                  <a16:creationId xmlns:a16="http://schemas.microsoft.com/office/drawing/2014/main" id="{257C2D5A-F1ED-A478-C374-1C31C50E7271}"/>
                </a:ext>
              </a:extLst>
            </p:cNvPr>
            <p:cNvPicPr>
              <a:picLocks noChangeAspect="1"/>
            </p:cNvPicPr>
            <p:nvPr/>
          </p:nvPicPr>
          <p:blipFill>
            <a:blip r:embed="rId7"/>
            <a:stretch>
              <a:fillRect/>
            </a:stretch>
          </p:blipFill>
          <p:spPr>
            <a:xfrm>
              <a:off x="7705267" y="2143956"/>
              <a:ext cx="1168798" cy="212099"/>
            </a:xfrm>
            <a:prstGeom prst="rect">
              <a:avLst/>
            </a:prstGeom>
          </p:spPr>
        </p:pic>
      </p:grpSp>
      <p:grpSp>
        <p:nvGrpSpPr>
          <p:cNvPr id="13" name="Group 12">
            <a:extLst>
              <a:ext uri="{FF2B5EF4-FFF2-40B4-BE49-F238E27FC236}">
                <a16:creationId xmlns:a16="http://schemas.microsoft.com/office/drawing/2014/main" id="{5F3A26E6-5A3D-6C78-6BB7-8ED3EF51B327}"/>
              </a:ext>
            </a:extLst>
          </p:cNvPr>
          <p:cNvGrpSpPr/>
          <p:nvPr/>
        </p:nvGrpSpPr>
        <p:grpSpPr>
          <a:xfrm>
            <a:off x="5818251" y="1440274"/>
            <a:ext cx="2823524" cy="822365"/>
            <a:chOff x="5372399" y="1878862"/>
            <a:chExt cx="2823524" cy="822365"/>
          </a:xfrm>
        </p:grpSpPr>
        <p:pic>
          <p:nvPicPr>
            <p:cNvPr id="14" name="Picture 13">
              <a:extLst>
                <a:ext uri="{FF2B5EF4-FFF2-40B4-BE49-F238E27FC236}">
                  <a16:creationId xmlns:a16="http://schemas.microsoft.com/office/drawing/2014/main" id="{B84E3F86-E4F3-33BD-887A-F0129F01C536}"/>
                </a:ext>
              </a:extLst>
            </p:cNvPr>
            <p:cNvPicPr>
              <a:picLocks noChangeAspect="1"/>
            </p:cNvPicPr>
            <p:nvPr/>
          </p:nvPicPr>
          <p:blipFill>
            <a:blip r:embed="rId8"/>
            <a:stretch>
              <a:fillRect/>
            </a:stretch>
          </p:blipFill>
          <p:spPr>
            <a:xfrm>
              <a:off x="5372399" y="2029183"/>
              <a:ext cx="1983348" cy="672044"/>
            </a:xfrm>
            <a:prstGeom prst="rect">
              <a:avLst/>
            </a:prstGeom>
          </p:spPr>
        </p:pic>
        <p:sp>
          <p:nvSpPr>
            <p:cNvPr id="15" name="TextBox 14">
              <a:extLst>
                <a:ext uri="{FF2B5EF4-FFF2-40B4-BE49-F238E27FC236}">
                  <a16:creationId xmlns:a16="http://schemas.microsoft.com/office/drawing/2014/main" id="{306F666D-FEF5-B66B-BC24-DB0CF8C86078}"/>
                </a:ext>
              </a:extLst>
            </p:cNvPr>
            <p:cNvSpPr txBox="1"/>
            <p:nvPr/>
          </p:nvSpPr>
          <p:spPr>
            <a:xfrm>
              <a:off x="5590092" y="1878862"/>
              <a:ext cx="101181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Photon energy</a:t>
              </a:r>
            </a:p>
          </p:txBody>
        </p:sp>
        <p:sp>
          <p:nvSpPr>
            <p:cNvPr id="16" name="TextBox 15">
              <a:extLst>
                <a:ext uri="{FF2B5EF4-FFF2-40B4-BE49-F238E27FC236}">
                  <a16:creationId xmlns:a16="http://schemas.microsoft.com/office/drawing/2014/main" id="{98B082FE-503A-9321-A6F8-D5C24EBD1DDE}"/>
                </a:ext>
              </a:extLst>
            </p:cNvPr>
            <p:cNvSpPr txBox="1"/>
            <p:nvPr/>
          </p:nvSpPr>
          <p:spPr>
            <a:xfrm>
              <a:off x="6615041" y="1888320"/>
              <a:ext cx="1580882" cy="246221"/>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Photoemission threshold</a:t>
              </a:r>
            </a:p>
          </p:txBody>
        </p:sp>
        <p:cxnSp>
          <p:nvCxnSpPr>
            <p:cNvPr id="17" name="Straight Arrow Connector 16">
              <a:extLst>
                <a:ext uri="{FF2B5EF4-FFF2-40B4-BE49-F238E27FC236}">
                  <a16:creationId xmlns:a16="http://schemas.microsoft.com/office/drawing/2014/main" id="{802A46B7-F4E8-6944-94A0-19D00EEE7964}"/>
                </a:ext>
              </a:extLst>
            </p:cNvPr>
            <p:cNvCxnSpPr/>
            <p:nvPr/>
          </p:nvCxnSpPr>
          <p:spPr>
            <a:xfrm>
              <a:off x="6239933" y="2073522"/>
              <a:ext cx="0" cy="163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960A30F-2D98-1B59-CE26-320AE26C1425}"/>
                </a:ext>
              </a:extLst>
            </p:cNvPr>
            <p:cNvCxnSpPr/>
            <p:nvPr/>
          </p:nvCxnSpPr>
          <p:spPr>
            <a:xfrm>
              <a:off x="6908799" y="2064192"/>
              <a:ext cx="0" cy="1637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5C872021-1B21-3895-BEEA-21318D7E1ADE}"/>
              </a:ext>
            </a:extLst>
          </p:cNvPr>
          <p:cNvGrpSpPr/>
          <p:nvPr/>
        </p:nvGrpSpPr>
        <p:grpSpPr>
          <a:xfrm>
            <a:off x="8548470" y="2237837"/>
            <a:ext cx="2131691" cy="957183"/>
            <a:chOff x="9430895" y="2471817"/>
            <a:chExt cx="2131691" cy="957183"/>
          </a:xfrm>
        </p:grpSpPr>
        <p:sp>
          <p:nvSpPr>
            <p:cNvPr id="39" name="Rectangle: Rounded Corners 38">
              <a:extLst>
                <a:ext uri="{FF2B5EF4-FFF2-40B4-BE49-F238E27FC236}">
                  <a16:creationId xmlns:a16="http://schemas.microsoft.com/office/drawing/2014/main" id="{96DD714C-37F0-4E90-4900-2521EF2969E3}"/>
                </a:ext>
              </a:extLst>
            </p:cNvPr>
            <p:cNvSpPr/>
            <p:nvPr/>
          </p:nvSpPr>
          <p:spPr>
            <a:xfrm>
              <a:off x="9430895" y="2779594"/>
              <a:ext cx="2131691" cy="649406"/>
            </a:xfrm>
            <a:prstGeom prst="roundRect">
              <a:avLst/>
            </a:prstGeom>
            <a:noFill/>
            <a:ln w="28575">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B0A6101-272D-269E-03FE-079089E24BE3}"/>
                </a:ext>
              </a:extLst>
            </p:cNvPr>
            <p:cNvSpPr txBox="1"/>
            <p:nvPr/>
          </p:nvSpPr>
          <p:spPr>
            <a:xfrm>
              <a:off x="9979500" y="2471817"/>
              <a:ext cx="1031051"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Brightness</a:t>
              </a:r>
            </a:p>
          </p:txBody>
        </p:sp>
      </p:grpSp>
      <p:sp>
        <p:nvSpPr>
          <p:cNvPr id="40" name="Rectangle 39">
            <a:extLst>
              <a:ext uri="{FF2B5EF4-FFF2-40B4-BE49-F238E27FC236}">
                <a16:creationId xmlns:a16="http://schemas.microsoft.com/office/drawing/2014/main" id="{5240C8ED-324F-CF91-A019-46F41501C304}"/>
              </a:ext>
            </a:extLst>
          </p:cNvPr>
          <p:cNvSpPr/>
          <p:nvPr/>
        </p:nvSpPr>
        <p:spPr>
          <a:xfrm>
            <a:off x="6495653" y="1762113"/>
            <a:ext cx="358858" cy="210443"/>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E59E775-9335-9015-1DB2-C572A5F06881}"/>
              </a:ext>
            </a:extLst>
          </p:cNvPr>
          <p:cNvSpPr/>
          <p:nvPr/>
        </p:nvSpPr>
        <p:spPr>
          <a:xfrm>
            <a:off x="6975923" y="1762113"/>
            <a:ext cx="757567" cy="214743"/>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Down 41">
            <a:extLst>
              <a:ext uri="{FF2B5EF4-FFF2-40B4-BE49-F238E27FC236}">
                <a16:creationId xmlns:a16="http://schemas.microsoft.com/office/drawing/2014/main" id="{CFF8AF18-3450-1CBD-27EA-33F51AF4C856}"/>
              </a:ext>
            </a:extLst>
          </p:cNvPr>
          <p:cNvSpPr/>
          <p:nvPr/>
        </p:nvSpPr>
        <p:spPr>
          <a:xfrm>
            <a:off x="5635814" y="1811054"/>
            <a:ext cx="254500" cy="33602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97EC06D7-0AA2-D21A-63B2-7421BD5C3C5F}"/>
              </a:ext>
            </a:extLst>
          </p:cNvPr>
          <p:cNvGrpSpPr/>
          <p:nvPr/>
        </p:nvGrpSpPr>
        <p:grpSpPr>
          <a:xfrm>
            <a:off x="6218724" y="864522"/>
            <a:ext cx="1721270" cy="538929"/>
            <a:chOff x="7055322" y="276771"/>
            <a:chExt cx="1721270" cy="538929"/>
          </a:xfrm>
        </p:grpSpPr>
        <p:grpSp>
          <p:nvGrpSpPr>
            <p:cNvPr id="48" name="Group 47">
              <a:extLst>
                <a:ext uri="{FF2B5EF4-FFF2-40B4-BE49-F238E27FC236}">
                  <a16:creationId xmlns:a16="http://schemas.microsoft.com/office/drawing/2014/main" id="{6284AF10-4FC5-83A9-3973-4496130427DB}"/>
                </a:ext>
              </a:extLst>
            </p:cNvPr>
            <p:cNvGrpSpPr/>
            <p:nvPr/>
          </p:nvGrpSpPr>
          <p:grpSpPr>
            <a:xfrm>
              <a:off x="7055322" y="305680"/>
              <a:ext cx="1582022" cy="510020"/>
              <a:chOff x="9290734" y="1715140"/>
              <a:chExt cx="1914716" cy="665943"/>
            </a:xfrm>
          </p:grpSpPr>
          <p:pic>
            <p:nvPicPr>
              <p:cNvPr id="50" name="Picture 49">
                <a:extLst>
                  <a:ext uri="{FF2B5EF4-FFF2-40B4-BE49-F238E27FC236}">
                    <a16:creationId xmlns:a16="http://schemas.microsoft.com/office/drawing/2014/main" id="{AD1C4D8F-6DD3-AD47-8186-5671FB51E0CF}"/>
                  </a:ext>
                </a:extLst>
              </p:cNvPr>
              <p:cNvPicPr>
                <a:picLocks noChangeAspect="1"/>
              </p:cNvPicPr>
              <p:nvPr/>
            </p:nvPicPr>
            <p:blipFill>
              <a:blip r:embed="rId9"/>
              <a:stretch>
                <a:fillRect/>
              </a:stretch>
            </p:blipFill>
            <p:spPr>
              <a:xfrm>
                <a:off x="9290734" y="2055101"/>
                <a:ext cx="1914716" cy="325982"/>
              </a:xfrm>
              <a:prstGeom prst="rect">
                <a:avLst/>
              </a:prstGeom>
            </p:spPr>
          </p:pic>
          <p:pic>
            <p:nvPicPr>
              <p:cNvPr id="51" name="Picture 50">
                <a:extLst>
                  <a:ext uri="{FF2B5EF4-FFF2-40B4-BE49-F238E27FC236}">
                    <a16:creationId xmlns:a16="http://schemas.microsoft.com/office/drawing/2014/main" id="{DFD5EC57-5732-94CF-BEAE-3C5C118805B4}"/>
                  </a:ext>
                </a:extLst>
              </p:cNvPr>
              <p:cNvPicPr>
                <a:picLocks noChangeAspect="1"/>
              </p:cNvPicPr>
              <p:nvPr/>
            </p:nvPicPr>
            <p:blipFill>
              <a:blip r:embed="rId10"/>
              <a:stretch>
                <a:fillRect/>
              </a:stretch>
            </p:blipFill>
            <p:spPr>
              <a:xfrm>
                <a:off x="9301888" y="1715140"/>
                <a:ext cx="989157" cy="249177"/>
              </a:xfrm>
              <a:prstGeom prst="rect">
                <a:avLst/>
              </a:prstGeom>
            </p:spPr>
          </p:pic>
        </p:grpSp>
        <p:sp>
          <p:nvSpPr>
            <p:cNvPr id="49" name="TextBox 48">
              <a:extLst>
                <a:ext uri="{FF2B5EF4-FFF2-40B4-BE49-F238E27FC236}">
                  <a16:creationId xmlns:a16="http://schemas.microsoft.com/office/drawing/2014/main" id="{F43027CE-F277-60D2-96D5-CBB4168AC5D7}"/>
                </a:ext>
              </a:extLst>
            </p:cNvPr>
            <p:cNvSpPr txBox="1"/>
            <p:nvPr/>
          </p:nvSpPr>
          <p:spPr>
            <a:xfrm>
              <a:off x="7934695" y="276771"/>
              <a:ext cx="841897"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(515  nm)</a:t>
              </a:r>
            </a:p>
          </p:txBody>
        </p:sp>
      </p:grpSp>
      <p:sp>
        <p:nvSpPr>
          <p:cNvPr id="52" name="Rectangle 51">
            <a:extLst>
              <a:ext uri="{FF2B5EF4-FFF2-40B4-BE49-F238E27FC236}">
                <a16:creationId xmlns:a16="http://schemas.microsoft.com/office/drawing/2014/main" id="{844F82C1-8126-DBEF-F2ED-29E6F04BA2F7}"/>
              </a:ext>
            </a:extLst>
          </p:cNvPr>
          <p:cNvSpPr/>
          <p:nvPr/>
        </p:nvSpPr>
        <p:spPr>
          <a:xfrm>
            <a:off x="6057440" y="840680"/>
            <a:ext cx="1842775" cy="311956"/>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DA5ABB1-109C-C924-8072-B7ECF5F13BA4}"/>
              </a:ext>
            </a:extLst>
          </p:cNvPr>
          <p:cNvSpPr/>
          <p:nvPr/>
        </p:nvSpPr>
        <p:spPr>
          <a:xfrm>
            <a:off x="6106323" y="1197999"/>
            <a:ext cx="1745011" cy="218566"/>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5CE54EE7-095B-197A-4109-514CDCACC00E}"/>
              </a:ext>
            </a:extLst>
          </p:cNvPr>
          <p:cNvCxnSpPr>
            <a:cxnSpLocks/>
          </p:cNvCxnSpPr>
          <p:nvPr/>
        </p:nvCxnSpPr>
        <p:spPr>
          <a:xfrm>
            <a:off x="10912487" y="1069286"/>
            <a:ext cx="0" cy="23767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7B9AB6EA-EA8A-95AD-0F79-300D41DA0A22}"/>
              </a:ext>
            </a:extLst>
          </p:cNvPr>
          <p:cNvGrpSpPr/>
          <p:nvPr/>
        </p:nvGrpSpPr>
        <p:grpSpPr>
          <a:xfrm>
            <a:off x="4850124" y="2205729"/>
            <a:ext cx="3342531" cy="915366"/>
            <a:chOff x="4850124" y="2205729"/>
            <a:chExt cx="3342531" cy="915366"/>
          </a:xfrm>
        </p:grpSpPr>
        <p:grpSp>
          <p:nvGrpSpPr>
            <p:cNvPr id="26" name="Group 25">
              <a:extLst>
                <a:ext uri="{FF2B5EF4-FFF2-40B4-BE49-F238E27FC236}">
                  <a16:creationId xmlns:a16="http://schemas.microsoft.com/office/drawing/2014/main" id="{944B8E96-8B88-C86E-3F84-1FA0CA57B559}"/>
                </a:ext>
              </a:extLst>
            </p:cNvPr>
            <p:cNvGrpSpPr/>
            <p:nvPr/>
          </p:nvGrpSpPr>
          <p:grpSpPr>
            <a:xfrm>
              <a:off x="4850124" y="2205729"/>
              <a:ext cx="3342531" cy="915366"/>
              <a:chOff x="6212630" y="2403975"/>
              <a:chExt cx="3142464" cy="915366"/>
            </a:xfrm>
          </p:grpSpPr>
          <p:sp>
            <p:nvSpPr>
              <p:cNvPr id="34" name="Rectangle: Rounded Corners 33">
                <a:extLst>
                  <a:ext uri="{FF2B5EF4-FFF2-40B4-BE49-F238E27FC236}">
                    <a16:creationId xmlns:a16="http://schemas.microsoft.com/office/drawing/2014/main" id="{231088A1-4FEC-827A-DB2A-4615376F76C8}"/>
                  </a:ext>
                </a:extLst>
              </p:cNvPr>
              <p:cNvSpPr/>
              <p:nvPr/>
            </p:nvSpPr>
            <p:spPr>
              <a:xfrm>
                <a:off x="6212630" y="2716321"/>
                <a:ext cx="3142464" cy="603020"/>
              </a:xfrm>
              <a:prstGeom prst="roundRect">
                <a:avLst/>
              </a:prstGeom>
              <a:noFill/>
              <a:ln w="28575">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44BBD87-61DC-16F0-3A66-20D5D81FC7E2}"/>
                  </a:ext>
                </a:extLst>
              </p:cNvPr>
              <p:cNvSpPr txBox="1"/>
              <p:nvPr/>
            </p:nvSpPr>
            <p:spPr>
              <a:xfrm>
                <a:off x="7312419" y="2403975"/>
                <a:ext cx="981359"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Emittance</a:t>
                </a:r>
              </a:p>
            </p:txBody>
          </p:sp>
        </p:grpSp>
        <p:pic>
          <p:nvPicPr>
            <p:cNvPr id="59" name="Picture 58">
              <a:extLst>
                <a:ext uri="{FF2B5EF4-FFF2-40B4-BE49-F238E27FC236}">
                  <a16:creationId xmlns:a16="http://schemas.microsoft.com/office/drawing/2014/main" id="{54621B99-366E-CDFA-3A93-2BCB14728E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8012" y="2544310"/>
              <a:ext cx="2756429" cy="576773"/>
            </a:xfrm>
            <a:prstGeom prst="rect">
              <a:avLst/>
            </a:prstGeom>
          </p:spPr>
        </p:pic>
      </p:grpSp>
      <p:sp>
        <p:nvSpPr>
          <p:cNvPr id="61" name="Arrow: Down 60">
            <a:extLst>
              <a:ext uri="{FF2B5EF4-FFF2-40B4-BE49-F238E27FC236}">
                <a16:creationId xmlns:a16="http://schemas.microsoft.com/office/drawing/2014/main" id="{9C0EE6B1-6B44-69F3-F651-C696079820CD}"/>
              </a:ext>
            </a:extLst>
          </p:cNvPr>
          <p:cNvSpPr/>
          <p:nvPr/>
        </p:nvSpPr>
        <p:spPr>
          <a:xfrm>
            <a:off x="7699160" y="2602846"/>
            <a:ext cx="254500" cy="33602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Down 61">
            <a:extLst>
              <a:ext uri="{FF2B5EF4-FFF2-40B4-BE49-F238E27FC236}">
                <a16:creationId xmlns:a16="http://schemas.microsoft.com/office/drawing/2014/main" id="{2A751E0E-1BDE-89BE-802C-576686692043}"/>
              </a:ext>
            </a:extLst>
          </p:cNvPr>
          <p:cNvSpPr/>
          <p:nvPr/>
        </p:nvSpPr>
        <p:spPr>
          <a:xfrm>
            <a:off x="4962236" y="2744249"/>
            <a:ext cx="254500" cy="33602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D2ACD2F5-D483-55A9-7820-98F0CC78D2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0824" y="2589429"/>
            <a:ext cx="1101064" cy="568291"/>
          </a:xfrm>
          <a:prstGeom prst="rect">
            <a:avLst/>
          </a:prstGeom>
        </p:spPr>
      </p:pic>
      <p:sp>
        <p:nvSpPr>
          <p:cNvPr id="65" name="Arrow: Down 64">
            <a:extLst>
              <a:ext uri="{FF2B5EF4-FFF2-40B4-BE49-F238E27FC236}">
                <a16:creationId xmlns:a16="http://schemas.microsoft.com/office/drawing/2014/main" id="{251A59B4-0394-BFAE-E817-2DADDA4188FE}"/>
              </a:ext>
            </a:extLst>
          </p:cNvPr>
          <p:cNvSpPr/>
          <p:nvPr/>
        </p:nvSpPr>
        <p:spPr>
          <a:xfrm rot="10800000">
            <a:off x="8700999" y="2680258"/>
            <a:ext cx="254500" cy="33602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Down 65">
            <a:extLst>
              <a:ext uri="{FF2B5EF4-FFF2-40B4-BE49-F238E27FC236}">
                <a16:creationId xmlns:a16="http://schemas.microsoft.com/office/drawing/2014/main" id="{7FC22728-3241-20CB-5C8F-30F280554AFC}"/>
              </a:ext>
            </a:extLst>
          </p:cNvPr>
          <p:cNvSpPr/>
          <p:nvPr/>
        </p:nvSpPr>
        <p:spPr>
          <a:xfrm>
            <a:off x="9963552" y="2857462"/>
            <a:ext cx="254500" cy="336022"/>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992735EE-B844-AF2F-4C4E-89E1FB36709F}"/>
              </a:ext>
            </a:extLst>
          </p:cNvPr>
          <p:cNvPicPr>
            <a:picLocks noChangeAspect="1"/>
          </p:cNvPicPr>
          <p:nvPr/>
        </p:nvPicPr>
        <p:blipFill>
          <a:blip r:embed="rId13"/>
          <a:stretch>
            <a:fillRect/>
          </a:stretch>
        </p:blipFill>
        <p:spPr>
          <a:xfrm>
            <a:off x="5468479" y="24101"/>
            <a:ext cx="4358028" cy="3329635"/>
          </a:xfrm>
          <a:prstGeom prst="rect">
            <a:avLst/>
          </a:prstGeom>
        </p:spPr>
      </p:pic>
      <p:sp>
        <p:nvSpPr>
          <p:cNvPr id="86" name="Slide Number Placeholder 1">
            <a:extLst>
              <a:ext uri="{FF2B5EF4-FFF2-40B4-BE49-F238E27FC236}">
                <a16:creationId xmlns:a16="http://schemas.microsoft.com/office/drawing/2014/main" id="{10926653-9B83-F7D0-884E-3BB3BF4631E3}"/>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2</a:t>
            </a:fld>
            <a:endParaRPr lang="en-US" dirty="0">
              <a:solidFill>
                <a:schemeClr val="tx1"/>
              </a:solidFill>
              <a:latin typeface="Arial" panose="020B0604020202020204" pitchFamily="34" charset="0"/>
              <a:cs typeface="Arial" panose="020B0604020202020204" pitchFamily="34" charset="0"/>
            </a:endParaRPr>
          </a:p>
        </p:txBody>
      </p:sp>
      <p:sp>
        <p:nvSpPr>
          <p:cNvPr id="87" name="object 4">
            <a:extLst>
              <a:ext uri="{FF2B5EF4-FFF2-40B4-BE49-F238E27FC236}">
                <a16:creationId xmlns:a16="http://schemas.microsoft.com/office/drawing/2014/main" id="{6AD49AFC-ADD1-FDEE-CD62-115A072E7873}"/>
              </a:ext>
            </a:extLst>
          </p:cNvPr>
          <p:cNvSpPr/>
          <p:nvPr/>
        </p:nvSpPr>
        <p:spPr>
          <a:xfrm>
            <a:off x="11725223" y="6490415"/>
            <a:ext cx="357568" cy="356298"/>
          </a:xfrm>
          <a:prstGeom prst="rect">
            <a:avLst/>
          </a:prstGeom>
          <a:blipFill>
            <a:blip r:embed="rId14" cstate="print"/>
            <a:stretch>
              <a:fillRect/>
            </a:stretch>
          </a:blipFill>
        </p:spPr>
        <p:txBody>
          <a:bodyPr wrap="square" lIns="0" tIns="0" rIns="0" bIns="0" rtlCol="0"/>
          <a:lstStyle/>
          <a:p>
            <a:endParaRPr dirty="0"/>
          </a:p>
        </p:txBody>
      </p:sp>
      <p:pic>
        <p:nvPicPr>
          <p:cNvPr id="88" name="Picture 87" descr="A close up of a sign&#10;&#10;Description automatically generated">
            <a:extLst>
              <a:ext uri="{FF2B5EF4-FFF2-40B4-BE49-F238E27FC236}">
                <a16:creationId xmlns:a16="http://schemas.microsoft.com/office/drawing/2014/main" id="{E631E66E-CD94-0F49-28C8-522BD10A2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89" name="object 2">
            <a:extLst>
              <a:ext uri="{FF2B5EF4-FFF2-40B4-BE49-F238E27FC236}">
                <a16:creationId xmlns:a16="http://schemas.microsoft.com/office/drawing/2014/main" id="{4071C36D-9945-2AB6-15F2-A19F4216533E}"/>
              </a:ext>
            </a:extLst>
          </p:cNvPr>
          <p:cNvSpPr/>
          <p:nvPr/>
        </p:nvSpPr>
        <p:spPr>
          <a:xfrm>
            <a:off x="10757625" y="6507547"/>
            <a:ext cx="361480" cy="339166"/>
          </a:xfrm>
          <a:prstGeom prst="rect">
            <a:avLst/>
          </a:prstGeom>
          <a:blipFill>
            <a:blip r:embed="rId15" cstate="print"/>
            <a:stretch>
              <a:fillRect/>
            </a:stretch>
          </a:blipFill>
        </p:spPr>
        <p:txBody>
          <a:bodyPr wrap="square" lIns="0" tIns="0" rIns="0" bIns="0" rtlCol="0"/>
          <a:lstStyle/>
          <a:p>
            <a:endParaRPr/>
          </a:p>
        </p:txBody>
      </p:sp>
      <p:sp>
        <p:nvSpPr>
          <p:cNvPr id="90" name="object 3">
            <a:extLst>
              <a:ext uri="{FF2B5EF4-FFF2-40B4-BE49-F238E27FC236}">
                <a16:creationId xmlns:a16="http://schemas.microsoft.com/office/drawing/2014/main" id="{E1CE99F9-010D-570F-3448-22FFE48C0630}"/>
              </a:ext>
            </a:extLst>
          </p:cNvPr>
          <p:cNvSpPr/>
          <p:nvPr/>
        </p:nvSpPr>
        <p:spPr>
          <a:xfrm>
            <a:off x="11235224" y="6490415"/>
            <a:ext cx="357136" cy="356298"/>
          </a:xfrm>
          <a:prstGeom prst="rect">
            <a:avLst/>
          </a:prstGeom>
          <a:blipFill>
            <a:blip r:embed="rId2" cstate="print"/>
            <a:stretch>
              <a:fillRect/>
            </a:stretch>
          </a:blipFill>
        </p:spPr>
        <p:txBody>
          <a:bodyPr wrap="square" lIns="0" tIns="0" rIns="0" bIns="0" rtlCol="0"/>
          <a:lstStyle/>
          <a:p>
            <a:endParaRPr/>
          </a:p>
        </p:txBody>
      </p:sp>
      <p:sp>
        <p:nvSpPr>
          <p:cNvPr id="27" name="TextBox 26">
            <a:extLst>
              <a:ext uri="{FF2B5EF4-FFF2-40B4-BE49-F238E27FC236}">
                <a16:creationId xmlns:a16="http://schemas.microsoft.com/office/drawing/2014/main" id="{02CC131E-9718-7846-94C9-BBD7425DC84C}"/>
              </a:ext>
            </a:extLst>
          </p:cNvPr>
          <p:cNvSpPr txBox="1"/>
          <p:nvPr/>
        </p:nvSpPr>
        <p:spPr>
          <a:xfrm>
            <a:off x="428573" y="6144277"/>
            <a:ext cx="11355500" cy="584775"/>
          </a:xfrm>
          <a:prstGeom prst="rect">
            <a:avLst/>
          </a:prstGeom>
          <a:solidFill>
            <a:schemeClr val="bg1"/>
          </a:solidFill>
        </p:spPr>
        <p:txBody>
          <a:bodyPr wrap="square">
            <a:spAutoFit/>
          </a:bodyPr>
          <a:lstStyle/>
          <a:p>
            <a:pPr marL="285750" indent="-285750">
              <a:buFont typeface="Wingdings" panose="05000000000000000000" pitchFamily="2" charset="2"/>
              <a:buChar char="Ø"/>
            </a:pPr>
            <a:r>
              <a:rPr lang="en-US" sz="1600" b="1" dirty="0">
                <a:latin typeface="Arial" panose="020B0604020202020204" pitchFamily="34" charset="0"/>
                <a:cs typeface="Arial" panose="020B0604020202020204" pitchFamily="34" charset="0"/>
              </a:rPr>
              <a:t>In 2021</a:t>
            </a:r>
            <a:r>
              <a:rPr lang="en-US" sz="1600" dirty="0">
                <a:latin typeface="Arial" panose="020B0604020202020204" pitchFamily="34" charset="0"/>
                <a:cs typeface="Arial" panose="020B0604020202020204" pitchFamily="34" charset="0"/>
              </a:rPr>
              <a:t>, the first batch of KCsSb photocathodes showed </a:t>
            </a:r>
            <a:r>
              <a:rPr lang="en-US" sz="1600" b="1" dirty="0">
                <a:latin typeface="Arial" panose="020B0604020202020204" pitchFamily="34" charset="0"/>
                <a:cs typeface="Arial" panose="020B0604020202020204" pitchFamily="34" charset="0"/>
              </a:rPr>
              <a:t>high QE </a:t>
            </a:r>
            <a:r>
              <a:rPr lang="en-US" sz="1600" dirty="0">
                <a:latin typeface="Arial" panose="020B0604020202020204" pitchFamily="34" charset="0"/>
                <a:cs typeface="Arial" panose="020B0604020202020204" pitchFamily="34" charset="0"/>
              </a:rPr>
              <a:t>(4-8%), </a:t>
            </a:r>
            <a:r>
              <a:rPr lang="en-US" sz="1600" b="1" dirty="0">
                <a:latin typeface="Arial" panose="020B0604020202020204" pitchFamily="34" charset="0"/>
                <a:cs typeface="Arial" panose="020B0604020202020204" pitchFamily="34" charset="0"/>
              </a:rPr>
              <a:t>low thermal emittance </a:t>
            </a:r>
            <a:r>
              <a:rPr lang="en-US" sz="1600" dirty="0">
                <a:latin typeface="Arial" panose="020B0604020202020204" pitchFamily="34" charset="0"/>
                <a:cs typeface="Arial" panose="020B0604020202020204" pitchFamily="34" charset="0"/>
              </a:rPr>
              <a:t>(0.6 </a:t>
            </a:r>
            <a:r>
              <a:rPr lang="en-US" sz="1600" dirty="0" err="1">
                <a:latin typeface="Arial" panose="020B0604020202020204" pitchFamily="34" charset="0"/>
                <a:cs typeface="Arial" panose="020B0604020202020204" pitchFamily="34" charset="0"/>
              </a:rPr>
              <a:t>mm.mrad</a:t>
            </a:r>
            <a:r>
              <a:rPr lang="en-US" sz="1600" dirty="0">
                <a:latin typeface="Arial" panose="020B0604020202020204" pitchFamily="34" charset="0"/>
                <a:cs typeface="Arial" panose="020B0604020202020204" pitchFamily="34" charset="0"/>
              </a:rPr>
              <a:t>/mm), and </a:t>
            </a:r>
            <a:r>
              <a:rPr lang="en-US" sz="1600" b="1" dirty="0">
                <a:latin typeface="Arial" panose="020B0604020202020204" pitchFamily="34" charset="0"/>
                <a:cs typeface="Arial" panose="020B0604020202020204" pitchFamily="34" charset="0"/>
              </a:rPr>
              <a:t>fast response time </a:t>
            </a:r>
            <a:r>
              <a:rPr lang="en-US" sz="1600" dirty="0">
                <a:latin typeface="Arial" panose="020B0604020202020204" pitchFamily="34" charset="0"/>
                <a:cs typeface="Arial" panose="020B0604020202020204" pitchFamily="34" charset="0"/>
              </a:rPr>
              <a:t>(&lt;100 fs), but had </a:t>
            </a:r>
            <a:r>
              <a:rPr lang="en-US" sz="1600" b="1" dirty="0">
                <a:latin typeface="Arial" panose="020B0604020202020204" pitchFamily="34" charset="0"/>
                <a:cs typeface="Arial" panose="020B0604020202020204" pitchFamily="34" charset="0"/>
              </a:rPr>
              <a:t>high dark current </a:t>
            </a:r>
            <a:r>
              <a:rPr lang="en-US" sz="1600" dirty="0">
                <a:latin typeface="Arial" panose="020B0604020202020204" pitchFamily="34" charset="0"/>
                <a:cs typeface="Arial" panose="020B0604020202020204" pitchFamily="34" charset="0"/>
              </a:rPr>
              <a:t>and a </a:t>
            </a:r>
            <a:r>
              <a:rPr lang="en-US" sz="1600" b="1" dirty="0">
                <a:latin typeface="Arial" panose="020B0604020202020204" pitchFamily="34" charset="0"/>
                <a:cs typeface="Arial" panose="020B0604020202020204" pitchFamily="34" charset="0"/>
              </a:rPr>
              <a:t>short lifetime </a:t>
            </a:r>
            <a:r>
              <a:rPr lang="en-US" sz="1600" dirty="0">
                <a:latin typeface="Arial" panose="020B0604020202020204" pitchFamily="34" charset="0"/>
                <a:cs typeface="Arial" panose="020B0604020202020204" pitchFamily="34" charset="0"/>
              </a:rPr>
              <a:t>(~48 hours).</a:t>
            </a:r>
          </a:p>
        </p:txBody>
      </p:sp>
      <p:grpSp>
        <p:nvGrpSpPr>
          <p:cNvPr id="70" name="Group 69">
            <a:extLst>
              <a:ext uri="{FF2B5EF4-FFF2-40B4-BE49-F238E27FC236}">
                <a16:creationId xmlns:a16="http://schemas.microsoft.com/office/drawing/2014/main" id="{651235A2-5986-A4E1-339E-B2B4E4617E9A}"/>
              </a:ext>
            </a:extLst>
          </p:cNvPr>
          <p:cNvGrpSpPr/>
          <p:nvPr/>
        </p:nvGrpSpPr>
        <p:grpSpPr>
          <a:xfrm>
            <a:off x="7172089" y="3205854"/>
            <a:ext cx="4381899" cy="3479006"/>
            <a:chOff x="7470985" y="3098082"/>
            <a:chExt cx="4381899" cy="3479006"/>
          </a:xfrm>
        </p:grpSpPr>
        <p:grpSp>
          <p:nvGrpSpPr>
            <p:cNvPr id="71" name="Group 70">
              <a:extLst>
                <a:ext uri="{FF2B5EF4-FFF2-40B4-BE49-F238E27FC236}">
                  <a16:creationId xmlns:a16="http://schemas.microsoft.com/office/drawing/2014/main" id="{7FB1B401-4EFF-518B-A868-549760A8DA5C}"/>
                </a:ext>
              </a:extLst>
            </p:cNvPr>
            <p:cNvGrpSpPr/>
            <p:nvPr/>
          </p:nvGrpSpPr>
          <p:grpSpPr>
            <a:xfrm>
              <a:off x="7470985" y="3098082"/>
              <a:ext cx="4381899" cy="3479006"/>
              <a:chOff x="7470985" y="3098082"/>
              <a:chExt cx="4381899" cy="3479006"/>
            </a:xfrm>
          </p:grpSpPr>
          <p:grpSp>
            <p:nvGrpSpPr>
              <p:cNvPr id="73" name="Group 72">
                <a:extLst>
                  <a:ext uri="{FF2B5EF4-FFF2-40B4-BE49-F238E27FC236}">
                    <a16:creationId xmlns:a16="http://schemas.microsoft.com/office/drawing/2014/main" id="{27973554-2D82-090B-90FF-B0CDCE3A09C2}"/>
                  </a:ext>
                </a:extLst>
              </p:cNvPr>
              <p:cNvGrpSpPr/>
              <p:nvPr/>
            </p:nvGrpSpPr>
            <p:grpSpPr>
              <a:xfrm>
                <a:off x="7470985" y="3098082"/>
                <a:ext cx="4381899" cy="3479006"/>
                <a:chOff x="6040692" y="2792076"/>
                <a:chExt cx="4381899" cy="3479006"/>
              </a:xfrm>
            </p:grpSpPr>
            <p:grpSp>
              <p:nvGrpSpPr>
                <p:cNvPr id="75" name="Group 74">
                  <a:extLst>
                    <a:ext uri="{FF2B5EF4-FFF2-40B4-BE49-F238E27FC236}">
                      <a16:creationId xmlns:a16="http://schemas.microsoft.com/office/drawing/2014/main" id="{939FEE1F-F10C-6AA1-1967-9777DBABE75C}"/>
                    </a:ext>
                  </a:extLst>
                </p:cNvPr>
                <p:cNvGrpSpPr/>
                <p:nvPr/>
              </p:nvGrpSpPr>
              <p:grpSpPr>
                <a:xfrm>
                  <a:off x="6040692" y="2792076"/>
                  <a:ext cx="4326179" cy="3479006"/>
                  <a:chOff x="5108693" y="2898460"/>
                  <a:chExt cx="4326179" cy="3479006"/>
                </a:xfrm>
              </p:grpSpPr>
              <p:grpSp>
                <p:nvGrpSpPr>
                  <p:cNvPr id="77" name="Group 76">
                    <a:extLst>
                      <a:ext uri="{FF2B5EF4-FFF2-40B4-BE49-F238E27FC236}">
                        <a16:creationId xmlns:a16="http://schemas.microsoft.com/office/drawing/2014/main" id="{AFADED45-6666-0B68-300A-BE6110E018F7}"/>
                      </a:ext>
                    </a:extLst>
                  </p:cNvPr>
                  <p:cNvGrpSpPr/>
                  <p:nvPr/>
                </p:nvGrpSpPr>
                <p:grpSpPr>
                  <a:xfrm>
                    <a:off x="5108693" y="2955458"/>
                    <a:ext cx="4326179" cy="3422008"/>
                    <a:chOff x="2729143" y="2947056"/>
                    <a:chExt cx="4326179" cy="3422008"/>
                  </a:xfrm>
                </p:grpSpPr>
                <p:pic>
                  <p:nvPicPr>
                    <p:cNvPr id="79" name="Picture 78">
                      <a:extLst>
                        <a:ext uri="{FF2B5EF4-FFF2-40B4-BE49-F238E27FC236}">
                          <a16:creationId xmlns:a16="http://schemas.microsoft.com/office/drawing/2014/main" id="{7A3CFB02-F249-BB09-4DDE-9CBA7B6150F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9143" y="2947056"/>
                      <a:ext cx="4326179" cy="3422008"/>
                    </a:xfrm>
                    <a:prstGeom prst="rect">
                      <a:avLst/>
                    </a:prstGeom>
                  </p:spPr>
                </p:pic>
                <p:sp>
                  <p:nvSpPr>
                    <p:cNvPr id="80" name="Rectangle 79">
                      <a:extLst>
                        <a:ext uri="{FF2B5EF4-FFF2-40B4-BE49-F238E27FC236}">
                          <a16:creationId xmlns:a16="http://schemas.microsoft.com/office/drawing/2014/main" id="{461C9C37-22DE-3C25-04D2-A8E62700E9C5}"/>
                        </a:ext>
                      </a:extLst>
                    </p:cNvPr>
                    <p:cNvSpPr/>
                    <p:nvPr/>
                  </p:nvSpPr>
                  <p:spPr>
                    <a:xfrm>
                      <a:off x="3764132" y="2985866"/>
                      <a:ext cx="1012054" cy="44313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817E4521-D223-B2BC-E451-9F9F05C6C296}"/>
                      </a:ext>
                    </a:extLst>
                  </p:cNvPr>
                  <p:cNvSpPr txBox="1"/>
                  <p:nvPr/>
                </p:nvSpPr>
                <p:spPr>
                  <a:xfrm>
                    <a:off x="5783874" y="2898460"/>
                    <a:ext cx="1487907" cy="523220"/>
                  </a:xfrm>
                  <a:prstGeom prst="rect">
                    <a:avLst/>
                  </a:prstGeom>
                  <a:noFill/>
                </p:spPr>
                <p:txBody>
                  <a:bodyPr wrap="none" rtlCol="0">
                    <a:spAutoFit/>
                  </a:bodyPr>
                  <a:lstStyle/>
                  <a:p>
                    <a:pPr algn="ctr"/>
                    <a:r>
                      <a:rPr lang="en-US" sz="1400" b="1" dirty="0">
                        <a:solidFill>
                          <a:schemeClr val="accent6"/>
                        </a:solidFill>
                        <a:latin typeface="Arial" panose="020B0604020202020204" pitchFamily="34" charset="0"/>
                        <a:cs typeface="Arial" panose="020B0604020202020204" pitchFamily="34" charset="0"/>
                      </a:rPr>
                      <a:t>h</a:t>
                    </a:r>
                    <a:r>
                      <a:rPr lang="el-GR" sz="1400" b="1" dirty="0">
                        <a:solidFill>
                          <a:schemeClr val="accent6"/>
                        </a:solidFill>
                        <a:latin typeface="Arial" panose="020B0604020202020204" pitchFamily="34" charset="0"/>
                        <a:cs typeface="Arial" panose="020B0604020202020204" pitchFamily="34" charset="0"/>
                      </a:rPr>
                      <a:t>ν</a:t>
                    </a:r>
                    <a:endParaRPr lang="en-US" sz="1400" b="1" dirty="0">
                      <a:solidFill>
                        <a:schemeClr val="accent6"/>
                      </a:solidFill>
                      <a:latin typeface="Arial" panose="020B0604020202020204" pitchFamily="34" charset="0"/>
                      <a:cs typeface="Arial" panose="020B0604020202020204" pitchFamily="34" charset="0"/>
                    </a:endParaRPr>
                  </a:p>
                  <a:p>
                    <a:pPr algn="ctr"/>
                    <a:r>
                      <a:rPr lang="en-US" sz="1400" b="1" dirty="0">
                        <a:solidFill>
                          <a:schemeClr val="accent6"/>
                        </a:solidFill>
                        <a:latin typeface="Arial" panose="020B0604020202020204" pitchFamily="34" charset="0"/>
                        <a:cs typeface="Arial" panose="020B0604020202020204" pitchFamily="34" charset="0"/>
                      </a:rPr>
                      <a:t>2.4 eV (515 nm)</a:t>
                    </a:r>
                  </a:p>
                </p:txBody>
              </p:sp>
            </p:grpSp>
            <p:sp>
              <p:nvSpPr>
                <p:cNvPr id="76" name="TextBox 75">
                  <a:extLst>
                    <a:ext uri="{FF2B5EF4-FFF2-40B4-BE49-F238E27FC236}">
                      <a16:creationId xmlns:a16="http://schemas.microsoft.com/office/drawing/2014/main" id="{A1C1BEB8-BB78-796C-B531-C26C9C3A58A8}"/>
                    </a:ext>
                  </a:extLst>
                </p:cNvPr>
                <p:cNvSpPr txBox="1"/>
                <p:nvPr/>
              </p:nvSpPr>
              <p:spPr>
                <a:xfrm>
                  <a:off x="8101122" y="3155480"/>
                  <a:ext cx="2321469" cy="307777"/>
                </a:xfrm>
                <a:prstGeom prst="rect">
                  <a:avLst/>
                </a:prstGeom>
                <a:noFill/>
              </p:spPr>
              <p:txBody>
                <a:bodyPr wrap="none" rtlCol="0">
                  <a:spAutoFit/>
                </a:bodyPr>
                <a:lstStyle/>
                <a:p>
                  <a:r>
                    <a:rPr lang="en-US" sz="1400" b="1" dirty="0">
                      <a:solidFill>
                        <a:srgbClr val="FF0000"/>
                      </a:solidFill>
                      <a:latin typeface="Arial" panose="020B0604020202020204" pitchFamily="34" charset="0"/>
                      <a:cs typeface="Arial" panose="020B0604020202020204" pitchFamily="34" charset="0"/>
                    </a:rPr>
                    <a:t>Less energized electrons</a:t>
                  </a:r>
                </a:p>
              </p:txBody>
            </p:sp>
          </p:grpSp>
          <p:sp>
            <p:nvSpPr>
              <p:cNvPr id="74" name="Rectangle 73">
                <a:extLst>
                  <a:ext uri="{FF2B5EF4-FFF2-40B4-BE49-F238E27FC236}">
                    <a16:creationId xmlns:a16="http://schemas.microsoft.com/office/drawing/2014/main" id="{3E225B4F-7251-93AF-6D76-401222EA6C6D}"/>
                  </a:ext>
                </a:extLst>
              </p:cNvPr>
              <p:cNvSpPr/>
              <p:nvPr/>
            </p:nvSpPr>
            <p:spPr>
              <a:xfrm>
                <a:off x="10727851" y="3311371"/>
                <a:ext cx="997372" cy="229469"/>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86C5803B-A255-4DFB-ED7A-29295068808A}"/>
                    </a:ext>
                  </a:extLst>
                </p:cNvPr>
                <p:cNvSpPr txBox="1"/>
                <p:nvPr/>
              </p:nvSpPr>
              <p:spPr>
                <a:xfrm>
                  <a:off x="8883077" y="6196242"/>
                  <a:ext cx="1567289" cy="361894"/>
                </a:xfrm>
                <a:prstGeom prst="rect">
                  <a:avLst/>
                </a:prstGeom>
                <a:noFill/>
              </p:spPr>
              <p:txBody>
                <a:bodyPr wrap="none" rtlCol="0">
                  <a:spAutoFit/>
                </a:bodyPr>
                <a:lstStyle/>
                <a:p>
                  <a:pPr algn="ctr"/>
                  <a14:m>
                    <m:oMath xmlns:m="http://schemas.openxmlformats.org/officeDocument/2006/math">
                      <m:sSub>
                        <m:sSubPr>
                          <m:ctrlPr>
                            <a:rPr lang="en-US" sz="1600" b="1" i="1" smtClean="0">
                              <a:solidFill>
                                <a:schemeClr val="accent4"/>
                              </a:solidFill>
                              <a:latin typeface="Cambria Math" panose="02040503050406030204" pitchFamily="18" charset="0"/>
                              <a:cs typeface="Arial" panose="020B0604020202020204" pitchFamily="34" charset="0"/>
                            </a:rPr>
                          </m:ctrlPr>
                        </m:sSubPr>
                        <m:e>
                          <m:r>
                            <a:rPr lang="en-US" sz="1600" b="1" i="1" smtClean="0">
                              <a:solidFill>
                                <a:schemeClr val="accent4"/>
                              </a:solidFill>
                              <a:latin typeface="Cambria Math" panose="02040503050406030204" pitchFamily="18" charset="0"/>
                              <a:cs typeface="Arial" panose="020B0604020202020204" pitchFamily="34" charset="0"/>
                            </a:rPr>
                            <m:t>𝑬</m:t>
                          </m:r>
                        </m:e>
                        <m:sub>
                          <m:r>
                            <a:rPr lang="en-US" sz="1600" b="1" i="1" smtClean="0">
                              <a:solidFill>
                                <a:schemeClr val="accent4"/>
                              </a:solidFill>
                              <a:latin typeface="Cambria Math" panose="02040503050406030204" pitchFamily="18" charset="0"/>
                              <a:cs typeface="Arial" panose="020B0604020202020204" pitchFamily="34" charset="0"/>
                            </a:rPr>
                            <m:t>𝒈</m:t>
                          </m:r>
                        </m:sub>
                      </m:sSub>
                      <m:r>
                        <a:rPr lang="en-US" sz="1600" b="1" i="1" smtClean="0">
                          <a:solidFill>
                            <a:schemeClr val="accent4"/>
                          </a:solidFill>
                          <a:latin typeface="Cambria Math" panose="02040503050406030204" pitchFamily="18" charset="0"/>
                          <a:cs typeface="Arial" panose="020B0604020202020204" pitchFamily="34" charset="0"/>
                        </a:rPr>
                        <m:t>+</m:t>
                      </m:r>
                      <m:sSub>
                        <m:sSubPr>
                          <m:ctrlPr>
                            <a:rPr lang="en-US" sz="1600" b="1" i="1" smtClean="0">
                              <a:solidFill>
                                <a:schemeClr val="accent4"/>
                              </a:solidFill>
                              <a:latin typeface="Cambria Math" panose="02040503050406030204" pitchFamily="18" charset="0"/>
                              <a:cs typeface="Arial" panose="020B0604020202020204" pitchFamily="34" charset="0"/>
                            </a:rPr>
                          </m:ctrlPr>
                        </m:sSubPr>
                        <m:e>
                          <m:r>
                            <a:rPr lang="en-US" sz="1600" b="1" i="1" smtClean="0">
                              <a:solidFill>
                                <a:schemeClr val="accent4"/>
                              </a:solidFill>
                              <a:latin typeface="Cambria Math" panose="02040503050406030204" pitchFamily="18" charset="0"/>
                              <a:cs typeface="Arial" panose="020B0604020202020204" pitchFamily="34" charset="0"/>
                            </a:rPr>
                            <m:t>𝑬</m:t>
                          </m:r>
                        </m:e>
                        <m:sub>
                          <m:r>
                            <a:rPr lang="en-US" sz="1600" b="1" i="1" smtClean="0">
                              <a:solidFill>
                                <a:schemeClr val="accent4"/>
                              </a:solidFill>
                              <a:latin typeface="Cambria Math" panose="02040503050406030204" pitchFamily="18" charset="0"/>
                              <a:cs typeface="Arial" panose="020B0604020202020204" pitchFamily="34" charset="0"/>
                            </a:rPr>
                            <m:t>𝒂</m:t>
                          </m:r>
                        </m:sub>
                      </m:sSub>
                    </m:oMath>
                  </a14:m>
                  <a:r>
                    <a:rPr lang="en-US" sz="1600" b="1" dirty="0">
                      <a:solidFill>
                        <a:schemeClr val="accent4"/>
                      </a:solidFill>
                      <a:latin typeface="Arial" panose="020B0604020202020204" pitchFamily="34" charset="0"/>
                      <a:cs typeface="Arial" panose="020B0604020202020204" pitchFamily="34" charset="0"/>
                    </a:rPr>
                    <a:t> ~ 2 eV</a:t>
                  </a:r>
                  <a:endParaRPr lang="en-US" sz="1600" b="1" dirty="0">
                    <a:solidFill>
                      <a:schemeClr val="accent6"/>
                    </a:solidFill>
                    <a:latin typeface="Arial" panose="020B0604020202020204" pitchFamily="34" charset="0"/>
                    <a:cs typeface="Arial" panose="020B0604020202020204" pitchFamily="34" charset="0"/>
                  </a:endParaRPr>
                </a:p>
              </p:txBody>
            </p:sp>
          </mc:Choice>
          <mc:Fallback xmlns="">
            <p:sp>
              <p:nvSpPr>
                <p:cNvPr id="58" name="TextBox 57">
                  <a:extLst>
                    <a:ext uri="{FF2B5EF4-FFF2-40B4-BE49-F238E27FC236}">
                      <a16:creationId xmlns:a16="http://schemas.microsoft.com/office/drawing/2014/main" id="{926D89AF-BE1E-7E0A-8893-3CB5384567D0}"/>
                    </a:ext>
                  </a:extLst>
                </p:cNvPr>
                <p:cNvSpPr txBox="1">
                  <a:spLocks noRot="1" noChangeAspect="1" noMove="1" noResize="1" noEditPoints="1" noAdjustHandles="1" noChangeArrowheads="1" noChangeShapeType="1" noTextEdit="1"/>
                </p:cNvSpPr>
                <p:nvPr/>
              </p:nvSpPr>
              <p:spPr>
                <a:xfrm>
                  <a:off x="8883077" y="6196242"/>
                  <a:ext cx="1567289" cy="361894"/>
                </a:xfrm>
                <a:prstGeom prst="rect">
                  <a:avLst/>
                </a:prstGeom>
                <a:blipFill>
                  <a:blip r:embed="rId17"/>
                  <a:stretch>
                    <a:fillRect t="-5000" r="-1556" b="-1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29293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7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
                                            <p:txEl>
                                              <p:pRg st="4" end="4"/>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
                                            <p:txEl>
                                              <p:pRg st="5" end="5"/>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
                                            <p:txEl>
                                              <p:pRg st="6" end="6"/>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6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8" grpId="0"/>
      <p:bldP spid="40" grpId="0" animBg="1"/>
      <p:bldP spid="41" grpId="0" animBg="1"/>
      <p:bldP spid="42" grpId="0" animBg="1"/>
      <p:bldP spid="52" grpId="0" animBg="1"/>
      <p:bldP spid="53" grpId="0" animBg="1"/>
      <p:bldP spid="61" grpId="0" animBg="1"/>
      <p:bldP spid="62" grpId="0" animBg="1"/>
      <p:bldP spid="65" grpId="0" animBg="1"/>
      <p:bldP spid="6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8C47-889F-D206-C7C2-8C48EAAC4B76}"/>
              </a:ext>
            </a:extLst>
          </p:cNvPr>
          <p:cNvSpPr txBox="1">
            <a:spLocks/>
          </p:cNvSpPr>
          <p:nvPr/>
        </p:nvSpPr>
        <p:spPr>
          <a:xfrm>
            <a:off x="65224" y="39094"/>
            <a:ext cx="11541967" cy="6892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Clr>
                <a:schemeClr val="accent2"/>
              </a:buClr>
              <a:buFont typeface="Wingdings" panose="05000000000000000000" pitchFamily="2" charset="2"/>
              <a:buChar char="§"/>
            </a:pPr>
            <a:r>
              <a:rPr lang="en-US" sz="3200" b="1" dirty="0">
                <a:solidFill>
                  <a:srgbClr val="00B0F0"/>
                </a:solidFill>
                <a:latin typeface="Arial" panose="020B0604020202020204" pitchFamily="34" charset="0"/>
                <a:cs typeface="Arial" panose="020B0604020202020204" pitchFamily="34" charset="0"/>
              </a:rPr>
              <a:t>Electronic structure (DFT study)</a:t>
            </a:r>
          </a:p>
        </p:txBody>
      </p:sp>
      <p:pic>
        <p:nvPicPr>
          <p:cNvPr id="5" name="Picture 4" descr="A close up of a sign&#10;&#10;Description automatically generated">
            <a:extLst>
              <a:ext uri="{FF2B5EF4-FFF2-40B4-BE49-F238E27FC236}">
                <a16:creationId xmlns:a16="http://schemas.microsoft.com/office/drawing/2014/main" id="{9C5C4FF4-D51F-A87B-5C92-90DC7EF15B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8" y="6238815"/>
            <a:ext cx="1004596" cy="548053"/>
          </a:xfrm>
          <a:prstGeom prst="rect">
            <a:avLst/>
          </a:prstGeom>
        </p:spPr>
      </p:pic>
      <p:sp>
        <p:nvSpPr>
          <p:cNvPr id="6" name="object 2">
            <a:extLst>
              <a:ext uri="{FF2B5EF4-FFF2-40B4-BE49-F238E27FC236}">
                <a16:creationId xmlns:a16="http://schemas.microsoft.com/office/drawing/2014/main" id="{4CBCECB6-D35D-CF22-D81C-8BA6487F7E26}"/>
              </a:ext>
            </a:extLst>
          </p:cNvPr>
          <p:cNvSpPr/>
          <p:nvPr/>
        </p:nvSpPr>
        <p:spPr>
          <a:xfrm>
            <a:off x="10727851" y="6423568"/>
            <a:ext cx="361480" cy="339166"/>
          </a:xfrm>
          <a:prstGeom prst="rect">
            <a:avLst/>
          </a:prstGeom>
          <a:blipFill>
            <a:blip r:embed="rId3"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A0F233E4-1841-0140-6B5F-011DF8E1EC12}"/>
              </a:ext>
            </a:extLst>
          </p:cNvPr>
          <p:cNvSpPr/>
          <p:nvPr/>
        </p:nvSpPr>
        <p:spPr>
          <a:xfrm>
            <a:off x="11205450" y="6406436"/>
            <a:ext cx="357136" cy="356298"/>
          </a:xfrm>
          <a:prstGeom prst="rect">
            <a:avLst/>
          </a:prstGeom>
          <a:blipFill>
            <a:blip r:embed="rId4" cstate="print"/>
            <a:stretch>
              <a:fillRect/>
            </a:stretch>
          </a:blipFill>
        </p:spPr>
        <p:txBody>
          <a:bodyPr wrap="square" lIns="0" tIns="0" rIns="0" bIns="0" rtlCol="0"/>
          <a:lstStyle/>
          <a:p>
            <a:endParaRPr/>
          </a:p>
        </p:txBody>
      </p:sp>
      <p:sp>
        <p:nvSpPr>
          <p:cNvPr id="8" name="object 4">
            <a:extLst>
              <a:ext uri="{FF2B5EF4-FFF2-40B4-BE49-F238E27FC236}">
                <a16:creationId xmlns:a16="http://schemas.microsoft.com/office/drawing/2014/main" id="{AB750920-DF27-186E-60DD-2C7BFBBD6BFC}"/>
              </a:ext>
            </a:extLst>
          </p:cNvPr>
          <p:cNvSpPr/>
          <p:nvPr/>
        </p:nvSpPr>
        <p:spPr>
          <a:xfrm>
            <a:off x="11725223" y="6406436"/>
            <a:ext cx="357568" cy="356298"/>
          </a:xfrm>
          <a:prstGeom prst="rect">
            <a:avLst/>
          </a:prstGeom>
          <a:blipFill>
            <a:blip r:embed="rId5" cstate="print"/>
            <a:stretch>
              <a:fillRect/>
            </a:stretch>
          </a:blipFill>
        </p:spPr>
        <p:txBody>
          <a:bodyPr wrap="square" lIns="0" tIns="0" rIns="0" bIns="0" rtlCol="0"/>
          <a:lstStyle/>
          <a:p>
            <a:endParaRPr dirty="0"/>
          </a:p>
        </p:txBody>
      </p:sp>
      <p:sp>
        <p:nvSpPr>
          <p:cNvPr id="3" name="Slide Number Placeholder 2">
            <a:extLst>
              <a:ext uri="{FF2B5EF4-FFF2-40B4-BE49-F238E27FC236}">
                <a16:creationId xmlns:a16="http://schemas.microsoft.com/office/drawing/2014/main" id="{AC26C27B-6756-E17B-EA14-F6B06CDAEBBD}"/>
              </a:ext>
            </a:extLst>
          </p:cNvPr>
          <p:cNvSpPr>
            <a:spLocks noGrp="1"/>
          </p:cNvSpPr>
          <p:nvPr>
            <p:ph type="sldNum" sz="quarter" idx="12"/>
          </p:nvPr>
        </p:nvSpPr>
        <p:spPr>
          <a:xfrm>
            <a:off x="7721201" y="6390246"/>
            <a:ext cx="2743200" cy="365125"/>
          </a:xfrm>
        </p:spPr>
        <p:txBody>
          <a:bodyPr/>
          <a:lstStyle/>
          <a:p>
            <a:fld id="{C075AD9D-F6FB-4227-A9DE-21F1BC879DEB}" type="slidenum">
              <a:rPr lang="en-US" smtClean="0"/>
              <a:t>20</a:t>
            </a:fld>
            <a:endParaRPr lang="en-US" dirty="0"/>
          </a:p>
        </p:txBody>
      </p:sp>
      <p:sp>
        <p:nvSpPr>
          <p:cNvPr id="20" name="TextBox 19">
            <a:extLst>
              <a:ext uri="{FF2B5EF4-FFF2-40B4-BE49-F238E27FC236}">
                <a16:creationId xmlns:a16="http://schemas.microsoft.com/office/drawing/2014/main" id="{535CD0F2-0933-41F0-8626-0465961DFFA3}"/>
              </a:ext>
            </a:extLst>
          </p:cNvPr>
          <p:cNvSpPr txBox="1"/>
          <p:nvPr/>
        </p:nvSpPr>
        <p:spPr>
          <a:xfrm>
            <a:off x="115285" y="704935"/>
            <a:ext cx="4440639" cy="338554"/>
          </a:xfrm>
          <a:prstGeom prst="rect">
            <a:avLst/>
          </a:prstGeom>
          <a:noFill/>
        </p:spPr>
        <p:txBody>
          <a:bodyPr wrap="none" rtlCol="0">
            <a:spAutoFit/>
          </a:bodyPr>
          <a:lstStyle/>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Band structure calculation by </a:t>
            </a:r>
            <a:r>
              <a:rPr lang="en-US" sz="1600" b="1" dirty="0">
                <a:latin typeface="Arial" panose="020B0604020202020204" pitchFamily="34" charset="0"/>
                <a:cs typeface="Arial" panose="020B0604020202020204" pitchFamily="34" charset="0"/>
              </a:rPr>
              <a:t>HSE method </a:t>
            </a:r>
          </a:p>
        </p:txBody>
      </p:sp>
      <p:grpSp>
        <p:nvGrpSpPr>
          <p:cNvPr id="38" name="Group 37">
            <a:extLst>
              <a:ext uri="{FF2B5EF4-FFF2-40B4-BE49-F238E27FC236}">
                <a16:creationId xmlns:a16="http://schemas.microsoft.com/office/drawing/2014/main" id="{85441818-A572-4324-85CB-2EBA01CD5E1B}"/>
              </a:ext>
            </a:extLst>
          </p:cNvPr>
          <p:cNvGrpSpPr/>
          <p:nvPr/>
        </p:nvGrpSpPr>
        <p:grpSpPr>
          <a:xfrm>
            <a:off x="4582404" y="575960"/>
            <a:ext cx="2393835" cy="6098894"/>
            <a:chOff x="4582404" y="575960"/>
            <a:chExt cx="2393835" cy="6098894"/>
          </a:xfrm>
        </p:grpSpPr>
        <p:grpSp>
          <p:nvGrpSpPr>
            <p:cNvPr id="27" name="Group 26">
              <a:extLst>
                <a:ext uri="{FF2B5EF4-FFF2-40B4-BE49-F238E27FC236}">
                  <a16:creationId xmlns:a16="http://schemas.microsoft.com/office/drawing/2014/main" id="{57E6B72B-7149-4C43-9160-A78C94D00A77}"/>
                </a:ext>
              </a:extLst>
            </p:cNvPr>
            <p:cNvGrpSpPr/>
            <p:nvPr/>
          </p:nvGrpSpPr>
          <p:grpSpPr>
            <a:xfrm>
              <a:off x="4582404" y="1276350"/>
              <a:ext cx="2393835" cy="5398504"/>
              <a:chOff x="4642023" y="903846"/>
              <a:chExt cx="2310477" cy="5616708"/>
            </a:xfrm>
          </p:grpSpPr>
          <p:pic>
            <p:nvPicPr>
              <p:cNvPr id="23" name="Picture 22">
                <a:extLst>
                  <a:ext uri="{FF2B5EF4-FFF2-40B4-BE49-F238E27FC236}">
                    <a16:creationId xmlns:a16="http://schemas.microsoft.com/office/drawing/2014/main" id="{1407876E-255B-42C1-98D9-C96F1DE8490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42023" y="903846"/>
                <a:ext cx="2310477" cy="1999302"/>
              </a:xfrm>
              <a:prstGeom prst="rect">
                <a:avLst/>
              </a:prstGeom>
              <a:noFill/>
              <a:ln>
                <a:noFill/>
              </a:ln>
            </p:spPr>
          </p:pic>
          <p:pic>
            <p:nvPicPr>
              <p:cNvPr id="24" name="Picture 23">
                <a:extLst>
                  <a:ext uri="{FF2B5EF4-FFF2-40B4-BE49-F238E27FC236}">
                    <a16:creationId xmlns:a16="http://schemas.microsoft.com/office/drawing/2014/main" id="{EF888B2D-F333-4947-9234-9B4C349D6FDC}"/>
                  </a:ext>
                </a:extLst>
              </p:cNvPr>
              <p:cNvPicPr/>
              <p:nvPr/>
            </p:nvPicPr>
            <p:blipFill>
              <a:blip r:embed="rId7">
                <a:extLst>
                  <a:ext uri="{28A0092B-C50C-407E-A947-70E740481C1C}">
                    <a14:useLocalDpi xmlns:a14="http://schemas.microsoft.com/office/drawing/2010/main" val="0"/>
                  </a:ext>
                </a:extLst>
              </a:blip>
              <a:stretch>
                <a:fillRect/>
              </a:stretch>
            </p:blipFill>
            <p:spPr>
              <a:xfrm>
                <a:off x="5264095" y="4875969"/>
                <a:ext cx="1454946" cy="1400016"/>
              </a:xfrm>
              <a:prstGeom prst="rect">
                <a:avLst/>
              </a:prstGeom>
            </p:spPr>
          </p:pic>
          <p:pic>
            <p:nvPicPr>
              <p:cNvPr id="25" name="Picture 24">
                <a:extLst>
                  <a:ext uri="{FF2B5EF4-FFF2-40B4-BE49-F238E27FC236}">
                    <a16:creationId xmlns:a16="http://schemas.microsoft.com/office/drawing/2014/main" id="{C1E12718-A43B-4850-B302-B1371424A49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089925" y="3118034"/>
                <a:ext cx="1663300" cy="1634941"/>
              </a:xfrm>
              <a:prstGeom prst="rect">
                <a:avLst/>
              </a:prstGeom>
              <a:noFill/>
              <a:ln>
                <a:noFill/>
              </a:ln>
            </p:spPr>
          </p:pic>
          <p:sp>
            <p:nvSpPr>
              <p:cNvPr id="26" name="TextBox 25">
                <a:extLst>
                  <a:ext uri="{FF2B5EF4-FFF2-40B4-BE49-F238E27FC236}">
                    <a16:creationId xmlns:a16="http://schemas.microsoft.com/office/drawing/2014/main" id="{149CE36F-3986-4AD5-B412-39DB10A95708}"/>
                  </a:ext>
                </a:extLst>
              </p:cNvPr>
              <p:cNvSpPr txBox="1"/>
              <p:nvPr/>
            </p:nvSpPr>
            <p:spPr>
              <a:xfrm>
                <a:off x="5317329" y="6243555"/>
                <a:ext cx="1511952" cy="276999"/>
              </a:xfrm>
              <a:prstGeom prst="rect">
                <a:avLst/>
              </a:prstGeom>
              <a:noFill/>
            </p:spPr>
            <p:txBody>
              <a:bodyPr wrap="none" rtlCol="0">
                <a:spAutoFit/>
              </a:bodyPr>
              <a:lstStyle/>
              <a:p>
                <a:r>
                  <a:rPr lang="en-IN" sz="1200" dirty="0">
                    <a:latin typeface="Arial" panose="020B0604020202020204" pitchFamily="34" charset="0"/>
                    <a:cs typeface="Arial" panose="020B0604020202020204" pitchFamily="34" charset="0"/>
                  </a:rPr>
                  <a:t>a = 8.493 angstrom</a:t>
                </a:r>
                <a:endParaRPr lang="en-US" sz="1200" dirty="0">
                  <a:latin typeface="Arial" panose="020B0604020202020204" pitchFamily="34" charset="0"/>
                  <a:cs typeface="Arial" panose="020B0604020202020204" pitchFamily="34" charset="0"/>
                </a:endParaRPr>
              </a:p>
            </p:txBody>
          </p:sp>
        </p:grpSp>
        <p:sp>
          <p:nvSpPr>
            <p:cNvPr id="34" name="Rectangle 33">
              <a:extLst>
                <a:ext uri="{FF2B5EF4-FFF2-40B4-BE49-F238E27FC236}">
                  <a16:creationId xmlns:a16="http://schemas.microsoft.com/office/drawing/2014/main" id="{BDB2D430-D125-4932-A614-F0D82C48B321}"/>
                </a:ext>
              </a:extLst>
            </p:cNvPr>
            <p:cNvSpPr/>
            <p:nvPr/>
          </p:nvSpPr>
          <p:spPr>
            <a:xfrm>
              <a:off x="5300240" y="575960"/>
              <a:ext cx="1357736"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K₃Sb </a:t>
              </a:r>
            </a:p>
            <a:p>
              <a:pPr algn="ctr"/>
              <a:r>
                <a:rPr lang="en-US" dirty="0">
                  <a:latin typeface="Arial" panose="020B0604020202020204" pitchFamily="34" charset="0"/>
                  <a:cs typeface="Arial" panose="020B0604020202020204" pitchFamily="34" charset="0"/>
                </a:rPr>
                <a:t>(</a:t>
              </a:r>
              <a:r>
                <a:rPr lang="en-US" b="1" dirty="0">
                  <a:solidFill>
                    <a:schemeClr val="accent2">
                      <a:lumMod val="75000"/>
                    </a:schemeClr>
                  </a:solidFill>
                  <a:latin typeface="Arial" panose="020B0604020202020204" pitchFamily="34" charset="0"/>
                  <a:cs typeface="Arial" panose="020B0604020202020204" pitchFamily="34" charset="0"/>
                </a:rPr>
                <a:t>Cubic</a:t>
              </a:r>
              <a:r>
                <a:rPr lang="en-US" dirty="0">
                  <a:latin typeface="Arial" panose="020B0604020202020204" pitchFamily="34" charset="0"/>
                  <a:cs typeface="Arial" panose="020B0604020202020204" pitchFamily="34" charset="0"/>
                </a:rPr>
                <a:t>)</a:t>
              </a:r>
            </a:p>
          </p:txBody>
        </p:sp>
      </p:grpSp>
      <p:grpSp>
        <p:nvGrpSpPr>
          <p:cNvPr id="39" name="Group 38">
            <a:extLst>
              <a:ext uri="{FF2B5EF4-FFF2-40B4-BE49-F238E27FC236}">
                <a16:creationId xmlns:a16="http://schemas.microsoft.com/office/drawing/2014/main" id="{44EB5F8A-4B6E-4EA2-AA82-B2A1412D07E5}"/>
              </a:ext>
            </a:extLst>
          </p:cNvPr>
          <p:cNvGrpSpPr/>
          <p:nvPr/>
        </p:nvGrpSpPr>
        <p:grpSpPr>
          <a:xfrm>
            <a:off x="7071870" y="590290"/>
            <a:ext cx="2341118" cy="6241688"/>
            <a:chOff x="7071870" y="590290"/>
            <a:chExt cx="2341118" cy="6241688"/>
          </a:xfrm>
        </p:grpSpPr>
        <p:grpSp>
          <p:nvGrpSpPr>
            <p:cNvPr id="35" name="Group 34">
              <a:extLst>
                <a:ext uri="{FF2B5EF4-FFF2-40B4-BE49-F238E27FC236}">
                  <a16:creationId xmlns:a16="http://schemas.microsoft.com/office/drawing/2014/main" id="{AF1C5CB6-5C36-4280-9484-E3B705EF0CF9}"/>
                </a:ext>
              </a:extLst>
            </p:cNvPr>
            <p:cNvGrpSpPr/>
            <p:nvPr/>
          </p:nvGrpSpPr>
          <p:grpSpPr>
            <a:xfrm>
              <a:off x="7071870" y="1276350"/>
              <a:ext cx="2341118" cy="5555628"/>
              <a:chOff x="7071869" y="903846"/>
              <a:chExt cx="2328637" cy="5942237"/>
            </a:xfrm>
          </p:grpSpPr>
          <p:pic>
            <p:nvPicPr>
              <p:cNvPr id="28" name="Picture 27">
                <a:extLst>
                  <a:ext uri="{FF2B5EF4-FFF2-40B4-BE49-F238E27FC236}">
                    <a16:creationId xmlns:a16="http://schemas.microsoft.com/office/drawing/2014/main" id="{4BD5F772-201A-46DA-B6B4-699C9FFC807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7071869" y="903846"/>
                <a:ext cx="2226679" cy="1943758"/>
              </a:xfrm>
              <a:prstGeom prst="rect">
                <a:avLst/>
              </a:prstGeom>
              <a:noFill/>
              <a:ln>
                <a:noFill/>
              </a:ln>
            </p:spPr>
          </p:pic>
          <p:pic>
            <p:nvPicPr>
              <p:cNvPr id="29" name="Picture 28">
                <a:extLst>
                  <a:ext uri="{FF2B5EF4-FFF2-40B4-BE49-F238E27FC236}">
                    <a16:creationId xmlns:a16="http://schemas.microsoft.com/office/drawing/2014/main" id="{D406BE32-8273-4BCD-975F-421E1EA9798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7604621" y="3088311"/>
                <a:ext cx="1454095" cy="1720705"/>
              </a:xfrm>
              <a:prstGeom prst="rect">
                <a:avLst/>
              </a:prstGeom>
              <a:noFill/>
              <a:ln>
                <a:noFill/>
              </a:ln>
            </p:spPr>
          </p:pic>
          <p:pic>
            <p:nvPicPr>
              <p:cNvPr id="30" name="Picture 29">
                <a:extLst>
                  <a:ext uri="{FF2B5EF4-FFF2-40B4-BE49-F238E27FC236}">
                    <a16:creationId xmlns:a16="http://schemas.microsoft.com/office/drawing/2014/main" id="{479CB6D4-D30B-457B-9637-1EA98076330E}"/>
                  </a:ext>
                </a:extLst>
              </p:cNvPr>
              <p:cNvPicPr/>
              <p:nvPr/>
            </p:nvPicPr>
            <p:blipFill>
              <a:blip r:embed="rId11">
                <a:extLst>
                  <a:ext uri="{28A0092B-C50C-407E-A947-70E740481C1C}">
                    <a14:useLocalDpi xmlns:a14="http://schemas.microsoft.com/office/drawing/2010/main" val="0"/>
                  </a:ext>
                </a:extLst>
              </a:blip>
              <a:stretch>
                <a:fillRect/>
              </a:stretch>
            </p:blipFill>
            <p:spPr>
              <a:xfrm>
                <a:off x="7622304" y="4868142"/>
                <a:ext cx="1647241" cy="1555425"/>
              </a:xfrm>
              <a:prstGeom prst="rect">
                <a:avLst/>
              </a:prstGeom>
            </p:spPr>
          </p:pic>
          <p:sp>
            <p:nvSpPr>
              <p:cNvPr id="31" name="TextBox 30">
                <a:extLst>
                  <a:ext uri="{FF2B5EF4-FFF2-40B4-BE49-F238E27FC236}">
                    <a16:creationId xmlns:a16="http://schemas.microsoft.com/office/drawing/2014/main" id="{59BDAE2D-7291-4A1E-B921-0F8F4CDF846F}"/>
                  </a:ext>
                </a:extLst>
              </p:cNvPr>
              <p:cNvSpPr txBox="1"/>
              <p:nvPr/>
            </p:nvSpPr>
            <p:spPr>
              <a:xfrm>
                <a:off x="7786596" y="6352291"/>
                <a:ext cx="1613910" cy="493792"/>
              </a:xfrm>
              <a:prstGeom prst="rect">
                <a:avLst/>
              </a:prstGeom>
              <a:noFill/>
            </p:spPr>
            <p:txBody>
              <a:bodyPr wrap="none" rtlCol="0">
                <a:spAutoFit/>
              </a:bodyPr>
              <a:lstStyle/>
              <a:p>
                <a:r>
                  <a:rPr lang="en-IN" sz="1200" dirty="0">
                    <a:latin typeface="Arial" panose="020B0604020202020204" pitchFamily="34" charset="0"/>
                    <a:cs typeface="Arial" panose="020B0604020202020204" pitchFamily="34" charset="0"/>
                  </a:rPr>
                  <a:t>a =  6.025 angstrom</a:t>
                </a:r>
              </a:p>
              <a:p>
                <a:r>
                  <a:rPr lang="en-IN" sz="1200" dirty="0">
                    <a:latin typeface="Arial" panose="020B0604020202020204" pitchFamily="34" charset="0"/>
                    <a:cs typeface="Arial" panose="020B0604020202020204" pitchFamily="34" charset="0"/>
                  </a:rPr>
                  <a:t>C = 10.690 angstrom</a:t>
                </a:r>
                <a:endParaRPr lang="en-US" sz="1200" dirty="0">
                  <a:latin typeface="Arial" panose="020B0604020202020204" pitchFamily="34" charset="0"/>
                  <a:cs typeface="Arial" panose="020B0604020202020204" pitchFamily="34" charset="0"/>
                </a:endParaRPr>
              </a:p>
            </p:txBody>
          </p:sp>
        </p:grpSp>
        <p:sp>
          <p:nvSpPr>
            <p:cNvPr id="36" name="Rectangle 35">
              <a:extLst>
                <a:ext uri="{FF2B5EF4-FFF2-40B4-BE49-F238E27FC236}">
                  <a16:creationId xmlns:a16="http://schemas.microsoft.com/office/drawing/2014/main" id="{71E4DA61-57E9-4D74-BDA5-11BD787C378F}"/>
                </a:ext>
              </a:extLst>
            </p:cNvPr>
            <p:cNvSpPr/>
            <p:nvPr/>
          </p:nvSpPr>
          <p:spPr>
            <a:xfrm>
              <a:off x="7480529" y="590290"/>
              <a:ext cx="1505540" cy="646331"/>
            </a:xfrm>
            <a:prstGeom prst="rect">
              <a:avLst/>
            </a:prstGeom>
          </p:spPr>
          <p:txBody>
            <a:bodyPr wrap="none">
              <a:spAutoFit/>
            </a:bodyPr>
            <a:lstStyle/>
            <a:p>
              <a:pPr lvl="0" algn="ctr">
                <a:defRPr/>
              </a:pPr>
              <a:r>
                <a:rPr lang="en-IN" b="1" dirty="0">
                  <a:latin typeface="Arial" panose="020B0604020202020204" pitchFamily="34" charset="0"/>
                  <a:cs typeface="Arial" panose="020B0604020202020204" pitchFamily="34" charset="0"/>
                </a:rPr>
                <a:t>K₃Sb </a:t>
              </a:r>
            </a:p>
            <a:p>
              <a:pPr lvl="0" algn="ctr">
                <a:defRPr/>
              </a:pPr>
              <a:r>
                <a:rPr lang="en-IN" dirty="0">
                  <a:latin typeface="Arial" panose="020B0604020202020204" pitchFamily="34" charset="0"/>
                  <a:cs typeface="Arial" panose="020B0604020202020204" pitchFamily="34" charset="0"/>
                </a:rPr>
                <a:t>(</a:t>
              </a:r>
              <a:r>
                <a:rPr lang="en-IN" b="1" dirty="0">
                  <a:solidFill>
                    <a:srgbClr val="7030A0"/>
                  </a:solidFill>
                  <a:latin typeface="Arial" panose="020B0604020202020204" pitchFamily="34" charset="0"/>
                  <a:cs typeface="Arial" panose="020B0604020202020204" pitchFamily="34" charset="0"/>
                </a:rPr>
                <a:t>Hexagonal</a:t>
              </a:r>
              <a:r>
                <a:rPr lang="en-IN"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28691A98-410B-4477-A936-9E0040E159ED}"/>
              </a:ext>
            </a:extLst>
          </p:cNvPr>
          <p:cNvGrpSpPr/>
          <p:nvPr/>
        </p:nvGrpSpPr>
        <p:grpSpPr>
          <a:xfrm>
            <a:off x="9316836" y="609340"/>
            <a:ext cx="2910675" cy="6146030"/>
            <a:chOff x="9281324" y="609340"/>
            <a:chExt cx="2910675" cy="6146030"/>
          </a:xfrm>
        </p:grpSpPr>
        <p:grpSp>
          <p:nvGrpSpPr>
            <p:cNvPr id="17" name="Group 16">
              <a:extLst>
                <a:ext uri="{FF2B5EF4-FFF2-40B4-BE49-F238E27FC236}">
                  <a16:creationId xmlns:a16="http://schemas.microsoft.com/office/drawing/2014/main" id="{B3FFEFE4-B656-4F60-A77B-B247198E391C}"/>
                </a:ext>
              </a:extLst>
            </p:cNvPr>
            <p:cNvGrpSpPr/>
            <p:nvPr/>
          </p:nvGrpSpPr>
          <p:grpSpPr>
            <a:xfrm>
              <a:off x="9281324" y="1042595"/>
              <a:ext cx="2910675" cy="5712775"/>
              <a:chOff x="739437" y="824484"/>
              <a:chExt cx="2755589" cy="5593691"/>
            </a:xfrm>
          </p:grpSpPr>
          <p:pic>
            <p:nvPicPr>
              <p:cNvPr id="18" name="Picture 17">
                <a:extLst>
                  <a:ext uri="{FF2B5EF4-FFF2-40B4-BE49-F238E27FC236}">
                    <a16:creationId xmlns:a16="http://schemas.microsoft.com/office/drawing/2014/main" id="{B22A9E3D-7D52-090E-435C-E3BD21A036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9866" y="3166117"/>
                <a:ext cx="2173447" cy="1277899"/>
              </a:xfrm>
              <a:prstGeom prst="rect">
                <a:avLst/>
              </a:prstGeom>
            </p:spPr>
          </p:pic>
          <p:pic>
            <p:nvPicPr>
              <p:cNvPr id="21" name="Picture 20">
                <a:extLst>
                  <a:ext uri="{FF2B5EF4-FFF2-40B4-BE49-F238E27FC236}">
                    <a16:creationId xmlns:a16="http://schemas.microsoft.com/office/drawing/2014/main" id="{A71FD556-23BD-45BE-BE78-CAAED541DF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437" y="824484"/>
                <a:ext cx="2755589" cy="2090886"/>
              </a:xfrm>
              <a:prstGeom prst="rect">
                <a:avLst/>
              </a:prstGeom>
            </p:spPr>
          </p:pic>
          <p:pic>
            <p:nvPicPr>
              <p:cNvPr id="4" name="Picture 3">
                <a:extLst>
                  <a:ext uri="{FF2B5EF4-FFF2-40B4-BE49-F238E27FC236}">
                    <a16:creationId xmlns:a16="http://schemas.microsoft.com/office/drawing/2014/main" id="{B131C757-B355-452F-B766-5036819EFC10}"/>
                  </a:ext>
                </a:extLst>
              </p:cNvPr>
              <p:cNvPicPr>
                <a:picLocks noChangeAspect="1"/>
              </p:cNvPicPr>
              <p:nvPr/>
            </p:nvPicPr>
            <p:blipFill>
              <a:blip r:embed="rId14"/>
              <a:stretch>
                <a:fillRect/>
              </a:stretch>
            </p:blipFill>
            <p:spPr>
              <a:xfrm>
                <a:off x="1592925" y="4792652"/>
                <a:ext cx="1458288" cy="1625523"/>
              </a:xfrm>
              <a:prstGeom prst="rect">
                <a:avLst/>
              </a:prstGeom>
            </p:spPr>
          </p:pic>
        </p:grpSp>
        <p:sp>
          <p:nvSpPr>
            <p:cNvPr id="37" name="Rectangle 36">
              <a:extLst>
                <a:ext uri="{FF2B5EF4-FFF2-40B4-BE49-F238E27FC236}">
                  <a16:creationId xmlns:a16="http://schemas.microsoft.com/office/drawing/2014/main" id="{60C9AB2B-82F5-45B1-AFD0-5CA27A503510}"/>
                </a:ext>
              </a:extLst>
            </p:cNvPr>
            <p:cNvSpPr/>
            <p:nvPr/>
          </p:nvSpPr>
          <p:spPr>
            <a:xfrm>
              <a:off x="10285640" y="609340"/>
              <a:ext cx="1098378" cy="646331"/>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K₂CsSb </a:t>
              </a:r>
            </a:p>
            <a:p>
              <a:pPr algn="ctr"/>
              <a:r>
                <a:rPr lang="en-US" dirty="0">
                  <a:latin typeface="Arial" panose="020B0604020202020204" pitchFamily="34" charset="0"/>
                  <a:cs typeface="Arial" panose="020B0604020202020204" pitchFamily="34" charset="0"/>
                </a:rPr>
                <a:t>(</a:t>
              </a:r>
              <a:r>
                <a:rPr lang="en-US" b="1" dirty="0">
                  <a:solidFill>
                    <a:schemeClr val="accent6"/>
                  </a:solidFill>
                  <a:latin typeface="Arial" panose="020B0604020202020204" pitchFamily="34" charset="0"/>
                  <a:cs typeface="Arial" panose="020B0604020202020204" pitchFamily="34" charset="0"/>
                </a:rPr>
                <a:t>Cubic</a:t>
              </a:r>
              <a:r>
                <a:rPr lang="en-US" dirty="0">
                  <a:latin typeface="Arial" panose="020B0604020202020204" pitchFamily="34" charset="0"/>
                  <a:cs typeface="Arial" panose="020B0604020202020204" pitchFamily="34" charset="0"/>
                </a:rPr>
                <a:t>)</a:t>
              </a:r>
            </a:p>
          </p:txBody>
        </p:sp>
      </p:grpSp>
      <p:pic>
        <p:nvPicPr>
          <p:cNvPr id="41" name="Picture 40">
            <a:extLst>
              <a:ext uri="{FF2B5EF4-FFF2-40B4-BE49-F238E27FC236}">
                <a16:creationId xmlns:a16="http://schemas.microsoft.com/office/drawing/2014/main" id="{D140E050-C403-4826-9C49-E5EA50586A54}"/>
              </a:ext>
            </a:extLst>
          </p:cNvPr>
          <p:cNvPicPr>
            <a:picLocks noChangeAspect="1"/>
          </p:cNvPicPr>
          <p:nvPr/>
        </p:nvPicPr>
        <p:blipFill>
          <a:blip r:embed="rId15"/>
          <a:stretch>
            <a:fillRect/>
          </a:stretch>
        </p:blipFill>
        <p:spPr>
          <a:xfrm>
            <a:off x="193315" y="1246146"/>
            <a:ext cx="4324392" cy="3240129"/>
          </a:xfrm>
          <a:prstGeom prst="rect">
            <a:avLst/>
          </a:prstGeom>
        </p:spPr>
      </p:pic>
      <p:sp>
        <p:nvSpPr>
          <p:cNvPr id="42" name="Rectangle 41">
            <a:extLst>
              <a:ext uri="{FF2B5EF4-FFF2-40B4-BE49-F238E27FC236}">
                <a16:creationId xmlns:a16="http://schemas.microsoft.com/office/drawing/2014/main" id="{42ABCE20-7E62-421D-A72A-91F51D791747}"/>
              </a:ext>
            </a:extLst>
          </p:cNvPr>
          <p:cNvSpPr/>
          <p:nvPr/>
        </p:nvSpPr>
        <p:spPr>
          <a:xfrm>
            <a:off x="65224" y="5348710"/>
            <a:ext cx="6096000" cy="830997"/>
          </a:xfrm>
          <a:prstGeom prst="rect">
            <a:avLst/>
          </a:prstGeom>
        </p:spPr>
        <p:txBody>
          <a:bodyPr>
            <a:spAutoFit/>
          </a:bodyPr>
          <a:lstStyle/>
          <a:p>
            <a:r>
              <a:rPr lang="en-IN" sz="800" dirty="0">
                <a:latin typeface="Arial" panose="020B0604020202020204" pitchFamily="34" charset="0"/>
                <a:cs typeface="Arial" panose="020B0604020202020204" pitchFamily="34" charset="0"/>
              </a:rPr>
              <a:t>[1] </a:t>
            </a:r>
            <a:r>
              <a:rPr lang="en-US" sz="800" b="1" dirty="0">
                <a:latin typeface="Arial" panose="020B0604020202020204" pitchFamily="34" charset="0"/>
                <a:cs typeface="Arial" panose="020B0604020202020204" pitchFamily="34" charset="0"/>
              </a:rPr>
              <a:t>A. H. Sommer </a:t>
            </a:r>
            <a:r>
              <a:rPr lang="en-US" sz="800" dirty="0">
                <a:latin typeface="Arial" panose="020B0604020202020204" pitchFamily="34" charset="0"/>
                <a:cs typeface="Arial" panose="020B0604020202020204" pitchFamily="34" charset="0"/>
              </a:rPr>
              <a:t>and W. H. McCarroll, “A New Modification of the Semiconducting</a:t>
            </a:r>
          </a:p>
          <a:p>
            <a:r>
              <a:rPr lang="en-US" sz="800" dirty="0">
                <a:latin typeface="Arial" panose="020B0604020202020204" pitchFamily="34" charset="0"/>
                <a:cs typeface="Arial" panose="020B0604020202020204" pitchFamily="34" charset="0"/>
              </a:rPr>
              <a:t>Compound K3Sb,” Journal of Applied Physics, vol. 37, no. 1, pp. 174–179, 062004.</a:t>
            </a:r>
          </a:p>
          <a:p>
            <a:r>
              <a:rPr lang="en-IN" sz="800" dirty="0">
                <a:latin typeface="Arial" panose="020B0604020202020204" pitchFamily="34" charset="0"/>
                <a:cs typeface="Arial" panose="020B0604020202020204" pitchFamily="34" charset="0"/>
              </a:rPr>
              <a:t>[2] A</a:t>
            </a:r>
            <a:r>
              <a:rPr lang="en-US" sz="800" dirty="0">
                <a:latin typeface="Arial" panose="020B0604020202020204" pitchFamily="34" charset="0"/>
                <a:cs typeface="Arial" panose="020B0604020202020204" pitchFamily="34" charset="0"/>
              </a:rPr>
              <a:t>. H. Sommer and W. H. McCarroll, “A New Modification of the Semiconducting</a:t>
            </a:r>
          </a:p>
          <a:p>
            <a:r>
              <a:rPr lang="en-US" sz="800" dirty="0">
                <a:latin typeface="Arial" panose="020B0604020202020204" pitchFamily="34" charset="0"/>
                <a:cs typeface="Arial" panose="020B0604020202020204" pitchFamily="34" charset="0"/>
              </a:rPr>
              <a:t>Compound K3Sb,” Journal of Applied Physics, vol. 37, no. 1, pp. 174–179, 06 2004.</a:t>
            </a:r>
          </a:p>
          <a:p>
            <a:r>
              <a:rPr lang="en-US" sz="800" dirty="0">
                <a:latin typeface="Arial" panose="020B0604020202020204" pitchFamily="34" charset="0"/>
                <a:cs typeface="Arial" panose="020B0604020202020204" pitchFamily="34" charset="0"/>
              </a:rPr>
              <a:t>[3] C. Ghosh and B. P. Varma, “Preparation and study of properties of a few alkali antimonide photocathodes,”</a:t>
            </a:r>
          </a:p>
          <a:p>
            <a:r>
              <a:rPr lang="en-US" sz="800" dirty="0">
                <a:latin typeface="Arial" panose="020B0604020202020204" pitchFamily="34" charset="0"/>
                <a:cs typeface="Arial" panose="020B0604020202020204" pitchFamily="34" charset="0"/>
              </a:rPr>
              <a:t>Journal of Applied Physics, vol. 49, no. 8, pp. 4549–4553, 08 2008</a:t>
            </a:r>
          </a:p>
        </p:txBody>
      </p:sp>
      <p:grpSp>
        <p:nvGrpSpPr>
          <p:cNvPr id="9" name="Group 8">
            <a:extLst>
              <a:ext uri="{FF2B5EF4-FFF2-40B4-BE49-F238E27FC236}">
                <a16:creationId xmlns:a16="http://schemas.microsoft.com/office/drawing/2014/main" id="{5D985926-AAF6-C20F-907E-F54265B27E1B}"/>
              </a:ext>
            </a:extLst>
          </p:cNvPr>
          <p:cNvGrpSpPr/>
          <p:nvPr/>
        </p:nvGrpSpPr>
        <p:grpSpPr>
          <a:xfrm>
            <a:off x="7375343" y="25062"/>
            <a:ext cx="4701372" cy="608849"/>
            <a:chOff x="6417733" y="71362"/>
            <a:chExt cx="4701372" cy="608849"/>
          </a:xfrm>
        </p:grpSpPr>
        <p:pic>
          <p:nvPicPr>
            <p:cNvPr id="10" name="Picture 9">
              <a:extLst>
                <a:ext uri="{FF2B5EF4-FFF2-40B4-BE49-F238E27FC236}">
                  <a16:creationId xmlns:a16="http://schemas.microsoft.com/office/drawing/2014/main" id="{259C5377-C867-78CE-23BE-5B3637BCBA2E}"/>
                </a:ext>
              </a:extLst>
            </p:cNvPr>
            <p:cNvPicPr>
              <a:picLocks noChangeAspect="1"/>
            </p:cNvPicPr>
            <p:nvPr/>
          </p:nvPicPr>
          <p:blipFill>
            <a:blip r:embed="rId16"/>
            <a:stretch>
              <a:fillRect/>
            </a:stretch>
          </p:blipFill>
          <p:spPr>
            <a:xfrm>
              <a:off x="6510372" y="100585"/>
              <a:ext cx="4608733" cy="579626"/>
            </a:xfrm>
            <a:prstGeom prst="rect">
              <a:avLst/>
            </a:prstGeom>
          </p:spPr>
        </p:pic>
        <p:sp>
          <p:nvSpPr>
            <p:cNvPr id="11" name="Rectangle: Rounded Corners 10">
              <a:extLst>
                <a:ext uri="{FF2B5EF4-FFF2-40B4-BE49-F238E27FC236}">
                  <a16:creationId xmlns:a16="http://schemas.microsoft.com/office/drawing/2014/main" id="{D9773754-03D4-8E02-2DEE-F3AE2138CE3C}"/>
                </a:ext>
              </a:extLst>
            </p:cNvPr>
            <p:cNvSpPr/>
            <p:nvPr/>
          </p:nvSpPr>
          <p:spPr>
            <a:xfrm>
              <a:off x="6417733" y="71362"/>
              <a:ext cx="4701372" cy="579626"/>
            </a:xfrm>
            <a:prstGeom prst="roundRect">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0770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464F55-C795-4BFB-A4EA-5B2211FA3E68}"/>
              </a:ext>
            </a:extLst>
          </p:cNvPr>
          <p:cNvSpPr txBox="1"/>
          <p:nvPr/>
        </p:nvSpPr>
        <p:spPr>
          <a:xfrm>
            <a:off x="-5379" y="-25159"/>
            <a:ext cx="12197379" cy="492443"/>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2600" b="1" dirty="0">
                <a:solidFill>
                  <a:srgbClr val="00B0F0"/>
                </a:solidFill>
                <a:latin typeface="Arial" panose="020B0604020202020204" pitchFamily="34" charset="0"/>
                <a:cs typeface="Arial" panose="020B0604020202020204" pitchFamily="34" charset="0"/>
              </a:rPr>
              <a:t>Comparison between the DFT Simulation and Experimental Data for </a:t>
            </a:r>
            <a:r>
              <a:rPr lang="en-US" sz="2600" b="1" dirty="0">
                <a:solidFill>
                  <a:schemeClr val="accent2"/>
                </a:solidFill>
                <a:latin typeface="Arial" panose="020B0604020202020204" pitchFamily="34" charset="0"/>
                <a:cs typeface="Arial" panose="020B0604020202020204" pitchFamily="34" charset="0"/>
              </a:rPr>
              <a:t>K₃Sb</a:t>
            </a:r>
          </a:p>
        </p:txBody>
      </p:sp>
      <p:sp>
        <p:nvSpPr>
          <p:cNvPr id="3" name="Rectangle: Rounded Corners 2">
            <a:extLst>
              <a:ext uri="{FF2B5EF4-FFF2-40B4-BE49-F238E27FC236}">
                <a16:creationId xmlns:a16="http://schemas.microsoft.com/office/drawing/2014/main" id="{27F9A438-C8E6-4643-87A2-CDF8418CC49A}"/>
              </a:ext>
            </a:extLst>
          </p:cNvPr>
          <p:cNvSpPr/>
          <p:nvPr/>
        </p:nvSpPr>
        <p:spPr>
          <a:xfrm>
            <a:off x="497230" y="970865"/>
            <a:ext cx="5440895" cy="5772807"/>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B0DB693-47EA-4A52-86C5-D2C670A54199}"/>
              </a:ext>
            </a:extLst>
          </p:cNvPr>
          <p:cNvSpPr/>
          <p:nvPr/>
        </p:nvSpPr>
        <p:spPr>
          <a:xfrm>
            <a:off x="6116693" y="976555"/>
            <a:ext cx="5267325" cy="3385895"/>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01673677-5B91-4660-9E43-8AEB983B6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8" y="6238815"/>
            <a:ext cx="1004596" cy="548053"/>
          </a:xfrm>
          <a:prstGeom prst="rect">
            <a:avLst/>
          </a:prstGeom>
        </p:spPr>
      </p:pic>
      <p:sp>
        <p:nvSpPr>
          <p:cNvPr id="6" name="object 2">
            <a:extLst>
              <a:ext uri="{FF2B5EF4-FFF2-40B4-BE49-F238E27FC236}">
                <a16:creationId xmlns:a16="http://schemas.microsoft.com/office/drawing/2014/main" id="{3ED88D2B-71C1-4C6B-B28F-C8701BE78BB7}"/>
              </a:ext>
            </a:extLst>
          </p:cNvPr>
          <p:cNvSpPr/>
          <p:nvPr/>
        </p:nvSpPr>
        <p:spPr>
          <a:xfrm>
            <a:off x="10727851" y="6423568"/>
            <a:ext cx="361480" cy="339166"/>
          </a:xfrm>
          <a:prstGeom prst="rect">
            <a:avLst/>
          </a:prstGeom>
          <a:blipFill>
            <a:blip r:embed="rId3"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BAA8603E-AFA5-4292-99D3-1A081B12F1B8}"/>
              </a:ext>
            </a:extLst>
          </p:cNvPr>
          <p:cNvSpPr/>
          <p:nvPr/>
        </p:nvSpPr>
        <p:spPr>
          <a:xfrm>
            <a:off x="11205450" y="6406436"/>
            <a:ext cx="357136" cy="356298"/>
          </a:xfrm>
          <a:prstGeom prst="rect">
            <a:avLst/>
          </a:prstGeom>
          <a:blipFill>
            <a:blip r:embed="rId4" cstate="print"/>
            <a:stretch>
              <a:fillRect/>
            </a:stretch>
          </a:blipFill>
        </p:spPr>
        <p:txBody>
          <a:bodyPr wrap="square" lIns="0" tIns="0" rIns="0" bIns="0" rtlCol="0"/>
          <a:lstStyle/>
          <a:p>
            <a:endParaRPr/>
          </a:p>
        </p:txBody>
      </p:sp>
      <p:sp>
        <p:nvSpPr>
          <p:cNvPr id="8" name="object 4">
            <a:extLst>
              <a:ext uri="{FF2B5EF4-FFF2-40B4-BE49-F238E27FC236}">
                <a16:creationId xmlns:a16="http://schemas.microsoft.com/office/drawing/2014/main" id="{7F112647-750B-41F9-8582-F2F9BA06F997}"/>
              </a:ext>
            </a:extLst>
          </p:cNvPr>
          <p:cNvSpPr/>
          <p:nvPr/>
        </p:nvSpPr>
        <p:spPr>
          <a:xfrm>
            <a:off x="11725223" y="6406436"/>
            <a:ext cx="357568" cy="356298"/>
          </a:xfrm>
          <a:prstGeom prst="rect">
            <a:avLst/>
          </a:prstGeom>
          <a:blipFill>
            <a:blip r:embed="rId5" cstate="print"/>
            <a:stretch>
              <a:fillRect/>
            </a:stretch>
          </a:blipFill>
        </p:spPr>
        <p:txBody>
          <a:bodyPr wrap="square" lIns="0" tIns="0" rIns="0" bIns="0" rtlCol="0"/>
          <a:lstStyle/>
          <a:p>
            <a:endParaRPr dirty="0"/>
          </a:p>
        </p:txBody>
      </p:sp>
      <p:sp>
        <p:nvSpPr>
          <p:cNvPr id="9" name="Rectangle 8">
            <a:extLst>
              <a:ext uri="{FF2B5EF4-FFF2-40B4-BE49-F238E27FC236}">
                <a16:creationId xmlns:a16="http://schemas.microsoft.com/office/drawing/2014/main" id="{99C6CF88-0113-411F-B91A-20464CA3BB9E}"/>
              </a:ext>
            </a:extLst>
          </p:cNvPr>
          <p:cNvSpPr/>
          <p:nvPr/>
        </p:nvSpPr>
        <p:spPr>
          <a:xfrm>
            <a:off x="2470109" y="380429"/>
            <a:ext cx="1311316"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K₃Sb </a:t>
            </a:r>
          </a:p>
          <a:p>
            <a:pPr algn="ctr"/>
            <a:r>
              <a:rPr lang="en-US" dirty="0">
                <a:latin typeface="Arial" panose="020B0604020202020204" pitchFamily="34" charset="0"/>
                <a:cs typeface="Arial" panose="020B0604020202020204" pitchFamily="34" charset="0"/>
              </a:rPr>
              <a:t>(</a:t>
            </a:r>
            <a:r>
              <a:rPr lang="en-US" b="1" dirty="0">
                <a:solidFill>
                  <a:schemeClr val="accent2">
                    <a:lumMod val="75000"/>
                  </a:schemeClr>
                </a:solidFill>
                <a:latin typeface="Arial" panose="020B0604020202020204" pitchFamily="34" charset="0"/>
                <a:cs typeface="Arial" panose="020B0604020202020204" pitchFamily="34" charset="0"/>
              </a:rPr>
              <a:t>Cubic</a:t>
            </a:r>
            <a:r>
              <a:rPr lang="en-US"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37981295-E1E3-4350-9379-7BDA5E842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3536" y="1013536"/>
            <a:ext cx="3318526" cy="2623445"/>
          </a:xfrm>
          <a:prstGeom prst="rect">
            <a:avLst/>
          </a:prstGeom>
        </p:spPr>
      </p:pic>
      <p:sp>
        <p:nvSpPr>
          <p:cNvPr id="13" name="TextBox 12">
            <a:extLst>
              <a:ext uri="{FF2B5EF4-FFF2-40B4-BE49-F238E27FC236}">
                <a16:creationId xmlns:a16="http://schemas.microsoft.com/office/drawing/2014/main" id="{77FB0086-03E2-4DB0-B204-036CD8E7D230}"/>
              </a:ext>
            </a:extLst>
          </p:cNvPr>
          <p:cNvSpPr txBox="1"/>
          <p:nvPr/>
        </p:nvSpPr>
        <p:spPr>
          <a:xfrm>
            <a:off x="799291" y="3671787"/>
            <a:ext cx="4836771" cy="461665"/>
          </a:xfrm>
          <a:prstGeom prst="rect">
            <a:avLst/>
          </a:prstGeom>
          <a:solidFill>
            <a:srgbClr val="E6EAB4"/>
          </a:solidFill>
        </p:spPr>
        <p:txBody>
          <a:bodyPr wrap="square" rtlCol="0">
            <a:spAutoFit/>
          </a:bodyPr>
          <a:lstStyle/>
          <a:p>
            <a:pPr algn="ctr"/>
            <a:r>
              <a:rPr lang="en-IN" sz="1200" dirty="0">
                <a:latin typeface="Arial" panose="020B0604020202020204" pitchFamily="34" charset="0"/>
                <a:cs typeface="Arial" panose="020B0604020202020204" pitchFamily="34" charset="0"/>
              </a:rPr>
              <a:t>Comparison between the </a:t>
            </a:r>
            <a:r>
              <a:rPr lang="en-IN" sz="1200" b="1" dirty="0">
                <a:latin typeface="Arial" panose="020B0604020202020204" pitchFamily="34" charset="0"/>
                <a:cs typeface="Arial" panose="020B0604020202020204" pitchFamily="34" charset="0"/>
              </a:rPr>
              <a:t>reference experimental </a:t>
            </a:r>
            <a:r>
              <a:rPr lang="en-IN" sz="1200" dirty="0">
                <a:latin typeface="Arial" panose="020B0604020202020204" pitchFamily="34" charset="0"/>
                <a:cs typeface="Arial" panose="020B0604020202020204" pitchFamily="34" charset="0"/>
              </a:rPr>
              <a:t>[1] and </a:t>
            </a:r>
            <a:r>
              <a:rPr lang="en-IN" sz="1200" b="1" dirty="0">
                <a:latin typeface="Arial" panose="020B0604020202020204" pitchFamily="34" charset="0"/>
                <a:cs typeface="Arial" panose="020B0604020202020204" pitchFamily="34" charset="0"/>
              </a:rPr>
              <a:t>simulated</a:t>
            </a:r>
            <a:r>
              <a:rPr lang="en-IN" sz="1200" dirty="0">
                <a:latin typeface="Arial" panose="020B0604020202020204" pitchFamily="34" charset="0"/>
                <a:cs typeface="Arial" panose="020B0604020202020204" pitchFamily="34" charset="0"/>
              </a:rPr>
              <a:t> </a:t>
            </a:r>
            <a:r>
              <a:rPr lang="en-IN" sz="1200" b="1" dirty="0">
                <a:solidFill>
                  <a:srgbClr val="C00000"/>
                </a:solidFill>
                <a:latin typeface="Arial" panose="020B0604020202020204" pitchFamily="34" charset="0"/>
                <a:cs typeface="Arial" panose="020B0604020202020204" pitchFamily="34" charset="0"/>
              </a:rPr>
              <a:t>imaginary part of the dielectric function </a:t>
            </a:r>
            <a:endParaRPr lang="en-US" sz="1200" b="1" dirty="0">
              <a:solidFill>
                <a:srgbClr val="C0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4BAB966-D9F3-4413-8CDB-8662D2606B03}"/>
              </a:ext>
            </a:extLst>
          </p:cNvPr>
          <p:cNvSpPr/>
          <p:nvPr/>
        </p:nvSpPr>
        <p:spPr>
          <a:xfrm>
            <a:off x="8068852" y="380429"/>
            <a:ext cx="1492240" cy="646331"/>
          </a:xfrm>
          <a:prstGeom prst="rect">
            <a:avLst/>
          </a:prstGeom>
        </p:spPr>
        <p:txBody>
          <a:bodyPr wrap="square">
            <a:spAutoFit/>
          </a:bodyPr>
          <a:lstStyle/>
          <a:p>
            <a:pPr algn="ctr"/>
            <a:r>
              <a:rPr lang="en-US" b="1" dirty="0">
                <a:latin typeface="Arial" panose="020B0604020202020204" pitchFamily="34" charset="0"/>
                <a:cs typeface="Arial" panose="020B0604020202020204" pitchFamily="34" charset="0"/>
              </a:rPr>
              <a:t>K₃Sb </a:t>
            </a:r>
          </a:p>
          <a:p>
            <a:pPr algn="ctr"/>
            <a:r>
              <a:rPr lang="en-US" dirty="0">
                <a:latin typeface="Arial" panose="020B0604020202020204" pitchFamily="34" charset="0"/>
                <a:cs typeface="Arial" panose="020B0604020202020204" pitchFamily="34" charset="0"/>
              </a:rPr>
              <a:t>(</a:t>
            </a:r>
            <a:r>
              <a:rPr lang="en-US" b="1" dirty="0">
                <a:solidFill>
                  <a:srgbClr val="7030A0"/>
                </a:solidFill>
                <a:latin typeface="Arial" panose="020B0604020202020204" pitchFamily="34" charset="0"/>
                <a:cs typeface="Arial" panose="020B0604020202020204" pitchFamily="34" charset="0"/>
              </a:rPr>
              <a:t>Hexagonal</a:t>
            </a:r>
            <a:r>
              <a:rPr lang="en-US"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10D72F02-5FBA-464B-8CF1-57B0EA312C20}"/>
              </a:ext>
            </a:extLst>
          </p:cNvPr>
          <p:cNvSpPr txBox="1"/>
          <p:nvPr/>
        </p:nvSpPr>
        <p:spPr>
          <a:xfrm>
            <a:off x="848915" y="6209415"/>
            <a:ext cx="4836771" cy="461665"/>
          </a:xfrm>
          <a:prstGeom prst="rect">
            <a:avLst/>
          </a:prstGeom>
          <a:solidFill>
            <a:srgbClr val="E6EAB4"/>
          </a:solidFill>
        </p:spPr>
        <p:txBody>
          <a:bodyPr wrap="square" rtlCol="0">
            <a:spAutoFit/>
          </a:bodyPr>
          <a:lstStyle/>
          <a:p>
            <a:pPr algn="ctr"/>
            <a:r>
              <a:rPr lang="en-US" sz="1200" dirty="0">
                <a:latin typeface="Arial" panose="020B0604020202020204" pitchFamily="34" charset="0"/>
                <a:cs typeface="Arial" panose="020B0604020202020204" pitchFamily="34" charset="0"/>
              </a:rPr>
              <a:t>Comparison of the peaks between reference experimental [1] and our lab-grown </a:t>
            </a:r>
            <a:r>
              <a:rPr lang="en-US" sz="1200" b="1" dirty="0">
                <a:solidFill>
                  <a:srgbClr val="FF0000"/>
                </a:solidFill>
                <a:latin typeface="Arial" panose="020B0604020202020204" pitchFamily="34" charset="0"/>
                <a:cs typeface="Arial" panose="020B0604020202020204" pitchFamily="34" charset="0"/>
              </a:rPr>
              <a:t>KSb (thin) </a:t>
            </a:r>
            <a:r>
              <a:rPr lang="en-US" sz="1200" dirty="0">
                <a:latin typeface="Arial" panose="020B0604020202020204" pitchFamily="34" charset="0"/>
                <a:cs typeface="Arial" panose="020B0604020202020204" pitchFamily="34" charset="0"/>
              </a:rPr>
              <a:t>cathodes.</a:t>
            </a:r>
            <a:endParaRPr lang="en-US" sz="12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95018CF-F34D-4851-9303-61978B023C9B}"/>
              </a:ext>
            </a:extLst>
          </p:cNvPr>
          <p:cNvSpPr/>
          <p:nvPr/>
        </p:nvSpPr>
        <p:spPr>
          <a:xfrm>
            <a:off x="2985427" y="1311009"/>
            <a:ext cx="95250" cy="204172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631783-7D88-4BCC-B944-971B59EC4CB2}"/>
              </a:ext>
            </a:extLst>
          </p:cNvPr>
          <p:cNvSpPr/>
          <p:nvPr/>
        </p:nvSpPr>
        <p:spPr>
          <a:xfrm>
            <a:off x="3495675" y="1311009"/>
            <a:ext cx="176279" cy="204172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9E23B5F-449E-4143-BD61-D0C62C60A7A1}"/>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948888" y="1021674"/>
            <a:ext cx="3414312" cy="2644777"/>
          </a:xfrm>
          <a:prstGeom prst="rect">
            <a:avLst/>
          </a:prstGeom>
          <a:noFill/>
          <a:ln>
            <a:noFill/>
          </a:ln>
        </p:spPr>
      </p:pic>
      <p:sp>
        <p:nvSpPr>
          <p:cNvPr id="21" name="Rectangle 20">
            <a:extLst>
              <a:ext uri="{FF2B5EF4-FFF2-40B4-BE49-F238E27FC236}">
                <a16:creationId xmlns:a16="http://schemas.microsoft.com/office/drawing/2014/main" id="{C07E606D-6A52-406E-B943-9E20E485C76B}"/>
              </a:ext>
            </a:extLst>
          </p:cNvPr>
          <p:cNvSpPr/>
          <p:nvPr/>
        </p:nvSpPr>
        <p:spPr>
          <a:xfrm>
            <a:off x="8283268" y="1330934"/>
            <a:ext cx="190499" cy="202179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B341A51-1A65-4973-8092-CB2BC0401E12}"/>
              </a:ext>
            </a:extLst>
          </p:cNvPr>
          <p:cNvSpPr/>
          <p:nvPr/>
        </p:nvSpPr>
        <p:spPr>
          <a:xfrm>
            <a:off x="8814972" y="1344169"/>
            <a:ext cx="190499" cy="2021798"/>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37E1879-3991-46E6-8EA7-C14494A1CDFF}"/>
              </a:ext>
            </a:extLst>
          </p:cNvPr>
          <p:cNvSpPr txBox="1"/>
          <p:nvPr/>
        </p:nvSpPr>
        <p:spPr>
          <a:xfrm>
            <a:off x="6319893" y="3666451"/>
            <a:ext cx="4836771" cy="461665"/>
          </a:xfrm>
          <a:prstGeom prst="rect">
            <a:avLst/>
          </a:prstGeom>
          <a:solidFill>
            <a:srgbClr val="E6EAB4"/>
          </a:solidFill>
        </p:spPr>
        <p:txBody>
          <a:bodyPr wrap="square" rtlCol="0">
            <a:spAutoFit/>
          </a:bodyPr>
          <a:lstStyle/>
          <a:p>
            <a:pPr algn="ctr"/>
            <a:r>
              <a:rPr lang="en-IN" sz="1200" dirty="0">
                <a:latin typeface="Arial" panose="020B0604020202020204" pitchFamily="34" charset="0"/>
                <a:cs typeface="Arial" panose="020B0604020202020204" pitchFamily="34" charset="0"/>
              </a:rPr>
              <a:t>Comparison between the </a:t>
            </a:r>
            <a:r>
              <a:rPr lang="en-IN" sz="1200" b="1" dirty="0">
                <a:latin typeface="Arial" panose="020B0604020202020204" pitchFamily="34" charset="0"/>
                <a:cs typeface="Arial" panose="020B0604020202020204" pitchFamily="34" charset="0"/>
              </a:rPr>
              <a:t>reference experimental </a:t>
            </a:r>
            <a:r>
              <a:rPr lang="en-IN" sz="1200" dirty="0">
                <a:latin typeface="Arial" panose="020B0604020202020204" pitchFamily="34" charset="0"/>
                <a:cs typeface="Arial" panose="020B0604020202020204" pitchFamily="34" charset="0"/>
              </a:rPr>
              <a:t>[1] and </a:t>
            </a:r>
            <a:r>
              <a:rPr lang="en-IN" sz="1200" b="1" dirty="0">
                <a:latin typeface="Arial" panose="020B0604020202020204" pitchFamily="34" charset="0"/>
                <a:cs typeface="Arial" panose="020B0604020202020204" pitchFamily="34" charset="0"/>
              </a:rPr>
              <a:t>simulated</a:t>
            </a:r>
            <a:r>
              <a:rPr lang="en-IN" sz="1200" dirty="0">
                <a:latin typeface="Arial" panose="020B0604020202020204" pitchFamily="34" charset="0"/>
                <a:cs typeface="Arial" panose="020B0604020202020204" pitchFamily="34" charset="0"/>
              </a:rPr>
              <a:t> </a:t>
            </a:r>
            <a:r>
              <a:rPr lang="en-IN" sz="1200" b="1" dirty="0">
                <a:solidFill>
                  <a:srgbClr val="C00000"/>
                </a:solidFill>
                <a:latin typeface="Arial" panose="020B0604020202020204" pitchFamily="34" charset="0"/>
                <a:cs typeface="Arial" panose="020B0604020202020204" pitchFamily="34" charset="0"/>
              </a:rPr>
              <a:t>imaginary part of the dielectric function </a:t>
            </a:r>
            <a:endParaRPr lang="en-US" sz="1200" b="1" dirty="0">
              <a:solidFill>
                <a:srgbClr val="C00000"/>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10FDD4D0-74EB-4262-9213-6482E0A145A1}"/>
              </a:ext>
            </a:extLst>
          </p:cNvPr>
          <p:cNvSpPr/>
          <p:nvPr/>
        </p:nvSpPr>
        <p:spPr>
          <a:xfrm>
            <a:off x="5608043" y="6561978"/>
            <a:ext cx="6474747" cy="338554"/>
          </a:xfrm>
          <a:prstGeom prst="rect">
            <a:avLst/>
          </a:prstGeom>
        </p:spPr>
        <p:txBody>
          <a:bodyPr wrap="square">
            <a:spAutoFit/>
          </a:bodyPr>
          <a:lstStyle/>
          <a:p>
            <a:r>
              <a:rPr lang="en-US" sz="800" dirty="0">
                <a:latin typeface="Arial" panose="020B0604020202020204" pitchFamily="34" charset="0"/>
                <a:cs typeface="Arial" panose="020B0604020202020204" pitchFamily="34" charset="0"/>
              </a:rPr>
              <a:t>[1] </a:t>
            </a:r>
            <a:r>
              <a:rPr lang="en-US" sz="800" b="1" dirty="0">
                <a:solidFill>
                  <a:srgbClr val="C00000"/>
                </a:solidFill>
                <a:latin typeface="Arial" panose="020B0604020202020204" pitchFamily="34" charset="0"/>
                <a:cs typeface="Arial" panose="020B0604020202020204" pitchFamily="34" charset="0"/>
              </a:rPr>
              <a:t>A. </a:t>
            </a:r>
            <a:r>
              <a:rPr lang="en-US" sz="800" b="1" dirty="0" err="1">
                <a:solidFill>
                  <a:srgbClr val="C00000"/>
                </a:solidFill>
                <a:latin typeface="Arial" panose="020B0604020202020204" pitchFamily="34" charset="0"/>
                <a:cs typeface="Arial" panose="020B0604020202020204" pitchFamily="34" charset="0"/>
              </a:rPr>
              <a:t>Ebina</a:t>
            </a:r>
            <a:r>
              <a:rPr lang="en-US" sz="800" b="1" dirty="0">
                <a:solidFill>
                  <a:srgbClr val="C00000"/>
                </a:solidFill>
                <a:latin typeface="Arial" panose="020B0604020202020204" pitchFamily="34" charset="0"/>
                <a:cs typeface="Arial" panose="020B0604020202020204" pitchFamily="34" charset="0"/>
              </a:rPr>
              <a:t> and T. Takahashi</a:t>
            </a:r>
            <a:r>
              <a:rPr lang="en-US" sz="800" dirty="0">
                <a:latin typeface="Arial" panose="020B0604020202020204" pitchFamily="34" charset="0"/>
                <a:cs typeface="Arial" panose="020B0604020202020204" pitchFamily="34" charset="0"/>
              </a:rPr>
              <a:t>, “Transmittance spectra and optical constants of alkali-antimony compounds k3sb, na3sb, and na2ksb,” Phys. Rev. B, vol. 7, pp. 4712–4719, May 1973.</a:t>
            </a:r>
          </a:p>
        </p:txBody>
      </p:sp>
      <p:sp>
        <p:nvSpPr>
          <p:cNvPr id="32" name="TextBox 31">
            <a:extLst>
              <a:ext uri="{FF2B5EF4-FFF2-40B4-BE49-F238E27FC236}">
                <a16:creationId xmlns:a16="http://schemas.microsoft.com/office/drawing/2014/main" id="{E995897F-E836-4AFB-83E2-89A1FDECD24A}"/>
              </a:ext>
            </a:extLst>
          </p:cNvPr>
          <p:cNvSpPr txBox="1"/>
          <p:nvPr/>
        </p:nvSpPr>
        <p:spPr>
          <a:xfrm rot="1135285">
            <a:off x="3624989" y="1690271"/>
            <a:ext cx="1123100" cy="246221"/>
          </a:xfrm>
          <a:prstGeom prst="rect">
            <a:avLst/>
          </a:prstGeom>
          <a:noFill/>
          <a:ln>
            <a:noFill/>
          </a:ln>
        </p:spPr>
        <p:txBody>
          <a:bodyPr wrap="square" rtlCol="0">
            <a:spAutoFit/>
          </a:bodyPr>
          <a:lstStyle/>
          <a:p>
            <a:r>
              <a:rPr lang="en-IN" sz="1000" dirty="0">
                <a:latin typeface="Arial" panose="020B0604020202020204" pitchFamily="34" charset="0"/>
                <a:cs typeface="Arial" panose="020B0604020202020204" pitchFamily="34" charset="0"/>
              </a:rPr>
              <a:t>Experimental [1]</a:t>
            </a:r>
            <a:endParaRPr lang="en-US" sz="1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184CB51-8855-42C5-8822-D5B92103662C}"/>
              </a:ext>
            </a:extLst>
          </p:cNvPr>
          <p:cNvSpPr txBox="1"/>
          <p:nvPr/>
        </p:nvSpPr>
        <p:spPr>
          <a:xfrm rot="19233522">
            <a:off x="1802535" y="2154446"/>
            <a:ext cx="822223" cy="246221"/>
          </a:xfrm>
          <a:prstGeom prst="rect">
            <a:avLst/>
          </a:prstGeom>
          <a:noFill/>
          <a:ln>
            <a:noFill/>
          </a:ln>
        </p:spPr>
        <p:txBody>
          <a:bodyPr wrap="square" rtlCol="0">
            <a:spAutoFit/>
          </a:bodyPr>
          <a:lstStyle/>
          <a:p>
            <a:r>
              <a:rPr lang="en-IN" sz="1000" dirty="0">
                <a:latin typeface="Arial" panose="020B0604020202020204" pitchFamily="34" charset="0"/>
                <a:cs typeface="Arial" panose="020B0604020202020204" pitchFamily="34" charset="0"/>
              </a:rPr>
              <a:t>Simulation</a:t>
            </a:r>
            <a:endParaRPr lang="en-US" sz="1000" dirty="0">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E17FBC54-C0CD-44EB-8E14-FE07905865E9}"/>
              </a:ext>
            </a:extLst>
          </p:cNvPr>
          <p:cNvCxnSpPr/>
          <p:nvPr/>
        </p:nvCxnSpPr>
        <p:spPr>
          <a:xfrm flipH="1">
            <a:off x="3750338" y="1813381"/>
            <a:ext cx="243583" cy="3964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1ABF624-C24A-4711-97F3-B86BD3D372FF}"/>
              </a:ext>
            </a:extLst>
          </p:cNvPr>
          <p:cNvCxnSpPr/>
          <p:nvPr/>
        </p:nvCxnSpPr>
        <p:spPr>
          <a:xfrm>
            <a:off x="2124075" y="2438400"/>
            <a:ext cx="257175" cy="1954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A238372-4DFF-433B-BCE2-172CBA8B21A7}"/>
              </a:ext>
            </a:extLst>
          </p:cNvPr>
          <p:cNvSpPr txBox="1"/>
          <p:nvPr/>
        </p:nvSpPr>
        <p:spPr>
          <a:xfrm rot="1135285">
            <a:off x="9035741" y="2849469"/>
            <a:ext cx="1123100" cy="246221"/>
          </a:xfrm>
          <a:prstGeom prst="rect">
            <a:avLst/>
          </a:prstGeom>
          <a:noFill/>
          <a:ln>
            <a:noFill/>
          </a:ln>
        </p:spPr>
        <p:txBody>
          <a:bodyPr wrap="square" rtlCol="0">
            <a:spAutoFit/>
          </a:bodyPr>
          <a:lstStyle/>
          <a:p>
            <a:r>
              <a:rPr lang="en-IN" sz="1000" dirty="0">
                <a:latin typeface="Arial" panose="020B0604020202020204" pitchFamily="34" charset="0"/>
                <a:cs typeface="Arial" panose="020B0604020202020204" pitchFamily="34" charset="0"/>
              </a:rPr>
              <a:t>Experimental [1]</a:t>
            </a:r>
            <a:endParaRPr lang="en-US" sz="10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6735B833-D8A1-46EA-ABFF-E19A22EFD4EF}"/>
              </a:ext>
            </a:extLst>
          </p:cNvPr>
          <p:cNvSpPr txBox="1"/>
          <p:nvPr/>
        </p:nvSpPr>
        <p:spPr>
          <a:xfrm rot="18636554">
            <a:off x="7161958" y="1932108"/>
            <a:ext cx="822223" cy="246221"/>
          </a:xfrm>
          <a:prstGeom prst="rect">
            <a:avLst/>
          </a:prstGeom>
          <a:noFill/>
          <a:ln>
            <a:noFill/>
          </a:ln>
        </p:spPr>
        <p:txBody>
          <a:bodyPr wrap="square" rtlCol="0">
            <a:spAutoFit/>
          </a:bodyPr>
          <a:lstStyle/>
          <a:p>
            <a:r>
              <a:rPr lang="en-IN" sz="1000" dirty="0">
                <a:latin typeface="Arial" panose="020B0604020202020204" pitchFamily="34" charset="0"/>
                <a:cs typeface="Arial" panose="020B0604020202020204" pitchFamily="34" charset="0"/>
              </a:rPr>
              <a:t>Simulation</a:t>
            </a:r>
            <a:endParaRPr lang="en-US" sz="1000" dirty="0">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a16="http://schemas.microsoft.com/office/drawing/2014/main" id="{DF343FC2-60C7-45BB-9852-CAE86C4BBF6A}"/>
              </a:ext>
            </a:extLst>
          </p:cNvPr>
          <p:cNvCxnSpPr>
            <a:cxnSpLocks/>
            <a:stCxn id="39" idx="2"/>
          </p:cNvCxnSpPr>
          <p:nvPr/>
        </p:nvCxnSpPr>
        <p:spPr>
          <a:xfrm>
            <a:off x="7666531" y="2135350"/>
            <a:ext cx="555868" cy="3212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DA2E4BB-CF88-4A7A-8297-E0C9954BEB95}"/>
              </a:ext>
            </a:extLst>
          </p:cNvPr>
          <p:cNvCxnSpPr/>
          <p:nvPr/>
        </p:nvCxnSpPr>
        <p:spPr>
          <a:xfrm flipV="1">
            <a:off x="9441967" y="2633806"/>
            <a:ext cx="155324" cy="2427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6A99562F-3F81-4267-AB4F-AF8346F96983}"/>
              </a:ext>
            </a:extLst>
          </p:cNvPr>
          <p:cNvGrpSpPr/>
          <p:nvPr/>
        </p:nvGrpSpPr>
        <p:grpSpPr>
          <a:xfrm>
            <a:off x="1332305" y="4191832"/>
            <a:ext cx="3116790" cy="2102191"/>
            <a:chOff x="1736316" y="4136624"/>
            <a:chExt cx="3116790" cy="2102191"/>
          </a:xfrm>
        </p:grpSpPr>
        <p:grpSp>
          <p:nvGrpSpPr>
            <p:cNvPr id="65" name="Group 64">
              <a:extLst>
                <a:ext uri="{FF2B5EF4-FFF2-40B4-BE49-F238E27FC236}">
                  <a16:creationId xmlns:a16="http://schemas.microsoft.com/office/drawing/2014/main" id="{6FD6C569-68D3-40B9-86D1-3A92A20621FA}"/>
                </a:ext>
              </a:extLst>
            </p:cNvPr>
            <p:cNvGrpSpPr/>
            <p:nvPr/>
          </p:nvGrpSpPr>
          <p:grpSpPr>
            <a:xfrm>
              <a:off x="1736316" y="4136624"/>
              <a:ext cx="3116790" cy="2102191"/>
              <a:chOff x="1736316" y="4136624"/>
              <a:chExt cx="3116790" cy="2102191"/>
            </a:xfrm>
          </p:grpSpPr>
          <p:pic>
            <p:nvPicPr>
              <p:cNvPr id="61" name="Picture 60">
                <a:extLst>
                  <a:ext uri="{FF2B5EF4-FFF2-40B4-BE49-F238E27FC236}">
                    <a16:creationId xmlns:a16="http://schemas.microsoft.com/office/drawing/2014/main" id="{3374F0CD-8D22-4A06-8BB4-4B15FD147F9F}"/>
                  </a:ext>
                </a:extLst>
              </p:cNvPr>
              <p:cNvPicPr>
                <a:picLocks noChangeAspect="1"/>
              </p:cNvPicPr>
              <p:nvPr/>
            </p:nvPicPr>
            <p:blipFill>
              <a:blip r:embed="rId8"/>
              <a:stretch>
                <a:fillRect/>
              </a:stretch>
            </p:blipFill>
            <p:spPr>
              <a:xfrm>
                <a:off x="1736316" y="4136624"/>
                <a:ext cx="3116790" cy="2102191"/>
              </a:xfrm>
              <a:prstGeom prst="rect">
                <a:avLst/>
              </a:prstGeom>
            </p:spPr>
          </p:pic>
          <p:sp>
            <p:nvSpPr>
              <p:cNvPr id="62" name="Rectangle 61">
                <a:extLst>
                  <a:ext uri="{FF2B5EF4-FFF2-40B4-BE49-F238E27FC236}">
                    <a16:creationId xmlns:a16="http://schemas.microsoft.com/office/drawing/2014/main" id="{B201A2BD-2B1F-4AEA-921B-671C8AA9E759}"/>
                  </a:ext>
                </a:extLst>
              </p:cNvPr>
              <p:cNvSpPr/>
              <p:nvPr/>
            </p:nvSpPr>
            <p:spPr>
              <a:xfrm>
                <a:off x="3420197" y="4222484"/>
                <a:ext cx="131626" cy="147035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38A3889-0F8C-411A-8A3D-7C15619CB327}"/>
                  </a:ext>
                </a:extLst>
              </p:cNvPr>
              <p:cNvSpPr/>
              <p:nvPr/>
            </p:nvSpPr>
            <p:spPr>
              <a:xfrm>
                <a:off x="3912927" y="4239418"/>
                <a:ext cx="131627" cy="143879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C66CF7C4-A155-4559-B352-0CD8BE3D0EFE}"/>
                </a:ext>
              </a:extLst>
            </p:cNvPr>
            <p:cNvSpPr txBox="1"/>
            <p:nvPr/>
          </p:nvSpPr>
          <p:spPr>
            <a:xfrm>
              <a:off x="2037173" y="4237843"/>
              <a:ext cx="1055980" cy="216626"/>
            </a:xfrm>
            <a:prstGeom prst="rect">
              <a:avLst/>
            </a:prstGeom>
            <a:noFill/>
            <a:ln>
              <a:noFill/>
            </a:ln>
          </p:spPr>
          <p:txBody>
            <a:bodyPr wrap="square" rtlCol="0">
              <a:spAutoFit/>
            </a:bodyPr>
            <a:lstStyle/>
            <a:p>
              <a:r>
                <a:rPr lang="en-IN" sz="1000" b="1" dirty="0">
                  <a:latin typeface="Arial" panose="020B0604020202020204" pitchFamily="34" charset="0"/>
                  <a:cs typeface="Arial" panose="020B0604020202020204" pitchFamily="34" charset="0"/>
                </a:rPr>
                <a:t>KSb-thin</a:t>
              </a:r>
              <a:endParaRPr lang="en-US" sz="1000" b="1" dirty="0">
                <a:latin typeface="Arial" panose="020B0604020202020204" pitchFamily="34" charset="0"/>
                <a:cs typeface="Arial" panose="020B0604020202020204" pitchFamily="34" charset="0"/>
              </a:endParaRPr>
            </a:p>
          </p:txBody>
        </p:sp>
      </p:grpSp>
      <p:sp>
        <p:nvSpPr>
          <p:cNvPr id="68" name="Rectangle 67">
            <a:extLst>
              <a:ext uri="{FF2B5EF4-FFF2-40B4-BE49-F238E27FC236}">
                <a16:creationId xmlns:a16="http://schemas.microsoft.com/office/drawing/2014/main" id="{C5534102-7034-4047-BDFB-11C85CA7A23B}"/>
              </a:ext>
            </a:extLst>
          </p:cNvPr>
          <p:cNvSpPr/>
          <p:nvPr/>
        </p:nvSpPr>
        <p:spPr>
          <a:xfrm rot="19951517">
            <a:off x="1124622" y="5395817"/>
            <a:ext cx="5402954" cy="338554"/>
          </a:xfrm>
          <a:prstGeom prst="rect">
            <a:avLst/>
          </a:prstGeom>
          <a:solidFill>
            <a:schemeClr val="accent1">
              <a:lumMod val="20000"/>
              <a:lumOff val="80000"/>
            </a:schemeClr>
          </a:solidFill>
        </p:spPr>
        <p:txBody>
          <a:bodyPr wrap="square">
            <a:spAutoFit/>
          </a:bodyPr>
          <a:lstStyle/>
          <a:p>
            <a:r>
              <a:rPr lang="en-US" sz="1600" dirty="0">
                <a:latin typeface="Arial" panose="020B0604020202020204" pitchFamily="34" charset="0"/>
                <a:cs typeface="Arial" panose="020B0604020202020204" pitchFamily="34" charset="0"/>
              </a:rPr>
              <a:t>Potentially </a:t>
            </a:r>
            <a:r>
              <a:rPr lang="en-US" sz="1600" b="1" dirty="0">
                <a:latin typeface="Arial" panose="020B0604020202020204" pitchFamily="34" charset="0"/>
                <a:cs typeface="Arial" panose="020B0604020202020204" pitchFamily="34" charset="0"/>
              </a:rPr>
              <a:t>thin KSb </a:t>
            </a:r>
            <a:r>
              <a:rPr lang="en-US" sz="1600" dirty="0">
                <a:latin typeface="Arial" panose="020B0604020202020204" pitchFamily="34" charset="0"/>
                <a:cs typeface="Arial" panose="020B0604020202020204" pitchFamily="34" charset="0"/>
              </a:rPr>
              <a:t>exhibits a </a:t>
            </a:r>
            <a:r>
              <a:rPr lang="en-US" sz="1600" b="1" dirty="0">
                <a:solidFill>
                  <a:schemeClr val="accent2"/>
                </a:solidFill>
                <a:latin typeface="Arial" panose="020B0604020202020204" pitchFamily="34" charset="0"/>
                <a:cs typeface="Arial" panose="020B0604020202020204" pitchFamily="34" charset="0"/>
              </a:rPr>
              <a:t>cubic</a:t>
            </a:r>
            <a:r>
              <a:rPr lang="en-US" sz="1600" dirty="0">
                <a:latin typeface="Arial" panose="020B0604020202020204" pitchFamily="34" charset="0"/>
                <a:cs typeface="Arial" panose="020B0604020202020204" pitchFamily="34" charset="0"/>
              </a:rPr>
              <a:t> crystal orientation!</a:t>
            </a:r>
          </a:p>
        </p:txBody>
      </p:sp>
      <p:sp>
        <p:nvSpPr>
          <p:cNvPr id="76" name="TextBox 75">
            <a:extLst>
              <a:ext uri="{FF2B5EF4-FFF2-40B4-BE49-F238E27FC236}">
                <a16:creationId xmlns:a16="http://schemas.microsoft.com/office/drawing/2014/main" id="{76DCFBB3-F955-45DD-A16B-3D4AFD657FD6}"/>
              </a:ext>
            </a:extLst>
          </p:cNvPr>
          <p:cNvSpPr txBox="1"/>
          <p:nvPr/>
        </p:nvSpPr>
        <p:spPr>
          <a:xfrm>
            <a:off x="6319893" y="4811943"/>
            <a:ext cx="5614257" cy="830997"/>
          </a:xfrm>
          <a:prstGeom prst="rect">
            <a:avLst/>
          </a:prstGeom>
          <a:noFill/>
        </p:spPr>
        <p:txBody>
          <a:bodyPr wrap="square" rtlCol="0">
            <a:spAutoFit/>
          </a:bodyPr>
          <a:lstStyle/>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However, the observed two major peaks in our KSb-thick cathodes do not match those of the </a:t>
            </a:r>
            <a:r>
              <a:rPr lang="en-US" sz="1600" dirty="0" err="1">
                <a:latin typeface="Arial" panose="020B0604020202020204" pitchFamily="34" charset="0"/>
                <a:cs typeface="Arial" panose="020B0604020202020204" pitchFamily="34" charset="0"/>
              </a:rPr>
              <a:t>K</a:t>
            </a:r>
            <a:r>
              <a:rPr lang="en-US" sz="1600" dirty="0" err="1">
                <a:latin typeface="Calibri" panose="020F0502020204030204" pitchFamily="34" charset="0"/>
                <a:cs typeface="Calibri" panose="020F0502020204030204" pitchFamily="34" charset="0"/>
              </a:rPr>
              <a:t>₃</a:t>
            </a:r>
            <a:r>
              <a:rPr lang="en-US" sz="1600" dirty="0" err="1">
                <a:latin typeface="Arial" panose="020B0604020202020204" pitchFamily="34" charset="0"/>
                <a:cs typeface="Arial" panose="020B0604020202020204" pitchFamily="34" charset="0"/>
              </a:rPr>
              <a:t>Sb</a:t>
            </a:r>
            <a:r>
              <a:rPr lang="en-US" sz="1600" dirty="0">
                <a:latin typeface="Arial" panose="020B0604020202020204" pitchFamily="34" charset="0"/>
                <a:cs typeface="Arial" panose="020B0604020202020204" pitchFamily="34" charset="0"/>
              </a:rPr>
              <a:t> hexagonal or cubic compounds.</a:t>
            </a:r>
          </a:p>
        </p:txBody>
      </p:sp>
      <p:sp>
        <p:nvSpPr>
          <p:cNvPr id="19" name="Arrow: Curved Left 18">
            <a:extLst>
              <a:ext uri="{FF2B5EF4-FFF2-40B4-BE49-F238E27FC236}">
                <a16:creationId xmlns:a16="http://schemas.microsoft.com/office/drawing/2014/main" id="{23D8B748-B079-42E9-AD7F-62A47EE54087}"/>
              </a:ext>
            </a:extLst>
          </p:cNvPr>
          <p:cNvSpPr/>
          <p:nvPr/>
        </p:nvSpPr>
        <p:spPr>
          <a:xfrm rot="11011877">
            <a:off x="949367" y="3148464"/>
            <a:ext cx="551068" cy="1180883"/>
          </a:xfrm>
          <a:prstGeom prst="curvedLeftArrow">
            <a:avLst>
              <a:gd name="adj1" fmla="val 25000"/>
              <a:gd name="adj2" fmla="val 50000"/>
              <a:gd name="adj3" fmla="val 25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590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animBg="1"/>
      <p:bldP spid="22" grpId="0" animBg="1"/>
      <p:bldP spid="68" grpId="0" animBg="1"/>
      <p:bldP spid="76"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1AA642B-8162-4A6C-85A5-C0E60BF567D3}"/>
              </a:ext>
            </a:extLst>
          </p:cNvPr>
          <p:cNvSpPr>
            <a:spLocks noGrp="1"/>
          </p:cNvSpPr>
          <p:nvPr>
            <p:ph type="title"/>
          </p:nvPr>
        </p:nvSpPr>
        <p:spPr>
          <a:xfrm>
            <a:off x="13882" y="58627"/>
            <a:ext cx="12307079" cy="408519"/>
          </a:xfrm>
        </p:spPr>
        <p:txBody>
          <a:bodyPr>
            <a:noAutofit/>
          </a:bodyPr>
          <a:lstStyle/>
          <a:p>
            <a:pPr marL="457200" indent="-457200">
              <a:buClr>
                <a:schemeClr val="accent2"/>
              </a:buClr>
              <a:buFont typeface="Wingdings" panose="05000000000000000000" pitchFamily="2" charset="2"/>
              <a:buChar char="§"/>
            </a:pPr>
            <a:r>
              <a:rPr lang="en-US" sz="2800" b="1" dirty="0">
                <a:solidFill>
                  <a:srgbClr val="00B0F0"/>
                </a:solidFill>
                <a:latin typeface="Arial" panose="020B0604020202020204" pitchFamily="34" charset="0"/>
                <a:cs typeface="Arial" panose="020B0604020202020204" pitchFamily="34" charset="0"/>
              </a:rPr>
              <a:t>Cathode under high gradients (First batch of green cathodes)</a:t>
            </a:r>
          </a:p>
        </p:txBody>
      </p:sp>
      <p:sp>
        <p:nvSpPr>
          <p:cNvPr id="4" name="Text Placeholder 3">
            <a:extLst>
              <a:ext uri="{FF2B5EF4-FFF2-40B4-BE49-F238E27FC236}">
                <a16:creationId xmlns:a16="http://schemas.microsoft.com/office/drawing/2014/main" id="{70F75D48-6E0E-4F13-A4C3-705A352521C6}"/>
              </a:ext>
            </a:extLst>
          </p:cNvPr>
          <p:cNvSpPr txBox="1">
            <a:spLocks/>
          </p:cNvSpPr>
          <p:nvPr/>
        </p:nvSpPr>
        <p:spPr>
          <a:xfrm>
            <a:off x="497230" y="468322"/>
            <a:ext cx="11376025" cy="3792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accent2"/>
                </a:solidFill>
                <a:latin typeface="Arial" panose="020B0604020202020204" pitchFamily="34" charset="0"/>
                <a:cs typeface="Arial" panose="020B0604020202020204" pitchFamily="34" charset="0"/>
              </a:rPr>
              <a:t>Cathode RF conditioning, QE, life time, vacuum</a:t>
            </a:r>
          </a:p>
        </p:txBody>
      </p:sp>
      <p:sp>
        <p:nvSpPr>
          <p:cNvPr id="5" name="Content Placeholder 2">
            <a:extLst>
              <a:ext uri="{FF2B5EF4-FFF2-40B4-BE49-F238E27FC236}">
                <a16:creationId xmlns:a16="http://schemas.microsoft.com/office/drawing/2014/main" id="{07CE913F-1D09-426D-8377-11E04E0C1680}"/>
              </a:ext>
            </a:extLst>
          </p:cNvPr>
          <p:cNvSpPr txBox="1">
            <a:spLocks/>
          </p:cNvSpPr>
          <p:nvPr/>
        </p:nvSpPr>
        <p:spPr>
          <a:xfrm>
            <a:off x="550847" y="994318"/>
            <a:ext cx="5616575" cy="50102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Arial MT"/>
              </a:rPr>
              <a:t>Cathode RF conditioning</a:t>
            </a:r>
          </a:p>
          <a:p>
            <a:pPr lvl="1">
              <a:spcAft>
                <a:spcPts val="600"/>
              </a:spcAft>
            </a:pPr>
            <a:r>
              <a:rPr lang="en-US" sz="1600" dirty="0">
                <a:latin typeface="Arial MT"/>
              </a:rPr>
              <a:t>Below 30 MV/m, almost not necessary, up to 400 us was tested without vac events</a:t>
            </a:r>
          </a:p>
          <a:p>
            <a:pPr lvl="1">
              <a:spcAft>
                <a:spcPts val="600"/>
              </a:spcAft>
            </a:pPr>
            <a:r>
              <a:rPr lang="en-US" sz="1600" dirty="0">
                <a:latin typeface="Arial MT"/>
              </a:rPr>
              <a:t>Above 30-40 MV/m, much more vac events than </a:t>
            </a:r>
            <a:r>
              <a:rPr lang="en-US" sz="1600" dirty="0" err="1">
                <a:latin typeface="Arial MT"/>
              </a:rPr>
              <a:t>Cs</a:t>
            </a:r>
            <a:r>
              <a:rPr lang="en-US" sz="1600" dirty="0" err="1">
                <a:latin typeface="Times New Roman" panose="02020603050405020304" pitchFamily="18" charset="0"/>
                <a:cs typeface="Times New Roman" panose="02020603050405020304" pitchFamily="18" charset="0"/>
              </a:rPr>
              <a:t>₂</a:t>
            </a:r>
            <a:r>
              <a:rPr lang="en-US" sz="1600" dirty="0" err="1">
                <a:latin typeface="Arial MT"/>
              </a:rPr>
              <a:t>Te</a:t>
            </a:r>
            <a:r>
              <a:rPr lang="en-US" sz="1600" dirty="0">
                <a:latin typeface="Arial MT"/>
              </a:rPr>
              <a:t> conditioning, degrades QE significantly</a:t>
            </a:r>
          </a:p>
          <a:p>
            <a:r>
              <a:rPr lang="en-US" sz="1600" dirty="0">
                <a:latin typeface="Arial MT"/>
              </a:rPr>
              <a:t>Cathode QE</a:t>
            </a:r>
          </a:p>
          <a:p>
            <a:pPr lvl="1">
              <a:spcAft>
                <a:spcPts val="600"/>
              </a:spcAft>
            </a:pPr>
            <a:r>
              <a:rPr lang="en-US" sz="1600" dirty="0">
                <a:latin typeface="Arial MT"/>
              </a:rPr>
              <a:t>Fresh QE in gun is consistent with LASA measurements</a:t>
            </a:r>
          </a:p>
          <a:p>
            <a:pPr lvl="1">
              <a:spcAft>
                <a:spcPts val="600"/>
              </a:spcAft>
            </a:pPr>
            <a:r>
              <a:rPr lang="en-US" sz="1600" dirty="0">
                <a:latin typeface="Arial MT"/>
              </a:rPr>
              <a:t>QE decrease dominated by vac events during conditioning, QE also slowly decreases w/o vac events.</a:t>
            </a:r>
          </a:p>
          <a:p>
            <a:endParaRPr lang="en-US" dirty="0"/>
          </a:p>
        </p:txBody>
      </p:sp>
      <p:grpSp>
        <p:nvGrpSpPr>
          <p:cNvPr id="6" name="Group 5">
            <a:extLst>
              <a:ext uri="{FF2B5EF4-FFF2-40B4-BE49-F238E27FC236}">
                <a16:creationId xmlns:a16="http://schemas.microsoft.com/office/drawing/2014/main" id="{4CEAEBD2-640A-41B9-8605-C875F060EC1D}"/>
              </a:ext>
            </a:extLst>
          </p:cNvPr>
          <p:cNvGrpSpPr/>
          <p:nvPr/>
        </p:nvGrpSpPr>
        <p:grpSpPr>
          <a:xfrm>
            <a:off x="6313846" y="603614"/>
            <a:ext cx="5420315" cy="1846500"/>
            <a:chOff x="797453" y="3001214"/>
            <a:chExt cx="9991725" cy="2764859"/>
          </a:xfrm>
        </p:grpSpPr>
        <p:pic>
          <p:nvPicPr>
            <p:cNvPr id="7" name="Picture 6">
              <a:extLst>
                <a:ext uri="{FF2B5EF4-FFF2-40B4-BE49-F238E27FC236}">
                  <a16:creationId xmlns:a16="http://schemas.microsoft.com/office/drawing/2014/main" id="{631D9B6F-E3DA-4FE2-ABF3-98FBD9D46D54}"/>
                </a:ext>
              </a:extLst>
            </p:cNvPr>
            <p:cNvPicPr>
              <a:picLocks noChangeAspect="1"/>
            </p:cNvPicPr>
            <p:nvPr/>
          </p:nvPicPr>
          <p:blipFill>
            <a:blip r:embed="rId2"/>
            <a:stretch>
              <a:fillRect/>
            </a:stretch>
          </p:blipFill>
          <p:spPr>
            <a:xfrm>
              <a:off x="797453" y="3280048"/>
              <a:ext cx="9991725" cy="2486025"/>
            </a:xfrm>
            <a:prstGeom prst="rect">
              <a:avLst/>
            </a:prstGeom>
          </p:spPr>
        </p:pic>
        <p:sp>
          <p:nvSpPr>
            <p:cNvPr id="8" name="Rectangle 7">
              <a:extLst>
                <a:ext uri="{FF2B5EF4-FFF2-40B4-BE49-F238E27FC236}">
                  <a16:creationId xmlns:a16="http://schemas.microsoft.com/office/drawing/2014/main" id="{C39D5A74-1B2E-4BE9-9A98-7E950AEB6342}"/>
                </a:ext>
              </a:extLst>
            </p:cNvPr>
            <p:cNvSpPr/>
            <p:nvPr/>
          </p:nvSpPr>
          <p:spPr>
            <a:xfrm>
              <a:off x="4008846" y="3331268"/>
              <a:ext cx="1752876" cy="64518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30/35 MV/m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5.6/5.5%</a:t>
              </a:r>
            </a:p>
          </p:txBody>
        </p:sp>
        <p:sp>
          <p:nvSpPr>
            <p:cNvPr id="9" name="Rectangle 8">
              <a:extLst>
                <a:ext uri="{FF2B5EF4-FFF2-40B4-BE49-F238E27FC236}">
                  <a16:creationId xmlns:a16="http://schemas.microsoft.com/office/drawing/2014/main" id="{7D928023-F72D-4B42-B2E2-D78C09C99859}"/>
                </a:ext>
              </a:extLst>
            </p:cNvPr>
            <p:cNvSpPr/>
            <p:nvPr/>
          </p:nvSpPr>
          <p:spPr>
            <a:xfrm>
              <a:off x="6974183" y="3322975"/>
              <a:ext cx="1752876" cy="64518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30/45 MV/m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0.8/1.2%</a:t>
              </a:r>
            </a:p>
          </p:txBody>
        </p:sp>
        <p:grpSp>
          <p:nvGrpSpPr>
            <p:cNvPr id="10" name="Group 9">
              <a:extLst>
                <a:ext uri="{FF2B5EF4-FFF2-40B4-BE49-F238E27FC236}">
                  <a16:creationId xmlns:a16="http://schemas.microsoft.com/office/drawing/2014/main" id="{1626EEB3-71B0-4125-BB40-19ADC1CBBE58}"/>
                </a:ext>
              </a:extLst>
            </p:cNvPr>
            <p:cNvGrpSpPr/>
            <p:nvPr/>
          </p:nvGrpSpPr>
          <p:grpSpPr>
            <a:xfrm>
              <a:off x="2382487" y="3001214"/>
              <a:ext cx="6531789" cy="1192496"/>
              <a:chOff x="2575557" y="-230493"/>
              <a:chExt cx="6531789" cy="6032698"/>
            </a:xfrm>
          </p:grpSpPr>
          <p:sp>
            <p:nvSpPr>
              <p:cNvPr id="11" name="TextBox 10">
                <a:extLst>
                  <a:ext uri="{FF2B5EF4-FFF2-40B4-BE49-F238E27FC236}">
                    <a16:creationId xmlns:a16="http://schemas.microsoft.com/office/drawing/2014/main" id="{55333013-D7FA-4DDE-99E3-40D029B6BFDC}"/>
                  </a:ext>
                </a:extLst>
              </p:cNvPr>
              <p:cNvSpPr txBox="1"/>
              <p:nvPr/>
            </p:nvSpPr>
            <p:spPr>
              <a:xfrm>
                <a:off x="2575557" y="-230493"/>
                <a:ext cx="707246" cy="27700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Cath in</a:t>
                </a:r>
              </a:p>
            </p:txBody>
          </p:sp>
          <p:sp>
            <p:nvSpPr>
              <p:cNvPr id="12" name="Arrow: Down 11">
                <a:extLst>
                  <a:ext uri="{FF2B5EF4-FFF2-40B4-BE49-F238E27FC236}">
                    <a16:creationId xmlns:a16="http://schemas.microsoft.com/office/drawing/2014/main" id="{FE7323A0-B8B4-463B-BDB3-585C980AD2B4}"/>
                  </a:ext>
                </a:extLst>
              </p:cNvPr>
              <p:cNvSpPr/>
              <p:nvPr/>
            </p:nvSpPr>
            <p:spPr>
              <a:xfrm>
                <a:off x="8643147" y="1321645"/>
                <a:ext cx="118562" cy="448056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D03A82A5-BBA9-4B81-8668-3698F0B6DDFD}"/>
                  </a:ext>
                </a:extLst>
              </p:cNvPr>
              <p:cNvSpPr txBox="1"/>
              <p:nvPr/>
            </p:nvSpPr>
            <p:spPr>
              <a:xfrm>
                <a:off x="8297509" y="-227781"/>
                <a:ext cx="809837" cy="27700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a:ea typeface="+mn-ea"/>
                    <a:cs typeface="+mn-cs"/>
                  </a:rPr>
                  <a:t>Cath out</a:t>
                </a:r>
              </a:p>
            </p:txBody>
          </p:sp>
          <p:sp>
            <p:nvSpPr>
              <p:cNvPr id="14" name="Arrow: Down 13">
                <a:extLst>
                  <a:ext uri="{FF2B5EF4-FFF2-40B4-BE49-F238E27FC236}">
                    <a16:creationId xmlns:a16="http://schemas.microsoft.com/office/drawing/2014/main" id="{D78CBA88-AF95-4CA2-99DF-9A7EB5317FD3}"/>
                  </a:ext>
                </a:extLst>
              </p:cNvPr>
              <p:cNvSpPr/>
              <p:nvPr/>
            </p:nvSpPr>
            <p:spPr>
              <a:xfrm>
                <a:off x="2810618" y="1321645"/>
                <a:ext cx="118562" cy="4480560"/>
              </a:xfrm>
              <a:prstGeom prst="down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a:ea typeface="+mn-ea"/>
                  <a:cs typeface="+mn-cs"/>
                </a:endParaRPr>
              </a:p>
            </p:txBody>
          </p:sp>
        </p:grpSp>
      </p:grpSp>
      <p:pic>
        <p:nvPicPr>
          <p:cNvPr id="15" name="Picture 14">
            <a:extLst>
              <a:ext uri="{FF2B5EF4-FFF2-40B4-BE49-F238E27FC236}">
                <a16:creationId xmlns:a16="http://schemas.microsoft.com/office/drawing/2014/main" id="{FCA830C2-9AC4-4AAE-BA3F-7C4D2CFF0079}"/>
              </a:ext>
            </a:extLst>
          </p:cNvPr>
          <p:cNvPicPr>
            <a:picLocks noChangeAspect="1"/>
          </p:cNvPicPr>
          <p:nvPr/>
        </p:nvPicPr>
        <p:blipFill>
          <a:blip r:embed="rId3"/>
          <a:stretch>
            <a:fillRect/>
          </a:stretch>
        </p:blipFill>
        <p:spPr>
          <a:xfrm>
            <a:off x="6096002" y="2840808"/>
            <a:ext cx="6095998" cy="1628937"/>
          </a:xfrm>
          <a:prstGeom prst="rect">
            <a:avLst/>
          </a:prstGeom>
        </p:spPr>
      </p:pic>
      <p:sp>
        <p:nvSpPr>
          <p:cNvPr id="16" name="Arrow: Left-Right 15">
            <a:extLst>
              <a:ext uri="{FF2B5EF4-FFF2-40B4-BE49-F238E27FC236}">
                <a16:creationId xmlns:a16="http://schemas.microsoft.com/office/drawing/2014/main" id="{4AA0A3D8-9F6C-498C-BF30-D43351DCF5E5}"/>
              </a:ext>
            </a:extLst>
          </p:cNvPr>
          <p:cNvSpPr/>
          <p:nvPr/>
        </p:nvSpPr>
        <p:spPr>
          <a:xfrm>
            <a:off x="7968082" y="640182"/>
            <a:ext cx="2309661" cy="132859"/>
          </a:xfrm>
          <a:prstGeom prst="lef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873B9E03-36FA-4595-9F25-586C35129ABF}"/>
              </a:ext>
            </a:extLst>
          </p:cNvPr>
          <p:cNvSpPr txBox="1"/>
          <p:nvPr/>
        </p:nvSpPr>
        <p:spPr>
          <a:xfrm>
            <a:off x="6968883" y="2575747"/>
            <a:ext cx="269571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2 days &lt;1% QE (T~50 Cathode #147.1)</a:t>
            </a:r>
          </a:p>
        </p:txBody>
      </p:sp>
      <p:grpSp>
        <p:nvGrpSpPr>
          <p:cNvPr id="18" name="Group 17">
            <a:extLst>
              <a:ext uri="{FF2B5EF4-FFF2-40B4-BE49-F238E27FC236}">
                <a16:creationId xmlns:a16="http://schemas.microsoft.com/office/drawing/2014/main" id="{ACE65E96-9321-4B1B-9393-4D1D2FE765F8}"/>
              </a:ext>
            </a:extLst>
          </p:cNvPr>
          <p:cNvGrpSpPr/>
          <p:nvPr/>
        </p:nvGrpSpPr>
        <p:grpSpPr>
          <a:xfrm>
            <a:off x="615143" y="4484965"/>
            <a:ext cx="3024941" cy="1961176"/>
            <a:chOff x="8454584" y="4296411"/>
            <a:chExt cx="3507334" cy="2273928"/>
          </a:xfrm>
        </p:grpSpPr>
        <p:grpSp>
          <p:nvGrpSpPr>
            <p:cNvPr id="19" name="Group 18">
              <a:extLst>
                <a:ext uri="{FF2B5EF4-FFF2-40B4-BE49-F238E27FC236}">
                  <a16:creationId xmlns:a16="http://schemas.microsoft.com/office/drawing/2014/main" id="{5DE7EB2A-B60E-4139-A9F9-EB8F30AC0797}"/>
                </a:ext>
              </a:extLst>
            </p:cNvPr>
            <p:cNvGrpSpPr/>
            <p:nvPr/>
          </p:nvGrpSpPr>
          <p:grpSpPr>
            <a:xfrm>
              <a:off x="8454584" y="4296411"/>
              <a:ext cx="3507334" cy="2273928"/>
              <a:chOff x="8664285" y="4431611"/>
              <a:chExt cx="3303818" cy="2141982"/>
            </a:xfrm>
          </p:grpSpPr>
          <p:pic>
            <p:nvPicPr>
              <p:cNvPr id="21" name="Picture 20">
                <a:extLst>
                  <a:ext uri="{FF2B5EF4-FFF2-40B4-BE49-F238E27FC236}">
                    <a16:creationId xmlns:a16="http://schemas.microsoft.com/office/drawing/2014/main" id="{275FD0EC-F100-441F-B655-2FE9D2D7795E}"/>
                  </a:ext>
                </a:extLst>
              </p:cNvPr>
              <p:cNvPicPr>
                <a:picLocks noChangeAspect="1"/>
              </p:cNvPicPr>
              <p:nvPr/>
            </p:nvPicPr>
            <p:blipFill rotWithShape="1">
              <a:blip r:embed="rId4"/>
              <a:srcRect t="67834"/>
              <a:stretch/>
            </p:blipFill>
            <p:spPr>
              <a:xfrm>
                <a:off x="8664285" y="4431611"/>
                <a:ext cx="3303818" cy="1828731"/>
              </a:xfrm>
              <a:prstGeom prst="rect">
                <a:avLst/>
              </a:prstGeom>
            </p:spPr>
          </p:pic>
          <p:sp>
            <p:nvSpPr>
              <p:cNvPr id="22" name="TextBox 21">
                <a:extLst>
                  <a:ext uri="{FF2B5EF4-FFF2-40B4-BE49-F238E27FC236}">
                    <a16:creationId xmlns:a16="http://schemas.microsoft.com/office/drawing/2014/main" id="{9640D4B8-10D5-4721-A5F2-98B50CDEA947}"/>
                  </a:ext>
                </a:extLst>
              </p:cNvPr>
              <p:cNvSpPr txBox="1"/>
              <p:nvPr/>
            </p:nvSpPr>
            <p:spPr>
              <a:xfrm>
                <a:off x="9020155" y="6271057"/>
                <a:ext cx="2894402" cy="30253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Arial"/>
                    <a:ea typeface="+mn-ea"/>
                    <a:cs typeface="+mn-cs"/>
                  </a:rPr>
                  <a:t>QE slowly drops by 20% in 12 hours</a:t>
                </a:r>
              </a:p>
            </p:txBody>
          </p:sp>
        </p:grpSp>
        <p:sp>
          <p:nvSpPr>
            <p:cNvPr id="20" name="TextBox 19">
              <a:extLst>
                <a:ext uri="{FF2B5EF4-FFF2-40B4-BE49-F238E27FC236}">
                  <a16:creationId xmlns:a16="http://schemas.microsoft.com/office/drawing/2014/main" id="{A971A34F-A625-4E51-85D1-12057CB994CF}"/>
                </a:ext>
              </a:extLst>
            </p:cNvPr>
            <p:cNvSpPr txBox="1"/>
            <p:nvPr/>
          </p:nvSpPr>
          <p:spPr>
            <a:xfrm>
              <a:off x="10375044" y="4414113"/>
              <a:ext cx="1530030" cy="60665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Overnight run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No vac events</a:t>
              </a:r>
            </a:p>
          </p:txBody>
        </p:sp>
      </p:grpSp>
      <p:sp>
        <p:nvSpPr>
          <p:cNvPr id="30" name="TextBox 29">
            <a:extLst>
              <a:ext uri="{FF2B5EF4-FFF2-40B4-BE49-F238E27FC236}">
                <a16:creationId xmlns:a16="http://schemas.microsoft.com/office/drawing/2014/main" id="{BC661E74-EF5C-4977-B9A4-45754CD37E0F}"/>
              </a:ext>
            </a:extLst>
          </p:cNvPr>
          <p:cNvSpPr txBox="1"/>
          <p:nvPr/>
        </p:nvSpPr>
        <p:spPr>
          <a:xfrm>
            <a:off x="8531414" y="4562404"/>
            <a:ext cx="2653428"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2 days &lt;1% QE (T~50 Cathode #112.1)</a:t>
            </a:r>
          </a:p>
        </p:txBody>
      </p:sp>
      <p:sp>
        <p:nvSpPr>
          <p:cNvPr id="31" name="TextBox 30">
            <a:extLst>
              <a:ext uri="{FF2B5EF4-FFF2-40B4-BE49-F238E27FC236}">
                <a16:creationId xmlns:a16="http://schemas.microsoft.com/office/drawing/2014/main" id="{C9A61C60-B416-4E3E-95B0-D27C58207703}"/>
              </a:ext>
            </a:extLst>
          </p:cNvPr>
          <p:cNvSpPr txBox="1"/>
          <p:nvPr/>
        </p:nvSpPr>
        <p:spPr>
          <a:xfrm>
            <a:off x="7968082" y="394222"/>
            <a:ext cx="2610010"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2 days &lt;1% QE (T~70 Cathode #123.1)</a:t>
            </a:r>
          </a:p>
        </p:txBody>
      </p:sp>
      <p:sp>
        <p:nvSpPr>
          <p:cNvPr id="33" name="Arrow: Left-Right 32">
            <a:extLst>
              <a:ext uri="{FF2B5EF4-FFF2-40B4-BE49-F238E27FC236}">
                <a16:creationId xmlns:a16="http://schemas.microsoft.com/office/drawing/2014/main" id="{A861B2EC-5F26-4FF5-9C86-BD7552EF7740}"/>
              </a:ext>
            </a:extLst>
          </p:cNvPr>
          <p:cNvSpPr/>
          <p:nvPr/>
        </p:nvSpPr>
        <p:spPr>
          <a:xfrm>
            <a:off x="7070615" y="2794660"/>
            <a:ext cx="2048671" cy="152843"/>
          </a:xfrm>
          <a:prstGeom prst="leftRightArrow">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35" name="Picture 34" descr="A close up of a sign&#10;&#10;Description automatically generated">
            <a:extLst>
              <a:ext uri="{FF2B5EF4-FFF2-40B4-BE49-F238E27FC236}">
                <a16:creationId xmlns:a16="http://schemas.microsoft.com/office/drawing/2014/main" id="{7799B08D-6756-4192-ABB6-61F8A894AA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8" y="6238815"/>
            <a:ext cx="1004596" cy="548053"/>
          </a:xfrm>
          <a:prstGeom prst="rect">
            <a:avLst/>
          </a:prstGeom>
        </p:spPr>
      </p:pic>
      <p:sp>
        <p:nvSpPr>
          <p:cNvPr id="36" name="object 2">
            <a:extLst>
              <a:ext uri="{FF2B5EF4-FFF2-40B4-BE49-F238E27FC236}">
                <a16:creationId xmlns:a16="http://schemas.microsoft.com/office/drawing/2014/main" id="{12F8DC0D-B54F-4A36-8D2B-7C74235FF574}"/>
              </a:ext>
            </a:extLst>
          </p:cNvPr>
          <p:cNvSpPr/>
          <p:nvPr/>
        </p:nvSpPr>
        <p:spPr>
          <a:xfrm>
            <a:off x="10727851" y="6423568"/>
            <a:ext cx="361480" cy="339166"/>
          </a:xfrm>
          <a:prstGeom prst="rect">
            <a:avLst/>
          </a:prstGeom>
          <a:blipFill>
            <a:blip r:embed="rId6" cstate="print"/>
            <a:stretch>
              <a:fillRect/>
            </a:stretch>
          </a:blipFill>
        </p:spPr>
        <p:txBody>
          <a:bodyPr wrap="square" lIns="0" tIns="0" rIns="0" bIns="0" rtlCol="0"/>
          <a:lstStyle/>
          <a:p>
            <a:endParaRPr/>
          </a:p>
        </p:txBody>
      </p:sp>
      <p:sp>
        <p:nvSpPr>
          <p:cNvPr id="37" name="object 3">
            <a:extLst>
              <a:ext uri="{FF2B5EF4-FFF2-40B4-BE49-F238E27FC236}">
                <a16:creationId xmlns:a16="http://schemas.microsoft.com/office/drawing/2014/main" id="{267A1575-E0E0-4FEB-BE94-8FF2712B3E08}"/>
              </a:ext>
            </a:extLst>
          </p:cNvPr>
          <p:cNvSpPr/>
          <p:nvPr/>
        </p:nvSpPr>
        <p:spPr>
          <a:xfrm>
            <a:off x="11205450" y="6406436"/>
            <a:ext cx="357136" cy="356298"/>
          </a:xfrm>
          <a:prstGeom prst="rect">
            <a:avLst/>
          </a:prstGeom>
          <a:blipFill>
            <a:blip r:embed="rId7" cstate="print"/>
            <a:stretch>
              <a:fillRect/>
            </a:stretch>
          </a:blipFill>
        </p:spPr>
        <p:txBody>
          <a:bodyPr wrap="square" lIns="0" tIns="0" rIns="0" bIns="0" rtlCol="0"/>
          <a:lstStyle/>
          <a:p>
            <a:endParaRPr/>
          </a:p>
        </p:txBody>
      </p:sp>
      <p:sp>
        <p:nvSpPr>
          <p:cNvPr id="38" name="object 4">
            <a:extLst>
              <a:ext uri="{FF2B5EF4-FFF2-40B4-BE49-F238E27FC236}">
                <a16:creationId xmlns:a16="http://schemas.microsoft.com/office/drawing/2014/main" id="{168AABAF-D94B-4E59-BA6D-B1C71A611658}"/>
              </a:ext>
            </a:extLst>
          </p:cNvPr>
          <p:cNvSpPr/>
          <p:nvPr/>
        </p:nvSpPr>
        <p:spPr>
          <a:xfrm>
            <a:off x="11725223" y="6406436"/>
            <a:ext cx="357568" cy="356298"/>
          </a:xfrm>
          <a:prstGeom prst="rect">
            <a:avLst/>
          </a:prstGeom>
          <a:blipFill>
            <a:blip r:embed="rId8" cstate="print"/>
            <a:stretch>
              <a:fillRect/>
            </a:stretch>
          </a:blipFill>
        </p:spPr>
        <p:txBody>
          <a:bodyPr wrap="square" lIns="0" tIns="0" rIns="0" bIns="0" rtlCol="0"/>
          <a:lstStyle/>
          <a:p>
            <a:endParaRPr dirty="0"/>
          </a:p>
        </p:txBody>
      </p:sp>
      <p:pic>
        <p:nvPicPr>
          <p:cNvPr id="40" name="Picture 39">
            <a:extLst>
              <a:ext uri="{FF2B5EF4-FFF2-40B4-BE49-F238E27FC236}">
                <a16:creationId xmlns:a16="http://schemas.microsoft.com/office/drawing/2014/main" id="{5A0E1A96-B894-458F-8B2C-1426B70BCF2A}"/>
              </a:ext>
            </a:extLst>
          </p:cNvPr>
          <p:cNvPicPr>
            <a:picLocks noChangeAspect="1"/>
          </p:cNvPicPr>
          <p:nvPr/>
        </p:nvPicPr>
        <p:blipFill>
          <a:blip r:embed="rId9"/>
          <a:stretch>
            <a:fillRect/>
          </a:stretch>
        </p:blipFill>
        <p:spPr>
          <a:xfrm>
            <a:off x="3640084" y="4616489"/>
            <a:ext cx="4292952" cy="1702377"/>
          </a:xfrm>
          <a:prstGeom prst="rect">
            <a:avLst/>
          </a:prstGeom>
        </p:spPr>
      </p:pic>
      <p:pic>
        <p:nvPicPr>
          <p:cNvPr id="41" name="Picture 40">
            <a:extLst>
              <a:ext uri="{FF2B5EF4-FFF2-40B4-BE49-F238E27FC236}">
                <a16:creationId xmlns:a16="http://schemas.microsoft.com/office/drawing/2014/main" id="{9E62E981-7597-456B-8438-9DE6EA41782C}"/>
              </a:ext>
            </a:extLst>
          </p:cNvPr>
          <p:cNvPicPr>
            <a:picLocks noChangeAspect="1"/>
          </p:cNvPicPr>
          <p:nvPr/>
        </p:nvPicPr>
        <p:blipFill>
          <a:blip r:embed="rId10"/>
          <a:stretch>
            <a:fillRect/>
          </a:stretch>
        </p:blipFill>
        <p:spPr>
          <a:xfrm>
            <a:off x="8531414" y="4831054"/>
            <a:ext cx="2387842" cy="2050341"/>
          </a:xfrm>
          <a:prstGeom prst="rect">
            <a:avLst/>
          </a:prstGeom>
        </p:spPr>
      </p:pic>
      <p:sp>
        <p:nvSpPr>
          <p:cNvPr id="42" name="TextBox 41">
            <a:extLst>
              <a:ext uri="{FF2B5EF4-FFF2-40B4-BE49-F238E27FC236}">
                <a16:creationId xmlns:a16="http://schemas.microsoft.com/office/drawing/2014/main" id="{F0C1323C-3262-475A-B30B-EEF49F94D939}"/>
              </a:ext>
            </a:extLst>
          </p:cNvPr>
          <p:cNvSpPr txBox="1"/>
          <p:nvPr/>
        </p:nvSpPr>
        <p:spPr>
          <a:xfrm>
            <a:off x="10585074" y="6115528"/>
            <a:ext cx="1606926" cy="276999"/>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Arial MT"/>
              </a:rPr>
              <a:t>Uniformity in QE</a:t>
            </a:r>
          </a:p>
        </p:txBody>
      </p:sp>
      <p:sp>
        <p:nvSpPr>
          <p:cNvPr id="43" name="Slide Number Placeholder 42">
            <a:extLst>
              <a:ext uri="{FF2B5EF4-FFF2-40B4-BE49-F238E27FC236}">
                <a16:creationId xmlns:a16="http://schemas.microsoft.com/office/drawing/2014/main" id="{89B4E0A9-A941-4354-9441-28F0B07D4F9C}"/>
              </a:ext>
            </a:extLst>
          </p:cNvPr>
          <p:cNvSpPr>
            <a:spLocks noGrp="1"/>
          </p:cNvSpPr>
          <p:nvPr>
            <p:ph type="sldNum" sz="quarter" idx="12"/>
          </p:nvPr>
        </p:nvSpPr>
        <p:spPr>
          <a:xfrm>
            <a:off x="5180669" y="6410588"/>
            <a:ext cx="2743200" cy="365125"/>
          </a:xfrm>
        </p:spPr>
        <p:txBody>
          <a:bodyPr/>
          <a:lstStyle/>
          <a:p>
            <a:fld id="{0A359AF0-BCD2-40BC-B62D-CD5C6C5B3B22}" type="slidenum">
              <a:rPr lang="en-US" smtClean="0"/>
              <a:t>22</a:t>
            </a:fld>
            <a:endParaRPr lang="en-US" dirty="0"/>
          </a:p>
        </p:txBody>
      </p:sp>
    </p:spTree>
    <p:extLst>
      <p:ext uri="{BB962C8B-B14F-4D97-AF65-F5344CB8AC3E}">
        <p14:creationId xmlns:p14="http://schemas.microsoft.com/office/powerpoint/2010/main" val="117376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8F81BA-407B-5B70-7AAA-0067758330A9}"/>
              </a:ext>
            </a:extLst>
          </p:cNvPr>
          <p:cNvPicPr>
            <a:picLocks noChangeAspect="1"/>
          </p:cNvPicPr>
          <p:nvPr/>
        </p:nvPicPr>
        <p:blipFill>
          <a:blip r:embed="rId2"/>
          <a:stretch>
            <a:fillRect/>
          </a:stretch>
        </p:blipFill>
        <p:spPr>
          <a:xfrm>
            <a:off x="749707" y="346223"/>
            <a:ext cx="2876842" cy="3082776"/>
          </a:xfrm>
          <a:prstGeom prst="rect">
            <a:avLst/>
          </a:prstGeom>
        </p:spPr>
      </p:pic>
      <p:pic>
        <p:nvPicPr>
          <p:cNvPr id="20" name="Picture 19">
            <a:extLst>
              <a:ext uri="{FF2B5EF4-FFF2-40B4-BE49-F238E27FC236}">
                <a16:creationId xmlns:a16="http://schemas.microsoft.com/office/drawing/2014/main" id="{D59EB9AF-12A9-A528-5A10-F1D30CA54347}"/>
              </a:ext>
            </a:extLst>
          </p:cNvPr>
          <p:cNvPicPr>
            <a:picLocks noChangeAspect="1"/>
          </p:cNvPicPr>
          <p:nvPr/>
        </p:nvPicPr>
        <p:blipFill>
          <a:blip r:embed="rId3"/>
          <a:stretch>
            <a:fillRect/>
          </a:stretch>
        </p:blipFill>
        <p:spPr>
          <a:xfrm>
            <a:off x="5256851" y="396382"/>
            <a:ext cx="5883488" cy="3723063"/>
          </a:xfrm>
          <a:prstGeom prst="rect">
            <a:avLst/>
          </a:prstGeom>
        </p:spPr>
      </p:pic>
    </p:spTree>
    <p:extLst>
      <p:ext uri="{BB962C8B-B14F-4D97-AF65-F5344CB8AC3E}">
        <p14:creationId xmlns:p14="http://schemas.microsoft.com/office/powerpoint/2010/main" val="383810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07333E-78EB-F5DA-840C-2DD779DDEFDF}"/>
              </a:ext>
            </a:extLst>
          </p:cNvPr>
          <p:cNvSpPr txBox="1"/>
          <p:nvPr/>
        </p:nvSpPr>
        <p:spPr>
          <a:xfrm>
            <a:off x="121298" y="1030329"/>
            <a:ext cx="12189345" cy="2523768"/>
          </a:xfrm>
          <a:prstGeom prst="rect">
            <a:avLst/>
          </a:prstGeom>
          <a:noFill/>
        </p:spPr>
        <p:txBody>
          <a:bodyPr wrap="square">
            <a:spAutoFit/>
          </a:bodyPr>
          <a:lstStyle/>
          <a:p>
            <a:pPr marL="457200" indent="-457200">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To overcome the drawbacks of the 2021 batched cathode, we </a:t>
            </a:r>
            <a:r>
              <a:rPr lang="en-US" sz="1600" b="1" dirty="0">
                <a:latin typeface="Arial" panose="020B0604020202020204" pitchFamily="34" charset="0"/>
                <a:cs typeface="Arial" panose="020B0604020202020204" pitchFamily="34" charset="0"/>
              </a:rPr>
              <a:t>improved</a:t>
            </a:r>
            <a:r>
              <a:rPr lang="en-US" sz="1600" dirty="0">
                <a:latin typeface="Arial" panose="020B0604020202020204" pitchFamily="34" charset="0"/>
                <a:cs typeface="Arial" panose="020B0604020202020204" pitchFamily="34" charset="0"/>
              </a:rPr>
              <a:t> the cathode recipe. In </a:t>
            </a:r>
            <a:r>
              <a:rPr lang="en-US" sz="1600" b="1" dirty="0">
                <a:latin typeface="Arial" panose="020B0604020202020204" pitchFamily="34" charset="0"/>
                <a:cs typeface="Arial" panose="020B0604020202020204" pitchFamily="34" charset="0"/>
              </a:rPr>
              <a:t>June 2024</a:t>
            </a:r>
            <a:r>
              <a:rPr lang="en-US" sz="1600" dirty="0">
                <a:latin typeface="Arial" panose="020B0604020202020204" pitchFamily="34" charset="0"/>
                <a:cs typeface="Arial" panose="020B0604020202020204" pitchFamily="34" charset="0"/>
              </a:rPr>
              <a:t>, we produced           </a:t>
            </a:r>
            <a:r>
              <a:rPr lang="en-US" sz="1600" b="1" dirty="0">
                <a:latin typeface="Arial" panose="020B0604020202020204" pitchFamily="34" charset="0"/>
                <a:cs typeface="Arial" panose="020B0604020202020204" pitchFamily="34" charset="0"/>
              </a:rPr>
              <a:t>3 </a:t>
            </a:r>
            <a:r>
              <a:rPr lang="en-US" sz="1600" b="1" dirty="0" err="1">
                <a:latin typeface="Arial" panose="020B0604020202020204" pitchFamily="34" charset="0"/>
                <a:cs typeface="Arial" panose="020B0604020202020204" pitchFamily="34" charset="0"/>
              </a:rPr>
              <a:t>KCsSb</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cathodes and </a:t>
            </a:r>
            <a:r>
              <a:rPr lang="en-US" sz="1600" b="1" dirty="0">
                <a:latin typeface="Arial" panose="020B0604020202020204" pitchFamily="34" charset="0"/>
                <a:cs typeface="Arial" panose="020B0604020202020204" pitchFamily="34" charset="0"/>
              </a:rPr>
              <a:t>1 </a:t>
            </a:r>
            <a:r>
              <a:rPr lang="en-US" sz="1600" b="1" dirty="0" err="1">
                <a:latin typeface="Arial" panose="020B0604020202020204" pitchFamily="34" charset="0"/>
                <a:cs typeface="Arial" panose="020B0604020202020204" pitchFamily="34" charset="0"/>
              </a:rPr>
              <a:t>NaKSb</a:t>
            </a:r>
            <a:r>
              <a:rPr lang="en-US" sz="1600" b="1" dirty="0">
                <a:latin typeface="Arial" panose="020B0604020202020204" pitchFamily="34" charset="0"/>
                <a:cs typeface="Arial" panose="020B0604020202020204" pitchFamily="34" charset="0"/>
              </a:rPr>
              <a:t>(Cs)</a:t>
            </a:r>
            <a:r>
              <a:rPr lang="en-US" sz="1600" dirty="0">
                <a:latin typeface="Arial" panose="020B0604020202020204" pitchFamily="34" charset="0"/>
                <a:cs typeface="Arial" panose="020B0604020202020204" pitchFamily="34" charset="0"/>
              </a:rPr>
              <a:t> cathode.</a:t>
            </a:r>
          </a:p>
          <a:p>
            <a:pPr marL="457200" indent="-457200">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3 </a:t>
            </a:r>
            <a:r>
              <a:rPr lang="en-US" sz="1600" b="1" dirty="0">
                <a:latin typeface="Arial" panose="020B0604020202020204" pitchFamily="34" charset="0"/>
                <a:cs typeface="Arial" panose="020B0604020202020204" pitchFamily="34" charset="0"/>
              </a:rPr>
              <a:t>KCsSb</a:t>
            </a:r>
            <a:r>
              <a:rPr lang="en-US" sz="1600" dirty="0">
                <a:latin typeface="Arial" panose="020B0604020202020204" pitchFamily="34" charset="0"/>
                <a:cs typeface="Arial" panose="020B0604020202020204" pitchFamily="34" charset="0"/>
              </a:rPr>
              <a:t> cathodes have been produced with </a:t>
            </a:r>
            <a:r>
              <a:rPr lang="en-US" sz="1600" b="1" dirty="0">
                <a:latin typeface="Arial" panose="020B0604020202020204" pitchFamily="34" charset="0"/>
                <a:cs typeface="Arial" panose="020B0604020202020204" pitchFamily="34" charset="0"/>
              </a:rPr>
              <a:t>sequential</a:t>
            </a:r>
            <a:r>
              <a:rPr lang="en-US" sz="1600" dirty="0">
                <a:latin typeface="Arial" panose="020B0604020202020204" pitchFamily="34" charset="0"/>
                <a:cs typeface="Arial" panose="020B0604020202020204" pitchFamily="34" charset="0"/>
              </a:rPr>
              <a:t> deposition with </a:t>
            </a:r>
            <a:r>
              <a:rPr lang="en-US" sz="1600" b="1" dirty="0">
                <a:latin typeface="Arial" panose="020B0604020202020204" pitchFamily="34" charset="0"/>
                <a:cs typeface="Arial" panose="020B0604020202020204" pitchFamily="34" charset="0"/>
              </a:rPr>
              <a:t>QE</a:t>
            </a:r>
            <a:r>
              <a:rPr lang="en-US" sz="1600" dirty="0">
                <a:latin typeface="Arial" panose="020B0604020202020204" pitchFamily="34" charset="0"/>
                <a:cs typeface="Arial" panose="020B0604020202020204" pitchFamily="34" charset="0"/>
              </a:rPr>
              <a:t> @514 nm recorded </a:t>
            </a:r>
            <a:r>
              <a:rPr lang="en-US" sz="1600" b="1" dirty="0">
                <a:latin typeface="Arial" panose="020B0604020202020204" pitchFamily="34" charset="0"/>
                <a:cs typeface="Arial" panose="020B0604020202020204" pitchFamily="34" charset="0"/>
              </a:rPr>
              <a:t>8-9.6 %</a:t>
            </a:r>
            <a:r>
              <a:rPr lang="en-US" sz="1600" dirty="0">
                <a:latin typeface="Arial" panose="020B0604020202020204" pitchFamily="34" charset="0"/>
                <a:cs typeface="Arial" panose="020B0604020202020204" pitchFamily="34" charset="0"/>
              </a:rPr>
              <a:t>.</a:t>
            </a:r>
          </a:p>
          <a:p>
            <a:pPr marL="457200" indent="-457200">
              <a:spcBef>
                <a:spcPts val="600"/>
              </a:spcBef>
              <a:buFont typeface="Wingdings" panose="05000000000000000000" pitchFamily="2" charset="2"/>
              <a:buChar char="§"/>
            </a:pPr>
            <a:r>
              <a:rPr lang="en-US" sz="1600" dirty="0">
                <a:latin typeface="Arial" panose="020B0604020202020204" pitchFamily="34" charset="0"/>
                <a:cs typeface="Arial" panose="020B0604020202020204" pitchFamily="34" charset="0"/>
              </a:rPr>
              <a:t>Out of these, 1 KCsSb</a:t>
            </a:r>
            <a:r>
              <a:rPr lang="en-US" sz="1600" b="1" dirty="0">
                <a:latin typeface="Arial" panose="020B0604020202020204" pitchFamily="34" charset="0"/>
                <a:cs typeface="Arial" panose="020B0604020202020204" pitchFamily="34" charset="0"/>
              </a:rPr>
              <a:t> thin multi-layer </a:t>
            </a:r>
            <a:r>
              <a:rPr lang="en-US" sz="1600" dirty="0">
                <a:latin typeface="Arial" panose="020B0604020202020204" pitchFamily="34" charset="0"/>
                <a:cs typeface="Arial" panose="020B0604020202020204" pitchFamily="34" charset="0"/>
              </a:rPr>
              <a:t>cathode (cathode 99.1), </a:t>
            </a:r>
            <a:r>
              <a:rPr lang="en-US" sz="1600" b="1"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modified </a:t>
            </a:r>
            <a:r>
              <a:rPr lang="en-US" sz="1600" dirty="0" err="1">
                <a:latin typeface="Arial" panose="020B0604020202020204" pitchFamily="34" charset="0"/>
                <a:cs typeface="Arial" panose="020B0604020202020204" pitchFamily="34" charset="0"/>
              </a:rPr>
              <a:t>KCsSb</a:t>
            </a:r>
            <a:r>
              <a:rPr lang="en-US" sz="1600" b="1" dirty="0">
                <a:latin typeface="Arial" panose="020B0604020202020204" pitchFamily="34" charset="0"/>
                <a:cs typeface="Arial" panose="020B0604020202020204" pitchFamily="34" charset="0"/>
              </a:rPr>
              <a:t> thin </a:t>
            </a:r>
            <a:r>
              <a:rPr lang="en-US" sz="1600" dirty="0">
                <a:latin typeface="Arial" panose="020B0604020202020204" pitchFamily="34" charset="0"/>
                <a:cs typeface="Arial" panose="020B0604020202020204" pitchFamily="34" charset="0"/>
              </a:rPr>
              <a:t>cathode</a:t>
            </a:r>
            <a:r>
              <a:rPr lang="en-US" sz="1600" b="1" dirty="0">
                <a:latin typeface="Times New Roman" panose="02020603050405020304" pitchFamily="18" charset="0"/>
                <a:cs typeface="Times New Roman" panose="02020603050405020304" pitchFamily="18" charset="0"/>
              </a:rPr>
              <a:t>*</a:t>
            </a:r>
            <a:r>
              <a:rPr lang="en-US" sz="1600" dirty="0">
                <a:latin typeface="Arial" panose="020B0604020202020204" pitchFamily="34" charset="0"/>
                <a:cs typeface="Arial" panose="020B0604020202020204" pitchFamily="34" charset="0"/>
              </a:rPr>
              <a:t> (cathode 124.1, Sb = 5 nm), and </a:t>
            </a:r>
            <a:r>
              <a:rPr lang="en-US" sz="1600" b="1" dirty="0">
                <a:latin typeface="Arial" panose="020B0604020202020204" pitchFamily="34" charset="0"/>
                <a:cs typeface="Arial" panose="020B0604020202020204" pitchFamily="34" charset="0"/>
              </a:rPr>
              <a:t>1 modified </a:t>
            </a:r>
            <a:r>
              <a:rPr lang="en-US" sz="1600" dirty="0" err="1">
                <a:latin typeface="Arial" panose="020B0604020202020204" pitchFamily="34" charset="0"/>
                <a:cs typeface="Arial" panose="020B0604020202020204" pitchFamily="34" charset="0"/>
              </a:rPr>
              <a:t>KCsSb</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thick</a:t>
            </a:r>
            <a:r>
              <a:rPr lang="en-US" sz="1600" dirty="0">
                <a:latin typeface="Arial" panose="020B0604020202020204" pitchFamily="34" charset="0"/>
                <a:cs typeface="Arial" panose="020B0604020202020204" pitchFamily="34" charset="0"/>
              </a:rPr>
              <a:t> cathode</a:t>
            </a:r>
            <a:r>
              <a:rPr lang="en-US" sz="1600" b="1" dirty="0">
                <a:latin typeface="Times New Roman" panose="02020603050405020304" pitchFamily="18" charset="0"/>
                <a:cs typeface="Times New Roman" panose="02020603050405020304" pitchFamily="18" charset="0"/>
              </a:rPr>
              <a:t>*</a:t>
            </a:r>
            <a:r>
              <a:rPr lang="en-US" sz="1600" dirty="0">
                <a:latin typeface="Arial" panose="020B0604020202020204" pitchFamily="34" charset="0"/>
                <a:cs typeface="Arial" panose="020B0604020202020204" pitchFamily="34" charset="0"/>
              </a:rPr>
              <a:t> (cathode 128.1, Sb = 10 nm) were produced.</a:t>
            </a:r>
          </a:p>
          <a:p>
            <a:pPr marL="457200" indent="-457200">
              <a:spcBef>
                <a:spcPts val="600"/>
              </a:spcBef>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1 </a:t>
            </a:r>
            <a:r>
              <a:rPr lang="en-US" sz="1600" dirty="0" err="1">
                <a:latin typeface="Arial" panose="020B0604020202020204" pitchFamily="34" charset="0"/>
                <a:cs typeface="Arial" panose="020B0604020202020204" pitchFamily="34" charset="0"/>
              </a:rPr>
              <a:t>NaKSb</a:t>
            </a:r>
            <a:r>
              <a:rPr lang="en-US" sz="1600" dirty="0">
                <a:latin typeface="Arial" panose="020B0604020202020204" pitchFamily="34" charset="0"/>
                <a:cs typeface="Arial" panose="020B0604020202020204" pitchFamily="34" charset="0"/>
              </a:rPr>
              <a:t>(Cs) cathode (cathode 131.1) has been produced through sequential deposition, achieving a QE of 0.006% at 514 nm.</a:t>
            </a:r>
          </a:p>
          <a:p>
            <a:pPr marL="457200" indent="-457200">
              <a:spcBef>
                <a:spcPts val="600"/>
              </a:spcBef>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For cathode </a:t>
            </a:r>
            <a:r>
              <a:rPr lang="en-US" sz="1600" b="1" dirty="0">
                <a:latin typeface="Arial" panose="020B0604020202020204" pitchFamily="34" charset="0"/>
                <a:cs typeface="Arial" panose="020B0604020202020204" pitchFamily="34" charset="0"/>
              </a:rPr>
              <a:t>131.1</a:t>
            </a:r>
            <a:r>
              <a:rPr lang="en-US" sz="1600"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NaKSb</a:t>
            </a:r>
            <a:r>
              <a:rPr lang="en-US" sz="1600" b="1" dirty="0">
                <a:latin typeface="Arial" panose="020B0604020202020204" pitchFamily="34" charset="0"/>
                <a:cs typeface="Arial" panose="020B0604020202020204" pitchFamily="34" charset="0"/>
              </a:rPr>
              <a:t>(Cs) </a:t>
            </a:r>
            <a:r>
              <a:rPr lang="en-US" sz="1600" dirty="0">
                <a:latin typeface="Arial" panose="020B0604020202020204" pitchFamily="34" charset="0"/>
                <a:cs typeface="Arial" panose="020B0604020202020204" pitchFamily="34" charset="0"/>
              </a:rPr>
              <a:t>cathode), a microbalance issue caused by contamination from the Na source led to incorrect deposition thickness, resulting in </a:t>
            </a:r>
            <a:r>
              <a:rPr lang="en-US" sz="1600" b="1" dirty="0">
                <a:latin typeface="Arial" panose="020B0604020202020204" pitchFamily="34" charset="0"/>
                <a:cs typeface="Arial" panose="020B0604020202020204" pitchFamily="34" charset="0"/>
              </a:rPr>
              <a:t>low QE</a:t>
            </a:r>
            <a:r>
              <a:rPr lang="en-US" sz="1600"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1A268CE7-2259-67CA-BBAB-2B84BD3603EC}"/>
              </a:ext>
            </a:extLst>
          </p:cNvPr>
          <p:cNvSpPr txBox="1"/>
          <p:nvPr/>
        </p:nvSpPr>
        <p:spPr>
          <a:xfrm>
            <a:off x="0" y="20740"/>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rgbClr val="00B0F0"/>
                </a:solidFill>
                <a:latin typeface="Arial" panose="020B0604020202020204" pitchFamily="34" charset="0"/>
                <a:cs typeface="Arial" panose="020B0604020202020204" pitchFamily="34" charset="0"/>
              </a:rPr>
              <a:t> Second batch of Green cathodes</a:t>
            </a:r>
            <a:endParaRPr lang="en-US" sz="3200" b="1" dirty="0">
              <a:solidFill>
                <a:srgbClr val="00B0F0"/>
              </a:solidFill>
              <a:latin typeface="Arial" panose="020B0604020202020204" pitchFamily="34" charset="0"/>
              <a:cs typeface="Arial" panose="020B0604020202020204" pitchFamily="34" charset="0"/>
            </a:endParaRPr>
          </a:p>
        </p:txBody>
      </p:sp>
      <p:sp>
        <p:nvSpPr>
          <p:cNvPr id="5" name="object 4">
            <a:extLst>
              <a:ext uri="{FF2B5EF4-FFF2-40B4-BE49-F238E27FC236}">
                <a16:creationId xmlns:a16="http://schemas.microsoft.com/office/drawing/2014/main" id="{1D7027A1-BC6E-7F75-3748-43D7BF04A1ED}"/>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6" name="Picture 5" descr="A close up of a sign&#10;&#10;Description automatically generated">
            <a:extLst>
              <a:ext uri="{FF2B5EF4-FFF2-40B4-BE49-F238E27FC236}">
                <a16:creationId xmlns:a16="http://schemas.microsoft.com/office/drawing/2014/main" id="{72D8316E-BD45-CD73-D29E-076EA0636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7" name="object 2">
            <a:extLst>
              <a:ext uri="{FF2B5EF4-FFF2-40B4-BE49-F238E27FC236}">
                <a16:creationId xmlns:a16="http://schemas.microsoft.com/office/drawing/2014/main" id="{5215EE07-EE27-936D-1208-F330CDE85A35}"/>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8" name="object 3">
            <a:extLst>
              <a:ext uri="{FF2B5EF4-FFF2-40B4-BE49-F238E27FC236}">
                <a16:creationId xmlns:a16="http://schemas.microsoft.com/office/drawing/2014/main" id="{F9F52AEF-B3BC-9B0C-F584-A81D99EB59E4}"/>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9" name="Slide Number Placeholder 1">
            <a:extLst>
              <a:ext uri="{FF2B5EF4-FFF2-40B4-BE49-F238E27FC236}">
                <a16:creationId xmlns:a16="http://schemas.microsoft.com/office/drawing/2014/main" id="{DEE19A77-F803-03B1-C22B-D5D334943C5E}"/>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3</a:t>
            </a:fld>
            <a:endParaRPr lang="en-US" dirty="0">
              <a:solidFill>
                <a:schemeClr val="tx1"/>
              </a:solidFill>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280F4B32-5CAD-81F7-C6BF-0DF192624051}"/>
              </a:ext>
            </a:extLst>
          </p:cNvPr>
          <p:cNvGrpSpPr/>
          <p:nvPr/>
        </p:nvGrpSpPr>
        <p:grpSpPr>
          <a:xfrm>
            <a:off x="3136558" y="4104958"/>
            <a:ext cx="6116604" cy="2199092"/>
            <a:chOff x="6019800" y="698821"/>
            <a:chExt cx="6116604" cy="2199092"/>
          </a:xfrm>
        </p:grpSpPr>
        <p:grpSp>
          <p:nvGrpSpPr>
            <p:cNvPr id="46" name="Group 45">
              <a:extLst>
                <a:ext uri="{FF2B5EF4-FFF2-40B4-BE49-F238E27FC236}">
                  <a16:creationId xmlns:a16="http://schemas.microsoft.com/office/drawing/2014/main" id="{A450C18D-E56C-2F3A-7954-53A8EA353B30}"/>
                </a:ext>
              </a:extLst>
            </p:cNvPr>
            <p:cNvGrpSpPr/>
            <p:nvPr/>
          </p:nvGrpSpPr>
          <p:grpSpPr>
            <a:xfrm>
              <a:off x="6019800" y="698821"/>
              <a:ext cx="4599532" cy="2180430"/>
              <a:chOff x="6019800" y="698821"/>
              <a:chExt cx="4599532" cy="2180430"/>
            </a:xfrm>
          </p:grpSpPr>
          <p:grpSp>
            <p:nvGrpSpPr>
              <p:cNvPr id="43" name="Group 42">
                <a:extLst>
                  <a:ext uri="{FF2B5EF4-FFF2-40B4-BE49-F238E27FC236}">
                    <a16:creationId xmlns:a16="http://schemas.microsoft.com/office/drawing/2014/main" id="{343E49E1-8411-08FD-56A2-D150121B4F2C}"/>
                  </a:ext>
                </a:extLst>
              </p:cNvPr>
              <p:cNvGrpSpPr/>
              <p:nvPr/>
            </p:nvGrpSpPr>
            <p:grpSpPr>
              <a:xfrm>
                <a:off x="6132772" y="698821"/>
                <a:ext cx="4384169" cy="2180430"/>
                <a:chOff x="6094672" y="698821"/>
                <a:chExt cx="4384169" cy="2180430"/>
              </a:xfrm>
            </p:grpSpPr>
            <p:grpSp>
              <p:nvGrpSpPr>
                <p:cNvPr id="36" name="Group 35">
                  <a:extLst>
                    <a:ext uri="{FF2B5EF4-FFF2-40B4-BE49-F238E27FC236}">
                      <a16:creationId xmlns:a16="http://schemas.microsoft.com/office/drawing/2014/main" id="{3AF9CBA2-B827-D29F-3B4C-8E4EA0339188}"/>
                    </a:ext>
                  </a:extLst>
                </p:cNvPr>
                <p:cNvGrpSpPr/>
                <p:nvPr/>
              </p:nvGrpSpPr>
              <p:grpSpPr>
                <a:xfrm>
                  <a:off x="6094672" y="698821"/>
                  <a:ext cx="2864044" cy="2180430"/>
                  <a:chOff x="6361437" y="687384"/>
                  <a:chExt cx="2864044" cy="2180430"/>
                </a:xfrm>
              </p:grpSpPr>
              <p:pic>
                <p:nvPicPr>
                  <p:cNvPr id="30" name="Picture 29">
                    <a:extLst>
                      <a:ext uri="{FF2B5EF4-FFF2-40B4-BE49-F238E27FC236}">
                        <a16:creationId xmlns:a16="http://schemas.microsoft.com/office/drawing/2014/main" id="{340814C2-B69A-0D24-DD3C-298FB6ACE6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37" y="1050861"/>
                    <a:ext cx="1330145" cy="1320668"/>
                  </a:xfrm>
                  <a:prstGeom prst="rect">
                    <a:avLst/>
                  </a:prstGeom>
                </p:spPr>
              </p:pic>
              <p:sp>
                <p:nvSpPr>
                  <p:cNvPr id="31" name="TextBox 30">
                    <a:extLst>
                      <a:ext uri="{FF2B5EF4-FFF2-40B4-BE49-F238E27FC236}">
                        <a16:creationId xmlns:a16="http://schemas.microsoft.com/office/drawing/2014/main" id="{D5E6222B-4779-C8F2-6D95-B3D803C1D0D1}"/>
                      </a:ext>
                    </a:extLst>
                  </p:cNvPr>
                  <p:cNvSpPr txBox="1"/>
                  <p:nvPr/>
                </p:nvSpPr>
                <p:spPr>
                  <a:xfrm>
                    <a:off x="6734602" y="698821"/>
                    <a:ext cx="583814" cy="338554"/>
                  </a:xfrm>
                  <a:prstGeom prst="rect">
                    <a:avLst/>
                  </a:prstGeom>
                  <a:noFill/>
                  <a:ln>
                    <a:solidFill>
                      <a:schemeClr val="bg1"/>
                    </a:solidFill>
                  </a:ln>
                </p:spPr>
                <p:txBody>
                  <a:bodyPr wrap="none" rtlCol="0">
                    <a:spAutoFit/>
                  </a:bodyPr>
                  <a:lstStyle/>
                  <a:p>
                    <a:r>
                      <a:rPr lang="en-US" sz="1600" dirty="0">
                        <a:latin typeface="Arial" panose="020B0604020202020204" pitchFamily="34" charset="0"/>
                        <a:cs typeface="Arial" panose="020B0604020202020204" pitchFamily="34" charset="0"/>
                      </a:rPr>
                      <a:t>99.1</a:t>
                    </a:r>
                  </a:p>
                </p:txBody>
              </p:sp>
              <p:sp>
                <p:nvSpPr>
                  <p:cNvPr id="32" name="TextBox 31">
                    <a:extLst>
                      <a:ext uri="{FF2B5EF4-FFF2-40B4-BE49-F238E27FC236}">
                        <a16:creationId xmlns:a16="http://schemas.microsoft.com/office/drawing/2014/main" id="{8E57D5B4-07AF-A1B3-5DCB-A151521A16C3}"/>
                      </a:ext>
                    </a:extLst>
                  </p:cNvPr>
                  <p:cNvSpPr txBox="1"/>
                  <p:nvPr/>
                </p:nvSpPr>
                <p:spPr>
                  <a:xfrm>
                    <a:off x="6361437" y="2398977"/>
                    <a:ext cx="1375698" cy="461665"/>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Thin multi-layer </a:t>
                    </a:r>
                  </a:p>
                  <a:p>
                    <a:pPr algn="ctr"/>
                    <a:r>
                      <a:rPr lang="en-US" sz="1200" b="1" dirty="0">
                        <a:latin typeface="Arial" panose="020B0604020202020204" pitchFamily="34" charset="0"/>
                        <a:cs typeface="Arial" panose="020B0604020202020204" pitchFamily="34" charset="0"/>
                      </a:rPr>
                      <a:t>  KCsSb</a:t>
                    </a:r>
                  </a:p>
                </p:txBody>
              </p:sp>
              <p:pic>
                <p:nvPicPr>
                  <p:cNvPr id="33" name="Picture 32">
                    <a:extLst>
                      <a:ext uri="{FF2B5EF4-FFF2-40B4-BE49-F238E27FC236}">
                        <a16:creationId xmlns:a16="http://schemas.microsoft.com/office/drawing/2014/main" id="{A303398D-0EBC-65F4-D29B-0CA1A3BA81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1562" y="1037375"/>
                    <a:ext cx="1343919" cy="1334154"/>
                  </a:xfrm>
                  <a:prstGeom prst="rect">
                    <a:avLst/>
                  </a:prstGeom>
                </p:spPr>
              </p:pic>
              <p:sp>
                <p:nvSpPr>
                  <p:cNvPr id="34" name="TextBox 33">
                    <a:extLst>
                      <a:ext uri="{FF2B5EF4-FFF2-40B4-BE49-F238E27FC236}">
                        <a16:creationId xmlns:a16="http://schemas.microsoft.com/office/drawing/2014/main" id="{992B02D6-136E-9448-348C-A0814F4535A8}"/>
                      </a:ext>
                    </a:extLst>
                  </p:cNvPr>
                  <p:cNvSpPr txBox="1"/>
                  <p:nvPr/>
                </p:nvSpPr>
                <p:spPr>
                  <a:xfrm>
                    <a:off x="8204707" y="687384"/>
                    <a:ext cx="697627" cy="338554"/>
                  </a:xfrm>
                  <a:prstGeom prst="rect">
                    <a:avLst/>
                  </a:prstGeom>
                  <a:noFill/>
                  <a:ln>
                    <a:noFill/>
                  </a:ln>
                </p:spPr>
                <p:txBody>
                  <a:bodyPr wrap="none" rtlCol="0">
                    <a:spAutoFit/>
                  </a:bodyPr>
                  <a:lstStyle/>
                  <a:p>
                    <a:r>
                      <a:rPr lang="en-US" sz="1600" dirty="0">
                        <a:latin typeface="Arial" panose="020B0604020202020204" pitchFamily="34" charset="0"/>
                        <a:cs typeface="Arial" panose="020B0604020202020204" pitchFamily="34" charset="0"/>
                      </a:rPr>
                      <a:t>124.1</a:t>
                    </a:r>
                  </a:p>
                </p:txBody>
              </p:sp>
              <p:sp>
                <p:nvSpPr>
                  <p:cNvPr id="35" name="TextBox 34">
                    <a:extLst>
                      <a:ext uri="{FF2B5EF4-FFF2-40B4-BE49-F238E27FC236}">
                        <a16:creationId xmlns:a16="http://schemas.microsoft.com/office/drawing/2014/main" id="{1F941FC5-12F5-9DC4-5BB3-2A7E678C5D1B}"/>
                      </a:ext>
                    </a:extLst>
                  </p:cNvPr>
                  <p:cNvSpPr txBox="1"/>
                  <p:nvPr/>
                </p:nvSpPr>
                <p:spPr>
                  <a:xfrm>
                    <a:off x="8166234" y="2406149"/>
                    <a:ext cx="774571" cy="461665"/>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Thin </a:t>
                    </a:r>
                  </a:p>
                  <a:p>
                    <a:pPr algn="ctr"/>
                    <a:r>
                      <a:rPr lang="en-US" sz="1200" b="1" dirty="0">
                        <a:latin typeface="Arial" panose="020B0604020202020204" pitchFamily="34" charset="0"/>
                        <a:cs typeface="Arial" panose="020B0604020202020204" pitchFamily="34" charset="0"/>
                      </a:rPr>
                      <a:t>  KCsSb</a:t>
                    </a:r>
                  </a:p>
                </p:txBody>
              </p:sp>
            </p:grpSp>
            <p:pic>
              <p:nvPicPr>
                <p:cNvPr id="37" name="Picture 36">
                  <a:extLst>
                    <a:ext uri="{FF2B5EF4-FFF2-40B4-BE49-F238E27FC236}">
                      <a16:creationId xmlns:a16="http://schemas.microsoft.com/office/drawing/2014/main" id="{9D1D7920-31E0-6743-1D47-C049C244B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8696" y="1050890"/>
                  <a:ext cx="1330145" cy="1340702"/>
                </a:xfrm>
                <a:prstGeom prst="rect">
                  <a:avLst/>
                </a:prstGeom>
              </p:spPr>
            </p:pic>
            <p:sp>
              <p:nvSpPr>
                <p:cNvPr id="38" name="TextBox 37">
                  <a:extLst>
                    <a:ext uri="{FF2B5EF4-FFF2-40B4-BE49-F238E27FC236}">
                      <a16:creationId xmlns:a16="http://schemas.microsoft.com/office/drawing/2014/main" id="{AFB74455-A90B-EFF2-7489-6AEDB6BC496E}"/>
                    </a:ext>
                  </a:extLst>
                </p:cNvPr>
                <p:cNvSpPr txBox="1"/>
                <p:nvPr/>
              </p:nvSpPr>
              <p:spPr>
                <a:xfrm>
                  <a:off x="9464954" y="698821"/>
                  <a:ext cx="697627" cy="338554"/>
                </a:xfrm>
                <a:prstGeom prst="rect">
                  <a:avLst/>
                </a:prstGeom>
                <a:noFill/>
                <a:ln>
                  <a:noFill/>
                </a:ln>
              </p:spPr>
              <p:txBody>
                <a:bodyPr wrap="none" rtlCol="0">
                  <a:spAutoFit/>
                </a:bodyPr>
                <a:lstStyle/>
                <a:p>
                  <a:r>
                    <a:rPr lang="en-US" sz="1600" dirty="0">
                      <a:latin typeface="Arial" panose="020B0604020202020204" pitchFamily="34" charset="0"/>
                      <a:cs typeface="Arial" panose="020B0604020202020204" pitchFamily="34" charset="0"/>
                    </a:rPr>
                    <a:t>128.1</a:t>
                  </a:r>
                </a:p>
              </p:txBody>
            </p:sp>
            <p:sp>
              <p:nvSpPr>
                <p:cNvPr id="39" name="TextBox 38">
                  <a:extLst>
                    <a:ext uri="{FF2B5EF4-FFF2-40B4-BE49-F238E27FC236}">
                      <a16:creationId xmlns:a16="http://schemas.microsoft.com/office/drawing/2014/main" id="{FED5ADA3-BFBE-20F8-5592-6BA5A53346A5}"/>
                    </a:ext>
                  </a:extLst>
                </p:cNvPr>
                <p:cNvSpPr txBox="1"/>
                <p:nvPr/>
              </p:nvSpPr>
              <p:spPr>
                <a:xfrm>
                  <a:off x="9511985" y="2410414"/>
                  <a:ext cx="774571" cy="461665"/>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Thick </a:t>
                  </a:r>
                </a:p>
                <a:p>
                  <a:pPr algn="ctr"/>
                  <a:r>
                    <a:rPr lang="en-US" sz="1200" b="1" dirty="0">
                      <a:latin typeface="Arial" panose="020B0604020202020204" pitchFamily="34" charset="0"/>
                      <a:cs typeface="Arial" panose="020B0604020202020204" pitchFamily="34" charset="0"/>
                    </a:rPr>
                    <a:t>  KCsSb</a:t>
                  </a:r>
                </a:p>
              </p:txBody>
            </p:sp>
          </p:grpSp>
          <p:sp>
            <p:nvSpPr>
              <p:cNvPr id="44" name="Rectangle: Rounded Corners 43">
                <a:extLst>
                  <a:ext uri="{FF2B5EF4-FFF2-40B4-BE49-F238E27FC236}">
                    <a16:creationId xmlns:a16="http://schemas.microsoft.com/office/drawing/2014/main" id="{4D0F6456-9333-F151-5A61-60C70D44DBF6}"/>
                  </a:ext>
                </a:extLst>
              </p:cNvPr>
              <p:cNvSpPr/>
              <p:nvPr/>
            </p:nvSpPr>
            <p:spPr>
              <a:xfrm>
                <a:off x="6019800" y="708395"/>
                <a:ext cx="4599532" cy="2170856"/>
              </a:xfrm>
              <a:prstGeom prst="roundRect">
                <a:avLst/>
              </a:prstGeom>
              <a:noFill/>
              <a:ln w="190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ADB2A029-722B-08DB-C0D8-ACCA7776A96A}"/>
                </a:ext>
              </a:extLst>
            </p:cNvPr>
            <p:cNvGrpSpPr/>
            <p:nvPr/>
          </p:nvGrpSpPr>
          <p:grpSpPr>
            <a:xfrm>
              <a:off x="10686086" y="708395"/>
              <a:ext cx="1450318" cy="2189518"/>
              <a:chOff x="10686086" y="708395"/>
              <a:chExt cx="1450318" cy="2189518"/>
            </a:xfrm>
          </p:grpSpPr>
          <p:pic>
            <p:nvPicPr>
              <p:cNvPr id="40" name="Picture 39">
                <a:extLst>
                  <a:ext uri="{FF2B5EF4-FFF2-40B4-BE49-F238E27FC236}">
                    <a16:creationId xmlns:a16="http://schemas.microsoft.com/office/drawing/2014/main" id="{BD3C4D9C-6783-A416-47FF-5BA7584FFD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5070" y="1037375"/>
                <a:ext cx="1347721" cy="1340702"/>
              </a:xfrm>
              <a:prstGeom prst="rect">
                <a:avLst/>
              </a:prstGeom>
            </p:spPr>
          </p:pic>
          <p:sp>
            <p:nvSpPr>
              <p:cNvPr id="41" name="TextBox 40">
                <a:extLst>
                  <a:ext uri="{FF2B5EF4-FFF2-40B4-BE49-F238E27FC236}">
                    <a16:creationId xmlns:a16="http://schemas.microsoft.com/office/drawing/2014/main" id="{27B79A3F-6F37-EEA7-AFAE-FAD35214FACF}"/>
                  </a:ext>
                </a:extLst>
              </p:cNvPr>
              <p:cNvSpPr txBox="1"/>
              <p:nvPr/>
            </p:nvSpPr>
            <p:spPr>
              <a:xfrm>
                <a:off x="10938365" y="2417586"/>
                <a:ext cx="986167" cy="276999"/>
              </a:xfrm>
              <a:prstGeom prst="rect">
                <a:avLst/>
              </a:prstGeom>
              <a:noFill/>
              <a:ln>
                <a:noFill/>
              </a:ln>
            </p:spPr>
            <p:txBody>
              <a:bodyPr wrap="none" rtlCol="0">
                <a:spAutoFit/>
              </a:bodyPr>
              <a:lstStyle/>
              <a:p>
                <a:pPr algn="ctr"/>
                <a:r>
                  <a:rPr lang="en-US" sz="1200" b="1" dirty="0">
                    <a:latin typeface="Arial" panose="020B0604020202020204" pitchFamily="34" charset="0"/>
                    <a:cs typeface="Arial" panose="020B0604020202020204" pitchFamily="34" charset="0"/>
                  </a:rPr>
                  <a:t>NaKSb(Cs)</a:t>
                </a:r>
              </a:p>
            </p:txBody>
          </p:sp>
          <p:sp>
            <p:nvSpPr>
              <p:cNvPr id="42" name="TextBox 41">
                <a:extLst>
                  <a:ext uri="{FF2B5EF4-FFF2-40B4-BE49-F238E27FC236}">
                    <a16:creationId xmlns:a16="http://schemas.microsoft.com/office/drawing/2014/main" id="{B6B107AF-CB54-E744-7C57-82411C68BE8A}"/>
                  </a:ext>
                </a:extLst>
              </p:cNvPr>
              <p:cNvSpPr txBox="1"/>
              <p:nvPr/>
            </p:nvSpPr>
            <p:spPr>
              <a:xfrm>
                <a:off x="11066131" y="708395"/>
                <a:ext cx="697627" cy="338554"/>
              </a:xfrm>
              <a:prstGeom prst="rect">
                <a:avLst/>
              </a:prstGeom>
              <a:noFill/>
              <a:ln>
                <a:noFill/>
              </a:ln>
            </p:spPr>
            <p:txBody>
              <a:bodyPr wrap="none" rtlCol="0">
                <a:spAutoFit/>
              </a:bodyPr>
              <a:lstStyle/>
              <a:p>
                <a:r>
                  <a:rPr lang="en-US" sz="1600" dirty="0">
                    <a:latin typeface="Arial" panose="020B0604020202020204" pitchFamily="34" charset="0"/>
                    <a:cs typeface="Arial" panose="020B0604020202020204" pitchFamily="34" charset="0"/>
                  </a:rPr>
                  <a:t>131.1</a:t>
                </a:r>
              </a:p>
            </p:txBody>
          </p:sp>
          <p:sp>
            <p:nvSpPr>
              <p:cNvPr id="45" name="Rectangle: Rounded Corners 44">
                <a:extLst>
                  <a:ext uri="{FF2B5EF4-FFF2-40B4-BE49-F238E27FC236}">
                    <a16:creationId xmlns:a16="http://schemas.microsoft.com/office/drawing/2014/main" id="{02215DB5-F930-9B3D-DC13-F9EC1EC8636D}"/>
                  </a:ext>
                </a:extLst>
              </p:cNvPr>
              <p:cNvSpPr/>
              <p:nvPr/>
            </p:nvSpPr>
            <p:spPr>
              <a:xfrm>
                <a:off x="10686086" y="708857"/>
                <a:ext cx="1450318" cy="2189056"/>
              </a:xfrm>
              <a:prstGeom prst="roundRect">
                <a:avLst/>
              </a:prstGeom>
              <a:noFill/>
              <a:ln w="19050">
                <a:solidFill>
                  <a:schemeClr val="accent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TextBox 49">
            <a:extLst>
              <a:ext uri="{FF2B5EF4-FFF2-40B4-BE49-F238E27FC236}">
                <a16:creationId xmlns:a16="http://schemas.microsoft.com/office/drawing/2014/main" id="{F7FBDF1D-69B7-91CD-C3A3-8F8EA2C5ACDE}"/>
              </a:ext>
            </a:extLst>
          </p:cNvPr>
          <p:cNvSpPr txBox="1"/>
          <p:nvPr/>
        </p:nvSpPr>
        <p:spPr>
          <a:xfrm>
            <a:off x="609157" y="448297"/>
            <a:ext cx="6162674" cy="461665"/>
          </a:xfrm>
          <a:prstGeom prst="rect">
            <a:avLst/>
          </a:prstGeom>
          <a:noFill/>
        </p:spPr>
        <p:txBody>
          <a:bodyPr wrap="square">
            <a:spAutoFit/>
          </a:bodyPr>
          <a:lstStyle/>
          <a:p>
            <a:r>
              <a:rPr lang="en-US" sz="2400" b="1" dirty="0">
                <a:solidFill>
                  <a:schemeClr val="accent2"/>
                </a:solidFill>
                <a:latin typeface="Arial" panose="020B0604020202020204" pitchFamily="34" charset="0"/>
                <a:cs typeface="Arial" panose="020B0604020202020204" pitchFamily="34" charset="0"/>
              </a:rPr>
              <a:t>Preparation</a:t>
            </a:r>
          </a:p>
        </p:txBody>
      </p:sp>
      <p:sp>
        <p:nvSpPr>
          <p:cNvPr id="10" name="TextBox 9">
            <a:extLst>
              <a:ext uri="{FF2B5EF4-FFF2-40B4-BE49-F238E27FC236}">
                <a16:creationId xmlns:a16="http://schemas.microsoft.com/office/drawing/2014/main" id="{44277D2B-CED3-146E-9029-8A2A41182747}"/>
              </a:ext>
            </a:extLst>
          </p:cNvPr>
          <p:cNvSpPr txBox="1"/>
          <p:nvPr/>
        </p:nvSpPr>
        <p:spPr>
          <a:xfrm>
            <a:off x="1513469" y="6426378"/>
            <a:ext cx="6223518" cy="369332"/>
          </a:xfrm>
          <a:prstGeom prst="rect">
            <a:avLst/>
          </a:prstGeom>
          <a:noFill/>
        </p:spPr>
        <p:txBody>
          <a:bodyPr wrap="square">
            <a:spAutoFit/>
          </a:bodyPr>
          <a:lstStyle/>
          <a:p>
            <a:r>
              <a:rPr lang="en-US" dirty="0"/>
              <a:t>*</a:t>
            </a:r>
            <a:r>
              <a:rPr lang="en-US" sz="1100" i="1" dirty="0">
                <a:latin typeface="Arial" panose="020B0604020202020204" pitchFamily="34" charset="0"/>
                <a:cs typeface="Arial" panose="020B0604020202020204" pitchFamily="34" charset="0"/>
              </a:rPr>
              <a:t>With a controlled K thickness</a:t>
            </a:r>
          </a:p>
        </p:txBody>
      </p:sp>
    </p:spTree>
    <p:extLst>
      <p:ext uri="{BB962C8B-B14F-4D97-AF65-F5344CB8AC3E}">
        <p14:creationId xmlns:p14="http://schemas.microsoft.com/office/powerpoint/2010/main" val="289436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793A1867-DF80-3375-F6AB-319BF5A3B367}"/>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B88916C6-DD66-8734-231F-7061DEABF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4B686558-C7A2-E395-2753-7CFA1A183EEC}"/>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2C5EF086-473F-FF70-5FA9-16F59A29CC62}"/>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8F8118F4-A686-9E27-452F-C415770D9E8C}"/>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4</a:t>
            </a:fld>
            <a:endParaRPr lang="en-US"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A87649-26CE-8984-2C17-8F5FAB4F9EAE}"/>
              </a:ext>
            </a:extLst>
          </p:cNvPr>
          <p:cNvSpPr txBox="1"/>
          <p:nvPr/>
        </p:nvSpPr>
        <p:spPr>
          <a:xfrm>
            <a:off x="0" y="-25915"/>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rgbClr val="00B0F0"/>
                </a:solidFill>
                <a:latin typeface="Arial" panose="020B0604020202020204" pitchFamily="34" charset="0"/>
                <a:cs typeface="Arial" panose="020B0604020202020204" pitchFamily="34" charset="0"/>
              </a:rPr>
              <a:t> Photocathode Characterization</a:t>
            </a:r>
          </a:p>
        </p:txBody>
      </p:sp>
      <p:sp>
        <p:nvSpPr>
          <p:cNvPr id="10" name="TextBox 9">
            <a:extLst>
              <a:ext uri="{FF2B5EF4-FFF2-40B4-BE49-F238E27FC236}">
                <a16:creationId xmlns:a16="http://schemas.microsoft.com/office/drawing/2014/main" id="{4BEAC120-91AA-D209-D602-F9A0AA014213}"/>
              </a:ext>
            </a:extLst>
          </p:cNvPr>
          <p:cNvSpPr txBox="1"/>
          <p:nvPr/>
        </p:nvSpPr>
        <p:spPr>
          <a:xfrm>
            <a:off x="195366" y="574983"/>
            <a:ext cx="7941618" cy="2523768"/>
          </a:xfrm>
          <a:prstGeom prst="rect">
            <a:avLst/>
          </a:prstGeom>
          <a:noFill/>
        </p:spPr>
        <p:txBody>
          <a:bodyPr wrap="square">
            <a:spAutoFit/>
          </a:bodyPr>
          <a:lstStyle/>
          <a:p>
            <a:pPr marL="285750" indent="-285750">
              <a:spcAft>
                <a:spcPts val="600"/>
              </a:spcAft>
              <a:buFont typeface="Wingdings" panose="05000000000000000000" pitchFamily="2" charset="2"/>
              <a:buChar char="Ø"/>
            </a:pPr>
            <a:r>
              <a:rPr lang="en-US" sz="1600" dirty="0">
                <a:latin typeface="Arial" panose="020B0604020202020204" pitchFamily="34" charset="0"/>
                <a:cs typeface="Arial" panose="020B0604020202020204" pitchFamily="34" charset="0"/>
              </a:rPr>
              <a:t>Characterization </a:t>
            </a:r>
            <a:r>
              <a:rPr lang="en-US" sz="1600" b="1" dirty="0">
                <a:latin typeface="Arial" panose="020B0604020202020204" pitchFamily="34" charset="0"/>
                <a:cs typeface="Arial" panose="020B0604020202020204" pitchFamily="34" charset="0"/>
              </a:rPr>
              <a:t>during deposition</a:t>
            </a:r>
            <a:r>
              <a:rPr lang="en-US" sz="1600" dirty="0">
                <a:latin typeface="Arial" panose="020B0604020202020204" pitchFamily="34" charset="0"/>
                <a:cs typeface="Arial" panose="020B0604020202020204" pitchFamily="34" charset="0"/>
              </a:rPr>
              <a:t>: </a:t>
            </a:r>
          </a:p>
          <a:p>
            <a:pPr marL="742950" lvl="1" indent="-285750">
              <a:spcAft>
                <a:spcPts val="600"/>
              </a:spcAft>
              <a:buFont typeface="Wingdings" panose="05000000000000000000" pitchFamily="2" charset="2"/>
              <a:buChar char="ü"/>
            </a:pPr>
            <a:r>
              <a:rPr lang="en-US" sz="1600" b="1" dirty="0">
                <a:latin typeface="Arial" panose="020B0604020202020204" pitchFamily="34" charset="0"/>
                <a:cs typeface="Arial" panose="020B0604020202020204" pitchFamily="34" charset="0"/>
              </a:rPr>
              <a:t>Multi-Wavelength</a:t>
            </a:r>
            <a:r>
              <a:rPr lang="en-US" sz="1600" dirty="0">
                <a:latin typeface="Arial" panose="020B0604020202020204" pitchFamily="34" charset="0"/>
                <a:cs typeface="Arial" panose="020B0604020202020204" pitchFamily="34" charset="0"/>
              </a:rPr>
              <a:t> Optical Diagnostics Setup</a:t>
            </a:r>
          </a:p>
          <a:p>
            <a:pPr marL="1200150" lvl="2"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Real-time</a:t>
            </a:r>
            <a:r>
              <a:rPr lang="en-US" sz="1600" b="1" dirty="0">
                <a:latin typeface="Arial" panose="020B0604020202020204" pitchFamily="34" charset="0"/>
                <a:cs typeface="Arial" panose="020B0604020202020204" pitchFamily="34" charset="0"/>
              </a:rPr>
              <a:t> QE:  8</a:t>
            </a:r>
            <a:r>
              <a:rPr lang="en-US" sz="1600" dirty="0">
                <a:latin typeface="Arial" panose="020B0604020202020204" pitchFamily="34" charset="0"/>
                <a:cs typeface="Arial" panose="020B0604020202020204" pitchFamily="34" charset="0"/>
              </a:rPr>
              <a:t> different </a:t>
            </a:r>
            <a:r>
              <a:rPr lang="en-US" sz="1600" b="1" dirty="0">
                <a:latin typeface="Arial" panose="020B0604020202020204" pitchFamily="34" charset="0"/>
                <a:cs typeface="Arial" panose="020B0604020202020204" pitchFamily="34" charset="0"/>
              </a:rPr>
              <a:t>λ</a:t>
            </a:r>
            <a:r>
              <a:rPr lang="en-US" sz="1600" dirty="0">
                <a:latin typeface="Arial" panose="020B0604020202020204" pitchFamily="34" charset="0"/>
                <a:cs typeface="Arial" panose="020B0604020202020204" pitchFamily="34" charset="0"/>
              </a:rPr>
              <a:t> (254 nm to 690 nm)</a:t>
            </a:r>
          </a:p>
          <a:p>
            <a:pPr marL="1200150" lvl="2" indent="-285750">
              <a:spcAft>
                <a:spcPts val="600"/>
              </a:spcAft>
              <a:buFont typeface="Arial" panose="020B0604020202020204" pitchFamily="34" charset="0"/>
              <a:buChar char="•"/>
            </a:pPr>
            <a:r>
              <a:rPr lang="en-US" sz="1600" dirty="0">
                <a:latin typeface="Arial" panose="020B0604020202020204" pitchFamily="34" charset="0"/>
                <a:cs typeface="Arial" panose="020B0604020202020204" pitchFamily="34" charset="0"/>
              </a:rPr>
              <a:t>Real-time</a:t>
            </a:r>
            <a:r>
              <a:rPr lang="en-US" sz="1600" b="1" dirty="0">
                <a:latin typeface="Arial" panose="020B0604020202020204" pitchFamily="34" charset="0"/>
                <a:cs typeface="Arial" panose="020B0604020202020204" pitchFamily="34" charset="0"/>
              </a:rPr>
              <a:t> Reflectivity: 8</a:t>
            </a:r>
            <a:r>
              <a:rPr lang="en-US" sz="1600" dirty="0">
                <a:latin typeface="Arial" panose="020B0604020202020204" pitchFamily="34" charset="0"/>
                <a:cs typeface="Arial" panose="020B0604020202020204" pitchFamily="34" charset="0"/>
              </a:rPr>
              <a:t> different </a:t>
            </a:r>
            <a:r>
              <a:rPr lang="en-US" sz="1600" b="1" dirty="0">
                <a:latin typeface="Arial" panose="020B0604020202020204" pitchFamily="34" charset="0"/>
                <a:cs typeface="Arial" panose="020B0604020202020204" pitchFamily="34" charset="0"/>
              </a:rPr>
              <a:t>λ</a:t>
            </a:r>
            <a:r>
              <a:rPr lang="en-US" sz="1600" dirty="0">
                <a:latin typeface="Arial" panose="020B0604020202020204" pitchFamily="34" charset="0"/>
                <a:cs typeface="Arial" panose="020B0604020202020204" pitchFamily="34" charset="0"/>
              </a:rPr>
              <a:t> (254 nm to 690 nm)</a:t>
            </a:r>
          </a:p>
          <a:p>
            <a:pPr marL="1005840" lvl="1" indent="-285750">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Light source: Laser-Driven Light Source (LDLS) with motorized filter wheel </a:t>
            </a:r>
          </a:p>
          <a:p>
            <a:pPr marL="742950" lvl="1" indent="-285750">
              <a:spcAft>
                <a:spcPts val="300"/>
              </a:spcAft>
              <a:buFont typeface="Wingdings" panose="05000000000000000000" pitchFamily="2" charset="2"/>
              <a:buChar char="ü"/>
            </a:pPr>
            <a:r>
              <a:rPr lang="en-US" sz="1600" dirty="0">
                <a:latin typeface="Arial" panose="020B0604020202020204" pitchFamily="34" charset="0"/>
                <a:cs typeface="Arial" panose="020B0604020202020204" pitchFamily="34" charset="0"/>
              </a:rPr>
              <a:t>Temperature</a:t>
            </a:r>
          </a:p>
          <a:p>
            <a:pPr marL="742950" lvl="1" indent="-285750">
              <a:spcAft>
                <a:spcPts val="300"/>
              </a:spcAft>
              <a:buFont typeface="Wingdings" panose="05000000000000000000" pitchFamily="2" charset="2"/>
              <a:buChar char="ü"/>
            </a:pPr>
            <a:r>
              <a:rPr lang="en-US" sz="1600" dirty="0">
                <a:latin typeface="Arial" panose="020B0604020202020204" pitchFamily="34" charset="0"/>
                <a:cs typeface="Arial" panose="020B0604020202020204" pitchFamily="34" charset="0"/>
              </a:rPr>
              <a:t>Thickness (via microbalance)</a:t>
            </a:r>
          </a:p>
          <a:p>
            <a:pPr marL="742950" lvl="1" indent="-285750">
              <a:spcAft>
                <a:spcPts val="300"/>
              </a:spcAft>
              <a:buFont typeface="Wingdings" panose="05000000000000000000" pitchFamily="2" charset="2"/>
              <a:buChar char="ü"/>
            </a:pPr>
            <a:r>
              <a:rPr lang="en-US" sz="1600" dirty="0">
                <a:latin typeface="Arial" panose="020B0604020202020204" pitchFamily="34" charset="0"/>
                <a:cs typeface="Arial" panose="020B0604020202020204" pitchFamily="34" charset="0"/>
              </a:rPr>
              <a:t>Vacuum quality</a:t>
            </a:r>
          </a:p>
        </p:txBody>
      </p:sp>
      <p:sp>
        <p:nvSpPr>
          <p:cNvPr id="20" name="TextBox 19">
            <a:extLst>
              <a:ext uri="{FF2B5EF4-FFF2-40B4-BE49-F238E27FC236}">
                <a16:creationId xmlns:a16="http://schemas.microsoft.com/office/drawing/2014/main" id="{8FDDD69D-296C-E6F0-E2C8-DE61F5CE10AA}"/>
              </a:ext>
            </a:extLst>
          </p:cNvPr>
          <p:cNvSpPr txBox="1"/>
          <p:nvPr/>
        </p:nvSpPr>
        <p:spPr>
          <a:xfrm>
            <a:off x="195365" y="3208155"/>
            <a:ext cx="7986669" cy="2008242"/>
          </a:xfrm>
          <a:prstGeom prst="rect">
            <a:avLst/>
          </a:prstGeom>
          <a:noFill/>
        </p:spPr>
        <p:txBody>
          <a:bodyPr wrap="square">
            <a:spAutoFit/>
          </a:bodyPr>
          <a:lstStyle/>
          <a:p>
            <a:pPr marL="285750" indent="-285750">
              <a:spcAft>
                <a:spcPts val="600"/>
              </a:spcAft>
              <a:buFont typeface="Wingdings" panose="05000000000000000000" pitchFamily="2" charset="2"/>
              <a:buChar char="Ø"/>
            </a:pPr>
            <a:r>
              <a:rPr lang="en-US" sz="1600" dirty="0">
                <a:latin typeface="Arial" panose="020B0604020202020204" pitchFamily="34" charset="0"/>
                <a:cs typeface="Arial" panose="020B0604020202020204" pitchFamily="34" charset="0"/>
              </a:rPr>
              <a:t>Characterization </a:t>
            </a:r>
            <a:r>
              <a:rPr lang="en-US" sz="1600" b="1" dirty="0">
                <a:latin typeface="Arial" panose="020B0604020202020204" pitchFamily="34" charset="0"/>
                <a:cs typeface="Arial" panose="020B0604020202020204" pitchFamily="34" charset="0"/>
              </a:rPr>
              <a:t>after deposition</a:t>
            </a:r>
            <a:r>
              <a:rPr lang="en-US" sz="1600" dirty="0">
                <a:latin typeface="Arial" panose="020B0604020202020204" pitchFamily="34" charset="0"/>
                <a:cs typeface="Arial" panose="020B0604020202020204" pitchFamily="34" charset="0"/>
              </a:rPr>
              <a:t>:</a:t>
            </a:r>
          </a:p>
          <a:p>
            <a:pPr marL="742950" lvl="1" indent="-285750">
              <a:spcAft>
                <a:spcPts val="300"/>
              </a:spcAft>
              <a:buFont typeface="Wingdings" panose="05000000000000000000" pitchFamily="2" charset="2"/>
              <a:buChar char="ü"/>
            </a:pPr>
            <a:r>
              <a:rPr lang="en-US" sz="1600" b="1" dirty="0">
                <a:latin typeface="Arial" panose="020B0604020202020204" pitchFamily="34" charset="0"/>
                <a:cs typeface="Arial" panose="020B0604020202020204" pitchFamily="34" charset="0"/>
              </a:rPr>
              <a:t>Spectral response </a:t>
            </a:r>
            <a:r>
              <a:rPr lang="en-US" sz="1600" dirty="0">
                <a:latin typeface="Arial" panose="020B0604020202020204" pitchFamily="34" charset="0"/>
                <a:cs typeface="Arial" panose="020B0604020202020204" pitchFamily="34" charset="0"/>
              </a:rPr>
              <a:t>(from 297 nm to 1200 nm)</a:t>
            </a:r>
          </a:p>
          <a:p>
            <a:pPr marL="742950" lvl="1" indent="-285750">
              <a:spcAft>
                <a:spcPts val="600"/>
              </a:spcAft>
              <a:buFont typeface="Wingdings" panose="05000000000000000000" pitchFamily="2" charset="2"/>
              <a:buChar char="ü"/>
            </a:pPr>
            <a:r>
              <a:rPr lang="en-US" sz="1600" b="1" dirty="0">
                <a:latin typeface="Arial" panose="020B0604020202020204" pitchFamily="34" charset="0"/>
                <a:cs typeface="Arial" panose="020B0604020202020204" pitchFamily="34" charset="0"/>
              </a:rPr>
              <a:t>Spectral reflectivity </a:t>
            </a:r>
            <a:r>
              <a:rPr lang="en-US" sz="1600" dirty="0">
                <a:latin typeface="Arial" panose="020B0604020202020204" pitchFamily="34" charset="0"/>
                <a:cs typeface="Arial" panose="020B0604020202020204" pitchFamily="34" charset="0"/>
              </a:rPr>
              <a:t>( from 297 nm to 1200 nm)</a:t>
            </a:r>
          </a:p>
          <a:p>
            <a:pPr marL="54864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Light source: LDLS laser with a monochromator (170–1200 nm) or optical filters (239–690 nm).</a:t>
            </a:r>
          </a:p>
          <a:p>
            <a:pPr marL="54864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54864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04A8C74A-590A-41D3-0F68-E07B1F5975DA}"/>
              </a:ext>
            </a:extLst>
          </p:cNvPr>
          <p:cNvGrpSpPr/>
          <p:nvPr/>
        </p:nvGrpSpPr>
        <p:grpSpPr>
          <a:xfrm>
            <a:off x="853809" y="5022523"/>
            <a:ext cx="7263050" cy="1723549"/>
            <a:chOff x="1302220" y="5138981"/>
            <a:chExt cx="7263050" cy="1723549"/>
          </a:xfrm>
        </p:grpSpPr>
        <p:pic>
          <p:nvPicPr>
            <p:cNvPr id="35" name="Picture 34">
              <a:extLst>
                <a:ext uri="{FF2B5EF4-FFF2-40B4-BE49-F238E27FC236}">
                  <a16:creationId xmlns:a16="http://schemas.microsoft.com/office/drawing/2014/main" id="{3B888517-D35A-12A0-4AAD-1D4B16296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6782" y="5138981"/>
              <a:ext cx="4210070" cy="621325"/>
            </a:xfrm>
            <a:prstGeom prst="rect">
              <a:avLst/>
            </a:prstGeom>
          </p:spPr>
        </p:pic>
        <p:pic>
          <p:nvPicPr>
            <p:cNvPr id="37" name="Picture 36">
              <a:extLst>
                <a:ext uri="{FF2B5EF4-FFF2-40B4-BE49-F238E27FC236}">
                  <a16:creationId xmlns:a16="http://schemas.microsoft.com/office/drawing/2014/main" id="{3B7682D3-A361-A81D-699D-8B60BB84F9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2220" y="5763770"/>
              <a:ext cx="4281064" cy="778711"/>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CC6BDC2-4E08-9824-39BD-B857E79E0009}"/>
                    </a:ext>
                  </a:extLst>
                </p:cNvPr>
                <p:cNvSpPr txBox="1"/>
                <p:nvPr/>
              </p:nvSpPr>
              <p:spPr>
                <a:xfrm>
                  <a:off x="5945642" y="6262366"/>
                  <a:ext cx="2619628" cy="600164"/>
                </a:xfrm>
                <a:prstGeom prst="rect">
                  <a:avLst/>
                </a:prstGeom>
                <a:noFill/>
              </p:spPr>
              <p:txBody>
                <a:bodyPr wrap="none" rtlCol="0">
                  <a:spAutoFit/>
                </a:bodyPr>
                <a:lstStyle/>
                <a:p>
                  <a14:m>
                    <m:oMath xmlns:m="http://schemas.openxmlformats.org/officeDocument/2006/math">
                      <m:sSub>
                        <m:sSubPr>
                          <m:ctrlPr>
                            <a:rPr lang="en-US" sz="1100" i="1" smtClean="0">
                              <a:latin typeface="Cambria Math" panose="02040503050406030204" pitchFamily="18" charset="0"/>
                              <a:cs typeface="Times New Roman" panose="02020603050405020304" pitchFamily="18" charset="0"/>
                            </a:rPr>
                          </m:ctrlPr>
                        </m:sSubPr>
                        <m:e>
                          <m:r>
                            <a:rPr lang="en-US" sz="1100" b="0" i="1" smtClean="0">
                              <a:latin typeface="Cambria Math" panose="02040503050406030204" pitchFamily="18" charset="0"/>
                              <a:cs typeface="Times New Roman" panose="02020603050405020304" pitchFamily="18" charset="0"/>
                            </a:rPr>
                            <m:t>𝐼</m:t>
                          </m:r>
                        </m:e>
                        <m:sub>
                          <m:r>
                            <a:rPr lang="en-US" sz="1100" b="0" i="1" smtClean="0">
                              <a:latin typeface="Cambria Math" panose="02040503050406030204" pitchFamily="18" charset="0"/>
                              <a:cs typeface="Times New Roman" panose="02020603050405020304" pitchFamily="18" charset="0"/>
                            </a:rPr>
                            <m:t>𝑛𝑒𝑡</m:t>
                          </m:r>
                        </m:sub>
                      </m:sSub>
                    </m:oMath>
                  </a14:m>
                  <a:r>
                    <a:rPr lang="en-US" sz="1100" i="1" dirty="0">
                      <a:latin typeface="Times New Roman" panose="02020603050405020304" pitchFamily="18" charset="0"/>
                      <a:cs typeface="Times New Roman" panose="02020603050405020304" pitchFamily="18" charset="0"/>
                    </a:rPr>
                    <a:t> = </a:t>
                  </a:r>
                  <a:r>
                    <a:rPr lang="en-US" sz="1100" dirty="0">
                      <a:latin typeface="Arial" panose="020B0604020202020204" pitchFamily="34" charset="0"/>
                      <a:cs typeface="Arial" panose="020B0604020202020204" pitchFamily="34" charset="0"/>
                    </a:rPr>
                    <a:t>net Photocurrent</a:t>
                  </a:r>
                </a:p>
                <a:p>
                  <a14:m>
                    <m:oMath xmlns:m="http://schemas.openxmlformats.org/officeDocument/2006/math">
                      <m:sSub>
                        <m:sSubPr>
                          <m:ctrlPr>
                            <a:rPr lang="en-US" sz="1100" i="1" smtClean="0">
                              <a:latin typeface="Cambria Math" panose="02040503050406030204" pitchFamily="18" charset="0"/>
                              <a:cs typeface="Times New Roman" panose="02020603050405020304" pitchFamily="18" charset="0"/>
                            </a:rPr>
                          </m:ctrlPr>
                        </m:sSubPr>
                        <m:e>
                          <m:r>
                            <m:rPr>
                              <m:nor/>
                            </m:rPr>
                            <a:rPr lang="en-US" sz="1100" b="0" i="1" smtClean="0">
                              <a:latin typeface="Times New Roman" panose="02020603050405020304" pitchFamily="18" charset="0"/>
                              <a:cs typeface="Times New Roman" panose="02020603050405020304" pitchFamily="18" charset="0"/>
                            </a:rPr>
                            <m:t>P</m:t>
                          </m:r>
                        </m:e>
                        <m:sub>
                          <m:r>
                            <m:rPr>
                              <m:nor/>
                            </m:rPr>
                            <a:rPr lang="en-US" sz="1100" b="0" i="1" smtClean="0">
                              <a:latin typeface="Times New Roman" panose="02020603050405020304" pitchFamily="18" charset="0"/>
                              <a:cs typeface="Times New Roman" panose="02020603050405020304" pitchFamily="18" charset="0"/>
                            </a:rPr>
                            <m:t>net</m:t>
                          </m:r>
                        </m:sub>
                      </m:sSub>
                    </m:oMath>
                  </a14:m>
                  <a:r>
                    <a:rPr lang="en-US" sz="1100" i="1" dirty="0">
                      <a:latin typeface="Times New Roman" panose="02020603050405020304" pitchFamily="18" charset="0"/>
                      <a:cs typeface="Times New Roman" panose="02020603050405020304" pitchFamily="18" charset="0"/>
                    </a:rPr>
                    <a:t> = </a:t>
                  </a:r>
                  <a:r>
                    <a:rPr lang="en-US" sz="1100" dirty="0">
                      <a:latin typeface="Arial" panose="020B0604020202020204" pitchFamily="34" charset="0"/>
                      <a:cs typeface="Arial" panose="020B0604020202020204" pitchFamily="34" charset="0"/>
                    </a:rPr>
                    <a:t>net light power</a:t>
                  </a:r>
                </a:p>
                <a:p>
                  <a:r>
                    <a:rPr lang="en-US" sz="1100" i="1" dirty="0">
                      <a:latin typeface="Times New Roman" panose="02020603050405020304" pitchFamily="18" charset="0"/>
                      <a:cs typeface="Times New Roman" panose="02020603050405020304" pitchFamily="18" charset="0"/>
                    </a:rPr>
                    <a:t>T = </a:t>
                  </a:r>
                  <a:r>
                    <a:rPr lang="en-US" sz="1100" dirty="0">
                      <a:latin typeface="Arial" panose="020B0604020202020204" pitchFamily="34" charset="0"/>
                      <a:cs typeface="Arial" panose="020B0604020202020204" pitchFamily="34" charset="0"/>
                    </a:rPr>
                    <a:t>Transmittance of viewport material </a:t>
                  </a:r>
                </a:p>
              </p:txBody>
            </p:sp>
          </mc:Choice>
          <mc:Fallback xmlns="">
            <p:sp>
              <p:nvSpPr>
                <p:cNvPr id="38" name="TextBox 37">
                  <a:extLst>
                    <a:ext uri="{FF2B5EF4-FFF2-40B4-BE49-F238E27FC236}">
                      <a16:creationId xmlns:a16="http://schemas.microsoft.com/office/drawing/2014/main" id="{2CC6BDC2-4E08-9824-39BD-B857E79E0009}"/>
                    </a:ext>
                  </a:extLst>
                </p:cNvPr>
                <p:cNvSpPr txBox="1">
                  <a:spLocks noRot="1" noChangeAspect="1" noMove="1" noResize="1" noEditPoints="1" noAdjustHandles="1" noChangeArrowheads="1" noChangeShapeType="1" noTextEdit="1"/>
                </p:cNvSpPr>
                <p:nvPr/>
              </p:nvSpPr>
              <p:spPr>
                <a:xfrm>
                  <a:off x="5945642" y="6262366"/>
                  <a:ext cx="2619628" cy="600164"/>
                </a:xfrm>
                <a:prstGeom prst="rect">
                  <a:avLst/>
                </a:prstGeom>
                <a:blipFill>
                  <a:blip r:embed="rId8"/>
                  <a:stretch>
                    <a:fillRect t="-1010" b="-6061"/>
                  </a:stretch>
                </a:blipFill>
              </p:spPr>
              <p:txBody>
                <a:bodyPr/>
                <a:lstStyle/>
                <a:p>
                  <a:r>
                    <a:rPr lang="en-US">
                      <a:noFill/>
                    </a:rPr>
                    <a:t> </a:t>
                  </a:r>
                </a:p>
              </p:txBody>
            </p:sp>
          </mc:Fallback>
        </mc:AlternateContent>
      </p:grpSp>
      <p:grpSp>
        <p:nvGrpSpPr>
          <p:cNvPr id="41" name="Group 40">
            <a:extLst>
              <a:ext uri="{FF2B5EF4-FFF2-40B4-BE49-F238E27FC236}">
                <a16:creationId xmlns:a16="http://schemas.microsoft.com/office/drawing/2014/main" id="{2D58A7CE-3F84-D9FF-A212-5816F615856F}"/>
              </a:ext>
            </a:extLst>
          </p:cNvPr>
          <p:cNvGrpSpPr/>
          <p:nvPr/>
        </p:nvGrpSpPr>
        <p:grpSpPr>
          <a:xfrm>
            <a:off x="7578134" y="3429113"/>
            <a:ext cx="4965860" cy="3066441"/>
            <a:chOff x="7698564" y="3287350"/>
            <a:chExt cx="4493303" cy="2842164"/>
          </a:xfrm>
        </p:grpSpPr>
        <p:pic>
          <p:nvPicPr>
            <p:cNvPr id="27" name="Picture 26">
              <a:extLst>
                <a:ext uri="{FF2B5EF4-FFF2-40B4-BE49-F238E27FC236}">
                  <a16:creationId xmlns:a16="http://schemas.microsoft.com/office/drawing/2014/main" id="{F5FD1CDB-333F-900C-BDE2-9D304FF9AF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74914" y="3287350"/>
              <a:ext cx="3411616" cy="2564909"/>
            </a:xfrm>
            <a:prstGeom prst="rect">
              <a:avLst/>
            </a:prstGeom>
          </p:spPr>
        </p:pic>
        <p:sp>
          <p:nvSpPr>
            <p:cNvPr id="40" name="TextBox 39">
              <a:extLst>
                <a:ext uri="{FF2B5EF4-FFF2-40B4-BE49-F238E27FC236}">
                  <a16:creationId xmlns:a16="http://schemas.microsoft.com/office/drawing/2014/main" id="{7732787F-D796-1360-A071-0E284607056A}"/>
                </a:ext>
              </a:extLst>
            </p:cNvPr>
            <p:cNvSpPr txBox="1"/>
            <p:nvPr/>
          </p:nvSpPr>
          <p:spPr>
            <a:xfrm>
              <a:off x="7698564" y="5872774"/>
              <a:ext cx="4493303" cy="256740"/>
            </a:xfrm>
            <a:prstGeom prst="rect">
              <a:avLst/>
            </a:prstGeom>
            <a:noFill/>
          </p:spPr>
          <p:txBody>
            <a:bodyPr wrap="square">
              <a:spAutoFit/>
            </a:bodyPr>
            <a:lstStyle/>
            <a:p>
              <a:pPr marL="171450" indent="-171450">
                <a:buFont typeface="Wingdings" panose="05000000000000000000" pitchFamily="2" charset="2"/>
                <a:buChar char="§"/>
              </a:pPr>
              <a:r>
                <a:rPr lang="en-US" sz="1200" b="1" dirty="0">
                  <a:latin typeface="Arial" panose="020B0604020202020204" pitchFamily="34" charset="0"/>
                  <a:cs typeface="Arial" panose="020B0604020202020204" pitchFamily="34" charset="0"/>
                </a:rPr>
                <a:t>Setups for spectral measurements </a:t>
              </a:r>
              <a:r>
                <a:rPr lang="en-US" sz="1200" b="1" dirty="0">
                  <a:solidFill>
                    <a:schemeClr val="accent2"/>
                  </a:solidFill>
                  <a:latin typeface="Arial" panose="020B0604020202020204" pitchFamily="34" charset="0"/>
                  <a:cs typeface="Arial" panose="020B0604020202020204" pitchFamily="34" charset="0"/>
                </a:rPr>
                <a:t>used after deposition</a:t>
              </a:r>
            </a:p>
          </p:txBody>
        </p:sp>
      </p:grpSp>
      <p:sp>
        <p:nvSpPr>
          <p:cNvPr id="43" name="Oval 42">
            <a:extLst>
              <a:ext uri="{FF2B5EF4-FFF2-40B4-BE49-F238E27FC236}">
                <a16:creationId xmlns:a16="http://schemas.microsoft.com/office/drawing/2014/main" id="{BD1B15E6-AF8A-2161-0E7D-CC073A00D172}"/>
              </a:ext>
            </a:extLst>
          </p:cNvPr>
          <p:cNvSpPr/>
          <p:nvPr/>
        </p:nvSpPr>
        <p:spPr>
          <a:xfrm>
            <a:off x="9922585" y="4877894"/>
            <a:ext cx="45719" cy="65314"/>
          </a:xfrm>
          <a:prstGeom prst="ellipse">
            <a:avLst/>
          </a:prstGeom>
          <a:solidFill>
            <a:schemeClr val="accent6"/>
          </a:solidFill>
          <a:ln>
            <a:solidFill>
              <a:srgbClr val="92D050"/>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2B0D2D5-FCDD-8D03-9A57-53CE4100513D}"/>
              </a:ext>
            </a:extLst>
          </p:cNvPr>
          <p:cNvSpPr txBox="1"/>
          <p:nvPr/>
        </p:nvSpPr>
        <p:spPr>
          <a:xfrm>
            <a:off x="196497" y="4717088"/>
            <a:ext cx="6167534" cy="338554"/>
          </a:xfrm>
          <a:prstGeom prst="rect">
            <a:avLst/>
          </a:prstGeom>
          <a:noFill/>
        </p:spPr>
        <p:txBody>
          <a:bodyPr wrap="square">
            <a:sp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Error Estimation: </a:t>
            </a:r>
          </a:p>
        </p:txBody>
      </p:sp>
      <p:sp>
        <p:nvSpPr>
          <p:cNvPr id="50" name="TextBox 49">
            <a:extLst>
              <a:ext uri="{FF2B5EF4-FFF2-40B4-BE49-F238E27FC236}">
                <a16:creationId xmlns:a16="http://schemas.microsoft.com/office/drawing/2014/main" id="{940DE0B7-BB82-F86C-32B3-7C338F92DB2D}"/>
              </a:ext>
            </a:extLst>
          </p:cNvPr>
          <p:cNvSpPr txBox="1"/>
          <p:nvPr/>
        </p:nvSpPr>
        <p:spPr>
          <a:xfrm>
            <a:off x="979627" y="6482059"/>
            <a:ext cx="4259499"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Statistical errors are typically below 0.5% </a:t>
            </a:r>
          </a:p>
        </p:txBody>
      </p:sp>
      <p:sp>
        <p:nvSpPr>
          <p:cNvPr id="25" name="TextBox 24">
            <a:extLst>
              <a:ext uri="{FF2B5EF4-FFF2-40B4-BE49-F238E27FC236}">
                <a16:creationId xmlns:a16="http://schemas.microsoft.com/office/drawing/2014/main" id="{AC0624B2-9298-2D72-DC56-4FF47FF4263D}"/>
              </a:ext>
            </a:extLst>
          </p:cNvPr>
          <p:cNvSpPr txBox="1"/>
          <p:nvPr/>
        </p:nvSpPr>
        <p:spPr>
          <a:xfrm>
            <a:off x="6984916" y="3149870"/>
            <a:ext cx="5875338" cy="276999"/>
          </a:xfrm>
          <a:prstGeom prst="rect">
            <a:avLst/>
          </a:prstGeom>
          <a:noFill/>
        </p:spPr>
        <p:txBody>
          <a:bodyPr wrap="square" rtlCol="0">
            <a:spAutoFit/>
          </a:bodyPr>
          <a:lstStyle/>
          <a:p>
            <a:pPr marL="171450" indent="-171450">
              <a:buFont typeface="Wingdings" panose="05000000000000000000" pitchFamily="2" charset="2"/>
              <a:buChar char="§"/>
            </a:pPr>
            <a:r>
              <a:rPr lang="en-US" sz="1200" b="1" dirty="0">
                <a:latin typeface="Arial" panose="020B0604020202020204" pitchFamily="34" charset="0"/>
                <a:cs typeface="Arial" panose="020B0604020202020204" pitchFamily="34" charset="0"/>
              </a:rPr>
              <a:t>Multi-Wavelength Optical Diagnostics Setup </a:t>
            </a:r>
            <a:r>
              <a:rPr lang="en-US" sz="1200" b="1" dirty="0">
                <a:solidFill>
                  <a:schemeClr val="accent2"/>
                </a:solidFill>
                <a:latin typeface="Arial" panose="020B0604020202020204" pitchFamily="34" charset="0"/>
                <a:cs typeface="Arial" panose="020B0604020202020204" pitchFamily="34" charset="0"/>
              </a:rPr>
              <a:t>used</a:t>
            </a:r>
            <a:r>
              <a:rPr lang="en-US" sz="1200" b="1" dirty="0">
                <a:latin typeface="Arial" panose="020B0604020202020204" pitchFamily="34" charset="0"/>
                <a:cs typeface="Arial" panose="020B0604020202020204" pitchFamily="34" charset="0"/>
              </a:rPr>
              <a:t> </a:t>
            </a:r>
            <a:r>
              <a:rPr lang="en-US" sz="1200" b="1" dirty="0">
                <a:solidFill>
                  <a:schemeClr val="accent2"/>
                </a:solidFill>
                <a:latin typeface="Arial" panose="020B0604020202020204" pitchFamily="34" charset="0"/>
                <a:cs typeface="Arial" panose="020B0604020202020204" pitchFamily="34" charset="0"/>
              </a:rPr>
              <a:t>during Deposition</a:t>
            </a:r>
            <a:endParaRPr lang="en-IN" sz="1200" b="1" dirty="0">
              <a:solidFill>
                <a:schemeClr val="accent2"/>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3C0D804C-0C51-91D7-6175-B29B608BC024}"/>
              </a:ext>
            </a:extLst>
          </p:cNvPr>
          <p:cNvGrpSpPr/>
          <p:nvPr/>
        </p:nvGrpSpPr>
        <p:grpSpPr>
          <a:xfrm>
            <a:off x="7972978" y="190353"/>
            <a:ext cx="3982034" cy="3021212"/>
            <a:chOff x="7982706" y="190353"/>
            <a:chExt cx="3982034" cy="3021212"/>
          </a:xfrm>
        </p:grpSpPr>
        <p:pic>
          <p:nvPicPr>
            <p:cNvPr id="36" name="Picture 35">
              <a:extLst>
                <a:ext uri="{FF2B5EF4-FFF2-40B4-BE49-F238E27FC236}">
                  <a16:creationId xmlns:a16="http://schemas.microsoft.com/office/drawing/2014/main" id="{F4066BF9-5E24-1F14-ADAA-B40CFE6D98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2706" y="190353"/>
              <a:ext cx="3982034" cy="3021212"/>
            </a:xfrm>
            <a:prstGeom prst="rect">
              <a:avLst/>
            </a:prstGeom>
          </p:spPr>
        </p:pic>
        <p:sp>
          <p:nvSpPr>
            <p:cNvPr id="44" name="TextBox 43">
              <a:extLst>
                <a:ext uri="{FF2B5EF4-FFF2-40B4-BE49-F238E27FC236}">
                  <a16:creationId xmlns:a16="http://schemas.microsoft.com/office/drawing/2014/main" id="{0E5D149F-1E60-9D66-C9D1-71C6658C7B67}"/>
                </a:ext>
              </a:extLst>
            </p:cNvPr>
            <p:cNvSpPr txBox="1"/>
            <p:nvPr/>
          </p:nvSpPr>
          <p:spPr>
            <a:xfrm>
              <a:off x="8182035" y="2062846"/>
              <a:ext cx="883575" cy="261610"/>
            </a:xfrm>
            <a:prstGeom prst="rect">
              <a:avLst/>
            </a:prstGeom>
            <a:solidFill>
              <a:schemeClr val="tx1"/>
            </a:solidFill>
          </p:spPr>
          <p:txBody>
            <a:bodyPr wrap="none" rtlCol="0">
              <a:spAutoFit/>
            </a:bodyPr>
            <a:lstStyle/>
            <a:p>
              <a:r>
                <a:rPr lang="en-US" sz="1100" dirty="0">
                  <a:solidFill>
                    <a:schemeClr val="bg1"/>
                  </a:solidFill>
                  <a:latin typeface="Arial" panose="020B0604020202020204" pitchFamily="34" charset="0"/>
                  <a:cs typeface="Arial" panose="020B0604020202020204" pitchFamily="34" charset="0"/>
                </a:rPr>
                <a:t>LDLS laser</a:t>
              </a:r>
            </a:p>
          </p:txBody>
        </p:sp>
      </p:grpSp>
      <p:sp>
        <p:nvSpPr>
          <p:cNvPr id="51" name="Oval 50">
            <a:extLst>
              <a:ext uri="{FF2B5EF4-FFF2-40B4-BE49-F238E27FC236}">
                <a16:creationId xmlns:a16="http://schemas.microsoft.com/office/drawing/2014/main" id="{EC1C1879-7E1C-7061-DEF8-E81827B1569F}"/>
              </a:ext>
            </a:extLst>
          </p:cNvPr>
          <p:cNvSpPr/>
          <p:nvPr/>
        </p:nvSpPr>
        <p:spPr>
          <a:xfrm>
            <a:off x="8733374" y="1719938"/>
            <a:ext cx="45719" cy="65314"/>
          </a:xfrm>
          <a:prstGeom prst="ellipse">
            <a:avLst/>
          </a:prstGeom>
          <a:solidFill>
            <a:schemeClr val="accent6"/>
          </a:solidFill>
          <a:ln>
            <a:solidFill>
              <a:srgbClr val="92D050"/>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Curved Down 52">
            <a:extLst>
              <a:ext uri="{FF2B5EF4-FFF2-40B4-BE49-F238E27FC236}">
                <a16:creationId xmlns:a16="http://schemas.microsoft.com/office/drawing/2014/main" id="{8C1E43D4-0F76-C7E6-8B3F-D67F6F5576FD}"/>
              </a:ext>
            </a:extLst>
          </p:cNvPr>
          <p:cNvSpPr/>
          <p:nvPr/>
        </p:nvSpPr>
        <p:spPr>
          <a:xfrm>
            <a:off x="9683085" y="815450"/>
            <a:ext cx="280910" cy="584775"/>
          </a:xfrm>
          <a:prstGeom prst="curvedDownArrow">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697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3000" accel="50000" decel="50000" fill="hold" grpId="0" nodeType="clickEffect">
                                  <p:stCondLst>
                                    <p:cond delay="0"/>
                                  </p:stCondLst>
                                  <p:childTnLst>
                                    <p:animMotion origin="layout" path="M -0.00339 0.00162 L 0.08919 -0.0095 L 0.15573 -0.01482 L 0.15964 -0.02848 L 0.11901 -0.15209 L 0.10443 -0.19561 L 0.08841 -0.17662 " pathEditMode="relative" rAng="0" ptsTypes="AAAAAAA">
                                      <p:cBhvr>
                                        <p:cTn id="6" dur="2000" fill="hold"/>
                                        <p:tgtEl>
                                          <p:spTgt spid="51"/>
                                        </p:tgtEl>
                                        <p:attrNameLst>
                                          <p:attrName>ppt_x</p:attrName>
                                          <p:attrName>ppt_y</p:attrName>
                                        </p:attrNameLst>
                                      </p:cBhvr>
                                      <p:rCtr x="8151" y="-9861"/>
                                    </p:animMotion>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repeatCount="3000" accel="50000" decel="50000" fill="hold" grpId="1" nodeType="clickEffect">
                                  <p:stCondLst>
                                    <p:cond delay="0"/>
                                  </p:stCondLst>
                                  <p:childTnLst>
                                    <p:animMotion origin="layout" path="M -0.00286 0.00371 L 0.02006 -0.00602 L 0.05365 -0.01412 L 0.09349 -0.02361 L 0.09584 -0.09699 L 0.09506 -0.11041 L 0.08581 -0.09838 " pathEditMode="relative" ptsTypes="AAAAAAA">
                                      <p:cBhvr>
                                        <p:cTn id="26" dur="2000" fill="hold"/>
                                        <p:tgtEl>
                                          <p:spTgt spid="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3" grpId="0" animBg="1"/>
      <p:bldP spid="43" grpId="1" animBg="1"/>
      <p:bldP spid="48" grpId="0"/>
      <p:bldP spid="50" grpId="0"/>
      <p:bldP spid="51"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AB22CB73-D309-DE9C-19F9-0C9B83574AD0}"/>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59A5E837-6E42-B59E-3BED-A394B25F0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D1550098-E287-B3FE-93CD-4DFD5585F997}"/>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928A9789-B8CA-E15F-6E00-2DB8BF769600}"/>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EBF8080B-4799-66CC-7151-6110EFED5DAF}"/>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5</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A9A3270-A1BA-70E0-DFC9-D34971334754}"/>
              </a:ext>
            </a:extLst>
          </p:cNvPr>
          <p:cNvSpPr txBox="1"/>
          <p:nvPr/>
        </p:nvSpPr>
        <p:spPr>
          <a:xfrm>
            <a:off x="0" y="-7253"/>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rgbClr val="00B0F0"/>
                </a:solidFill>
                <a:latin typeface="Arial" panose="020B0604020202020204" pitchFamily="34" charset="0"/>
                <a:cs typeface="Arial" panose="020B0604020202020204" pitchFamily="34" charset="0"/>
              </a:rPr>
              <a:t> Second batch of Green cathodes (3 KCsSb cathodes)</a:t>
            </a:r>
            <a:endParaRPr lang="en-US" sz="3200" b="1" dirty="0">
              <a:solidFill>
                <a:srgbClr val="00B0F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B892AD6-2E20-BF26-661E-863C36ECE08E}"/>
              </a:ext>
            </a:extLst>
          </p:cNvPr>
          <p:cNvSpPr txBox="1"/>
          <p:nvPr/>
        </p:nvSpPr>
        <p:spPr>
          <a:xfrm>
            <a:off x="609157" y="448297"/>
            <a:ext cx="6162674" cy="461665"/>
          </a:xfrm>
          <a:prstGeom prst="rect">
            <a:avLst/>
          </a:prstGeom>
          <a:noFill/>
        </p:spPr>
        <p:txBody>
          <a:bodyPr wrap="square">
            <a:spAutoFit/>
          </a:bodyPr>
          <a:lstStyle/>
          <a:p>
            <a:r>
              <a:rPr lang="en-US" sz="2400" b="1" dirty="0">
                <a:solidFill>
                  <a:schemeClr val="accent2"/>
                </a:solidFill>
                <a:latin typeface="Arial" panose="020B0604020202020204" pitchFamily="34" charset="0"/>
                <a:cs typeface="Arial" panose="020B0604020202020204" pitchFamily="34" charset="0"/>
              </a:rPr>
              <a:t>Photocathode Recipes</a:t>
            </a:r>
          </a:p>
        </p:txBody>
      </p:sp>
      <p:sp>
        <p:nvSpPr>
          <p:cNvPr id="10" name="TextBox 9">
            <a:extLst>
              <a:ext uri="{FF2B5EF4-FFF2-40B4-BE49-F238E27FC236}">
                <a16:creationId xmlns:a16="http://schemas.microsoft.com/office/drawing/2014/main" id="{2E7921AE-A0FE-75E9-E5A1-7C567B82B4AD}"/>
              </a:ext>
            </a:extLst>
          </p:cNvPr>
          <p:cNvSpPr txBox="1"/>
          <p:nvPr/>
        </p:nvSpPr>
        <p:spPr>
          <a:xfrm>
            <a:off x="275252" y="1033072"/>
            <a:ext cx="11061441" cy="1431161"/>
          </a:xfrm>
          <a:prstGeom prst="rect">
            <a:avLst/>
          </a:prstGeom>
          <a:noFill/>
        </p:spPr>
        <p:txBody>
          <a:bodyPr wrap="square">
            <a:spAutoFit/>
          </a:bodyPr>
          <a:lstStyle/>
          <a:p>
            <a:pPr marL="342900" indent="-342900">
              <a:spcBef>
                <a:spcPts val="600"/>
              </a:spcBef>
              <a:buFont typeface="+mj-lt"/>
              <a:buAutoNum type="arabicPeriod"/>
            </a:pPr>
            <a:r>
              <a:rPr lang="en-US" sz="1800" b="1" dirty="0" err="1">
                <a:latin typeface="Arial" panose="020B0604020202020204" pitchFamily="34" charset="0"/>
                <a:cs typeface="Arial" panose="020B0604020202020204" pitchFamily="34" charset="0"/>
              </a:rPr>
              <a:t>KCsSb</a:t>
            </a:r>
            <a:r>
              <a:rPr lang="en-US" sz="1800" b="1" dirty="0">
                <a:latin typeface="Arial" panose="020B0604020202020204" pitchFamily="34" charset="0"/>
                <a:cs typeface="Arial" panose="020B0604020202020204" pitchFamily="34" charset="0"/>
              </a:rPr>
              <a:t> thin </a:t>
            </a:r>
            <a:r>
              <a:rPr lang="en-US" sz="1800" b="1" dirty="0">
                <a:solidFill>
                  <a:schemeClr val="accent2"/>
                </a:solidFill>
                <a:latin typeface="Arial" panose="020B0604020202020204" pitchFamily="34" charset="0"/>
                <a:cs typeface="Arial" panose="020B0604020202020204" pitchFamily="34" charset="0"/>
              </a:rPr>
              <a:t>multi-layer</a:t>
            </a:r>
            <a:r>
              <a:rPr lang="en-US" sz="1800" b="1" dirty="0">
                <a:latin typeface="Arial" panose="020B0604020202020204" pitchFamily="34" charset="0"/>
                <a:cs typeface="Arial" panose="020B0604020202020204" pitchFamily="34" charset="0"/>
              </a:rPr>
              <a:t>  (cathode 99.1) : </a:t>
            </a:r>
            <a:r>
              <a:rPr lang="en-US" sz="1800"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aim:</a:t>
            </a:r>
            <a:r>
              <a:rPr lang="en-US" sz="1800" dirty="0">
                <a:latin typeface="Arial" panose="020B0604020202020204" pitchFamily="34" charset="0"/>
                <a:cs typeface="Arial" panose="020B0604020202020204" pitchFamily="34" charset="0"/>
              </a:rPr>
              <a:t> multi-layer study)</a:t>
            </a:r>
          </a:p>
          <a:p>
            <a:pPr marL="342900" indent="-342900">
              <a:spcBef>
                <a:spcPts val="600"/>
              </a:spcBef>
              <a:buFont typeface="+mj-lt"/>
              <a:buAutoNum type="arabicPeriod"/>
            </a:pPr>
            <a:endParaRPr lang="en-US" dirty="0">
              <a:latin typeface="Arial" panose="020B0604020202020204" pitchFamily="34" charset="0"/>
              <a:cs typeface="Arial" panose="020B0604020202020204" pitchFamily="34" charset="0"/>
            </a:endParaRPr>
          </a:p>
          <a:p>
            <a:pPr>
              <a:spcBef>
                <a:spcPts val="600"/>
              </a:spcBef>
            </a:pPr>
            <a:endParaRPr lang="en-US" sz="1800" b="1"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endParaRPr lang="en-US" sz="18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714DD8A-6126-9DC8-CBE9-3E3A8435357C}"/>
              </a:ext>
            </a:extLst>
          </p:cNvPr>
          <p:cNvSpPr txBox="1"/>
          <p:nvPr/>
        </p:nvSpPr>
        <p:spPr>
          <a:xfrm>
            <a:off x="824918" y="1974705"/>
            <a:ext cx="410974" cy="360830"/>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Sb</a:t>
            </a:r>
          </a:p>
        </p:txBody>
      </p:sp>
      <p:sp>
        <p:nvSpPr>
          <p:cNvPr id="17" name="TextBox 16">
            <a:extLst>
              <a:ext uri="{FF2B5EF4-FFF2-40B4-BE49-F238E27FC236}">
                <a16:creationId xmlns:a16="http://schemas.microsoft.com/office/drawing/2014/main" id="{9E64F09F-D7A2-BAC6-CB9F-4877DBFB15CF}"/>
              </a:ext>
            </a:extLst>
          </p:cNvPr>
          <p:cNvSpPr txBox="1"/>
          <p:nvPr/>
        </p:nvSpPr>
        <p:spPr>
          <a:xfrm>
            <a:off x="609157" y="2380904"/>
            <a:ext cx="1166303" cy="646331"/>
          </a:xfrm>
          <a:prstGeom prst="rect">
            <a:avLst/>
          </a:prstGeom>
          <a:noFill/>
        </p:spPr>
        <p:txBody>
          <a:bodyPr wrap="square">
            <a:spAutoFit/>
          </a:bodyPr>
          <a:lstStyle/>
          <a:p>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 nm Sb</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fully crystallized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1200" dirty="0"/>
          </a:p>
        </p:txBody>
      </p:sp>
      <p:grpSp>
        <p:nvGrpSpPr>
          <p:cNvPr id="51" name="Group 50">
            <a:extLst>
              <a:ext uri="{FF2B5EF4-FFF2-40B4-BE49-F238E27FC236}">
                <a16:creationId xmlns:a16="http://schemas.microsoft.com/office/drawing/2014/main" id="{A734C48E-44BF-2A02-2B4C-FBD608BB5C07}"/>
              </a:ext>
            </a:extLst>
          </p:cNvPr>
          <p:cNvGrpSpPr/>
          <p:nvPr/>
        </p:nvGrpSpPr>
        <p:grpSpPr>
          <a:xfrm>
            <a:off x="10174661" y="3620271"/>
            <a:ext cx="1447951" cy="810726"/>
            <a:chOff x="8339858" y="3993713"/>
            <a:chExt cx="2573417" cy="1460283"/>
          </a:xfrm>
        </p:grpSpPr>
        <p:sp>
          <p:nvSpPr>
            <p:cNvPr id="52" name="Rectangle 51">
              <a:extLst>
                <a:ext uri="{FF2B5EF4-FFF2-40B4-BE49-F238E27FC236}">
                  <a16:creationId xmlns:a16="http://schemas.microsoft.com/office/drawing/2014/main" id="{9D947413-476F-0028-A862-CD4015AD7079}"/>
                </a:ext>
              </a:extLst>
            </p:cNvPr>
            <p:cNvSpPr/>
            <p:nvPr/>
          </p:nvSpPr>
          <p:spPr>
            <a:xfrm>
              <a:off x="8339858" y="3993713"/>
              <a:ext cx="2573417" cy="1350643"/>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286762A1-E04C-388E-FE44-EFC5C8B7F94E}"/>
                </a:ext>
              </a:extLst>
            </p:cNvPr>
            <p:cNvSpPr txBox="1"/>
            <p:nvPr/>
          </p:nvSpPr>
          <p:spPr>
            <a:xfrm>
              <a:off x="9341561" y="4669033"/>
              <a:ext cx="999911" cy="784963"/>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Mo</a:t>
              </a:r>
            </a:p>
          </p:txBody>
        </p:sp>
      </p:grpSp>
      <p:grpSp>
        <p:nvGrpSpPr>
          <p:cNvPr id="54" name="Group 53">
            <a:extLst>
              <a:ext uri="{FF2B5EF4-FFF2-40B4-BE49-F238E27FC236}">
                <a16:creationId xmlns:a16="http://schemas.microsoft.com/office/drawing/2014/main" id="{54C75EB2-3B65-C035-7C46-2B95FE5D9736}"/>
              </a:ext>
            </a:extLst>
          </p:cNvPr>
          <p:cNvGrpSpPr/>
          <p:nvPr/>
        </p:nvGrpSpPr>
        <p:grpSpPr>
          <a:xfrm>
            <a:off x="7744252" y="3272551"/>
            <a:ext cx="3875749" cy="584775"/>
            <a:chOff x="11941523" y="2628996"/>
            <a:chExt cx="3875749" cy="1446301"/>
          </a:xfrm>
        </p:grpSpPr>
        <p:sp>
          <p:nvSpPr>
            <p:cNvPr id="55" name="Rectangle 54">
              <a:extLst>
                <a:ext uri="{FF2B5EF4-FFF2-40B4-BE49-F238E27FC236}">
                  <a16:creationId xmlns:a16="http://schemas.microsoft.com/office/drawing/2014/main" id="{5B2F35CD-4FCC-EA89-F31F-7E5CA713AF54}"/>
                </a:ext>
              </a:extLst>
            </p:cNvPr>
            <p:cNvSpPr/>
            <p:nvPr/>
          </p:nvSpPr>
          <p:spPr>
            <a:xfrm>
              <a:off x="14369321" y="2920518"/>
              <a:ext cx="1447951" cy="57472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a:extLst>
                <a:ext uri="{FF2B5EF4-FFF2-40B4-BE49-F238E27FC236}">
                  <a16:creationId xmlns:a16="http://schemas.microsoft.com/office/drawing/2014/main" id="{27A472EB-7F7D-EF41-30CC-CBD91C561566}"/>
                </a:ext>
              </a:extLst>
            </p:cNvPr>
            <p:cNvSpPr txBox="1"/>
            <p:nvPr/>
          </p:nvSpPr>
          <p:spPr>
            <a:xfrm>
              <a:off x="11941523" y="2628996"/>
              <a:ext cx="3669540" cy="1446301"/>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KCsSb</a:t>
              </a:r>
            </a:p>
            <a:p>
              <a:pPr algn="ctr"/>
              <a:r>
                <a:rPr lang="en-GB" sz="1600" b="1" dirty="0">
                  <a:latin typeface="Arial" panose="020B0604020202020204" pitchFamily="34" charset="0"/>
                  <a:cs typeface="Arial" panose="020B0604020202020204" pitchFamily="34" charset="0"/>
                </a:rPr>
                <a:t>(1</a:t>
              </a:r>
              <a:r>
                <a:rPr lang="en-GB" sz="1600" b="1" baseline="30000" dirty="0">
                  <a:latin typeface="Arial" panose="020B0604020202020204" pitchFamily="34" charset="0"/>
                  <a:cs typeface="Arial" panose="020B0604020202020204" pitchFamily="34" charset="0"/>
                </a:rPr>
                <a:t>st</a:t>
              </a:r>
              <a:r>
                <a:rPr lang="en-GB" sz="1600" b="1" dirty="0">
                  <a:latin typeface="Arial" panose="020B0604020202020204" pitchFamily="34" charset="0"/>
                  <a:cs typeface="Arial" panose="020B0604020202020204" pitchFamily="34" charset="0"/>
                </a:rPr>
                <a:t> layer)</a:t>
              </a:r>
            </a:p>
          </p:txBody>
        </p:sp>
      </p:grpSp>
      <p:grpSp>
        <p:nvGrpSpPr>
          <p:cNvPr id="57" name="Group 56">
            <a:extLst>
              <a:ext uri="{FF2B5EF4-FFF2-40B4-BE49-F238E27FC236}">
                <a16:creationId xmlns:a16="http://schemas.microsoft.com/office/drawing/2014/main" id="{80B8568E-C7B9-75DD-2B77-342172B3BE4F}"/>
              </a:ext>
            </a:extLst>
          </p:cNvPr>
          <p:cNvGrpSpPr/>
          <p:nvPr/>
        </p:nvGrpSpPr>
        <p:grpSpPr>
          <a:xfrm>
            <a:off x="7712651" y="2706334"/>
            <a:ext cx="3906773" cy="695407"/>
            <a:chOff x="11919830" y="1775315"/>
            <a:chExt cx="3906773" cy="1719923"/>
          </a:xfrm>
        </p:grpSpPr>
        <p:sp>
          <p:nvSpPr>
            <p:cNvPr id="58" name="Rectangle 57">
              <a:extLst>
                <a:ext uri="{FF2B5EF4-FFF2-40B4-BE49-F238E27FC236}">
                  <a16:creationId xmlns:a16="http://schemas.microsoft.com/office/drawing/2014/main" id="{8D08EBC8-FB90-A425-54AC-F98A14AE2F50}"/>
                </a:ext>
              </a:extLst>
            </p:cNvPr>
            <p:cNvSpPr/>
            <p:nvPr/>
          </p:nvSpPr>
          <p:spPr>
            <a:xfrm>
              <a:off x="14378652" y="2920519"/>
              <a:ext cx="1447951" cy="574719"/>
            </a:xfrm>
            <a:prstGeom prst="rect">
              <a:avLst/>
            </a:prstGeom>
            <a:solidFill>
              <a:srgbClr val="DF5DED"/>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74617C37-5F10-BE6F-092E-2EDA709B5FB9}"/>
                </a:ext>
              </a:extLst>
            </p:cNvPr>
            <p:cNvSpPr txBox="1"/>
            <p:nvPr/>
          </p:nvSpPr>
          <p:spPr>
            <a:xfrm>
              <a:off x="11919830" y="1775315"/>
              <a:ext cx="3669540" cy="1446301"/>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KCsSb</a:t>
              </a:r>
            </a:p>
            <a:p>
              <a:pPr algn="ctr"/>
              <a:r>
                <a:rPr lang="en-GB" sz="1600" b="1" dirty="0">
                  <a:latin typeface="Arial" panose="020B0604020202020204" pitchFamily="34" charset="0"/>
                  <a:cs typeface="Arial" panose="020B0604020202020204" pitchFamily="34" charset="0"/>
                </a:rPr>
                <a:t>(2</a:t>
              </a:r>
              <a:r>
                <a:rPr lang="en-GB" sz="1600" b="1" baseline="30000" dirty="0">
                  <a:latin typeface="Arial" panose="020B0604020202020204" pitchFamily="34" charset="0"/>
                  <a:cs typeface="Arial" panose="020B0604020202020204" pitchFamily="34" charset="0"/>
                </a:rPr>
                <a:t>nd</a:t>
              </a:r>
              <a:r>
                <a:rPr lang="en-GB" sz="1600" b="1" dirty="0">
                  <a:latin typeface="Arial" panose="020B0604020202020204" pitchFamily="34" charset="0"/>
                  <a:cs typeface="Arial" panose="020B0604020202020204" pitchFamily="34" charset="0"/>
                </a:rPr>
                <a:t> layer)</a:t>
              </a:r>
            </a:p>
          </p:txBody>
        </p:sp>
      </p:grpSp>
      <p:grpSp>
        <p:nvGrpSpPr>
          <p:cNvPr id="109" name="Group 108">
            <a:extLst>
              <a:ext uri="{FF2B5EF4-FFF2-40B4-BE49-F238E27FC236}">
                <a16:creationId xmlns:a16="http://schemas.microsoft.com/office/drawing/2014/main" id="{A39B8A82-842D-EB0A-4D0C-D97442D6ACB5}"/>
              </a:ext>
            </a:extLst>
          </p:cNvPr>
          <p:cNvGrpSpPr/>
          <p:nvPr/>
        </p:nvGrpSpPr>
        <p:grpSpPr>
          <a:xfrm>
            <a:off x="0" y="3079440"/>
            <a:ext cx="3583861" cy="2524325"/>
            <a:chOff x="1065456" y="2011050"/>
            <a:chExt cx="3583861" cy="2524325"/>
          </a:xfrm>
        </p:grpSpPr>
        <p:sp>
          <p:nvSpPr>
            <p:cNvPr id="110" name="TextBox 109">
              <a:extLst>
                <a:ext uri="{FF2B5EF4-FFF2-40B4-BE49-F238E27FC236}">
                  <a16:creationId xmlns:a16="http://schemas.microsoft.com/office/drawing/2014/main" id="{BB8B1665-41D6-21FE-3BA6-B1C7A8262E5D}"/>
                </a:ext>
              </a:extLst>
            </p:cNvPr>
            <p:cNvSpPr txBox="1"/>
            <p:nvPr/>
          </p:nvSpPr>
          <p:spPr>
            <a:xfrm>
              <a:off x="1065456" y="4012155"/>
              <a:ext cx="3583861" cy="523220"/>
            </a:xfrm>
            <a:prstGeom prst="rect">
              <a:avLst/>
            </a:prstGeom>
            <a:noFill/>
          </p:spPr>
          <p:txBody>
            <a:bodyPr wrap="square" rtlCol="0">
              <a:spAutoFit/>
            </a:bodyPr>
            <a:lstStyle/>
            <a:p>
              <a:pPr marL="285750" indent="-285750" algn="ctr">
                <a:buFont typeface="Wingdings" panose="05000000000000000000" pitchFamily="2" charset="2"/>
                <a:buChar char="§"/>
              </a:pPr>
              <a:r>
                <a:rPr lang="en-US" sz="1400" b="1" dirty="0">
                  <a:solidFill>
                    <a:schemeClr val="accent2"/>
                  </a:solidFill>
                  <a:latin typeface="Arial" panose="020B0604020202020204" pitchFamily="34" charset="0"/>
                  <a:cs typeface="Arial" panose="020B0604020202020204" pitchFamily="34" charset="0"/>
                </a:rPr>
                <a:t>Real-time reflectivity (@ 543 nm) during Sb deposition</a:t>
              </a:r>
            </a:p>
          </p:txBody>
        </p:sp>
        <p:pic>
          <p:nvPicPr>
            <p:cNvPr id="111" name="Picture 110">
              <a:extLst>
                <a:ext uri="{FF2B5EF4-FFF2-40B4-BE49-F238E27FC236}">
                  <a16:creationId xmlns:a16="http://schemas.microsoft.com/office/drawing/2014/main" id="{2397B9CA-385F-67FA-0437-1477F2A1F3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5941" y="2011050"/>
              <a:ext cx="2927233" cy="2030421"/>
            </a:xfrm>
            <a:prstGeom prst="rect">
              <a:avLst/>
            </a:prstGeom>
          </p:spPr>
        </p:pic>
      </p:grpSp>
      <p:sp>
        <p:nvSpPr>
          <p:cNvPr id="113" name="TextBox 112">
            <a:extLst>
              <a:ext uri="{FF2B5EF4-FFF2-40B4-BE49-F238E27FC236}">
                <a16:creationId xmlns:a16="http://schemas.microsoft.com/office/drawing/2014/main" id="{2D2841AA-7B4F-D116-EB47-7AAF13D3FFE3}"/>
              </a:ext>
            </a:extLst>
          </p:cNvPr>
          <p:cNvSpPr txBox="1"/>
          <p:nvPr/>
        </p:nvSpPr>
        <p:spPr>
          <a:xfrm>
            <a:off x="3399090" y="5157416"/>
            <a:ext cx="8711682" cy="1231106"/>
          </a:xfrm>
          <a:prstGeom prst="rect">
            <a:avLst/>
          </a:prstGeom>
          <a:noFill/>
        </p:spPr>
        <p:txBody>
          <a:bodyPr wrap="square">
            <a:spAutoFit/>
          </a:bodyPr>
          <a:lstStyle/>
          <a:p>
            <a:pPr marL="285750" indent="-285750">
              <a:spcAft>
                <a:spcPts val="6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Crystallization</a:t>
            </a:r>
            <a:r>
              <a:rPr lang="en-US" sz="1600" dirty="0">
                <a:latin typeface="Arial" panose="020B0604020202020204" pitchFamily="34" charset="0"/>
                <a:cs typeface="Arial" panose="020B0604020202020204" pitchFamily="34" charset="0"/>
              </a:rPr>
              <a:t> of </a:t>
            </a:r>
            <a:r>
              <a:rPr lang="en-US" sz="1600" b="1" dirty="0">
                <a:latin typeface="Arial" panose="020B0604020202020204" pitchFamily="34" charset="0"/>
                <a:cs typeface="Arial" panose="020B0604020202020204" pitchFamily="34" charset="0"/>
              </a:rPr>
              <a:t>Sb</a:t>
            </a:r>
            <a:r>
              <a:rPr lang="en-US" sz="1600" dirty="0">
                <a:latin typeface="Arial" panose="020B0604020202020204" pitchFamily="34" charset="0"/>
                <a:cs typeface="Arial" panose="020B0604020202020204" pitchFamily="34" charset="0"/>
              </a:rPr>
              <a:t> typically </a:t>
            </a:r>
            <a:r>
              <a:rPr lang="en-US" sz="1600" b="1" dirty="0">
                <a:latin typeface="Arial" panose="020B0604020202020204" pitchFamily="34" charset="0"/>
                <a:cs typeface="Arial" panose="020B0604020202020204" pitchFamily="34" charset="0"/>
              </a:rPr>
              <a:t>begins</a:t>
            </a:r>
            <a:r>
              <a:rPr lang="en-US" sz="1600" dirty="0">
                <a:latin typeface="Arial" panose="020B0604020202020204" pitchFamily="34" charset="0"/>
                <a:cs typeface="Arial" panose="020B0604020202020204" pitchFamily="34" charset="0"/>
              </a:rPr>
              <a:t> around </a:t>
            </a:r>
            <a:r>
              <a:rPr lang="en-US" sz="1600" b="1" dirty="0">
                <a:latin typeface="Arial" panose="020B0604020202020204" pitchFamily="34" charset="0"/>
                <a:cs typeface="Arial" panose="020B0604020202020204" pitchFamily="34" charset="0"/>
              </a:rPr>
              <a:t>4-6 nm</a:t>
            </a:r>
            <a:r>
              <a:rPr lang="en-US" sz="1600" dirty="0">
                <a:latin typeface="Arial" panose="020B0604020202020204" pitchFamily="34" charset="0"/>
                <a:cs typeface="Arial" panose="020B0604020202020204" pitchFamily="34" charset="0"/>
              </a:rPr>
              <a:t>.</a:t>
            </a:r>
          </a:p>
          <a:p>
            <a:pPr marL="285750" indent="-285750">
              <a:spcAft>
                <a:spcPts val="6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Sb</a:t>
            </a:r>
            <a:r>
              <a:rPr lang="en-US" sz="1600" dirty="0">
                <a:latin typeface="Arial" panose="020B0604020202020204" pitchFamily="34" charset="0"/>
                <a:cs typeface="Arial" panose="020B0604020202020204" pitchFamily="34" charset="0"/>
              </a:rPr>
              <a:t> deposition was </a:t>
            </a:r>
            <a:r>
              <a:rPr lang="en-US" sz="1600" b="1" dirty="0">
                <a:latin typeface="Arial" panose="020B0604020202020204" pitchFamily="34" charset="0"/>
                <a:cs typeface="Arial" panose="020B0604020202020204" pitchFamily="34" charset="0"/>
              </a:rPr>
              <a:t>stopped</a:t>
            </a:r>
            <a:r>
              <a:rPr lang="en-US" sz="1600" dirty="0">
                <a:latin typeface="Arial" panose="020B0604020202020204" pitchFamily="34" charset="0"/>
                <a:cs typeface="Arial" panose="020B0604020202020204" pitchFamily="34" charset="0"/>
              </a:rPr>
              <a:t> at </a:t>
            </a:r>
            <a:r>
              <a:rPr lang="en-US" sz="1600" b="1" dirty="0">
                <a:latin typeface="Arial" panose="020B0604020202020204" pitchFamily="34" charset="0"/>
                <a:cs typeface="Arial" panose="020B0604020202020204" pitchFamily="34" charset="0"/>
              </a:rPr>
              <a:t>3 nm </a:t>
            </a:r>
            <a:r>
              <a:rPr lang="en-US" sz="1600" dirty="0">
                <a:latin typeface="Arial" panose="020B0604020202020204" pitchFamily="34" charset="0"/>
                <a:cs typeface="Arial" panose="020B0604020202020204" pitchFamily="34" charset="0"/>
              </a:rPr>
              <a:t>to </a:t>
            </a:r>
            <a:r>
              <a:rPr lang="en-US" sz="1600" b="1" dirty="0">
                <a:latin typeface="Arial" panose="020B0604020202020204" pitchFamily="34" charset="0"/>
                <a:cs typeface="Arial" panose="020B0604020202020204" pitchFamily="34" charset="0"/>
              </a:rPr>
              <a:t>avoid</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crystallization</a:t>
            </a:r>
            <a:r>
              <a:rPr lang="en-US" sz="16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US" sz="1600" b="1" dirty="0">
                <a:latin typeface="Arial" panose="020B0604020202020204" pitchFamily="34" charset="0"/>
                <a:cs typeface="Arial" panose="020B0604020202020204" pitchFamily="34" charset="0"/>
              </a:rPr>
              <a:t>AFM studies </a:t>
            </a:r>
            <a:r>
              <a:rPr lang="en-US" sz="1600" dirty="0">
                <a:latin typeface="Arial" panose="020B0604020202020204" pitchFamily="34" charset="0"/>
                <a:cs typeface="Arial" panose="020B0604020202020204" pitchFamily="34" charset="0"/>
              </a:rPr>
              <a:t>show that </a:t>
            </a:r>
            <a:r>
              <a:rPr lang="en-US" sz="1600" b="1" dirty="0">
                <a:latin typeface="Arial" panose="020B0604020202020204" pitchFamily="34" charset="0"/>
                <a:cs typeface="Arial" panose="020B0604020202020204" pitchFamily="34" charset="0"/>
              </a:rPr>
              <a:t>alkali</a:t>
            </a:r>
            <a:r>
              <a:rPr lang="en-US" sz="1600" dirty="0">
                <a:latin typeface="Arial" panose="020B0604020202020204" pitchFamily="34" charset="0"/>
                <a:cs typeface="Arial" panose="020B0604020202020204" pitchFamily="34" charset="0"/>
              </a:rPr>
              <a:t> metal </a:t>
            </a:r>
            <a:r>
              <a:rPr lang="en-US" sz="1600" b="1" dirty="0">
                <a:latin typeface="Arial" panose="020B0604020202020204" pitchFamily="34" charset="0"/>
                <a:cs typeface="Arial" panose="020B0604020202020204" pitchFamily="34" charset="0"/>
              </a:rPr>
              <a:t>diffusion</a:t>
            </a:r>
            <a:r>
              <a:rPr lang="en-US" sz="1600" dirty="0">
                <a:latin typeface="Arial" panose="020B0604020202020204" pitchFamily="34" charset="0"/>
                <a:cs typeface="Arial" panose="020B0604020202020204" pitchFamily="34" charset="0"/>
              </a:rPr>
              <a:t> into </a:t>
            </a:r>
            <a:r>
              <a:rPr lang="en-US" sz="1600" b="1" dirty="0">
                <a:latin typeface="Arial" panose="020B0604020202020204" pitchFamily="34" charset="0"/>
                <a:cs typeface="Arial" panose="020B0604020202020204" pitchFamily="34" charset="0"/>
              </a:rPr>
              <a:t>crystalline Sb</a:t>
            </a:r>
            <a:r>
              <a:rPr lang="en-US" sz="1600" dirty="0">
                <a:latin typeface="Arial" panose="020B0604020202020204" pitchFamily="34" charset="0"/>
                <a:cs typeface="Arial" panose="020B0604020202020204" pitchFamily="34" charset="0"/>
              </a:rPr>
              <a:t> can cause </a:t>
            </a:r>
            <a:r>
              <a:rPr lang="en-US" sz="1600" b="1" dirty="0">
                <a:latin typeface="Arial" panose="020B0604020202020204" pitchFamily="34" charset="0"/>
                <a:cs typeface="Arial" panose="020B0604020202020204" pitchFamily="34" charset="0"/>
              </a:rPr>
              <a:t>stress</a:t>
            </a:r>
            <a:r>
              <a:rPr lang="en-US" sz="1600" dirty="0">
                <a:latin typeface="Arial" panose="020B0604020202020204" pitchFamily="34" charset="0"/>
                <a:cs typeface="Arial" panose="020B0604020202020204" pitchFamily="34" charset="0"/>
              </a:rPr>
              <a:t> and structural changes, </a:t>
            </a:r>
            <a:r>
              <a:rPr lang="en-US" sz="1600" b="1" dirty="0">
                <a:latin typeface="Arial" panose="020B0604020202020204" pitchFamily="34" charset="0"/>
                <a:cs typeface="Arial" panose="020B0604020202020204" pitchFamily="34" charset="0"/>
              </a:rPr>
              <a:t>increasing</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roughness</a:t>
            </a:r>
            <a:r>
              <a:rPr lang="en-US" sz="1600" dirty="0">
                <a:latin typeface="Arial" panose="020B0604020202020204" pitchFamily="34" charset="0"/>
                <a:cs typeface="Arial" panose="020B0604020202020204" pitchFamily="34" charset="0"/>
              </a:rPr>
              <a:t> and leading to nano-pillar formation [2].</a:t>
            </a:r>
          </a:p>
        </p:txBody>
      </p:sp>
      <p:grpSp>
        <p:nvGrpSpPr>
          <p:cNvPr id="125" name="Group 124">
            <a:extLst>
              <a:ext uri="{FF2B5EF4-FFF2-40B4-BE49-F238E27FC236}">
                <a16:creationId xmlns:a16="http://schemas.microsoft.com/office/drawing/2014/main" id="{879D447E-E317-F016-8177-0A79E6C48544}"/>
              </a:ext>
            </a:extLst>
          </p:cNvPr>
          <p:cNvGrpSpPr/>
          <p:nvPr/>
        </p:nvGrpSpPr>
        <p:grpSpPr>
          <a:xfrm>
            <a:off x="3583861" y="2896692"/>
            <a:ext cx="3583860" cy="2213452"/>
            <a:chOff x="3583861" y="2896692"/>
            <a:chExt cx="3583860" cy="2213452"/>
          </a:xfrm>
        </p:grpSpPr>
        <p:grpSp>
          <p:nvGrpSpPr>
            <p:cNvPr id="120" name="Group 119">
              <a:extLst>
                <a:ext uri="{FF2B5EF4-FFF2-40B4-BE49-F238E27FC236}">
                  <a16:creationId xmlns:a16="http://schemas.microsoft.com/office/drawing/2014/main" id="{5425B7A1-F5EF-EBE3-D36A-68BD61436DA1}"/>
                </a:ext>
              </a:extLst>
            </p:cNvPr>
            <p:cNvGrpSpPr/>
            <p:nvPr/>
          </p:nvGrpSpPr>
          <p:grpSpPr>
            <a:xfrm>
              <a:off x="3583861" y="3079202"/>
              <a:ext cx="3583860" cy="2030942"/>
              <a:chOff x="3583861" y="3079202"/>
              <a:chExt cx="3583860" cy="2030942"/>
            </a:xfrm>
          </p:grpSpPr>
          <p:pic>
            <p:nvPicPr>
              <p:cNvPr id="117" name="Picture 116">
                <a:extLst>
                  <a:ext uri="{FF2B5EF4-FFF2-40B4-BE49-F238E27FC236}">
                    <a16:creationId xmlns:a16="http://schemas.microsoft.com/office/drawing/2014/main" id="{4B801D8F-B3C1-1B3F-A4DF-113B08B331A5}"/>
                  </a:ext>
                </a:extLst>
              </p:cNvPr>
              <p:cNvPicPr>
                <a:picLocks noChangeAspect="1"/>
              </p:cNvPicPr>
              <p:nvPr/>
            </p:nvPicPr>
            <p:blipFill>
              <a:blip r:embed="rId7"/>
              <a:stretch>
                <a:fillRect/>
              </a:stretch>
            </p:blipFill>
            <p:spPr>
              <a:xfrm>
                <a:off x="3695365" y="3079202"/>
                <a:ext cx="3223302" cy="2030942"/>
              </a:xfrm>
              <a:prstGeom prst="rect">
                <a:avLst/>
              </a:prstGeom>
            </p:spPr>
          </p:pic>
          <p:sp>
            <p:nvSpPr>
              <p:cNvPr id="119" name="TextBox 118">
                <a:extLst>
                  <a:ext uri="{FF2B5EF4-FFF2-40B4-BE49-F238E27FC236}">
                    <a16:creationId xmlns:a16="http://schemas.microsoft.com/office/drawing/2014/main" id="{17BD6385-C7F2-129F-BDCF-1695DBF15570}"/>
                  </a:ext>
                </a:extLst>
              </p:cNvPr>
              <p:cNvSpPr txBox="1"/>
              <p:nvPr/>
            </p:nvSpPr>
            <p:spPr>
              <a:xfrm>
                <a:off x="5307016" y="3451354"/>
                <a:ext cx="1166303" cy="461665"/>
              </a:xfrm>
              <a:prstGeom prst="rect">
                <a:avLst/>
              </a:prstGeom>
              <a:noFill/>
            </p:spPr>
            <p:txBody>
              <a:bodyPr wrap="square">
                <a:spAutoFit/>
              </a:bodyPr>
              <a:lstStyle/>
              <a:p>
                <a:pPr algn="ctr"/>
                <a:r>
                  <a:rPr kumimoji="0" lang="en-US" sz="1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XRD spectra </a:t>
                </a:r>
              </a:p>
              <a:p>
                <a:pPr algn="ctr"/>
                <a:r>
                  <a:rPr lang="en-US" sz="1200" b="1" dirty="0">
                    <a:solidFill>
                      <a:srgbClr val="FF0000"/>
                    </a:solidFill>
                    <a:latin typeface="Arial" panose="020B0604020202020204" pitchFamily="34" charset="0"/>
                    <a:cs typeface="Arial" panose="020B0604020202020204" pitchFamily="34" charset="0"/>
                  </a:rPr>
                  <a:t>during Sb</a:t>
                </a:r>
                <a:endParaRPr lang="en-US" sz="1200" b="1" dirty="0">
                  <a:solidFill>
                    <a:srgbClr val="FF0000"/>
                  </a:solidFill>
                </a:endParaRPr>
              </a:p>
            </p:txBody>
          </p:sp>
          <p:sp>
            <p:nvSpPr>
              <p:cNvPr id="118" name="Oval 117">
                <a:extLst>
                  <a:ext uri="{FF2B5EF4-FFF2-40B4-BE49-F238E27FC236}">
                    <a16:creationId xmlns:a16="http://schemas.microsoft.com/office/drawing/2014/main" id="{3FAC0A9F-5D6A-9DF2-14D2-1280F8226698}"/>
                  </a:ext>
                </a:extLst>
              </p:cNvPr>
              <p:cNvSpPr/>
              <p:nvPr/>
            </p:nvSpPr>
            <p:spPr>
              <a:xfrm>
                <a:off x="3583861" y="4504559"/>
                <a:ext cx="3583860" cy="252429"/>
              </a:xfrm>
              <a:prstGeom prst="ellipse">
                <a:avLst/>
              </a:prstGeom>
              <a:noFill/>
              <a:ln w="28575">
                <a:solidFill>
                  <a:schemeClr val="tx1">
                    <a:lumMod val="95000"/>
                    <a:lumOff val="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1" name="TextBox 120">
              <a:extLst>
                <a:ext uri="{FF2B5EF4-FFF2-40B4-BE49-F238E27FC236}">
                  <a16:creationId xmlns:a16="http://schemas.microsoft.com/office/drawing/2014/main" id="{09CC7987-111E-47E9-F196-6DAB6FF5D08E}"/>
                </a:ext>
              </a:extLst>
            </p:cNvPr>
            <p:cNvSpPr txBox="1"/>
            <p:nvPr/>
          </p:nvSpPr>
          <p:spPr>
            <a:xfrm>
              <a:off x="4062767" y="2896692"/>
              <a:ext cx="2381594" cy="307777"/>
            </a:xfrm>
            <a:prstGeom prst="rect">
              <a:avLst/>
            </a:prstGeom>
            <a:noFill/>
          </p:spPr>
          <p:txBody>
            <a:bodyPr wrap="square">
              <a:spAutoFit/>
            </a:bodyPr>
            <a:lstStyle/>
            <a:p>
              <a:pPr algn="ctr"/>
              <a:r>
                <a:rPr kumimoji="0" lang="en-US" sz="1400"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Previous XRD findings [1]</a:t>
              </a:r>
              <a:endParaRPr lang="en-US" sz="1400" b="1" dirty="0">
                <a:solidFill>
                  <a:schemeClr val="accent2"/>
                </a:solidFill>
              </a:endParaRPr>
            </a:p>
          </p:txBody>
        </p:sp>
      </p:grpSp>
      <p:grpSp>
        <p:nvGrpSpPr>
          <p:cNvPr id="124" name="Group 123">
            <a:extLst>
              <a:ext uri="{FF2B5EF4-FFF2-40B4-BE49-F238E27FC236}">
                <a16:creationId xmlns:a16="http://schemas.microsoft.com/office/drawing/2014/main" id="{897F2691-12C5-5869-C80B-4FB1EAED28B9}"/>
              </a:ext>
            </a:extLst>
          </p:cNvPr>
          <p:cNvGrpSpPr/>
          <p:nvPr/>
        </p:nvGrpSpPr>
        <p:grpSpPr>
          <a:xfrm>
            <a:off x="1134024" y="6455565"/>
            <a:ext cx="10678590" cy="391006"/>
            <a:chOff x="1146460" y="6381376"/>
            <a:chExt cx="10678590" cy="391006"/>
          </a:xfrm>
        </p:grpSpPr>
        <p:sp>
          <p:nvSpPr>
            <p:cNvPr id="115" name="TextBox 114">
              <a:extLst>
                <a:ext uri="{FF2B5EF4-FFF2-40B4-BE49-F238E27FC236}">
                  <a16:creationId xmlns:a16="http://schemas.microsoft.com/office/drawing/2014/main" id="{B7D715BF-7DF1-5576-2D0D-9F24C6C79262}"/>
                </a:ext>
              </a:extLst>
            </p:cNvPr>
            <p:cNvSpPr txBox="1"/>
            <p:nvPr/>
          </p:nvSpPr>
          <p:spPr>
            <a:xfrm>
              <a:off x="1146460" y="6556938"/>
              <a:ext cx="10512331" cy="21544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2] S. Schubert, M. Ruiz-</a:t>
              </a:r>
              <a:r>
                <a:rPr lang="en-US" sz="800" dirty="0" err="1">
                  <a:latin typeface="Arial" panose="020B0604020202020204" pitchFamily="34" charset="0"/>
                  <a:cs typeface="Arial" panose="020B0604020202020204" pitchFamily="34" charset="0"/>
                </a:rPr>
                <a:t>Osés</a:t>
              </a:r>
              <a:r>
                <a:rPr lang="en-US" sz="800" dirty="0">
                  <a:latin typeface="Arial" panose="020B0604020202020204" pitchFamily="34" charset="0"/>
                  <a:cs typeface="Arial" panose="020B0604020202020204" pitchFamily="34" charset="0"/>
                </a:rPr>
                <a:t>, et al., “Bi-alkali antimonide photocathodes for high brightness accelerators,” APL </a:t>
              </a:r>
              <a:r>
                <a:rPr lang="en-US" sz="800" dirty="0" err="1">
                  <a:latin typeface="Arial" panose="020B0604020202020204" pitchFamily="34" charset="0"/>
                  <a:cs typeface="Arial" panose="020B0604020202020204" pitchFamily="34" charset="0"/>
                </a:rPr>
                <a:t>Materials,vol</a:t>
              </a:r>
              <a:r>
                <a:rPr lang="en-US" sz="800" dirty="0">
                  <a:latin typeface="Arial" panose="020B0604020202020204" pitchFamily="34" charset="0"/>
                  <a:cs typeface="Arial" panose="020B0604020202020204" pitchFamily="34" charset="0"/>
                </a:rPr>
                <a:t>. 1, no. 3, AIP Publishing, Sep. 2013.doi:10.1063/1.4821625.</a:t>
              </a:r>
            </a:p>
          </p:txBody>
        </p:sp>
        <p:sp>
          <p:nvSpPr>
            <p:cNvPr id="123" name="TextBox 122">
              <a:extLst>
                <a:ext uri="{FF2B5EF4-FFF2-40B4-BE49-F238E27FC236}">
                  <a16:creationId xmlns:a16="http://schemas.microsoft.com/office/drawing/2014/main" id="{72E26BB7-A6E1-71EA-78E7-B0D99FFEB451}"/>
                </a:ext>
              </a:extLst>
            </p:cNvPr>
            <p:cNvSpPr txBox="1"/>
            <p:nvPr/>
          </p:nvSpPr>
          <p:spPr>
            <a:xfrm>
              <a:off x="1146460" y="6381376"/>
              <a:ext cx="10678590" cy="21544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1] S. Schubert, J., Wong, J. Feng, S. Karkare, et al., “</a:t>
              </a:r>
              <a:r>
                <a:rPr lang="en-US" sz="800" dirty="0" err="1">
                  <a:latin typeface="Arial" panose="020B0604020202020204" pitchFamily="34" charset="0"/>
                  <a:cs typeface="Arial" panose="020B0604020202020204" pitchFamily="34" charset="0"/>
                </a:rPr>
                <a:t>Bialkali</a:t>
              </a:r>
              <a:r>
                <a:rPr lang="en-US" sz="800" dirty="0">
                  <a:latin typeface="Arial" panose="020B0604020202020204" pitchFamily="34" charset="0"/>
                  <a:cs typeface="Arial" panose="020B0604020202020204" pitchFamily="34" charset="0"/>
                </a:rPr>
                <a:t> antimonide photocathode growth: An X-ray diffraction study”, Journal of Applied Physics, vol. 120, no. 3, Jul. 2016. doi:10.1063/1.4959218</a:t>
              </a:r>
            </a:p>
          </p:txBody>
        </p:sp>
      </p:grpSp>
      <p:grpSp>
        <p:nvGrpSpPr>
          <p:cNvPr id="132" name="Group 131">
            <a:extLst>
              <a:ext uri="{FF2B5EF4-FFF2-40B4-BE49-F238E27FC236}">
                <a16:creationId xmlns:a16="http://schemas.microsoft.com/office/drawing/2014/main" id="{7C8822A8-AD4C-5372-3DDF-F8E96D70C3BD}"/>
              </a:ext>
            </a:extLst>
          </p:cNvPr>
          <p:cNvGrpSpPr/>
          <p:nvPr/>
        </p:nvGrpSpPr>
        <p:grpSpPr>
          <a:xfrm>
            <a:off x="1351118" y="1487685"/>
            <a:ext cx="5089079" cy="970426"/>
            <a:chOff x="1351118" y="1487685"/>
            <a:chExt cx="5089079" cy="970426"/>
          </a:xfrm>
        </p:grpSpPr>
        <p:grpSp>
          <p:nvGrpSpPr>
            <p:cNvPr id="130" name="Group 129">
              <a:extLst>
                <a:ext uri="{FF2B5EF4-FFF2-40B4-BE49-F238E27FC236}">
                  <a16:creationId xmlns:a16="http://schemas.microsoft.com/office/drawing/2014/main" id="{71C8353E-FCDD-87F9-CFD1-A3EAD8B1426B}"/>
                </a:ext>
              </a:extLst>
            </p:cNvPr>
            <p:cNvGrpSpPr/>
            <p:nvPr/>
          </p:nvGrpSpPr>
          <p:grpSpPr>
            <a:xfrm>
              <a:off x="1351118" y="1487685"/>
              <a:ext cx="5071447" cy="970426"/>
              <a:chOff x="1351118" y="1487685"/>
              <a:chExt cx="5071447" cy="970426"/>
            </a:xfrm>
          </p:grpSpPr>
          <p:grpSp>
            <p:nvGrpSpPr>
              <p:cNvPr id="71" name="Group 70">
                <a:extLst>
                  <a:ext uri="{FF2B5EF4-FFF2-40B4-BE49-F238E27FC236}">
                    <a16:creationId xmlns:a16="http://schemas.microsoft.com/office/drawing/2014/main" id="{6822A8DF-DD48-D817-1B49-CBF6DAA75134}"/>
                  </a:ext>
                </a:extLst>
              </p:cNvPr>
              <p:cNvGrpSpPr/>
              <p:nvPr/>
            </p:nvGrpSpPr>
            <p:grpSpPr>
              <a:xfrm>
                <a:off x="1351118" y="1568583"/>
                <a:ext cx="5071447" cy="889528"/>
                <a:chOff x="1351118" y="1372633"/>
                <a:chExt cx="5071447" cy="889528"/>
              </a:xfrm>
            </p:grpSpPr>
            <p:grpSp>
              <p:nvGrpSpPr>
                <p:cNvPr id="62" name="Group 61">
                  <a:extLst>
                    <a:ext uri="{FF2B5EF4-FFF2-40B4-BE49-F238E27FC236}">
                      <a16:creationId xmlns:a16="http://schemas.microsoft.com/office/drawing/2014/main" id="{47218984-49E1-4C7D-EA7D-7BFFF9128B6E}"/>
                    </a:ext>
                  </a:extLst>
                </p:cNvPr>
                <p:cNvGrpSpPr/>
                <p:nvPr/>
              </p:nvGrpSpPr>
              <p:grpSpPr>
                <a:xfrm>
                  <a:off x="1351118" y="1372633"/>
                  <a:ext cx="5071447" cy="889528"/>
                  <a:chOff x="1351118" y="1372633"/>
                  <a:chExt cx="5071447" cy="889528"/>
                </a:xfrm>
              </p:grpSpPr>
              <p:grpSp>
                <p:nvGrpSpPr>
                  <p:cNvPr id="50" name="Group 49">
                    <a:extLst>
                      <a:ext uri="{FF2B5EF4-FFF2-40B4-BE49-F238E27FC236}">
                        <a16:creationId xmlns:a16="http://schemas.microsoft.com/office/drawing/2014/main" id="{F171A112-579B-C517-5575-AFE849BEA1E6}"/>
                      </a:ext>
                    </a:extLst>
                  </p:cNvPr>
                  <p:cNvGrpSpPr/>
                  <p:nvPr/>
                </p:nvGrpSpPr>
                <p:grpSpPr>
                  <a:xfrm>
                    <a:off x="1351118" y="1738941"/>
                    <a:ext cx="5071447" cy="523220"/>
                    <a:chOff x="1351118" y="1738941"/>
                    <a:chExt cx="5071447" cy="523220"/>
                  </a:xfrm>
                </p:grpSpPr>
                <p:grpSp>
                  <p:nvGrpSpPr>
                    <p:cNvPr id="40" name="Group 39">
                      <a:extLst>
                        <a:ext uri="{FF2B5EF4-FFF2-40B4-BE49-F238E27FC236}">
                          <a16:creationId xmlns:a16="http://schemas.microsoft.com/office/drawing/2014/main" id="{F7EC6C93-1C0F-FF20-CB5B-3F800BFC1B10}"/>
                        </a:ext>
                      </a:extLst>
                    </p:cNvPr>
                    <p:cNvGrpSpPr/>
                    <p:nvPr/>
                  </p:nvGrpSpPr>
                  <p:grpSpPr>
                    <a:xfrm>
                      <a:off x="1351118" y="1738941"/>
                      <a:ext cx="5071447" cy="523220"/>
                      <a:chOff x="1351118" y="1738941"/>
                      <a:chExt cx="5071447" cy="523220"/>
                    </a:xfrm>
                  </p:grpSpPr>
                  <p:grpSp>
                    <p:nvGrpSpPr>
                      <p:cNvPr id="23" name="Group 22">
                        <a:extLst>
                          <a:ext uri="{FF2B5EF4-FFF2-40B4-BE49-F238E27FC236}">
                            <a16:creationId xmlns:a16="http://schemas.microsoft.com/office/drawing/2014/main" id="{EAB57A90-4121-A575-5DA0-1C81B1938D42}"/>
                          </a:ext>
                        </a:extLst>
                      </p:cNvPr>
                      <p:cNvGrpSpPr/>
                      <p:nvPr/>
                    </p:nvGrpSpPr>
                    <p:grpSpPr>
                      <a:xfrm>
                        <a:off x="2146651" y="1738941"/>
                        <a:ext cx="4275914" cy="523220"/>
                        <a:chOff x="2064498" y="1487042"/>
                        <a:chExt cx="4275914" cy="523220"/>
                      </a:xfrm>
                    </p:grpSpPr>
                    <p:sp>
                      <p:nvSpPr>
                        <p:cNvPr id="12" name="TextBox 11">
                          <a:extLst>
                            <a:ext uri="{FF2B5EF4-FFF2-40B4-BE49-F238E27FC236}">
                              <a16:creationId xmlns:a16="http://schemas.microsoft.com/office/drawing/2014/main" id="{8E0169AB-C346-2234-6BD7-8F3BFEC8E332}"/>
                            </a:ext>
                          </a:extLst>
                        </p:cNvPr>
                        <p:cNvSpPr txBox="1"/>
                        <p:nvPr/>
                      </p:nvSpPr>
                      <p:spPr>
                        <a:xfrm>
                          <a:off x="2064498" y="1545514"/>
                          <a:ext cx="303382"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K</a:t>
                          </a:r>
                        </a:p>
                      </p:txBody>
                    </p:sp>
                    <p:sp>
                      <p:nvSpPr>
                        <p:cNvPr id="13" name="TextBox 12">
                          <a:extLst>
                            <a:ext uri="{FF2B5EF4-FFF2-40B4-BE49-F238E27FC236}">
                              <a16:creationId xmlns:a16="http://schemas.microsoft.com/office/drawing/2014/main" id="{2BFD7409-FAB4-430B-644D-E7D8C54B326C}"/>
                            </a:ext>
                          </a:extLst>
                        </p:cNvPr>
                        <p:cNvSpPr txBox="1"/>
                        <p:nvPr/>
                      </p:nvSpPr>
                      <p:spPr>
                        <a:xfrm>
                          <a:off x="3143314" y="1487042"/>
                          <a:ext cx="570990" cy="523220"/>
                        </a:xfrm>
                        <a:prstGeom prst="rect">
                          <a:avLst/>
                        </a:prstGeom>
                        <a:solidFill>
                          <a:srgbClr val="00B0F0"/>
                        </a:solidFill>
                        <a:ln w="19050">
                          <a:solidFill>
                            <a:srgbClr val="00B0F0"/>
                          </a:solidFill>
                        </a:ln>
                      </p:spPr>
                      <p:txBody>
                        <a:bodyPr wrap="none" rtlCol="0">
                          <a:spAutoFit/>
                        </a:bodyPr>
                        <a:lstStyle/>
                        <a:p>
                          <a:r>
                            <a:rPr lang="en-IN" sz="1600" dirty="0">
                              <a:latin typeface="Arial" panose="020B0604020202020204" pitchFamily="34" charset="0"/>
                              <a:cs typeface="Arial" panose="020B0604020202020204" pitchFamily="34" charset="0"/>
                            </a:rPr>
                            <a:t>K</a:t>
                          </a:r>
                          <a:r>
                            <a:rPr lang="en-US" sz="1600" dirty="0">
                              <a:latin typeface="Arial" panose="020B0604020202020204" pitchFamily="34" charset="0"/>
                              <a:cs typeface="Arial" panose="020B0604020202020204" pitchFamily="34" charset="0"/>
                            </a:rPr>
                            <a:t>Sb</a:t>
                          </a:r>
                        </a:p>
                        <a:p>
                          <a:pPr algn="ctr"/>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F92251B2-584E-2669-54C8-3C62BDA8D886}"/>
                            </a:ext>
                          </a:extLst>
                        </p:cNvPr>
                        <p:cNvSpPr txBox="1"/>
                        <p:nvPr/>
                      </p:nvSpPr>
                      <p:spPr>
                        <a:xfrm>
                          <a:off x="4432633" y="1552325"/>
                          <a:ext cx="410974"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Cs</a:t>
                          </a:r>
                        </a:p>
                      </p:txBody>
                    </p:sp>
                    <p:sp>
                      <p:nvSpPr>
                        <p:cNvPr id="15" name="TextBox 14">
                          <a:extLst>
                            <a:ext uri="{FF2B5EF4-FFF2-40B4-BE49-F238E27FC236}">
                              <a16:creationId xmlns:a16="http://schemas.microsoft.com/office/drawing/2014/main" id="{655F424A-F96D-2FF3-918E-E9BFC897D369}"/>
                            </a:ext>
                          </a:extLst>
                        </p:cNvPr>
                        <p:cNvSpPr txBox="1"/>
                        <p:nvPr/>
                      </p:nvSpPr>
                      <p:spPr>
                        <a:xfrm>
                          <a:off x="5399129" y="1487042"/>
                          <a:ext cx="941283" cy="523220"/>
                        </a:xfrm>
                        <a:prstGeom prst="rect">
                          <a:avLst/>
                        </a:prstGeom>
                        <a:solidFill>
                          <a:schemeClr val="accent6">
                            <a:lumMod val="60000"/>
                            <a:lumOff val="40000"/>
                          </a:schemeClr>
                        </a:solidFill>
                        <a:ln>
                          <a:solidFill>
                            <a:schemeClr val="accent6">
                              <a:lumMod val="40000"/>
                              <a:lumOff val="60000"/>
                            </a:schemeClr>
                          </a:solidFill>
                        </a:ln>
                      </p:spPr>
                      <p:txBody>
                        <a:bodyPr wrap="none" rtlCol="0">
                          <a:spAutoFit/>
                        </a:bodyPr>
                        <a:lstStyle/>
                        <a:p>
                          <a:r>
                            <a:rPr lang="en-US" sz="1600" dirty="0">
                              <a:latin typeface="Arial" panose="020B0604020202020204" pitchFamily="34" charset="0"/>
                              <a:cs typeface="Arial" panose="020B0604020202020204" pitchFamily="34" charset="0"/>
                            </a:rPr>
                            <a:t>KCsSb</a:t>
                          </a:r>
                        </a:p>
                        <a:p>
                          <a:pPr algn="ctr"/>
                          <a:r>
                            <a:rPr lang="en-US" sz="1200" dirty="0">
                              <a:latin typeface="Arial" panose="020B0604020202020204" pitchFamily="34" charset="0"/>
                              <a:cs typeface="Arial" panose="020B0604020202020204" pitchFamily="34" charset="0"/>
                            </a:rPr>
                            <a:t>(1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layer)</a:t>
                          </a:r>
                        </a:p>
                      </p:txBody>
                    </p:sp>
                  </p:grpSp>
                  <p:cxnSp>
                    <p:nvCxnSpPr>
                      <p:cNvPr id="25" name="Straight Arrow Connector 24">
                        <a:extLst>
                          <a:ext uri="{FF2B5EF4-FFF2-40B4-BE49-F238E27FC236}">
                            <a16:creationId xmlns:a16="http://schemas.microsoft.com/office/drawing/2014/main" id="{FC9482D4-A4F8-FB8E-8882-B76E6E9BF38A}"/>
                          </a:ext>
                        </a:extLst>
                      </p:cNvPr>
                      <p:cNvCxnSpPr/>
                      <p:nvPr/>
                    </p:nvCxnSpPr>
                    <p:spPr>
                      <a:xfrm flipV="1">
                        <a:off x="1351118" y="1968496"/>
                        <a:ext cx="671804" cy="681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6" name="Straight Arrow Connector 25">
                      <a:extLst>
                        <a:ext uri="{FF2B5EF4-FFF2-40B4-BE49-F238E27FC236}">
                          <a16:creationId xmlns:a16="http://schemas.microsoft.com/office/drawing/2014/main" id="{FD9F41B6-71FB-5981-DE20-7709F47AAC82}"/>
                        </a:ext>
                      </a:extLst>
                    </p:cNvPr>
                    <p:cNvCxnSpPr>
                      <a:cxnSpLocks/>
                    </p:cNvCxnSpPr>
                    <p:nvPr/>
                  </p:nvCxnSpPr>
                  <p:spPr>
                    <a:xfrm>
                      <a:off x="2604589" y="1968486"/>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F5C6638-ADC2-CAF1-4B6B-8554CE7643E4}"/>
                        </a:ext>
                      </a:extLst>
                    </p:cNvPr>
                    <p:cNvCxnSpPr>
                      <a:cxnSpLocks/>
                    </p:cNvCxnSpPr>
                    <p:nvPr/>
                  </p:nvCxnSpPr>
                  <p:spPr>
                    <a:xfrm>
                      <a:off x="3908424" y="1958909"/>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6C909E6-E13B-D251-1CAD-0B31614D67AD}"/>
                        </a:ext>
                      </a:extLst>
                    </p:cNvPr>
                    <p:cNvCxnSpPr>
                      <a:cxnSpLocks/>
                    </p:cNvCxnSpPr>
                    <p:nvPr/>
                  </p:nvCxnSpPr>
                  <p:spPr>
                    <a:xfrm>
                      <a:off x="4925760" y="1968486"/>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5286C3E9-3B75-AB81-6B94-C8788194470B}"/>
                      </a:ext>
                    </a:extLst>
                  </p:cNvPr>
                  <p:cNvSpPr txBox="1"/>
                  <p:nvPr/>
                </p:nvSpPr>
                <p:spPr>
                  <a:xfrm>
                    <a:off x="1633260" y="1372633"/>
                    <a:ext cx="138852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Until QE reaches </a:t>
                    </a:r>
                  </a:p>
                  <a:p>
                    <a:pPr algn="ctr"/>
                    <a:r>
                      <a:rPr lang="en-US" sz="1200" dirty="0">
                        <a:latin typeface="Arial" panose="020B0604020202020204" pitchFamily="34" charset="0"/>
                        <a:cs typeface="Arial" panose="020B0604020202020204" pitchFamily="34" charset="0"/>
                      </a:rPr>
                      <a:t>maximum</a:t>
                    </a:r>
                  </a:p>
                </p:txBody>
              </p:sp>
            </p:grpSp>
            <p:sp>
              <p:nvSpPr>
                <p:cNvPr id="63" name="TextBox 62">
                  <a:extLst>
                    <a:ext uri="{FF2B5EF4-FFF2-40B4-BE49-F238E27FC236}">
                      <a16:creationId xmlns:a16="http://schemas.microsoft.com/office/drawing/2014/main" id="{D0A70DA2-4B8E-FA77-3751-09ACDD7E2C84}"/>
                    </a:ext>
                  </a:extLst>
                </p:cNvPr>
                <p:cNvSpPr txBox="1"/>
                <p:nvPr/>
              </p:nvSpPr>
              <p:spPr>
                <a:xfrm>
                  <a:off x="4046105" y="1378962"/>
                  <a:ext cx="138852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Until QE reaches </a:t>
                  </a:r>
                </a:p>
                <a:p>
                  <a:pPr algn="ctr"/>
                  <a:r>
                    <a:rPr lang="en-US" sz="1200" dirty="0">
                      <a:latin typeface="Arial" panose="020B0604020202020204" pitchFamily="34" charset="0"/>
                      <a:cs typeface="Arial" panose="020B0604020202020204" pitchFamily="34" charset="0"/>
                    </a:rPr>
                    <a:t>maximum</a:t>
                  </a:r>
                </a:p>
              </p:txBody>
            </p:sp>
          </p:grpSp>
          <p:sp>
            <p:nvSpPr>
              <p:cNvPr id="126" name="TextBox 125">
                <a:extLst>
                  <a:ext uri="{FF2B5EF4-FFF2-40B4-BE49-F238E27FC236}">
                    <a16:creationId xmlns:a16="http://schemas.microsoft.com/office/drawing/2014/main" id="{7ABC94A8-0933-CDFF-6D83-9C992CE76491}"/>
                  </a:ext>
                </a:extLst>
              </p:cNvPr>
              <p:cNvSpPr txBox="1"/>
              <p:nvPr/>
            </p:nvSpPr>
            <p:spPr>
              <a:xfrm>
                <a:off x="2977186" y="1487685"/>
                <a:ext cx="1061508"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0.04 %</a:t>
                </a:r>
              </a:p>
              <a:p>
                <a:pPr algn="ctr"/>
                <a:r>
                  <a:rPr lang="en-US" sz="1200" b="1" dirty="0">
                    <a:latin typeface="Arial" panose="020B0604020202020204" pitchFamily="34" charset="0"/>
                    <a:cs typeface="Arial" panose="020B0604020202020204" pitchFamily="34" charset="0"/>
                  </a:rPr>
                  <a:t>@ 515 nm</a:t>
                </a:r>
              </a:p>
            </p:txBody>
          </p:sp>
        </p:grpSp>
        <p:sp>
          <p:nvSpPr>
            <p:cNvPr id="127" name="TextBox 126">
              <a:extLst>
                <a:ext uri="{FF2B5EF4-FFF2-40B4-BE49-F238E27FC236}">
                  <a16:creationId xmlns:a16="http://schemas.microsoft.com/office/drawing/2014/main" id="{1ED43B06-C70E-C22C-7406-0CAFEB90E763}"/>
                </a:ext>
              </a:extLst>
            </p:cNvPr>
            <p:cNvSpPr txBox="1"/>
            <p:nvPr/>
          </p:nvSpPr>
          <p:spPr>
            <a:xfrm>
              <a:off x="5463648" y="1493155"/>
              <a:ext cx="976549"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4.4 %</a:t>
              </a:r>
            </a:p>
            <a:p>
              <a:pPr algn="ctr"/>
              <a:r>
                <a:rPr lang="en-US" sz="1200" b="1" dirty="0">
                  <a:latin typeface="Arial" panose="020B0604020202020204" pitchFamily="34" charset="0"/>
                  <a:cs typeface="Arial" panose="020B0604020202020204" pitchFamily="34" charset="0"/>
                </a:rPr>
                <a:t>@ 515 nm</a:t>
              </a:r>
            </a:p>
          </p:txBody>
        </p:sp>
      </p:grpSp>
      <p:grpSp>
        <p:nvGrpSpPr>
          <p:cNvPr id="131" name="Group 130">
            <a:extLst>
              <a:ext uri="{FF2B5EF4-FFF2-40B4-BE49-F238E27FC236}">
                <a16:creationId xmlns:a16="http://schemas.microsoft.com/office/drawing/2014/main" id="{6791EADE-6C03-C9B1-4F56-78FCD72F80B2}"/>
              </a:ext>
            </a:extLst>
          </p:cNvPr>
          <p:cNvGrpSpPr/>
          <p:nvPr/>
        </p:nvGrpSpPr>
        <p:grpSpPr>
          <a:xfrm>
            <a:off x="6422565" y="1487685"/>
            <a:ext cx="5615367" cy="1547507"/>
            <a:chOff x="6422565" y="1487685"/>
            <a:chExt cx="5615367" cy="1547507"/>
          </a:xfrm>
        </p:grpSpPr>
        <p:grpSp>
          <p:nvGrpSpPr>
            <p:cNvPr id="70" name="Group 69">
              <a:extLst>
                <a:ext uri="{FF2B5EF4-FFF2-40B4-BE49-F238E27FC236}">
                  <a16:creationId xmlns:a16="http://schemas.microsoft.com/office/drawing/2014/main" id="{F82AC199-6860-19FE-615C-AEA7183CA8EF}"/>
                </a:ext>
              </a:extLst>
            </p:cNvPr>
            <p:cNvGrpSpPr/>
            <p:nvPr/>
          </p:nvGrpSpPr>
          <p:grpSpPr>
            <a:xfrm>
              <a:off x="6422565" y="1561513"/>
              <a:ext cx="5491917" cy="1473679"/>
              <a:chOff x="6422565" y="1365563"/>
              <a:chExt cx="5491917" cy="1473679"/>
            </a:xfrm>
          </p:grpSpPr>
          <p:grpSp>
            <p:nvGrpSpPr>
              <p:cNvPr id="49" name="Group 48">
                <a:extLst>
                  <a:ext uri="{FF2B5EF4-FFF2-40B4-BE49-F238E27FC236}">
                    <a16:creationId xmlns:a16="http://schemas.microsoft.com/office/drawing/2014/main" id="{2C726D91-289F-3B75-9B7E-0AD04370210C}"/>
                  </a:ext>
                </a:extLst>
              </p:cNvPr>
              <p:cNvGrpSpPr/>
              <p:nvPr/>
            </p:nvGrpSpPr>
            <p:grpSpPr>
              <a:xfrm>
                <a:off x="6422565" y="1709519"/>
                <a:ext cx="5491917" cy="1129723"/>
                <a:chOff x="6422565" y="1709519"/>
                <a:chExt cx="5491917" cy="1129723"/>
              </a:xfrm>
            </p:grpSpPr>
            <p:sp>
              <p:nvSpPr>
                <p:cNvPr id="18" name="TextBox 17">
                  <a:extLst>
                    <a:ext uri="{FF2B5EF4-FFF2-40B4-BE49-F238E27FC236}">
                      <a16:creationId xmlns:a16="http://schemas.microsoft.com/office/drawing/2014/main" id="{5A11ED0A-4B7F-A2EC-9130-EAD9FD8803B7}"/>
                    </a:ext>
                  </a:extLst>
                </p:cNvPr>
                <p:cNvSpPr txBox="1"/>
                <p:nvPr/>
              </p:nvSpPr>
              <p:spPr>
                <a:xfrm>
                  <a:off x="7008997" y="1788071"/>
                  <a:ext cx="410974" cy="360830"/>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Sb</a:t>
                  </a:r>
                </a:p>
              </p:txBody>
            </p:sp>
            <p:sp>
              <p:nvSpPr>
                <p:cNvPr id="19" name="TextBox 18">
                  <a:extLst>
                    <a:ext uri="{FF2B5EF4-FFF2-40B4-BE49-F238E27FC236}">
                      <a16:creationId xmlns:a16="http://schemas.microsoft.com/office/drawing/2014/main" id="{F6B57219-BE08-43FE-29E5-487F183953AB}"/>
                    </a:ext>
                  </a:extLst>
                </p:cNvPr>
                <p:cNvSpPr txBox="1"/>
                <p:nvPr/>
              </p:nvSpPr>
              <p:spPr>
                <a:xfrm>
                  <a:off x="8010183" y="1797413"/>
                  <a:ext cx="303382"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K</a:t>
                  </a:r>
                </a:p>
              </p:txBody>
            </p:sp>
            <p:sp>
              <p:nvSpPr>
                <p:cNvPr id="20" name="TextBox 19">
                  <a:extLst>
                    <a:ext uri="{FF2B5EF4-FFF2-40B4-BE49-F238E27FC236}">
                      <a16:creationId xmlns:a16="http://schemas.microsoft.com/office/drawing/2014/main" id="{E20DBFA4-14E5-1C2B-7D8B-3BEB367EACD0}"/>
                    </a:ext>
                  </a:extLst>
                </p:cNvPr>
                <p:cNvSpPr txBox="1"/>
                <p:nvPr/>
              </p:nvSpPr>
              <p:spPr>
                <a:xfrm>
                  <a:off x="8912975" y="1741691"/>
                  <a:ext cx="570990" cy="523220"/>
                </a:xfrm>
                <a:prstGeom prst="rect">
                  <a:avLst/>
                </a:prstGeom>
                <a:solidFill>
                  <a:srgbClr val="00B0F0"/>
                </a:solidFill>
                <a:ln w="19050">
                  <a:solidFill>
                    <a:srgbClr val="00B0F0"/>
                  </a:solidFill>
                </a:ln>
              </p:spPr>
              <p:txBody>
                <a:bodyPr wrap="none" rtlCol="0">
                  <a:spAutoFit/>
                </a:bodyPr>
                <a:lstStyle/>
                <a:p>
                  <a:r>
                    <a:rPr lang="en-IN" sz="1600" dirty="0">
                      <a:latin typeface="Arial" panose="020B0604020202020204" pitchFamily="34" charset="0"/>
                      <a:cs typeface="Arial" panose="020B0604020202020204" pitchFamily="34" charset="0"/>
                    </a:rPr>
                    <a:t>K</a:t>
                  </a:r>
                  <a:r>
                    <a:rPr lang="en-US" sz="1600" dirty="0">
                      <a:latin typeface="Arial" panose="020B0604020202020204" pitchFamily="34" charset="0"/>
                      <a:cs typeface="Arial" panose="020B0604020202020204" pitchFamily="34" charset="0"/>
                    </a:rPr>
                    <a:t>Sb</a:t>
                  </a:r>
                </a:p>
                <a:p>
                  <a:pPr algn="ctr"/>
                  <a:r>
                    <a:rPr lang="en-US" sz="1200" dirty="0">
                      <a:latin typeface="Arial" panose="020B0604020202020204" pitchFamily="34" charset="0"/>
                      <a:cs typeface="Arial" panose="020B0604020202020204" pitchFamily="34" charset="0"/>
                    </a:rPr>
                    <a:t>(2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A1CB3491-6D61-541F-3E9A-34087DA32543}"/>
                    </a:ext>
                  </a:extLst>
                </p:cNvPr>
                <p:cNvSpPr txBox="1"/>
                <p:nvPr/>
              </p:nvSpPr>
              <p:spPr>
                <a:xfrm>
                  <a:off x="11051745" y="1709519"/>
                  <a:ext cx="862737" cy="523220"/>
                </a:xfrm>
                <a:prstGeom prst="rect">
                  <a:avLst/>
                </a:prstGeom>
                <a:solidFill>
                  <a:srgbClr val="DF5DED"/>
                </a:solidFill>
                <a:ln>
                  <a:solidFill>
                    <a:schemeClr val="accent6">
                      <a:lumMod val="40000"/>
                      <a:lumOff val="60000"/>
                    </a:schemeClr>
                  </a:solidFill>
                </a:ln>
              </p:spPr>
              <p:txBody>
                <a:bodyPr wrap="none" rtlCol="0">
                  <a:spAutoFit/>
                </a:bodyPr>
                <a:lstStyle/>
                <a:p>
                  <a:r>
                    <a:rPr lang="en-US" sz="1600" dirty="0">
                      <a:latin typeface="Arial" panose="020B0604020202020204" pitchFamily="34" charset="0"/>
                      <a:cs typeface="Arial" panose="020B0604020202020204" pitchFamily="34" charset="0"/>
                    </a:rPr>
                    <a:t>KCsSb</a:t>
                  </a:r>
                </a:p>
                <a:p>
                  <a:pPr algn="ctr"/>
                  <a:r>
                    <a:rPr lang="en-US" sz="1200" dirty="0">
                      <a:latin typeface="Arial" panose="020B0604020202020204" pitchFamily="34" charset="0"/>
                      <a:cs typeface="Arial" panose="020B0604020202020204" pitchFamily="34" charset="0"/>
                    </a:rPr>
                    <a:t>(2</a:t>
                  </a:r>
                  <a:r>
                    <a:rPr lang="en-US" sz="1200" baseline="30000" dirty="0">
                      <a:latin typeface="Arial" panose="020B0604020202020204" pitchFamily="34" charset="0"/>
                      <a:cs typeface="Arial" panose="020B0604020202020204" pitchFamily="34" charset="0"/>
                    </a:rPr>
                    <a:t>nd</a:t>
                  </a:r>
                  <a:r>
                    <a:rPr lang="en-US" sz="1200" dirty="0">
                      <a:latin typeface="Arial" panose="020B0604020202020204" pitchFamily="34" charset="0"/>
                      <a:cs typeface="Arial" panose="020B0604020202020204" pitchFamily="34" charset="0"/>
                    </a:rPr>
                    <a:t> layer)</a:t>
                  </a:r>
                </a:p>
              </p:txBody>
            </p:sp>
            <p:sp>
              <p:nvSpPr>
                <p:cNvPr id="22" name="TextBox 21">
                  <a:extLst>
                    <a:ext uri="{FF2B5EF4-FFF2-40B4-BE49-F238E27FC236}">
                      <a16:creationId xmlns:a16="http://schemas.microsoft.com/office/drawing/2014/main" id="{0393D96E-189A-8C0C-0987-9E2AAABA99FA}"/>
                    </a:ext>
                  </a:extLst>
                </p:cNvPr>
                <p:cNvSpPr txBox="1"/>
                <p:nvPr/>
              </p:nvSpPr>
              <p:spPr>
                <a:xfrm>
                  <a:off x="6747602" y="2192911"/>
                  <a:ext cx="1166303" cy="646331"/>
                </a:xfrm>
                <a:prstGeom prst="rect">
                  <a:avLst/>
                </a:prstGeom>
                <a:noFill/>
              </p:spPr>
              <p:txBody>
                <a:bodyPr wrap="square">
                  <a:spAutoFit/>
                </a:bodyPr>
                <a:lstStyle/>
                <a:p>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nm Sb</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before fully crystallized</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lang="en-US" sz="1200" dirty="0"/>
                </a:p>
              </p:txBody>
            </p:sp>
            <p:cxnSp>
              <p:nvCxnSpPr>
                <p:cNvPr id="35" name="Straight Arrow Connector 34">
                  <a:extLst>
                    <a:ext uri="{FF2B5EF4-FFF2-40B4-BE49-F238E27FC236}">
                      <a16:creationId xmlns:a16="http://schemas.microsoft.com/office/drawing/2014/main" id="{9279C1F4-4C8C-AA11-B2E1-E39599596D10}"/>
                    </a:ext>
                  </a:extLst>
                </p:cNvPr>
                <p:cNvCxnSpPr>
                  <a:cxnSpLocks/>
                </p:cNvCxnSpPr>
                <p:nvPr/>
              </p:nvCxnSpPr>
              <p:spPr>
                <a:xfrm>
                  <a:off x="6422565" y="1970857"/>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4FFB75-FAFE-51CC-C9BC-1EA69541E496}"/>
                    </a:ext>
                  </a:extLst>
                </p:cNvPr>
                <p:cNvCxnSpPr>
                  <a:cxnSpLocks/>
                </p:cNvCxnSpPr>
                <p:nvPr/>
              </p:nvCxnSpPr>
              <p:spPr>
                <a:xfrm>
                  <a:off x="7447964" y="1977926"/>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74E949B-896D-0944-398B-F7D589650A69}"/>
                    </a:ext>
                  </a:extLst>
                </p:cNvPr>
                <p:cNvCxnSpPr>
                  <a:cxnSpLocks/>
                </p:cNvCxnSpPr>
                <p:nvPr/>
              </p:nvCxnSpPr>
              <p:spPr>
                <a:xfrm>
                  <a:off x="8332227" y="1968240"/>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2054F56-AF3B-C4B2-5653-40AD6F6F8318}"/>
                    </a:ext>
                  </a:extLst>
                </p:cNvPr>
                <p:cNvCxnSpPr>
                  <a:cxnSpLocks/>
                </p:cNvCxnSpPr>
                <p:nvPr/>
              </p:nvCxnSpPr>
              <p:spPr>
                <a:xfrm>
                  <a:off x="9530620" y="1952197"/>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49B80737-2AD9-5318-C0EF-1FDD663FC66D}"/>
                  </a:ext>
                </a:extLst>
              </p:cNvPr>
              <p:cNvSpPr txBox="1"/>
              <p:nvPr/>
            </p:nvSpPr>
            <p:spPr>
              <a:xfrm>
                <a:off x="7382529" y="1365563"/>
                <a:ext cx="138852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Until QE reaches </a:t>
                </a:r>
              </a:p>
              <a:p>
                <a:pPr algn="ctr"/>
                <a:r>
                  <a:rPr lang="en-US" sz="1200" dirty="0">
                    <a:latin typeface="Arial" panose="020B0604020202020204" pitchFamily="34" charset="0"/>
                    <a:cs typeface="Arial" panose="020B0604020202020204" pitchFamily="34" charset="0"/>
                  </a:rPr>
                  <a:t>maximum</a:t>
                </a:r>
              </a:p>
            </p:txBody>
          </p:sp>
          <p:sp>
            <p:nvSpPr>
              <p:cNvPr id="66" name="TextBox 65">
                <a:extLst>
                  <a:ext uri="{FF2B5EF4-FFF2-40B4-BE49-F238E27FC236}">
                    <a16:creationId xmlns:a16="http://schemas.microsoft.com/office/drawing/2014/main" id="{C530E83B-76CE-2188-707E-6F0F4783CEDF}"/>
                  </a:ext>
                </a:extLst>
              </p:cNvPr>
              <p:cNvSpPr txBox="1"/>
              <p:nvPr/>
            </p:nvSpPr>
            <p:spPr>
              <a:xfrm>
                <a:off x="10079602" y="1788072"/>
                <a:ext cx="410974"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Cs</a:t>
                </a:r>
              </a:p>
            </p:txBody>
          </p:sp>
          <p:sp>
            <p:nvSpPr>
              <p:cNvPr id="68" name="TextBox 67">
                <a:extLst>
                  <a:ext uri="{FF2B5EF4-FFF2-40B4-BE49-F238E27FC236}">
                    <a16:creationId xmlns:a16="http://schemas.microsoft.com/office/drawing/2014/main" id="{BDBA3370-4596-2877-F153-2B9726816EA6}"/>
                  </a:ext>
                </a:extLst>
              </p:cNvPr>
              <p:cNvSpPr txBox="1"/>
              <p:nvPr/>
            </p:nvSpPr>
            <p:spPr>
              <a:xfrm>
                <a:off x="9561087" y="1365564"/>
                <a:ext cx="138852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Until QE reaches </a:t>
                </a:r>
              </a:p>
              <a:p>
                <a:pPr algn="ctr"/>
                <a:r>
                  <a:rPr lang="en-US" sz="1200" dirty="0">
                    <a:latin typeface="Arial" panose="020B0604020202020204" pitchFamily="34" charset="0"/>
                    <a:cs typeface="Arial" panose="020B0604020202020204" pitchFamily="34" charset="0"/>
                  </a:rPr>
                  <a:t>maximum</a:t>
                </a:r>
              </a:p>
            </p:txBody>
          </p:sp>
          <p:cxnSp>
            <p:nvCxnSpPr>
              <p:cNvPr id="69" name="Straight Arrow Connector 68">
                <a:extLst>
                  <a:ext uri="{FF2B5EF4-FFF2-40B4-BE49-F238E27FC236}">
                    <a16:creationId xmlns:a16="http://schemas.microsoft.com/office/drawing/2014/main" id="{CB194E6D-3DC7-598A-329F-6702C12042A8}"/>
                  </a:ext>
                </a:extLst>
              </p:cNvPr>
              <p:cNvCxnSpPr>
                <a:cxnSpLocks/>
              </p:cNvCxnSpPr>
              <p:nvPr/>
            </p:nvCxnSpPr>
            <p:spPr>
              <a:xfrm>
                <a:off x="10492938" y="1929414"/>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28" name="TextBox 127">
              <a:extLst>
                <a:ext uri="{FF2B5EF4-FFF2-40B4-BE49-F238E27FC236}">
                  <a16:creationId xmlns:a16="http://schemas.microsoft.com/office/drawing/2014/main" id="{1FA33B8C-A1E9-ED5B-5B2E-05093C8F745A}"/>
                </a:ext>
              </a:extLst>
            </p:cNvPr>
            <p:cNvSpPr txBox="1"/>
            <p:nvPr/>
          </p:nvSpPr>
          <p:spPr>
            <a:xfrm>
              <a:off x="8726539" y="1488607"/>
              <a:ext cx="976550"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1.9 %</a:t>
              </a:r>
            </a:p>
            <a:p>
              <a:pPr algn="ctr"/>
              <a:r>
                <a:rPr lang="en-US" sz="1200" b="1" dirty="0">
                  <a:latin typeface="Arial" panose="020B0604020202020204" pitchFamily="34" charset="0"/>
                  <a:cs typeface="Arial" panose="020B0604020202020204" pitchFamily="34" charset="0"/>
                </a:rPr>
                <a:t>@ 515 nm</a:t>
              </a:r>
            </a:p>
          </p:txBody>
        </p:sp>
        <p:sp>
          <p:nvSpPr>
            <p:cNvPr id="129" name="TextBox 128">
              <a:extLst>
                <a:ext uri="{FF2B5EF4-FFF2-40B4-BE49-F238E27FC236}">
                  <a16:creationId xmlns:a16="http://schemas.microsoft.com/office/drawing/2014/main" id="{D8DDFC90-F33C-014B-FACA-8AA7C532A546}"/>
                </a:ext>
              </a:extLst>
            </p:cNvPr>
            <p:cNvSpPr txBox="1"/>
            <p:nvPr/>
          </p:nvSpPr>
          <p:spPr>
            <a:xfrm>
              <a:off x="11061382" y="1487685"/>
              <a:ext cx="976550"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9.6 %</a:t>
              </a:r>
            </a:p>
            <a:p>
              <a:pPr algn="ctr"/>
              <a:r>
                <a:rPr lang="en-US" sz="1200" b="1" dirty="0">
                  <a:latin typeface="Arial" panose="020B0604020202020204" pitchFamily="34" charset="0"/>
                  <a:cs typeface="Arial" panose="020B0604020202020204" pitchFamily="34" charset="0"/>
                </a:rPr>
                <a:t>@ 515 nm</a:t>
              </a:r>
            </a:p>
          </p:txBody>
        </p:sp>
      </p:grpSp>
      <p:sp>
        <p:nvSpPr>
          <p:cNvPr id="9" name="TextBox 8">
            <a:extLst>
              <a:ext uri="{FF2B5EF4-FFF2-40B4-BE49-F238E27FC236}">
                <a16:creationId xmlns:a16="http://schemas.microsoft.com/office/drawing/2014/main" id="{67306333-8695-8954-E7C3-CF2B5B4CD9CB}"/>
              </a:ext>
            </a:extLst>
          </p:cNvPr>
          <p:cNvSpPr txBox="1"/>
          <p:nvPr/>
        </p:nvSpPr>
        <p:spPr>
          <a:xfrm>
            <a:off x="880517" y="4908502"/>
            <a:ext cx="325730"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Sb</a:t>
            </a:r>
          </a:p>
        </p:txBody>
      </p:sp>
    </p:spTree>
    <p:extLst>
      <p:ext uri="{BB962C8B-B14F-4D97-AF65-F5344CB8AC3E}">
        <p14:creationId xmlns:p14="http://schemas.microsoft.com/office/powerpoint/2010/main" val="6202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1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EB1DA4C-C017-D561-B076-1E00D8A3505E}"/>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6C173EBA-F4F4-4D1B-C372-C637CDC13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53BCEA70-EFEB-2625-115B-CA45AA409267}"/>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E70A9A90-1B6C-98F6-62AB-88230205F5B2}"/>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956D1235-249E-3865-F5A2-B0D35603FC1F}"/>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6</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FA4F8D-48B8-F606-C1F1-D554DD3DDE78}"/>
              </a:ext>
            </a:extLst>
          </p:cNvPr>
          <p:cNvSpPr txBox="1"/>
          <p:nvPr/>
        </p:nvSpPr>
        <p:spPr>
          <a:xfrm>
            <a:off x="0" y="20740"/>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rgbClr val="00B0F0"/>
                </a:solidFill>
                <a:latin typeface="Arial" panose="020B0604020202020204" pitchFamily="34" charset="0"/>
                <a:cs typeface="Arial" panose="020B0604020202020204" pitchFamily="34" charset="0"/>
              </a:rPr>
              <a:t> Second batch of Green cathodes</a:t>
            </a:r>
            <a:endParaRPr lang="en-US" sz="3200" b="1" dirty="0">
              <a:solidFill>
                <a:srgbClr val="00B0F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173012-8D99-4DB2-1687-D5060BE7D4EE}"/>
              </a:ext>
            </a:extLst>
          </p:cNvPr>
          <p:cNvSpPr txBox="1"/>
          <p:nvPr/>
        </p:nvSpPr>
        <p:spPr>
          <a:xfrm>
            <a:off x="609157" y="448297"/>
            <a:ext cx="6162674" cy="461665"/>
          </a:xfrm>
          <a:prstGeom prst="rect">
            <a:avLst/>
          </a:prstGeom>
          <a:noFill/>
        </p:spPr>
        <p:txBody>
          <a:bodyPr wrap="square">
            <a:spAutoFit/>
          </a:bodyPr>
          <a:lstStyle/>
          <a:p>
            <a:r>
              <a:rPr lang="en-US" sz="2400" b="1" dirty="0">
                <a:solidFill>
                  <a:schemeClr val="accent2"/>
                </a:solidFill>
                <a:latin typeface="Arial" panose="020B0604020202020204" pitchFamily="34" charset="0"/>
                <a:cs typeface="Arial" panose="020B0604020202020204" pitchFamily="34" charset="0"/>
              </a:rPr>
              <a:t>Photocathode Recipes</a:t>
            </a:r>
          </a:p>
        </p:txBody>
      </p:sp>
      <p:sp>
        <p:nvSpPr>
          <p:cNvPr id="9" name="TextBox 8">
            <a:extLst>
              <a:ext uri="{FF2B5EF4-FFF2-40B4-BE49-F238E27FC236}">
                <a16:creationId xmlns:a16="http://schemas.microsoft.com/office/drawing/2014/main" id="{C1DA02E5-3805-4E12-4581-605C21F0C70A}"/>
              </a:ext>
            </a:extLst>
          </p:cNvPr>
          <p:cNvSpPr txBox="1"/>
          <p:nvPr/>
        </p:nvSpPr>
        <p:spPr>
          <a:xfrm>
            <a:off x="159935" y="911147"/>
            <a:ext cx="11922856" cy="2215991"/>
          </a:xfrm>
          <a:prstGeom prst="rect">
            <a:avLst/>
          </a:prstGeom>
          <a:noFill/>
        </p:spPr>
        <p:txBody>
          <a:bodyPr wrap="square">
            <a:spAutoFit/>
          </a:bodyPr>
          <a:lstStyle/>
          <a:p>
            <a:pPr marL="342900" indent="-342900">
              <a:spcBef>
                <a:spcPts val="600"/>
              </a:spcBef>
              <a:spcAft>
                <a:spcPts val="600"/>
              </a:spcAft>
              <a:buFont typeface="+mj-lt"/>
              <a:buAutoNum type="arabicPeriod"/>
            </a:pPr>
            <a:r>
              <a:rPr lang="en-US" sz="1800" b="1" dirty="0">
                <a:solidFill>
                  <a:schemeClr val="bg1">
                    <a:lumMod val="65000"/>
                  </a:schemeClr>
                </a:solidFill>
                <a:latin typeface="Arial" panose="020B0604020202020204" pitchFamily="34" charset="0"/>
                <a:cs typeface="Arial" panose="020B0604020202020204" pitchFamily="34" charset="0"/>
              </a:rPr>
              <a:t>KCsSb thin multi-layer  (cathode 99</a:t>
            </a:r>
            <a:r>
              <a:rPr lang="en-US" b="1" dirty="0">
                <a:solidFill>
                  <a:schemeClr val="bg1">
                    <a:lumMod val="65000"/>
                  </a:schemeClr>
                </a:solidFill>
                <a:latin typeface="Arial" panose="020B0604020202020204" pitchFamily="34" charset="0"/>
                <a:cs typeface="Arial" panose="020B0604020202020204" pitchFamily="34" charset="0"/>
              </a:rPr>
              <a:t>.1</a:t>
            </a:r>
            <a:r>
              <a:rPr lang="en-US" sz="1800" b="1" dirty="0">
                <a:solidFill>
                  <a:schemeClr val="bg1">
                    <a:lumMod val="65000"/>
                  </a:schemeClr>
                </a:solidFill>
                <a:latin typeface="Arial" panose="020B0604020202020204" pitchFamily="34" charset="0"/>
                <a:cs typeface="Arial" panose="020B0604020202020204" pitchFamily="34" charset="0"/>
              </a:rPr>
              <a:t>) : (aim: multi-layer study)</a:t>
            </a:r>
          </a:p>
          <a:p>
            <a:pPr marL="342900" indent="-342900">
              <a:spcBef>
                <a:spcPts val="600"/>
              </a:spcBef>
              <a:buFont typeface="+mj-lt"/>
              <a:buAutoNum type="arabicPeriod"/>
            </a:pPr>
            <a:r>
              <a:rPr lang="en-US" sz="1800" b="1" dirty="0">
                <a:latin typeface="Arial" panose="020B0604020202020204" pitchFamily="34" charset="0"/>
                <a:cs typeface="Arial" panose="020B0604020202020204" pitchFamily="34" charset="0"/>
              </a:rPr>
              <a:t>Modified </a:t>
            </a:r>
            <a:r>
              <a:rPr lang="en-US" sz="1800" b="1" dirty="0" err="1">
                <a:latin typeface="Arial" panose="020B0604020202020204" pitchFamily="34" charset="0"/>
                <a:cs typeface="Arial" panose="020B0604020202020204" pitchFamily="34" charset="0"/>
              </a:rPr>
              <a:t>KCsSb</a:t>
            </a:r>
            <a:r>
              <a:rPr lang="en-US" sz="1800" b="1" dirty="0">
                <a:latin typeface="Arial" panose="020B0604020202020204" pitchFamily="34" charset="0"/>
                <a:cs typeface="Arial" panose="020B0604020202020204" pitchFamily="34" charset="0"/>
              </a:rPr>
              <a:t> </a:t>
            </a:r>
            <a:r>
              <a:rPr lang="en-US" sz="1800" b="1" dirty="0">
                <a:solidFill>
                  <a:schemeClr val="accent2"/>
                </a:solidFill>
                <a:latin typeface="Arial" panose="020B0604020202020204" pitchFamily="34" charset="0"/>
                <a:cs typeface="Arial" panose="020B0604020202020204" pitchFamily="34" charset="0"/>
              </a:rPr>
              <a:t>thin</a:t>
            </a:r>
            <a:r>
              <a:rPr lang="en-US" sz="1800" b="1" dirty="0">
                <a:latin typeface="Arial" panose="020B0604020202020204" pitchFamily="34" charset="0"/>
                <a:cs typeface="Arial" panose="020B0604020202020204" pitchFamily="34" charset="0"/>
              </a:rPr>
              <a:t> (cathode 124.1): </a:t>
            </a:r>
            <a:r>
              <a:rPr lang="en-US" sz="1800"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aim:</a:t>
            </a:r>
            <a:r>
              <a:rPr lang="en-US" sz="1800" dirty="0">
                <a:latin typeface="Arial" panose="020B0604020202020204" pitchFamily="34" charset="0"/>
                <a:cs typeface="Arial" panose="020B0604020202020204" pitchFamily="34" charset="0"/>
              </a:rPr>
              <a:t> make KCsSb structure mostly cubic type)      Improve stability </a:t>
            </a: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b="1" dirty="0">
              <a:latin typeface="Arial" panose="020B0604020202020204" pitchFamily="34" charset="0"/>
              <a:cs typeface="Arial" panose="020B0604020202020204" pitchFamily="34" charset="0"/>
            </a:endParaRPr>
          </a:p>
          <a:p>
            <a:pPr>
              <a:spcBef>
                <a:spcPts val="600"/>
              </a:spcBef>
            </a:pPr>
            <a:endParaRPr lang="en-US" sz="1800" b="1"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endParaRPr lang="en-US" sz="1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E2DE06A-8F3B-CA1C-4CF9-1C2E043A969F}"/>
              </a:ext>
            </a:extLst>
          </p:cNvPr>
          <p:cNvSpPr txBox="1"/>
          <p:nvPr/>
        </p:nvSpPr>
        <p:spPr>
          <a:xfrm>
            <a:off x="1795301" y="2321214"/>
            <a:ext cx="410974" cy="360830"/>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Sb</a:t>
            </a:r>
          </a:p>
        </p:txBody>
      </p:sp>
      <p:sp>
        <p:nvSpPr>
          <p:cNvPr id="24" name="TextBox 23">
            <a:extLst>
              <a:ext uri="{FF2B5EF4-FFF2-40B4-BE49-F238E27FC236}">
                <a16:creationId xmlns:a16="http://schemas.microsoft.com/office/drawing/2014/main" id="{BFF8A676-E915-F790-7173-640A49DB5105}"/>
              </a:ext>
            </a:extLst>
          </p:cNvPr>
          <p:cNvSpPr txBox="1"/>
          <p:nvPr/>
        </p:nvSpPr>
        <p:spPr>
          <a:xfrm>
            <a:off x="5485169" y="2337352"/>
            <a:ext cx="410974"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Cs</a:t>
            </a:r>
          </a:p>
        </p:txBody>
      </p:sp>
      <p:sp>
        <p:nvSpPr>
          <p:cNvPr id="25" name="TextBox 24">
            <a:extLst>
              <a:ext uri="{FF2B5EF4-FFF2-40B4-BE49-F238E27FC236}">
                <a16:creationId xmlns:a16="http://schemas.microsoft.com/office/drawing/2014/main" id="{23550E4B-ABF1-6AEC-0846-C1D3D89EF968}"/>
              </a:ext>
            </a:extLst>
          </p:cNvPr>
          <p:cNvSpPr txBox="1"/>
          <p:nvPr/>
        </p:nvSpPr>
        <p:spPr>
          <a:xfrm>
            <a:off x="6436112" y="2337352"/>
            <a:ext cx="821059" cy="338554"/>
          </a:xfrm>
          <a:prstGeom prst="rect">
            <a:avLst/>
          </a:prstGeom>
          <a:solidFill>
            <a:schemeClr val="accent6">
              <a:lumMod val="60000"/>
              <a:lumOff val="40000"/>
            </a:schemeClr>
          </a:solidFill>
          <a:ln>
            <a:solidFill>
              <a:schemeClr val="accent6">
                <a:lumMod val="40000"/>
                <a:lumOff val="60000"/>
              </a:schemeClr>
            </a:solidFill>
          </a:ln>
        </p:spPr>
        <p:txBody>
          <a:bodyPr wrap="none" rtlCol="0">
            <a:spAutoFit/>
          </a:bodyPr>
          <a:lstStyle/>
          <a:p>
            <a:r>
              <a:rPr lang="en-US" sz="1600" dirty="0">
                <a:latin typeface="Arial" panose="020B0604020202020204" pitchFamily="34" charset="0"/>
                <a:cs typeface="Arial" panose="020B0604020202020204" pitchFamily="34" charset="0"/>
              </a:rPr>
              <a:t>KCsSb</a:t>
            </a:r>
          </a:p>
        </p:txBody>
      </p:sp>
      <p:cxnSp>
        <p:nvCxnSpPr>
          <p:cNvPr id="18" name="Straight Arrow Connector 17">
            <a:extLst>
              <a:ext uri="{FF2B5EF4-FFF2-40B4-BE49-F238E27FC236}">
                <a16:creationId xmlns:a16="http://schemas.microsoft.com/office/drawing/2014/main" id="{968287BD-DA82-F338-45BC-87025726C7BC}"/>
              </a:ext>
            </a:extLst>
          </p:cNvPr>
          <p:cNvCxnSpPr>
            <a:cxnSpLocks/>
          </p:cNvCxnSpPr>
          <p:nvPr/>
        </p:nvCxnSpPr>
        <p:spPr>
          <a:xfrm>
            <a:off x="4878807" y="2492037"/>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C99C168-4475-1222-1AE6-16AA54624CBA}"/>
              </a:ext>
            </a:extLst>
          </p:cNvPr>
          <p:cNvCxnSpPr>
            <a:cxnSpLocks/>
          </p:cNvCxnSpPr>
          <p:nvPr/>
        </p:nvCxnSpPr>
        <p:spPr>
          <a:xfrm>
            <a:off x="5896143" y="2501614"/>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32FD7B5-9258-BE86-0CBA-45A78B67CD6D}"/>
              </a:ext>
            </a:extLst>
          </p:cNvPr>
          <p:cNvSpPr txBox="1"/>
          <p:nvPr/>
        </p:nvSpPr>
        <p:spPr>
          <a:xfrm>
            <a:off x="5016488" y="1912090"/>
            <a:ext cx="138852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Until QE reaches </a:t>
            </a:r>
          </a:p>
          <a:p>
            <a:pPr algn="ctr"/>
            <a:r>
              <a:rPr lang="en-US" sz="1200" dirty="0">
                <a:latin typeface="Arial" panose="020B0604020202020204" pitchFamily="34" charset="0"/>
                <a:cs typeface="Arial" panose="020B0604020202020204" pitchFamily="34" charset="0"/>
              </a:rPr>
              <a:t>maximum</a:t>
            </a:r>
          </a:p>
        </p:txBody>
      </p:sp>
      <p:sp>
        <p:nvSpPr>
          <p:cNvPr id="26" name="TextBox 25">
            <a:extLst>
              <a:ext uri="{FF2B5EF4-FFF2-40B4-BE49-F238E27FC236}">
                <a16:creationId xmlns:a16="http://schemas.microsoft.com/office/drawing/2014/main" id="{6670D544-FFE4-DB33-57A7-C509F355B5FC}"/>
              </a:ext>
            </a:extLst>
          </p:cNvPr>
          <p:cNvSpPr txBox="1"/>
          <p:nvPr/>
        </p:nvSpPr>
        <p:spPr>
          <a:xfrm>
            <a:off x="1623124" y="2672713"/>
            <a:ext cx="922162" cy="461665"/>
          </a:xfrm>
          <a:prstGeom prst="rect">
            <a:avLst/>
          </a:prstGeom>
          <a:noFill/>
        </p:spPr>
        <p:txBody>
          <a:bodyPr wrap="square">
            <a:spAutoFit/>
          </a:bodyPr>
          <a:lstStyle/>
          <a:p>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5 nm </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Sb </a:t>
            </a:r>
          </a:p>
          <a:p>
            <a:endParaRPr lang="en-US" sz="1200" dirty="0"/>
          </a:p>
        </p:txBody>
      </p:sp>
      <p:sp>
        <p:nvSpPr>
          <p:cNvPr id="28" name="Arrow: Down 27">
            <a:extLst>
              <a:ext uri="{FF2B5EF4-FFF2-40B4-BE49-F238E27FC236}">
                <a16:creationId xmlns:a16="http://schemas.microsoft.com/office/drawing/2014/main" id="{EFD20CFF-84F1-9795-7A56-6E3B11BA1F72}"/>
              </a:ext>
            </a:extLst>
          </p:cNvPr>
          <p:cNvSpPr/>
          <p:nvPr/>
        </p:nvSpPr>
        <p:spPr>
          <a:xfrm>
            <a:off x="3154050" y="2814481"/>
            <a:ext cx="229347" cy="33145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944977B3-88C0-7F8F-FD5B-CACE830EAFA4}"/>
              </a:ext>
            </a:extLst>
          </p:cNvPr>
          <p:cNvSpPr txBox="1"/>
          <p:nvPr/>
        </p:nvSpPr>
        <p:spPr>
          <a:xfrm>
            <a:off x="5555305" y="3026655"/>
            <a:ext cx="6613831" cy="3323987"/>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Sb Deposition</a:t>
            </a:r>
            <a:r>
              <a:rPr lang="en-US" sz="1600" dirty="0">
                <a:latin typeface="Arial" panose="020B0604020202020204" pitchFamily="34" charset="0"/>
                <a:cs typeface="Arial" panose="020B0604020202020204" pitchFamily="34" charset="0"/>
              </a:rPr>
              <a:t>: 5 nm deposited at a rate of 1 nm/min.</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K Deposition</a:t>
            </a:r>
            <a:r>
              <a:rPr lang="en-US" sz="1600" dirty="0">
                <a:latin typeface="Arial" panose="020B0604020202020204" pitchFamily="34" charset="0"/>
                <a:cs typeface="Arial" panose="020B0604020202020204" pitchFamily="34" charset="0"/>
              </a:rPr>
              <a:t>: Continued until thickness reached </a:t>
            </a:r>
            <a:r>
              <a:rPr lang="en-US" sz="1600" b="1" dirty="0">
                <a:latin typeface="Arial" panose="020B0604020202020204" pitchFamily="34" charset="0"/>
                <a:cs typeface="Arial" panose="020B0604020202020204" pitchFamily="34" charset="0"/>
              </a:rPr>
              <a:t>~36 nm</a:t>
            </a:r>
          </a:p>
          <a:p>
            <a:pPr marL="742950" lvl="1"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Thickness</a:t>
            </a:r>
            <a:r>
              <a:rPr lang="en-US" sz="1600" dirty="0">
                <a:latin typeface="Arial" panose="020B0604020202020204" pitchFamily="34" charset="0"/>
                <a:cs typeface="Arial" panose="020B0604020202020204" pitchFamily="34" charset="0"/>
              </a:rPr>
              <a:t> was </a:t>
            </a:r>
            <a:r>
              <a:rPr lang="en-US" sz="1600" b="1" dirty="0">
                <a:latin typeface="Arial" panose="020B0604020202020204" pitchFamily="34" charset="0"/>
                <a:cs typeface="Arial" panose="020B0604020202020204" pitchFamily="34" charset="0"/>
              </a:rPr>
              <a:t>chosen</a:t>
            </a:r>
            <a:r>
              <a:rPr lang="en-US" sz="1600" dirty="0">
                <a:latin typeface="Arial" panose="020B0604020202020204" pitchFamily="34" charset="0"/>
                <a:cs typeface="Arial" panose="020B0604020202020204" pitchFamily="34" charset="0"/>
              </a:rPr>
              <a:t> based on the </a:t>
            </a:r>
            <a:r>
              <a:rPr lang="en-US" sz="1600" b="1" dirty="0">
                <a:latin typeface="Arial" panose="020B0604020202020204" pitchFamily="34" charset="0"/>
                <a:cs typeface="Arial" panose="020B0604020202020204" pitchFamily="34" charset="0"/>
              </a:rPr>
              <a:t>transition point, </a:t>
            </a:r>
            <a:r>
              <a:rPr lang="en-US" sz="1600" dirty="0">
                <a:latin typeface="Arial" panose="020B0604020202020204" pitchFamily="34" charset="0"/>
                <a:cs typeface="Arial" panose="020B0604020202020204" pitchFamily="34" charset="0"/>
              </a:rPr>
              <a:t>when </a:t>
            </a:r>
            <a:r>
              <a:rPr lang="en-US" sz="1600" b="1" dirty="0">
                <a:latin typeface="Arial" panose="020B0604020202020204" pitchFamily="34" charset="0"/>
                <a:cs typeface="Arial" panose="020B0604020202020204" pitchFamily="34" charset="0"/>
              </a:rPr>
              <a:t>KSb</a:t>
            </a:r>
            <a:r>
              <a:rPr lang="en-US" sz="1600" dirty="0">
                <a:latin typeface="Arial" panose="020B0604020202020204" pitchFamily="34" charset="0"/>
                <a:cs typeface="Arial" panose="020B0604020202020204" pitchFamily="34" charset="0"/>
              </a:rPr>
              <a:t> shifts from </a:t>
            </a:r>
            <a:r>
              <a:rPr lang="en-US" sz="1600" b="1" dirty="0">
                <a:latin typeface="Arial" panose="020B0604020202020204" pitchFamily="34" charset="0"/>
                <a:cs typeface="Arial" panose="020B0604020202020204" pitchFamily="34" charset="0"/>
              </a:rPr>
              <a:t>amorphous</a:t>
            </a:r>
            <a:r>
              <a:rPr lang="en-US" sz="1600" dirty="0">
                <a:latin typeface="Arial" panose="020B0604020202020204" pitchFamily="34" charset="0"/>
                <a:cs typeface="Arial" panose="020B0604020202020204" pitchFamily="34" charset="0"/>
              </a:rPr>
              <a:t> to </a:t>
            </a:r>
            <a:r>
              <a:rPr lang="en-US" sz="1600" b="1" dirty="0">
                <a:latin typeface="Arial" panose="020B0604020202020204" pitchFamily="34" charset="0"/>
                <a:cs typeface="Arial" panose="020B0604020202020204" pitchFamily="34" charset="0"/>
              </a:rPr>
              <a:t>crystalline</a:t>
            </a:r>
            <a:r>
              <a:rPr lang="en-US" sz="1600" dirty="0">
                <a:latin typeface="Arial" panose="020B0604020202020204" pitchFamily="34" charset="0"/>
                <a:cs typeface="Arial" panose="020B0604020202020204" pitchFamily="34" charset="0"/>
              </a:rPr>
              <a:t> phase [1,2].</a:t>
            </a:r>
          </a:p>
          <a:p>
            <a:pPr marL="742950" lvl="1"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Deposition </a:t>
            </a:r>
            <a:r>
              <a:rPr lang="en-US" sz="1600" b="1" dirty="0">
                <a:latin typeface="Arial" panose="020B0604020202020204" pitchFamily="34" charset="0"/>
                <a:cs typeface="Arial" panose="020B0604020202020204" pitchFamily="34" charset="0"/>
              </a:rPr>
              <a:t>stopped</a:t>
            </a:r>
            <a:r>
              <a:rPr lang="en-US" sz="1600" dirty="0">
                <a:latin typeface="Arial" panose="020B0604020202020204" pitchFamily="34" charset="0"/>
                <a:cs typeface="Arial" panose="020B0604020202020204" pitchFamily="34" charset="0"/>
              </a:rPr>
              <a:t> at the </a:t>
            </a:r>
            <a:r>
              <a:rPr lang="en-US" sz="1600" b="1" dirty="0">
                <a:latin typeface="Arial" panose="020B0604020202020204" pitchFamily="34" charset="0"/>
                <a:cs typeface="Arial" panose="020B0604020202020204" pitchFamily="34" charset="0"/>
              </a:rPr>
              <a:t>transition point</a:t>
            </a:r>
            <a:r>
              <a:rPr lang="en-US" sz="1600" dirty="0">
                <a:latin typeface="Arial" panose="020B0604020202020204" pitchFamily="34" charset="0"/>
                <a:cs typeface="Arial" panose="020B0604020202020204" pitchFamily="34" charset="0"/>
              </a:rPr>
              <a:t> to maintain a </a:t>
            </a:r>
            <a:r>
              <a:rPr lang="en-US" sz="1600" b="1" dirty="0">
                <a:latin typeface="Arial" panose="020B0604020202020204" pitchFamily="34" charset="0"/>
                <a:cs typeface="Arial" panose="020B0604020202020204" pitchFamily="34" charset="0"/>
              </a:rPr>
              <a:t>cubic</a:t>
            </a:r>
            <a:r>
              <a:rPr lang="en-US" sz="1600" dirty="0">
                <a:latin typeface="Arial" panose="020B0604020202020204" pitchFamily="34" charset="0"/>
                <a:cs typeface="Arial" panose="020B0604020202020204" pitchFamily="34" charset="0"/>
              </a:rPr>
              <a:t> form of </a:t>
            </a:r>
            <a:r>
              <a:rPr lang="en-US" sz="1600" b="1" dirty="0">
                <a:latin typeface="Arial" panose="020B0604020202020204" pitchFamily="34" charset="0"/>
                <a:cs typeface="Arial" panose="020B0604020202020204" pitchFamily="34" charset="0"/>
              </a:rPr>
              <a:t>KSb</a:t>
            </a:r>
            <a:r>
              <a:rPr lang="en-US" sz="1600" dirty="0">
                <a:latin typeface="Arial" panose="020B0604020202020204" pitchFamily="34" charset="0"/>
                <a:cs typeface="Arial" panose="020B0604020202020204" pitchFamily="34" charset="0"/>
              </a:rPr>
              <a:t>.</a:t>
            </a:r>
          </a:p>
          <a:p>
            <a:pPr marL="742950" lvl="1"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Previous </a:t>
            </a:r>
            <a:r>
              <a:rPr lang="en-US" sz="1600" b="1" dirty="0">
                <a:latin typeface="Arial" panose="020B0604020202020204" pitchFamily="34" charset="0"/>
                <a:cs typeface="Arial" panose="020B0604020202020204" pitchFamily="34" charset="0"/>
              </a:rPr>
              <a:t>XRD </a:t>
            </a:r>
            <a:r>
              <a:rPr lang="en-US" sz="1600" dirty="0">
                <a:latin typeface="Arial" panose="020B0604020202020204" pitchFamily="34" charset="0"/>
                <a:cs typeface="Arial" panose="020B0604020202020204" pitchFamily="34" charset="0"/>
              </a:rPr>
              <a:t>confirms</a:t>
            </a:r>
            <a:r>
              <a:rPr lang="en-US" sz="1600" b="1" dirty="0">
                <a:latin typeface="Arial" panose="020B0604020202020204" pitchFamily="34" charset="0"/>
                <a:cs typeface="Arial" panose="020B0604020202020204" pitchFamily="34" charset="0"/>
              </a:rPr>
              <a:t> Cs</a:t>
            </a:r>
            <a:r>
              <a:rPr lang="en-US" sz="1600" dirty="0">
                <a:latin typeface="Arial" panose="020B0604020202020204" pitchFamily="34" charset="0"/>
                <a:cs typeface="Arial" panose="020B0604020202020204" pitchFamily="34" charset="0"/>
              </a:rPr>
              <a:t> reacts </a:t>
            </a:r>
            <a:r>
              <a:rPr lang="en-US" sz="1600" b="1" dirty="0">
                <a:latin typeface="Arial" panose="020B0604020202020204" pitchFamily="34" charset="0"/>
                <a:cs typeface="Arial" panose="020B0604020202020204" pitchFamily="34" charset="0"/>
              </a:rPr>
              <a:t>effectively</a:t>
            </a:r>
            <a:r>
              <a:rPr lang="en-US" sz="1600" dirty="0">
                <a:latin typeface="Arial" panose="020B0604020202020204" pitchFamily="34" charset="0"/>
                <a:cs typeface="Arial" panose="020B0604020202020204" pitchFamily="34" charset="0"/>
              </a:rPr>
              <a:t> with </a:t>
            </a:r>
            <a:r>
              <a:rPr lang="en-US" sz="1600" b="1" dirty="0">
                <a:latin typeface="Arial" panose="020B0604020202020204" pitchFamily="34" charset="0"/>
                <a:cs typeface="Arial" panose="020B0604020202020204" pitchFamily="34" charset="0"/>
              </a:rPr>
              <a:t>cubic KSb</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forming</a:t>
            </a:r>
            <a:r>
              <a:rPr lang="en-US" sz="1600" dirty="0">
                <a:latin typeface="Arial" panose="020B0604020202020204" pitchFamily="34" charset="0"/>
                <a:cs typeface="Arial" panose="020B0604020202020204" pitchFamily="34" charset="0"/>
              </a:rPr>
              <a:t> predominantly </a:t>
            </a:r>
            <a:r>
              <a:rPr lang="en-US" sz="1600" b="1" dirty="0">
                <a:latin typeface="Arial" panose="020B0604020202020204" pitchFamily="34" charset="0"/>
                <a:cs typeface="Arial" panose="020B0604020202020204" pitchFamily="34" charset="0"/>
              </a:rPr>
              <a:t>cubic KCsSb </a:t>
            </a:r>
            <a:r>
              <a:rPr lang="en-US" sz="1600" dirty="0">
                <a:latin typeface="Arial" panose="020B0604020202020204" pitchFamily="34" charset="0"/>
                <a:cs typeface="Arial" panose="020B0604020202020204" pitchFamily="34" charset="0"/>
              </a:rPr>
              <a:t>[3].</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Cs Deposition</a:t>
            </a:r>
            <a:r>
              <a:rPr lang="en-US" sz="1600" dirty="0">
                <a:latin typeface="Arial" panose="020B0604020202020204" pitchFamily="34" charset="0"/>
                <a:cs typeface="Arial" panose="020B0604020202020204" pitchFamily="34" charset="0"/>
              </a:rPr>
              <a:t>: Continued until photocurrent approached saturation level.</a:t>
            </a:r>
          </a:p>
        </p:txBody>
      </p:sp>
      <p:grpSp>
        <p:nvGrpSpPr>
          <p:cNvPr id="29" name="Group 28">
            <a:extLst>
              <a:ext uri="{FF2B5EF4-FFF2-40B4-BE49-F238E27FC236}">
                <a16:creationId xmlns:a16="http://schemas.microsoft.com/office/drawing/2014/main" id="{C6586D93-F568-51E6-429D-6A8C864054AA}"/>
              </a:ext>
            </a:extLst>
          </p:cNvPr>
          <p:cNvGrpSpPr/>
          <p:nvPr/>
        </p:nvGrpSpPr>
        <p:grpSpPr>
          <a:xfrm>
            <a:off x="927114" y="3174756"/>
            <a:ext cx="4558056" cy="2629969"/>
            <a:chOff x="659232" y="3342758"/>
            <a:chExt cx="5090601" cy="2945804"/>
          </a:xfrm>
        </p:grpSpPr>
        <p:grpSp>
          <p:nvGrpSpPr>
            <p:cNvPr id="30" name="Group 29">
              <a:extLst>
                <a:ext uri="{FF2B5EF4-FFF2-40B4-BE49-F238E27FC236}">
                  <a16:creationId xmlns:a16="http://schemas.microsoft.com/office/drawing/2014/main" id="{D2AE5B75-BD43-B1D3-5E68-4FB4870A2656}"/>
                </a:ext>
              </a:extLst>
            </p:cNvPr>
            <p:cNvGrpSpPr/>
            <p:nvPr/>
          </p:nvGrpSpPr>
          <p:grpSpPr>
            <a:xfrm>
              <a:off x="659232" y="3342758"/>
              <a:ext cx="5090601" cy="2945804"/>
              <a:chOff x="659232" y="3342758"/>
              <a:chExt cx="5090601" cy="2945804"/>
            </a:xfrm>
          </p:grpSpPr>
          <p:cxnSp>
            <p:nvCxnSpPr>
              <p:cNvPr id="32" name="Straight Arrow Connector 31">
                <a:extLst>
                  <a:ext uri="{FF2B5EF4-FFF2-40B4-BE49-F238E27FC236}">
                    <a16:creationId xmlns:a16="http://schemas.microsoft.com/office/drawing/2014/main" id="{8E9E6070-D858-A9AA-4C0F-7CFEA06FD752}"/>
                  </a:ext>
                </a:extLst>
              </p:cNvPr>
              <p:cNvCxnSpPr>
                <a:cxnSpLocks/>
              </p:cNvCxnSpPr>
              <p:nvPr/>
            </p:nvCxnSpPr>
            <p:spPr>
              <a:xfrm flipV="1">
                <a:off x="1546914" y="3548684"/>
                <a:ext cx="3657534" cy="692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5E948CE-6911-350A-0CE4-C6A4699A19C4}"/>
                  </a:ext>
                </a:extLst>
              </p:cNvPr>
              <p:cNvSpPr txBox="1"/>
              <p:nvPr/>
            </p:nvSpPr>
            <p:spPr>
              <a:xfrm>
                <a:off x="3164291" y="3342758"/>
                <a:ext cx="269626" cy="246221"/>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K</a:t>
                </a:r>
                <a:endParaRPr lang="en-US" sz="1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4F34619-E22C-E872-C7BE-BE5B31FA8E1A}"/>
                  </a:ext>
                </a:extLst>
              </p:cNvPr>
              <p:cNvSpPr txBox="1"/>
              <p:nvPr/>
            </p:nvSpPr>
            <p:spPr>
              <a:xfrm>
                <a:off x="1183178" y="3342758"/>
                <a:ext cx="340158" cy="246221"/>
              </a:xfrm>
              <a:prstGeom prst="rect">
                <a:avLst/>
              </a:prstGeom>
              <a:noFill/>
            </p:spPr>
            <p:txBody>
              <a:bodyPr wrap="none" rtlCol="0">
                <a:spAutoFit/>
              </a:bodyPr>
              <a:lstStyle/>
              <a:p>
                <a:r>
                  <a:rPr lang="en-IN" sz="1000" dirty="0">
                    <a:latin typeface="Arial" panose="020B0604020202020204" pitchFamily="34" charset="0"/>
                    <a:cs typeface="Arial" panose="020B0604020202020204" pitchFamily="34" charset="0"/>
                  </a:rPr>
                  <a:t>Sb</a:t>
                </a:r>
                <a:endParaRPr lang="en-US" sz="1000" dirty="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EA331897-7455-F5C2-BD7E-CE1D1152A1AD}"/>
                  </a:ext>
                </a:extLst>
              </p:cNvPr>
              <p:cNvGrpSpPr/>
              <p:nvPr/>
            </p:nvGrpSpPr>
            <p:grpSpPr>
              <a:xfrm>
                <a:off x="659232" y="3465869"/>
                <a:ext cx="5090601" cy="2822693"/>
                <a:chOff x="698852" y="1191781"/>
                <a:chExt cx="5090601" cy="2822693"/>
              </a:xfrm>
            </p:grpSpPr>
            <p:grpSp>
              <p:nvGrpSpPr>
                <p:cNvPr id="36" name="Group 35">
                  <a:extLst>
                    <a:ext uri="{FF2B5EF4-FFF2-40B4-BE49-F238E27FC236}">
                      <a16:creationId xmlns:a16="http://schemas.microsoft.com/office/drawing/2014/main" id="{658EC104-2C11-D540-87A4-F87142809757}"/>
                    </a:ext>
                  </a:extLst>
                </p:cNvPr>
                <p:cNvGrpSpPr/>
                <p:nvPr/>
              </p:nvGrpSpPr>
              <p:grpSpPr>
                <a:xfrm>
                  <a:off x="698852" y="1191781"/>
                  <a:ext cx="5090601" cy="2822693"/>
                  <a:chOff x="698852" y="1191781"/>
                  <a:chExt cx="5090601" cy="2822693"/>
                </a:xfrm>
              </p:grpSpPr>
              <p:pic>
                <p:nvPicPr>
                  <p:cNvPr id="38" name="Picture 37">
                    <a:extLst>
                      <a:ext uri="{FF2B5EF4-FFF2-40B4-BE49-F238E27FC236}">
                        <a16:creationId xmlns:a16="http://schemas.microsoft.com/office/drawing/2014/main" id="{A51AC5AF-98B0-3863-9B7E-8475464320B5}"/>
                      </a:ext>
                    </a:extLst>
                  </p:cNvPr>
                  <p:cNvPicPr>
                    <a:picLocks noChangeAspect="1"/>
                  </p:cNvPicPr>
                  <p:nvPr/>
                </p:nvPicPr>
                <p:blipFill>
                  <a:blip r:embed="rId6"/>
                  <a:stretch>
                    <a:fillRect/>
                  </a:stretch>
                </p:blipFill>
                <p:spPr>
                  <a:xfrm>
                    <a:off x="698852" y="1191781"/>
                    <a:ext cx="5090601" cy="2822693"/>
                  </a:xfrm>
                  <a:prstGeom prst="rect">
                    <a:avLst/>
                  </a:prstGeom>
                </p:spPr>
              </p:pic>
              <p:sp>
                <p:nvSpPr>
                  <p:cNvPr id="39" name="Rectangle 38">
                    <a:extLst>
                      <a:ext uri="{FF2B5EF4-FFF2-40B4-BE49-F238E27FC236}">
                        <a16:creationId xmlns:a16="http://schemas.microsoft.com/office/drawing/2014/main" id="{A42D9CCA-B489-7C5E-F780-BDDC4F07D23C}"/>
                      </a:ext>
                    </a:extLst>
                  </p:cNvPr>
                  <p:cNvSpPr/>
                  <p:nvPr/>
                </p:nvSpPr>
                <p:spPr>
                  <a:xfrm>
                    <a:off x="2669438" y="3883809"/>
                    <a:ext cx="57720" cy="76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a:ext uri="{FF2B5EF4-FFF2-40B4-BE49-F238E27FC236}">
                      <a16:creationId xmlns:a16="http://schemas.microsoft.com/office/drawing/2014/main" id="{D7A5FE26-3A97-C554-25A2-4D2A69598A48}"/>
                    </a:ext>
                  </a:extLst>
                </p:cNvPr>
                <p:cNvCxnSpPr/>
                <p:nvPr/>
              </p:nvCxnSpPr>
              <p:spPr>
                <a:xfrm>
                  <a:off x="1562956" y="1316811"/>
                  <a:ext cx="0" cy="236485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31" name="TextBox 30">
              <a:extLst>
                <a:ext uri="{FF2B5EF4-FFF2-40B4-BE49-F238E27FC236}">
                  <a16:creationId xmlns:a16="http://schemas.microsoft.com/office/drawing/2014/main" id="{8EA92317-5AD2-CE15-2B0E-264C26979DE0}"/>
                </a:ext>
              </a:extLst>
            </p:cNvPr>
            <p:cNvSpPr txBox="1"/>
            <p:nvPr/>
          </p:nvSpPr>
          <p:spPr>
            <a:xfrm>
              <a:off x="1180611" y="4710954"/>
              <a:ext cx="2750965" cy="482633"/>
            </a:xfrm>
            <a:prstGeom prst="rect">
              <a:avLst/>
            </a:prstGeom>
            <a:noFill/>
          </p:spPr>
          <p:txBody>
            <a:bodyPr wrap="square" rtlCol="0">
              <a:spAutoFit/>
            </a:bodyPr>
            <a:lstStyle/>
            <a:p>
              <a:r>
                <a:rPr lang="en-US" sz="1300" b="1" dirty="0">
                  <a:solidFill>
                    <a:srgbClr val="FF0000"/>
                  </a:solidFill>
                  <a:latin typeface="Arial" panose="020B0604020202020204" pitchFamily="34" charset="0"/>
                  <a:cs typeface="Arial" panose="020B0604020202020204" pitchFamily="34" charset="0"/>
                </a:rPr>
                <a:t>Standard Thin cathode</a:t>
              </a:r>
            </a:p>
            <a:p>
              <a:pPr algn="just"/>
              <a:r>
                <a:rPr lang="en-US" sz="900" b="1" dirty="0">
                  <a:solidFill>
                    <a:srgbClr val="FF0000"/>
                  </a:solidFill>
                  <a:latin typeface="Arial" panose="020B0604020202020204" pitchFamily="34" charset="0"/>
                  <a:cs typeface="Arial" panose="020B0604020202020204" pitchFamily="34" charset="0"/>
                </a:rPr>
                <a:t>    K deposition until QE max.</a:t>
              </a:r>
            </a:p>
          </p:txBody>
        </p:sp>
      </p:grpSp>
      <p:grpSp>
        <p:nvGrpSpPr>
          <p:cNvPr id="48" name="Group 47">
            <a:extLst>
              <a:ext uri="{FF2B5EF4-FFF2-40B4-BE49-F238E27FC236}">
                <a16:creationId xmlns:a16="http://schemas.microsoft.com/office/drawing/2014/main" id="{5AD5646C-FF2B-3023-8E0F-9D868FA5DF37}"/>
              </a:ext>
            </a:extLst>
          </p:cNvPr>
          <p:cNvGrpSpPr/>
          <p:nvPr/>
        </p:nvGrpSpPr>
        <p:grpSpPr>
          <a:xfrm>
            <a:off x="3981591" y="3382865"/>
            <a:ext cx="307777" cy="2113019"/>
            <a:chOff x="3981591" y="3541489"/>
            <a:chExt cx="307777" cy="2113019"/>
          </a:xfrm>
        </p:grpSpPr>
        <p:sp>
          <p:nvSpPr>
            <p:cNvPr id="45" name="Rectangle 44">
              <a:extLst>
                <a:ext uri="{FF2B5EF4-FFF2-40B4-BE49-F238E27FC236}">
                  <a16:creationId xmlns:a16="http://schemas.microsoft.com/office/drawing/2014/main" id="{053FD278-0DCA-B0B4-A6F3-0C8E1CCB97C9}"/>
                </a:ext>
              </a:extLst>
            </p:cNvPr>
            <p:cNvSpPr/>
            <p:nvPr/>
          </p:nvSpPr>
          <p:spPr>
            <a:xfrm>
              <a:off x="4061666" y="3541489"/>
              <a:ext cx="187222" cy="21130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05E7791-D54E-D728-0A49-5D8E4D9EB8F2}"/>
                </a:ext>
              </a:extLst>
            </p:cNvPr>
            <p:cNvSpPr txBox="1"/>
            <p:nvPr/>
          </p:nvSpPr>
          <p:spPr>
            <a:xfrm rot="16200000">
              <a:off x="3341031" y="4474336"/>
              <a:ext cx="158889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Stop K deposition</a:t>
              </a:r>
            </a:p>
          </p:txBody>
        </p:sp>
      </p:grpSp>
      <p:sp>
        <p:nvSpPr>
          <p:cNvPr id="52" name="TextBox 51">
            <a:extLst>
              <a:ext uri="{FF2B5EF4-FFF2-40B4-BE49-F238E27FC236}">
                <a16:creationId xmlns:a16="http://schemas.microsoft.com/office/drawing/2014/main" id="{77395819-4D43-6B2A-F1C8-360597454A5E}"/>
              </a:ext>
            </a:extLst>
          </p:cNvPr>
          <p:cNvSpPr txBox="1"/>
          <p:nvPr/>
        </p:nvSpPr>
        <p:spPr>
          <a:xfrm>
            <a:off x="875937" y="6292107"/>
            <a:ext cx="11177400" cy="538609"/>
          </a:xfrm>
          <a:prstGeom prst="rect">
            <a:avLst/>
          </a:prstGeom>
          <a:noFill/>
        </p:spPr>
        <p:txBody>
          <a:bodyPr wrap="square">
            <a:spAutoFit/>
          </a:bodyPr>
          <a:lstStyle/>
          <a:p>
            <a:pPr>
              <a:spcAft>
                <a:spcPts val="300"/>
              </a:spcAft>
            </a:pPr>
            <a:r>
              <a:rPr lang="en-US" sz="800" dirty="0">
                <a:latin typeface="Arial" panose="020B0604020202020204" pitchFamily="34" charset="0"/>
                <a:cs typeface="Arial" panose="020B0604020202020204" pitchFamily="34" charset="0"/>
              </a:rPr>
              <a:t>1] M. Ruiz-</a:t>
            </a:r>
            <a:r>
              <a:rPr lang="en-US" sz="800" dirty="0" err="1">
                <a:latin typeface="Arial" panose="020B0604020202020204" pitchFamily="34" charset="0"/>
                <a:cs typeface="Arial" panose="020B0604020202020204" pitchFamily="34" charset="0"/>
              </a:rPr>
              <a:t>Osés</a:t>
            </a:r>
            <a:r>
              <a:rPr lang="en-US" sz="800" dirty="0">
                <a:latin typeface="Arial" panose="020B0604020202020204" pitchFamily="34" charset="0"/>
                <a:cs typeface="Arial" panose="020B0604020202020204" pitchFamily="34" charset="0"/>
              </a:rPr>
              <a:t>, S. Schubert, K. </a:t>
            </a:r>
            <a:r>
              <a:rPr lang="en-US" sz="800" dirty="0" err="1">
                <a:latin typeface="Arial" panose="020B0604020202020204" pitchFamily="34" charset="0"/>
                <a:cs typeface="Arial" panose="020B0604020202020204" pitchFamily="34" charset="0"/>
              </a:rPr>
              <a:t>Attenkofer</a:t>
            </a:r>
            <a:r>
              <a:rPr lang="en-US" sz="800" dirty="0">
                <a:latin typeface="Arial" panose="020B0604020202020204" pitchFamily="34" charset="0"/>
                <a:cs typeface="Arial" panose="020B0604020202020204" pitchFamily="34" charset="0"/>
              </a:rPr>
              <a:t>, I. Ben-</a:t>
            </a:r>
            <a:r>
              <a:rPr lang="en-US" sz="800" dirty="0" err="1">
                <a:latin typeface="Arial" panose="020B0604020202020204" pitchFamily="34" charset="0"/>
                <a:cs typeface="Arial" panose="020B0604020202020204" pitchFamily="34" charset="0"/>
              </a:rPr>
              <a:t>Zvi</a:t>
            </a:r>
            <a:r>
              <a:rPr lang="en-US" sz="800" dirty="0">
                <a:latin typeface="Arial" panose="020B0604020202020204" pitchFamily="34" charset="0"/>
                <a:cs typeface="Arial" panose="020B0604020202020204" pitchFamily="34" charset="0"/>
              </a:rPr>
              <a:t>, et </a:t>
            </a:r>
            <a:r>
              <a:rPr lang="en-US" sz="800" dirty="0" err="1">
                <a:latin typeface="Arial" panose="020B0604020202020204" pitchFamily="34" charset="0"/>
                <a:cs typeface="Arial" panose="020B0604020202020204" pitchFamily="34" charset="0"/>
              </a:rPr>
              <a:t>al.,“Direct</a:t>
            </a:r>
            <a:r>
              <a:rPr lang="en-US" sz="800" dirty="0">
                <a:latin typeface="Arial" panose="020B0604020202020204" pitchFamily="34" charset="0"/>
                <a:cs typeface="Arial" panose="020B0604020202020204" pitchFamily="34" charset="0"/>
              </a:rPr>
              <a:t> observation of bi-alkali antimonide photocathodes growth via in operando x-ray diffraction studies”, APL Materials, vol. 2, no. 12, Dec. 2014.       doi:10.1063/1.4902544</a:t>
            </a:r>
          </a:p>
          <a:p>
            <a:pPr>
              <a:spcAft>
                <a:spcPts val="300"/>
              </a:spcAft>
            </a:pPr>
            <a:r>
              <a:rPr lang="en-US" sz="800" dirty="0">
                <a:latin typeface="Arial" panose="020B0604020202020204" pitchFamily="34" charset="0"/>
                <a:cs typeface="Arial" panose="020B0604020202020204" pitchFamily="34" charset="0"/>
              </a:rPr>
              <a:t>2] S. K. Mohanty, et al., “Development and Characterization of Multi-Alkali Antimonide Photocathodes for High-Brightness RF Photoinjectors,” Micromachines, vol. 14, no. 6, pp. 1182, May 2023. doi:10.3390/mi14061182.</a:t>
            </a:r>
          </a:p>
          <a:p>
            <a:r>
              <a:rPr lang="en-US" sz="800" dirty="0">
                <a:latin typeface="Arial" panose="020B0604020202020204" pitchFamily="34" charset="0"/>
                <a:cs typeface="Arial" panose="020B0604020202020204" pitchFamily="34" charset="0"/>
              </a:rPr>
              <a:t>3] S. Schubert et al., “Influence of growth method on K3Sb photocathode structure and performance”, Proc. IPAC’14, Dresden, Germany, Jun. 2014, pp. 624–626. doi:10.18429/JACoW-IPAC2014-MOPRI018</a:t>
            </a:r>
          </a:p>
        </p:txBody>
      </p:sp>
      <p:grpSp>
        <p:nvGrpSpPr>
          <p:cNvPr id="55" name="Group 54">
            <a:extLst>
              <a:ext uri="{FF2B5EF4-FFF2-40B4-BE49-F238E27FC236}">
                <a16:creationId xmlns:a16="http://schemas.microsoft.com/office/drawing/2014/main" id="{F2FFC36E-9BC1-0ED1-DFE8-B586D1DA64B9}"/>
              </a:ext>
            </a:extLst>
          </p:cNvPr>
          <p:cNvGrpSpPr/>
          <p:nvPr/>
        </p:nvGrpSpPr>
        <p:grpSpPr>
          <a:xfrm>
            <a:off x="2321501" y="1896811"/>
            <a:ext cx="2722162" cy="794559"/>
            <a:chOff x="2321501" y="1896811"/>
            <a:chExt cx="2722162" cy="794559"/>
          </a:xfrm>
        </p:grpSpPr>
        <p:grpSp>
          <p:nvGrpSpPr>
            <p:cNvPr id="50" name="Group 49">
              <a:extLst>
                <a:ext uri="{FF2B5EF4-FFF2-40B4-BE49-F238E27FC236}">
                  <a16:creationId xmlns:a16="http://schemas.microsoft.com/office/drawing/2014/main" id="{9AB4F204-9BDF-51CD-A292-DE4DE05E0AA9}"/>
                </a:ext>
              </a:extLst>
            </p:cNvPr>
            <p:cNvGrpSpPr/>
            <p:nvPr/>
          </p:nvGrpSpPr>
          <p:grpSpPr>
            <a:xfrm>
              <a:off x="2321501" y="2019143"/>
              <a:ext cx="2442687" cy="672227"/>
              <a:chOff x="2321501" y="2019143"/>
              <a:chExt cx="2442687" cy="672227"/>
            </a:xfrm>
          </p:grpSpPr>
          <p:cxnSp>
            <p:nvCxnSpPr>
              <p:cNvPr id="21" name="Straight Arrow Connector 20">
                <a:extLst>
                  <a:ext uri="{FF2B5EF4-FFF2-40B4-BE49-F238E27FC236}">
                    <a16:creationId xmlns:a16="http://schemas.microsoft.com/office/drawing/2014/main" id="{0CE3BB42-F10F-3E94-E301-97526253F8A9}"/>
                  </a:ext>
                </a:extLst>
              </p:cNvPr>
              <p:cNvCxnSpPr/>
              <p:nvPr/>
            </p:nvCxnSpPr>
            <p:spPr>
              <a:xfrm flipV="1">
                <a:off x="2321501" y="2501624"/>
                <a:ext cx="671804" cy="681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ACE37D1-1F9B-9A9C-8267-99DF131DE00D}"/>
                  </a:ext>
                </a:extLst>
              </p:cNvPr>
              <p:cNvGrpSpPr/>
              <p:nvPr/>
            </p:nvGrpSpPr>
            <p:grpSpPr>
              <a:xfrm>
                <a:off x="2421382" y="2019143"/>
                <a:ext cx="2342806" cy="672227"/>
                <a:chOff x="2421382" y="2019143"/>
                <a:chExt cx="2342806" cy="672227"/>
              </a:xfrm>
            </p:grpSpPr>
            <p:sp>
              <p:nvSpPr>
                <p:cNvPr id="22" name="TextBox 21">
                  <a:extLst>
                    <a:ext uri="{FF2B5EF4-FFF2-40B4-BE49-F238E27FC236}">
                      <a16:creationId xmlns:a16="http://schemas.microsoft.com/office/drawing/2014/main" id="{6E25BE82-4122-6A0A-7E80-3ED88AA30853}"/>
                    </a:ext>
                  </a:extLst>
                </p:cNvPr>
                <p:cNvSpPr txBox="1"/>
                <p:nvPr/>
              </p:nvSpPr>
              <p:spPr>
                <a:xfrm>
                  <a:off x="3117034" y="2330541"/>
                  <a:ext cx="303382"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K</a:t>
                  </a:r>
                </a:p>
              </p:txBody>
            </p:sp>
            <p:sp>
              <p:nvSpPr>
                <p:cNvPr id="23" name="TextBox 22">
                  <a:extLst>
                    <a:ext uri="{FF2B5EF4-FFF2-40B4-BE49-F238E27FC236}">
                      <a16:creationId xmlns:a16="http://schemas.microsoft.com/office/drawing/2014/main" id="{D095D212-6FCB-9AEA-4290-A89D2C2BF657}"/>
                    </a:ext>
                  </a:extLst>
                </p:cNvPr>
                <p:cNvSpPr txBox="1"/>
                <p:nvPr/>
              </p:nvSpPr>
              <p:spPr>
                <a:xfrm>
                  <a:off x="4193198" y="2341422"/>
                  <a:ext cx="570990" cy="338554"/>
                </a:xfrm>
                <a:prstGeom prst="rect">
                  <a:avLst/>
                </a:prstGeom>
                <a:solidFill>
                  <a:srgbClr val="00B0F0"/>
                </a:solidFill>
                <a:ln w="19050">
                  <a:solidFill>
                    <a:srgbClr val="00B0F0"/>
                  </a:solidFill>
                </a:ln>
              </p:spPr>
              <p:txBody>
                <a:bodyPr wrap="none" rtlCol="0">
                  <a:spAutoFit/>
                </a:bodyPr>
                <a:lstStyle/>
                <a:p>
                  <a:r>
                    <a:rPr lang="en-IN" sz="1600" dirty="0">
                      <a:latin typeface="Arial" panose="020B0604020202020204" pitchFamily="34" charset="0"/>
                      <a:cs typeface="Arial" panose="020B0604020202020204" pitchFamily="34" charset="0"/>
                    </a:rPr>
                    <a:t>K</a:t>
                  </a:r>
                  <a:r>
                    <a:rPr lang="en-US" sz="1600" dirty="0">
                      <a:latin typeface="Arial" panose="020B0604020202020204" pitchFamily="34" charset="0"/>
                      <a:cs typeface="Arial" panose="020B0604020202020204" pitchFamily="34" charset="0"/>
                    </a:rPr>
                    <a:t>Sb</a:t>
                  </a:r>
                </a:p>
              </p:txBody>
            </p:sp>
            <p:cxnSp>
              <p:nvCxnSpPr>
                <p:cNvPr id="17" name="Straight Arrow Connector 16">
                  <a:extLst>
                    <a:ext uri="{FF2B5EF4-FFF2-40B4-BE49-F238E27FC236}">
                      <a16:creationId xmlns:a16="http://schemas.microsoft.com/office/drawing/2014/main" id="{F52185A1-9E56-0F94-63B9-B5CF68CCBF42}"/>
                    </a:ext>
                  </a:extLst>
                </p:cNvPr>
                <p:cNvCxnSpPr>
                  <a:cxnSpLocks/>
                </p:cNvCxnSpPr>
                <p:nvPr/>
              </p:nvCxnSpPr>
              <p:spPr>
                <a:xfrm>
                  <a:off x="3532292" y="2492037"/>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D2EABD5-CC95-2AB7-FA04-1FC07D9309D9}"/>
                    </a:ext>
                  </a:extLst>
                </p:cNvPr>
                <p:cNvSpPr txBox="1"/>
                <p:nvPr/>
              </p:nvSpPr>
              <p:spPr>
                <a:xfrm>
                  <a:off x="2421382" y="2019143"/>
                  <a:ext cx="1694696"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Until transition point</a:t>
                  </a:r>
                </a:p>
              </p:txBody>
            </p:sp>
          </p:grpSp>
        </p:grpSp>
        <p:sp>
          <p:nvSpPr>
            <p:cNvPr id="53" name="TextBox 52">
              <a:extLst>
                <a:ext uri="{FF2B5EF4-FFF2-40B4-BE49-F238E27FC236}">
                  <a16:creationId xmlns:a16="http://schemas.microsoft.com/office/drawing/2014/main" id="{53766C1A-F455-3E7C-3403-6B1EF09A7A47}"/>
                </a:ext>
              </a:extLst>
            </p:cNvPr>
            <p:cNvSpPr txBox="1"/>
            <p:nvPr/>
          </p:nvSpPr>
          <p:spPr>
            <a:xfrm>
              <a:off x="3982154" y="1896811"/>
              <a:ext cx="1061509"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0.15 %</a:t>
              </a:r>
            </a:p>
            <a:p>
              <a:pPr algn="ctr"/>
              <a:r>
                <a:rPr lang="en-US" sz="1200" b="1" dirty="0">
                  <a:latin typeface="Arial" panose="020B0604020202020204" pitchFamily="34" charset="0"/>
                  <a:cs typeface="Arial" panose="020B0604020202020204" pitchFamily="34" charset="0"/>
                </a:rPr>
                <a:t>@ 515 nm</a:t>
              </a:r>
            </a:p>
          </p:txBody>
        </p:sp>
      </p:grpSp>
      <p:sp>
        <p:nvSpPr>
          <p:cNvPr id="54" name="TextBox 53">
            <a:extLst>
              <a:ext uri="{FF2B5EF4-FFF2-40B4-BE49-F238E27FC236}">
                <a16:creationId xmlns:a16="http://schemas.microsoft.com/office/drawing/2014/main" id="{197F351B-A924-CC23-C32F-8BDF58964867}"/>
              </a:ext>
            </a:extLst>
          </p:cNvPr>
          <p:cNvSpPr txBox="1"/>
          <p:nvPr/>
        </p:nvSpPr>
        <p:spPr>
          <a:xfrm>
            <a:off x="6358366" y="1880461"/>
            <a:ext cx="976550"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8.7 %</a:t>
            </a:r>
          </a:p>
          <a:p>
            <a:pPr algn="ctr"/>
            <a:r>
              <a:rPr lang="en-US" sz="1200" b="1" dirty="0">
                <a:latin typeface="Arial" panose="020B0604020202020204" pitchFamily="34" charset="0"/>
                <a:cs typeface="Arial" panose="020B0604020202020204" pitchFamily="34" charset="0"/>
              </a:rPr>
              <a:t>@ 515 nm</a:t>
            </a:r>
          </a:p>
        </p:txBody>
      </p:sp>
      <p:sp>
        <p:nvSpPr>
          <p:cNvPr id="12" name="Arrow: Right 11">
            <a:extLst>
              <a:ext uri="{FF2B5EF4-FFF2-40B4-BE49-F238E27FC236}">
                <a16:creationId xmlns:a16="http://schemas.microsoft.com/office/drawing/2014/main" id="{CC54995E-E9BC-F012-6F21-B3DA16A6E37D}"/>
              </a:ext>
            </a:extLst>
          </p:cNvPr>
          <p:cNvSpPr/>
          <p:nvPr/>
        </p:nvSpPr>
        <p:spPr>
          <a:xfrm>
            <a:off x="9569727" y="1440838"/>
            <a:ext cx="195942" cy="1772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CB8BC424-DBC6-0A27-9899-3C47F5C976A1}"/>
              </a:ext>
            </a:extLst>
          </p:cNvPr>
          <p:cNvPicPr>
            <a:picLocks noChangeAspect="1"/>
          </p:cNvPicPr>
          <p:nvPr/>
        </p:nvPicPr>
        <p:blipFill>
          <a:blip r:embed="rId7"/>
          <a:stretch>
            <a:fillRect/>
          </a:stretch>
        </p:blipFill>
        <p:spPr>
          <a:xfrm>
            <a:off x="8672633" y="521551"/>
            <a:ext cx="3151121" cy="2363341"/>
          </a:xfrm>
          <a:prstGeom prst="rect">
            <a:avLst/>
          </a:prstGeom>
        </p:spPr>
      </p:pic>
      <p:sp>
        <p:nvSpPr>
          <p:cNvPr id="67" name="TextBox 66">
            <a:extLst>
              <a:ext uri="{FF2B5EF4-FFF2-40B4-BE49-F238E27FC236}">
                <a16:creationId xmlns:a16="http://schemas.microsoft.com/office/drawing/2014/main" id="{14F277B0-8653-5354-351B-451B73662EB9}"/>
              </a:ext>
            </a:extLst>
          </p:cNvPr>
          <p:cNvSpPr txBox="1"/>
          <p:nvPr/>
        </p:nvSpPr>
        <p:spPr>
          <a:xfrm>
            <a:off x="7975426" y="199175"/>
            <a:ext cx="4095271" cy="307777"/>
          </a:xfrm>
          <a:prstGeom prst="rect">
            <a:avLst/>
          </a:prstGeom>
          <a:noFill/>
        </p:spPr>
        <p:txBody>
          <a:bodyPr wrap="square">
            <a:spAutoFit/>
          </a:bodyPr>
          <a:lstStyle/>
          <a:p>
            <a:pPr algn="ctr"/>
            <a:r>
              <a:rPr kumimoji="0" lang="en-US" sz="1400" b="1" i="0" u="none" strike="noStrike" kern="120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Previous XRD findings of KSb compound [3]</a:t>
            </a:r>
          </a:p>
        </p:txBody>
      </p:sp>
      <p:grpSp>
        <p:nvGrpSpPr>
          <p:cNvPr id="61" name="Group 60">
            <a:extLst>
              <a:ext uri="{FF2B5EF4-FFF2-40B4-BE49-F238E27FC236}">
                <a16:creationId xmlns:a16="http://schemas.microsoft.com/office/drawing/2014/main" id="{775FDF4B-CC28-5884-B7CA-F18227D5624F}"/>
              </a:ext>
            </a:extLst>
          </p:cNvPr>
          <p:cNvGrpSpPr/>
          <p:nvPr/>
        </p:nvGrpSpPr>
        <p:grpSpPr>
          <a:xfrm>
            <a:off x="8172743" y="1792649"/>
            <a:ext cx="1373829" cy="276999"/>
            <a:chOff x="8294046" y="1811302"/>
            <a:chExt cx="1373829" cy="276999"/>
          </a:xfrm>
        </p:grpSpPr>
        <p:sp>
          <p:nvSpPr>
            <p:cNvPr id="58" name="Arrow: Right 57">
              <a:extLst>
                <a:ext uri="{FF2B5EF4-FFF2-40B4-BE49-F238E27FC236}">
                  <a16:creationId xmlns:a16="http://schemas.microsoft.com/office/drawing/2014/main" id="{0AC87812-BDFB-1FCE-D94A-D05FD06448B6}"/>
                </a:ext>
              </a:extLst>
            </p:cNvPr>
            <p:cNvSpPr/>
            <p:nvPr/>
          </p:nvSpPr>
          <p:spPr>
            <a:xfrm>
              <a:off x="9503530" y="1880461"/>
              <a:ext cx="164345" cy="13868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283BDCC-6CEA-E6BE-FAC9-4967C4C0345E}"/>
                </a:ext>
              </a:extLst>
            </p:cNvPr>
            <p:cNvSpPr txBox="1"/>
            <p:nvPr/>
          </p:nvSpPr>
          <p:spPr>
            <a:xfrm>
              <a:off x="8294046" y="1811302"/>
              <a:ext cx="1155269" cy="276999"/>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K₃Sb (Cubic)</a:t>
              </a:r>
            </a:p>
          </p:txBody>
        </p:sp>
      </p:grpSp>
      <p:grpSp>
        <p:nvGrpSpPr>
          <p:cNvPr id="69" name="Group 68">
            <a:extLst>
              <a:ext uri="{FF2B5EF4-FFF2-40B4-BE49-F238E27FC236}">
                <a16:creationId xmlns:a16="http://schemas.microsoft.com/office/drawing/2014/main" id="{C53EFADE-93BD-2B0A-86B7-34D734A71ED1}"/>
              </a:ext>
            </a:extLst>
          </p:cNvPr>
          <p:cNvGrpSpPr/>
          <p:nvPr/>
        </p:nvGrpSpPr>
        <p:grpSpPr>
          <a:xfrm>
            <a:off x="10507789" y="1290378"/>
            <a:ext cx="1237441" cy="403734"/>
            <a:chOff x="10629092" y="1309031"/>
            <a:chExt cx="1237441" cy="403734"/>
          </a:xfrm>
        </p:grpSpPr>
        <p:sp>
          <p:nvSpPr>
            <p:cNvPr id="63" name="Arrow: Right 62">
              <a:extLst>
                <a:ext uri="{FF2B5EF4-FFF2-40B4-BE49-F238E27FC236}">
                  <a16:creationId xmlns:a16="http://schemas.microsoft.com/office/drawing/2014/main" id="{5C451ED8-49E2-6612-EA36-B41E933BEE9B}"/>
                </a:ext>
              </a:extLst>
            </p:cNvPr>
            <p:cNvSpPr/>
            <p:nvPr/>
          </p:nvSpPr>
          <p:spPr>
            <a:xfrm rot="10576532">
              <a:off x="10629092" y="1309031"/>
              <a:ext cx="164345" cy="138682"/>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4661E5C7-BF5B-0115-F41C-C33C4BBA2BBC}"/>
                </a:ext>
              </a:extLst>
            </p:cNvPr>
            <p:cNvSpPr txBox="1"/>
            <p:nvPr/>
          </p:nvSpPr>
          <p:spPr>
            <a:xfrm>
              <a:off x="10711264" y="1435766"/>
              <a:ext cx="1155269" cy="276999"/>
            </a:xfrm>
            <a:prstGeom prst="rect">
              <a:avLst/>
            </a:prstGeom>
            <a:solidFill>
              <a:schemeClr val="bg1"/>
            </a:solidFill>
          </p:spPr>
          <p:txBody>
            <a:bodyPr wrap="square" rtlCol="0">
              <a:spAutoFit/>
            </a:bodyPr>
            <a:lstStyle/>
            <a:p>
              <a:r>
                <a:rPr lang="en-US" sz="1200" b="1" dirty="0">
                  <a:latin typeface="Arial" panose="020B0604020202020204" pitchFamily="34" charset="0"/>
                  <a:cs typeface="Arial" panose="020B0604020202020204" pitchFamily="34" charset="0"/>
                </a:rPr>
                <a:t>K₃Sb (Hexa.)</a:t>
              </a:r>
            </a:p>
          </p:txBody>
        </p:sp>
      </p:grpSp>
    </p:spTree>
    <p:extLst>
      <p:ext uri="{BB962C8B-B14F-4D97-AF65-F5344CB8AC3E}">
        <p14:creationId xmlns:p14="http://schemas.microsoft.com/office/powerpoint/2010/main" val="140344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67"/>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5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6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xEl>
                                              <p:pRg st="5" end="5"/>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4" grpId="0" animBg="1"/>
      <p:bldP spid="25" grpId="0" animBg="1"/>
      <p:bldP spid="13" grpId="0"/>
      <p:bldP spid="26" grpId="0"/>
      <p:bldP spid="28" grpId="0" animBg="1"/>
      <p:bldP spid="54" grpId="0"/>
      <p:bldP spid="67" grpId="0"/>
      <p:bldP spid="6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EB1DA4C-C017-D561-B076-1E00D8A3505E}"/>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6C173EBA-F4F4-4D1B-C372-C637CDC13C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53BCEA70-EFEB-2625-115B-CA45AA409267}"/>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E70A9A90-1B6C-98F6-62AB-88230205F5B2}"/>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956D1235-249E-3865-F5A2-B0D35603FC1F}"/>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7</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FA4F8D-48B8-F606-C1F1-D554DD3DDE78}"/>
              </a:ext>
            </a:extLst>
          </p:cNvPr>
          <p:cNvSpPr txBox="1"/>
          <p:nvPr/>
        </p:nvSpPr>
        <p:spPr>
          <a:xfrm>
            <a:off x="0" y="20740"/>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rgbClr val="00B0F0"/>
                </a:solidFill>
                <a:latin typeface="Arial" panose="020B0604020202020204" pitchFamily="34" charset="0"/>
                <a:cs typeface="Arial" panose="020B0604020202020204" pitchFamily="34" charset="0"/>
              </a:rPr>
              <a:t> Second batch of Green cathodes</a:t>
            </a:r>
            <a:endParaRPr lang="en-US" sz="3200" b="1" dirty="0">
              <a:solidFill>
                <a:srgbClr val="00B0F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173012-8D99-4DB2-1687-D5060BE7D4EE}"/>
              </a:ext>
            </a:extLst>
          </p:cNvPr>
          <p:cNvSpPr txBox="1"/>
          <p:nvPr/>
        </p:nvSpPr>
        <p:spPr>
          <a:xfrm>
            <a:off x="609157" y="448297"/>
            <a:ext cx="6162674" cy="461665"/>
          </a:xfrm>
          <a:prstGeom prst="rect">
            <a:avLst/>
          </a:prstGeom>
          <a:noFill/>
        </p:spPr>
        <p:txBody>
          <a:bodyPr wrap="square">
            <a:spAutoFit/>
          </a:bodyPr>
          <a:lstStyle/>
          <a:p>
            <a:r>
              <a:rPr lang="en-US" sz="2400" b="1" dirty="0">
                <a:solidFill>
                  <a:schemeClr val="accent2"/>
                </a:solidFill>
                <a:latin typeface="Arial" panose="020B0604020202020204" pitchFamily="34" charset="0"/>
                <a:cs typeface="Arial" panose="020B0604020202020204" pitchFamily="34" charset="0"/>
              </a:rPr>
              <a:t>Photocathode Recipes</a:t>
            </a:r>
          </a:p>
        </p:txBody>
      </p:sp>
      <p:sp>
        <p:nvSpPr>
          <p:cNvPr id="9" name="TextBox 8">
            <a:extLst>
              <a:ext uri="{FF2B5EF4-FFF2-40B4-BE49-F238E27FC236}">
                <a16:creationId xmlns:a16="http://schemas.microsoft.com/office/drawing/2014/main" id="{C1DA02E5-3805-4E12-4581-605C21F0C70A}"/>
              </a:ext>
            </a:extLst>
          </p:cNvPr>
          <p:cNvSpPr txBox="1"/>
          <p:nvPr/>
        </p:nvSpPr>
        <p:spPr>
          <a:xfrm>
            <a:off x="275252" y="1033072"/>
            <a:ext cx="11916748" cy="3354765"/>
          </a:xfrm>
          <a:prstGeom prst="rect">
            <a:avLst/>
          </a:prstGeom>
          <a:noFill/>
        </p:spPr>
        <p:txBody>
          <a:bodyPr wrap="square">
            <a:spAutoFit/>
          </a:bodyPr>
          <a:lstStyle/>
          <a:p>
            <a:pPr marL="342900" indent="-342900">
              <a:spcBef>
                <a:spcPts val="600"/>
              </a:spcBef>
              <a:spcAft>
                <a:spcPts val="600"/>
              </a:spcAft>
              <a:buFont typeface="+mj-lt"/>
              <a:buAutoNum type="arabicPeriod"/>
            </a:pPr>
            <a:r>
              <a:rPr lang="en-US" sz="1800" b="1" dirty="0">
                <a:solidFill>
                  <a:schemeClr val="bg1">
                    <a:lumMod val="65000"/>
                  </a:schemeClr>
                </a:solidFill>
                <a:latin typeface="Arial" panose="020B0604020202020204" pitchFamily="34" charset="0"/>
                <a:cs typeface="Arial" panose="020B0604020202020204" pitchFamily="34" charset="0"/>
              </a:rPr>
              <a:t>KCsSb thin multi-layer  (cathode 99</a:t>
            </a:r>
            <a:r>
              <a:rPr lang="en-US" b="1" dirty="0">
                <a:solidFill>
                  <a:schemeClr val="bg1">
                    <a:lumMod val="65000"/>
                  </a:schemeClr>
                </a:solidFill>
                <a:latin typeface="Arial" panose="020B0604020202020204" pitchFamily="34" charset="0"/>
                <a:cs typeface="Arial" panose="020B0604020202020204" pitchFamily="34" charset="0"/>
              </a:rPr>
              <a:t>.1</a:t>
            </a:r>
            <a:r>
              <a:rPr lang="en-US" sz="1800" b="1" dirty="0">
                <a:solidFill>
                  <a:schemeClr val="bg1">
                    <a:lumMod val="65000"/>
                  </a:schemeClr>
                </a:solidFill>
                <a:latin typeface="Arial" panose="020B0604020202020204" pitchFamily="34" charset="0"/>
                <a:cs typeface="Arial" panose="020B0604020202020204" pitchFamily="34" charset="0"/>
              </a:rPr>
              <a:t>) : (aim: multi-layer study)</a:t>
            </a:r>
          </a:p>
          <a:p>
            <a:pPr marL="342900" indent="-342900">
              <a:spcBef>
                <a:spcPts val="600"/>
              </a:spcBef>
              <a:spcAft>
                <a:spcPts val="600"/>
              </a:spcAft>
              <a:buFont typeface="+mj-lt"/>
              <a:buAutoNum type="arabicPeriod"/>
            </a:pPr>
            <a:r>
              <a:rPr lang="en-US" sz="1800" b="1" dirty="0">
                <a:solidFill>
                  <a:schemeClr val="bg1">
                    <a:lumMod val="65000"/>
                  </a:schemeClr>
                </a:solidFill>
                <a:latin typeface="Arial" panose="020B0604020202020204" pitchFamily="34" charset="0"/>
                <a:cs typeface="Arial" panose="020B0604020202020204" pitchFamily="34" charset="0"/>
              </a:rPr>
              <a:t>Modified </a:t>
            </a:r>
            <a:r>
              <a:rPr lang="en-US" sz="1800" b="1" dirty="0" err="1">
                <a:solidFill>
                  <a:schemeClr val="bg1">
                    <a:lumMod val="65000"/>
                  </a:schemeClr>
                </a:solidFill>
                <a:latin typeface="Arial" panose="020B0604020202020204" pitchFamily="34" charset="0"/>
                <a:cs typeface="Arial" panose="020B0604020202020204" pitchFamily="34" charset="0"/>
              </a:rPr>
              <a:t>KCsSb</a:t>
            </a:r>
            <a:r>
              <a:rPr lang="en-US" sz="1800" b="1" dirty="0">
                <a:solidFill>
                  <a:schemeClr val="bg1">
                    <a:lumMod val="65000"/>
                  </a:schemeClr>
                </a:solidFill>
                <a:latin typeface="Arial" panose="020B0604020202020204" pitchFamily="34" charset="0"/>
                <a:cs typeface="Arial" panose="020B0604020202020204" pitchFamily="34" charset="0"/>
              </a:rPr>
              <a:t> thin (cathode 124.1): </a:t>
            </a:r>
            <a:r>
              <a:rPr lang="en-US" sz="1800" dirty="0">
                <a:solidFill>
                  <a:schemeClr val="bg1">
                    <a:lumMod val="65000"/>
                  </a:schemeClr>
                </a:solidFill>
                <a:latin typeface="Arial" panose="020B0604020202020204" pitchFamily="34" charset="0"/>
                <a:cs typeface="Arial" panose="020B0604020202020204" pitchFamily="34" charset="0"/>
              </a:rPr>
              <a:t>(</a:t>
            </a:r>
            <a:r>
              <a:rPr lang="en-US" sz="1800" b="1" dirty="0">
                <a:solidFill>
                  <a:schemeClr val="bg1">
                    <a:lumMod val="65000"/>
                  </a:schemeClr>
                </a:solidFill>
                <a:latin typeface="Arial" panose="020B0604020202020204" pitchFamily="34" charset="0"/>
                <a:cs typeface="Arial" panose="020B0604020202020204" pitchFamily="34" charset="0"/>
              </a:rPr>
              <a:t>aim:</a:t>
            </a:r>
            <a:r>
              <a:rPr lang="en-US" sz="1800" dirty="0">
                <a:solidFill>
                  <a:schemeClr val="bg1">
                    <a:lumMod val="65000"/>
                  </a:schemeClr>
                </a:solidFill>
                <a:latin typeface="Arial" panose="020B0604020202020204" pitchFamily="34" charset="0"/>
                <a:cs typeface="Arial" panose="020B0604020202020204" pitchFamily="34" charset="0"/>
              </a:rPr>
              <a:t> make KCsSb structure mostly cubic type)</a:t>
            </a:r>
          </a:p>
          <a:p>
            <a:pPr marL="342900" indent="-342900">
              <a:spcBef>
                <a:spcPts val="600"/>
              </a:spcBef>
              <a:buFont typeface="+mj-lt"/>
              <a:buAutoNum type="arabicPeriod"/>
            </a:pPr>
            <a:r>
              <a:rPr lang="en-US" sz="1800" b="1" dirty="0">
                <a:latin typeface="Arial" panose="020B0604020202020204" pitchFamily="34" charset="0"/>
                <a:cs typeface="Arial" panose="020B0604020202020204" pitchFamily="34" charset="0"/>
              </a:rPr>
              <a:t>Modified </a:t>
            </a:r>
            <a:r>
              <a:rPr lang="en-US" sz="1800" b="1" dirty="0" err="1">
                <a:latin typeface="Arial" panose="020B0604020202020204" pitchFamily="34" charset="0"/>
                <a:cs typeface="Arial" panose="020B0604020202020204" pitchFamily="34" charset="0"/>
              </a:rPr>
              <a:t>KCsSb</a:t>
            </a:r>
            <a:r>
              <a:rPr lang="en-US" sz="1800" b="1" dirty="0">
                <a:latin typeface="Arial" panose="020B0604020202020204" pitchFamily="34" charset="0"/>
                <a:cs typeface="Arial" panose="020B0604020202020204" pitchFamily="34" charset="0"/>
              </a:rPr>
              <a:t> </a:t>
            </a:r>
            <a:r>
              <a:rPr lang="en-US" sz="1800" b="1" dirty="0">
                <a:solidFill>
                  <a:schemeClr val="accent2"/>
                </a:solidFill>
                <a:latin typeface="Arial" panose="020B0604020202020204" pitchFamily="34" charset="0"/>
                <a:cs typeface="Arial" panose="020B0604020202020204" pitchFamily="34" charset="0"/>
              </a:rPr>
              <a:t>thick</a:t>
            </a: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cathode 128.1</a:t>
            </a:r>
            <a:r>
              <a:rPr lang="en-US" sz="1800" dirty="0">
                <a:latin typeface="Arial" panose="020B0604020202020204" pitchFamily="34" charset="0"/>
                <a:cs typeface="Arial" panose="020B0604020202020204" pitchFamily="34" charset="0"/>
              </a:rPr>
              <a:t>)</a:t>
            </a:r>
            <a:r>
              <a:rPr lang="en-US" sz="1800" b="1"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aim: </a:t>
            </a:r>
            <a:r>
              <a:rPr lang="en-US" sz="1800" dirty="0">
                <a:latin typeface="Arial" panose="020B0604020202020204" pitchFamily="34" charset="0"/>
                <a:cs typeface="Arial" panose="020B0604020202020204" pitchFamily="34" charset="0"/>
              </a:rPr>
              <a:t>make KCsSb structure mostly cubic type)       Improve stability </a:t>
            </a: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b="1" dirty="0">
              <a:latin typeface="Arial" panose="020B0604020202020204" pitchFamily="34" charset="0"/>
              <a:cs typeface="Arial" panose="020B0604020202020204" pitchFamily="34" charset="0"/>
            </a:endParaRPr>
          </a:p>
          <a:p>
            <a:pPr>
              <a:spcBef>
                <a:spcPts val="600"/>
              </a:spcBef>
            </a:pPr>
            <a:endParaRPr lang="en-US" sz="1800" b="1"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endParaRPr lang="en-US" sz="1800" b="1"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944977B3-88C0-7F8F-FD5B-CACE830EAFA4}"/>
              </a:ext>
            </a:extLst>
          </p:cNvPr>
          <p:cNvSpPr txBox="1"/>
          <p:nvPr/>
        </p:nvSpPr>
        <p:spPr>
          <a:xfrm>
            <a:off x="5543666" y="3130818"/>
            <a:ext cx="6328493" cy="3323987"/>
          </a:xfrm>
          <a:prstGeom prst="rect">
            <a:avLst/>
          </a:prstGeom>
          <a:noFill/>
        </p:spPr>
        <p:txBody>
          <a:bodyPr wrap="square">
            <a:spAutoFit/>
          </a:bodyPr>
          <a:lstStyle/>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Sb Deposition</a:t>
            </a:r>
            <a:r>
              <a:rPr lang="en-US" sz="1600" dirty="0">
                <a:latin typeface="Arial" panose="020B0604020202020204" pitchFamily="34" charset="0"/>
                <a:cs typeface="Arial" panose="020B0604020202020204" pitchFamily="34" charset="0"/>
              </a:rPr>
              <a:t>: 10 nm deposited at a rate of 1 nm/min.</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K Deposition: </a:t>
            </a:r>
            <a:r>
              <a:rPr lang="en-US" sz="1600" dirty="0">
                <a:latin typeface="Arial" panose="020B0604020202020204" pitchFamily="34" charset="0"/>
                <a:cs typeface="Arial" panose="020B0604020202020204" pitchFamily="34" charset="0"/>
              </a:rPr>
              <a:t>Continued until thickness reached ~36 nm</a:t>
            </a:r>
          </a:p>
          <a:p>
            <a:pPr marL="742950" lvl="1"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Thickness was chosen based on the transition point, when KSb shifts from amorphous to crystalline phase [1,2].</a:t>
            </a:r>
          </a:p>
          <a:p>
            <a:pPr marL="742950" lvl="1"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Deposition stopped at the transition point to maintain a cubic form of KSb.</a:t>
            </a:r>
          </a:p>
          <a:p>
            <a:pPr marL="742950" lvl="1" indent="-285750">
              <a:spcAft>
                <a:spcPts val="1200"/>
              </a:spcAft>
              <a:buFont typeface="Arial" panose="020B0604020202020204" pitchFamily="34" charset="0"/>
              <a:buChar char="•"/>
            </a:pPr>
            <a:r>
              <a:rPr lang="en-US" sz="1600" dirty="0">
                <a:latin typeface="Arial" panose="020B0604020202020204" pitchFamily="34" charset="0"/>
                <a:cs typeface="Arial" panose="020B0604020202020204" pitchFamily="34" charset="0"/>
              </a:rPr>
              <a:t>Previous XRD confirms Cs reacts effectively with cubic KSb, forming predominantly cubic KCsSb [3].</a:t>
            </a:r>
          </a:p>
          <a:p>
            <a:pPr marL="285750" indent="-285750">
              <a:spcAft>
                <a:spcPts val="1200"/>
              </a:spcAft>
              <a:buFont typeface="Wingdings" panose="05000000000000000000" pitchFamily="2" charset="2"/>
              <a:buChar char="§"/>
            </a:pPr>
            <a:r>
              <a:rPr lang="en-US" sz="1600" b="1" dirty="0">
                <a:latin typeface="Arial" panose="020B0604020202020204" pitchFamily="34" charset="0"/>
                <a:cs typeface="Arial" panose="020B0604020202020204" pitchFamily="34" charset="0"/>
              </a:rPr>
              <a:t>Cs Deposition</a:t>
            </a:r>
            <a:r>
              <a:rPr lang="en-US" sz="1600" dirty="0">
                <a:latin typeface="Arial" panose="020B0604020202020204" pitchFamily="34" charset="0"/>
                <a:cs typeface="Arial" panose="020B0604020202020204" pitchFamily="34" charset="0"/>
              </a:rPr>
              <a:t>: Continued until photocurrent approached saturation level.</a:t>
            </a:r>
          </a:p>
        </p:txBody>
      </p:sp>
      <p:sp>
        <p:nvSpPr>
          <p:cNvPr id="12" name="TextBox 11">
            <a:extLst>
              <a:ext uri="{FF2B5EF4-FFF2-40B4-BE49-F238E27FC236}">
                <a16:creationId xmlns:a16="http://schemas.microsoft.com/office/drawing/2014/main" id="{C40A8867-C879-F485-883F-33D0B501D70B}"/>
              </a:ext>
            </a:extLst>
          </p:cNvPr>
          <p:cNvSpPr txBox="1"/>
          <p:nvPr/>
        </p:nvSpPr>
        <p:spPr>
          <a:xfrm>
            <a:off x="905391" y="6382031"/>
            <a:ext cx="11177400" cy="538609"/>
          </a:xfrm>
          <a:prstGeom prst="rect">
            <a:avLst/>
          </a:prstGeom>
          <a:noFill/>
        </p:spPr>
        <p:txBody>
          <a:bodyPr wrap="square">
            <a:spAutoFit/>
          </a:bodyPr>
          <a:lstStyle/>
          <a:p>
            <a:pPr>
              <a:spcAft>
                <a:spcPts val="600"/>
              </a:spcAft>
            </a:pPr>
            <a:r>
              <a:rPr lang="en-US" sz="800" dirty="0">
                <a:latin typeface="Arial" panose="020B0604020202020204" pitchFamily="34" charset="0"/>
                <a:cs typeface="Arial" panose="020B0604020202020204" pitchFamily="34" charset="0"/>
              </a:rPr>
              <a:t>1] M. Ruiz-</a:t>
            </a:r>
            <a:r>
              <a:rPr lang="en-US" sz="800" dirty="0" err="1">
                <a:latin typeface="Arial" panose="020B0604020202020204" pitchFamily="34" charset="0"/>
                <a:cs typeface="Arial" panose="020B0604020202020204" pitchFamily="34" charset="0"/>
              </a:rPr>
              <a:t>Osés</a:t>
            </a:r>
            <a:r>
              <a:rPr lang="en-US" sz="800" dirty="0">
                <a:latin typeface="Arial" panose="020B0604020202020204" pitchFamily="34" charset="0"/>
                <a:cs typeface="Arial" panose="020B0604020202020204" pitchFamily="34" charset="0"/>
              </a:rPr>
              <a:t>, S. Schubert, K. </a:t>
            </a:r>
            <a:r>
              <a:rPr lang="en-US" sz="800" dirty="0" err="1">
                <a:latin typeface="Arial" panose="020B0604020202020204" pitchFamily="34" charset="0"/>
                <a:cs typeface="Arial" panose="020B0604020202020204" pitchFamily="34" charset="0"/>
              </a:rPr>
              <a:t>Attenkofer</a:t>
            </a:r>
            <a:r>
              <a:rPr lang="en-US" sz="800" dirty="0">
                <a:latin typeface="Arial" panose="020B0604020202020204" pitchFamily="34" charset="0"/>
                <a:cs typeface="Arial" panose="020B0604020202020204" pitchFamily="34" charset="0"/>
              </a:rPr>
              <a:t>, I. Ben-</a:t>
            </a:r>
            <a:r>
              <a:rPr lang="en-US" sz="800" dirty="0" err="1">
                <a:latin typeface="Arial" panose="020B0604020202020204" pitchFamily="34" charset="0"/>
                <a:cs typeface="Arial" panose="020B0604020202020204" pitchFamily="34" charset="0"/>
              </a:rPr>
              <a:t>Zvi</a:t>
            </a:r>
            <a:r>
              <a:rPr lang="en-US" sz="800" dirty="0">
                <a:latin typeface="Arial" panose="020B0604020202020204" pitchFamily="34" charset="0"/>
                <a:cs typeface="Arial" panose="020B0604020202020204" pitchFamily="34" charset="0"/>
              </a:rPr>
              <a:t>, et </a:t>
            </a:r>
            <a:r>
              <a:rPr lang="en-US" sz="800" dirty="0" err="1">
                <a:latin typeface="Arial" panose="020B0604020202020204" pitchFamily="34" charset="0"/>
                <a:cs typeface="Arial" panose="020B0604020202020204" pitchFamily="34" charset="0"/>
              </a:rPr>
              <a:t>al.,“Direct</a:t>
            </a:r>
            <a:r>
              <a:rPr lang="en-US" sz="800" dirty="0">
                <a:latin typeface="Arial" panose="020B0604020202020204" pitchFamily="34" charset="0"/>
                <a:cs typeface="Arial" panose="020B0604020202020204" pitchFamily="34" charset="0"/>
              </a:rPr>
              <a:t> observation of bi-alkali antimonide photocathodes growth via in operando x-ray diffraction studies”, APL Materials, vol. 2, no. 12, Dec. 2014.       doi:10.1063/1.4902544</a:t>
            </a:r>
          </a:p>
          <a:p>
            <a:r>
              <a:rPr lang="en-US" sz="800" dirty="0">
                <a:latin typeface="Arial" panose="020B0604020202020204" pitchFamily="34" charset="0"/>
                <a:cs typeface="Arial" panose="020B0604020202020204" pitchFamily="34" charset="0"/>
              </a:rPr>
              <a:t>2] S. K. Mohanty, M. Krasilnikov, A. </a:t>
            </a:r>
            <a:r>
              <a:rPr lang="en-US" sz="800" dirty="0" err="1">
                <a:latin typeface="Arial" panose="020B0604020202020204" pitchFamily="34" charset="0"/>
                <a:cs typeface="Arial" panose="020B0604020202020204" pitchFamily="34" charset="0"/>
              </a:rPr>
              <a:t>Oppelt</a:t>
            </a:r>
            <a:r>
              <a:rPr lang="en-US" sz="800" dirty="0">
                <a:latin typeface="Arial" panose="020B0604020202020204" pitchFamily="34" charset="0"/>
                <a:cs typeface="Arial" panose="020B0604020202020204" pitchFamily="34" charset="0"/>
              </a:rPr>
              <a:t>, F. Stephan, </a:t>
            </a:r>
            <a:r>
              <a:rPr lang="en-US" sz="800" dirty="0" err="1">
                <a:latin typeface="Arial" panose="020B0604020202020204" pitchFamily="34" charset="0"/>
                <a:cs typeface="Arial" panose="020B0604020202020204" pitchFamily="34" charset="0"/>
              </a:rPr>
              <a:t>D.Sertore</a:t>
            </a:r>
            <a:r>
              <a:rPr lang="en-US" sz="800" dirty="0">
                <a:latin typeface="Arial" panose="020B0604020202020204" pitchFamily="34" charset="0"/>
                <a:cs typeface="Arial" panose="020B0604020202020204" pitchFamily="34" charset="0"/>
              </a:rPr>
              <a:t>, et al., “Development and Characterization of Multi-Alkali Antimonide Photocathodes for High-Brightness RF Photoinjectors,” Micromachines, vol. 14, no. 6, pp. 1182, May 2023. doi:10.3390/mi14061182.</a:t>
            </a:r>
          </a:p>
        </p:txBody>
      </p:sp>
      <p:grpSp>
        <p:nvGrpSpPr>
          <p:cNvPr id="20" name="Group 19">
            <a:extLst>
              <a:ext uri="{FF2B5EF4-FFF2-40B4-BE49-F238E27FC236}">
                <a16:creationId xmlns:a16="http://schemas.microsoft.com/office/drawing/2014/main" id="{F4D76359-501B-BCF0-5485-45D3ABEAF0D9}"/>
              </a:ext>
            </a:extLst>
          </p:cNvPr>
          <p:cNvGrpSpPr/>
          <p:nvPr/>
        </p:nvGrpSpPr>
        <p:grpSpPr>
          <a:xfrm>
            <a:off x="1025812" y="2289274"/>
            <a:ext cx="5802599" cy="1258691"/>
            <a:chOff x="1025812" y="2289274"/>
            <a:chExt cx="5802599" cy="1258691"/>
          </a:xfrm>
        </p:grpSpPr>
        <p:grpSp>
          <p:nvGrpSpPr>
            <p:cNvPr id="11" name="Group 10">
              <a:extLst>
                <a:ext uri="{FF2B5EF4-FFF2-40B4-BE49-F238E27FC236}">
                  <a16:creationId xmlns:a16="http://schemas.microsoft.com/office/drawing/2014/main" id="{B512FD82-7617-A1B2-BAFE-DFDD7387E200}"/>
                </a:ext>
              </a:extLst>
            </p:cNvPr>
            <p:cNvGrpSpPr/>
            <p:nvPr/>
          </p:nvGrpSpPr>
          <p:grpSpPr>
            <a:xfrm>
              <a:off x="1025812" y="2325677"/>
              <a:ext cx="5746019" cy="1222288"/>
              <a:chOff x="1511152" y="1912090"/>
              <a:chExt cx="5746019" cy="1222288"/>
            </a:xfrm>
          </p:grpSpPr>
          <p:sp>
            <p:nvSpPr>
              <p:cNvPr id="10" name="TextBox 9">
                <a:extLst>
                  <a:ext uri="{FF2B5EF4-FFF2-40B4-BE49-F238E27FC236}">
                    <a16:creationId xmlns:a16="http://schemas.microsoft.com/office/drawing/2014/main" id="{CE2DE06A-8F3B-CA1C-4CF9-1C2E043A969F}"/>
                  </a:ext>
                </a:extLst>
              </p:cNvPr>
              <p:cNvSpPr txBox="1"/>
              <p:nvPr/>
            </p:nvSpPr>
            <p:spPr>
              <a:xfrm>
                <a:off x="1795301" y="2302552"/>
                <a:ext cx="410974" cy="360830"/>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Sb</a:t>
                </a:r>
              </a:p>
            </p:txBody>
          </p:sp>
          <p:sp>
            <p:nvSpPr>
              <p:cNvPr id="24" name="TextBox 23">
                <a:extLst>
                  <a:ext uri="{FF2B5EF4-FFF2-40B4-BE49-F238E27FC236}">
                    <a16:creationId xmlns:a16="http://schemas.microsoft.com/office/drawing/2014/main" id="{BFF8A676-E915-F790-7173-640A49DB5105}"/>
                  </a:ext>
                </a:extLst>
              </p:cNvPr>
              <p:cNvSpPr txBox="1"/>
              <p:nvPr/>
            </p:nvSpPr>
            <p:spPr>
              <a:xfrm>
                <a:off x="5485169" y="2337352"/>
                <a:ext cx="410974"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Cs</a:t>
                </a:r>
              </a:p>
            </p:txBody>
          </p:sp>
          <p:sp>
            <p:nvSpPr>
              <p:cNvPr id="25" name="TextBox 24">
                <a:extLst>
                  <a:ext uri="{FF2B5EF4-FFF2-40B4-BE49-F238E27FC236}">
                    <a16:creationId xmlns:a16="http://schemas.microsoft.com/office/drawing/2014/main" id="{23550E4B-ABF1-6AEC-0846-C1D3D89EF968}"/>
                  </a:ext>
                </a:extLst>
              </p:cNvPr>
              <p:cNvSpPr txBox="1"/>
              <p:nvPr/>
            </p:nvSpPr>
            <p:spPr>
              <a:xfrm>
                <a:off x="6436112" y="2337352"/>
                <a:ext cx="821059" cy="338554"/>
              </a:xfrm>
              <a:prstGeom prst="rect">
                <a:avLst/>
              </a:prstGeom>
              <a:solidFill>
                <a:schemeClr val="accent6">
                  <a:lumMod val="60000"/>
                  <a:lumOff val="40000"/>
                </a:schemeClr>
              </a:solidFill>
              <a:ln>
                <a:solidFill>
                  <a:schemeClr val="accent6">
                    <a:lumMod val="40000"/>
                    <a:lumOff val="60000"/>
                  </a:schemeClr>
                </a:solidFill>
              </a:ln>
            </p:spPr>
            <p:txBody>
              <a:bodyPr wrap="none" rtlCol="0">
                <a:spAutoFit/>
              </a:bodyPr>
              <a:lstStyle/>
              <a:p>
                <a:r>
                  <a:rPr lang="en-US" sz="1600" dirty="0">
                    <a:latin typeface="Arial" panose="020B0604020202020204" pitchFamily="34" charset="0"/>
                    <a:cs typeface="Arial" panose="020B0604020202020204" pitchFamily="34" charset="0"/>
                  </a:rPr>
                  <a:t>KCsSb</a:t>
                </a:r>
              </a:p>
            </p:txBody>
          </p:sp>
          <p:cxnSp>
            <p:nvCxnSpPr>
              <p:cNvPr id="18" name="Straight Arrow Connector 17">
                <a:extLst>
                  <a:ext uri="{FF2B5EF4-FFF2-40B4-BE49-F238E27FC236}">
                    <a16:creationId xmlns:a16="http://schemas.microsoft.com/office/drawing/2014/main" id="{968287BD-DA82-F338-45BC-87025726C7BC}"/>
                  </a:ext>
                </a:extLst>
              </p:cNvPr>
              <p:cNvCxnSpPr>
                <a:cxnSpLocks/>
              </p:cNvCxnSpPr>
              <p:nvPr/>
            </p:nvCxnSpPr>
            <p:spPr>
              <a:xfrm>
                <a:off x="4878807" y="2492037"/>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C99C168-4475-1222-1AE6-16AA54624CBA}"/>
                  </a:ext>
                </a:extLst>
              </p:cNvPr>
              <p:cNvCxnSpPr>
                <a:cxnSpLocks/>
              </p:cNvCxnSpPr>
              <p:nvPr/>
            </p:nvCxnSpPr>
            <p:spPr>
              <a:xfrm>
                <a:off x="5914805" y="2501614"/>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9AB4F204-9BDF-51CD-A292-DE4DE05E0AA9}"/>
                  </a:ext>
                </a:extLst>
              </p:cNvPr>
              <p:cNvGrpSpPr/>
              <p:nvPr/>
            </p:nvGrpSpPr>
            <p:grpSpPr>
              <a:xfrm>
                <a:off x="2321501" y="2019143"/>
                <a:ext cx="2442687" cy="672227"/>
                <a:chOff x="2321501" y="2019143"/>
                <a:chExt cx="2442687" cy="672227"/>
              </a:xfrm>
            </p:grpSpPr>
            <p:cxnSp>
              <p:nvCxnSpPr>
                <p:cNvPr id="21" name="Straight Arrow Connector 20">
                  <a:extLst>
                    <a:ext uri="{FF2B5EF4-FFF2-40B4-BE49-F238E27FC236}">
                      <a16:creationId xmlns:a16="http://schemas.microsoft.com/office/drawing/2014/main" id="{0CE3BB42-F10F-3E94-E301-97526253F8A9}"/>
                    </a:ext>
                  </a:extLst>
                </p:cNvPr>
                <p:cNvCxnSpPr/>
                <p:nvPr/>
              </p:nvCxnSpPr>
              <p:spPr>
                <a:xfrm flipV="1">
                  <a:off x="2321501" y="2501624"/>
                  <a:ext cx="671804" cy="6812"/>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7ACE37D1-1F9B-9A9C-8267-99DF131DE00D}"/>
                    </a:ext>
                  </a:extLst>
                </p:cNvPr>
                <p:cNvGrpSpPr/>
                <p:nvPr/>
              </p:nvGrpSpPr>
              <p:grpSpPr>
                <a:xfrm>
                  <a:off x="2421382" y="2019143"/>
                  <a:ext cx="2342806" cy="672227"/>
                  <a:chOff x="2421382" y="2019143"/>
                  <a:chExt cx="2342806" cy="672227"/>
                </a:xfrm>
              </p:grpSpPr>
              <p:sp>
                <p:nvSpPr>
                  <p:cNvPr id="22" name="TextBox 21">
                    <a:extLst>
                      <a:ext uri="{FF2B5EF4-FFF2-40B4-BE49-F238E27FC236}">
                        <a16:creationId xmlns:a16="http://schemas.microsoft.com/office/drawing/2014/main" id="{6E25BE82-4122-6A0A-7E80-3ED88AA30853}"/>
                      </a:ext>
                    </a:extLst>
                  </p:cNvPr>
                  <p:cNvSpPr txBox="1"/>
                  <p:nvPr/>
                </p:nvSpPr>
                <p:spPr>
                  <a:xfrm>
                    <a:off x="3117034" y="2330541"/>
                    <a:ext cx="303382" cy="360829"/>
                  </a:xfrm>
                  <a:prstGeom prst="rect">
                    <a:avLst/>
                  </a:prstGeom>
                  <a:noFill/>
                  <a:ln w="19050">
                    <a:solidFill>
                      <a:schemeClr val="accent2"/>
                    </a:solidFill>
                  </a:ln>
                </p:spPr>
                <p:txBody>
                  <a:bodyPr wrap="none" rtlCol="0">
                    <a:spAutoFit/>
                  </a:bodyPr>
                  <a:lstStyle/>
                  <a:p>
                    <a:r>
                      <a:rPr lang="en-US" sz="1600" dirty="0">
                        <a:latin typeface="Arial" panose="020B0604020202020204" pitchFamily="34" charset="0"/>
                        <a:cs typeface="Arial" panose="020B0604020202020204" pitchFamily="34" charset="0"/>
                      </a:rPr>
                      <a:t>K</a:t>
                    </a:r>
                  </a:p>
                </p:txBody>
              </p:sp>
              <p:sp>
                <p:nvSpPr>
                  <p:cNvPr id="23" name="TextBox 22">
                    <a:extLst>
                      <a:ext uri="{FF2B5EF4-FFF2-40B4-BE49-F238E27FC236}">
                        <a16:creationId xmlns:a16="http://schemas.microsoft.com/office/drawing/2014/main" id="{D095D212-6FCB-9AEA-4290-A89D2C2BF657}"/>
                      </a:ext>
                    </a:extLst>
                  </p:cNvPr>
                  <p:cNvSpPr txBox="1"/>
                  <p:nvPr/>
                </p:nvSpPr>
                <p:spPr>
                  <a:xfrm>
                    <a:off x="4193198" y="2341422"/>
                    <a:ext cx="570990" cy="338554"/>
                  </a:xfrm>
                  <a:prstGeom prst="rect">
                    <a:avLst/>
                  </a:prstGeom>
                  <a:solidFill>
                    <a:srgbClr val="00B0F0"/>
                  </a:solidFill>
                  <a:ln w="19050">
                    <a:solidFill>
                      <a:srgbClr val="00B0F0"/>
                    </a:solidFill>
                  </a:ln>
                </p:spPr>
                <p:txBody>
                  <a:bodyPr wrap="none" rtlCol="0">
                    <a:spAutoFit/>
                  </a:bodyPr>
                  <a:lstStyle/>
                  <a:p>
                    <a:r>
                      <a:rPr lang="en-IN" sz="1600" dirty="0">
                        <a:latin typeface="Arial" panose="020B0604020202020204" pitchFamily="34" charset="0"/>
                        <a:cs typeface="Arial" panose="020B0604020202020204" pitchFamily="34" charset="0"/>
                      </a:rPr>
                      <a:t>K</a:t>
                    </a:r>
                    <a:r>
                      <a:rPr lang="en-US" sz="1600" dirty="0">
                        <a:latin typeface="Arial" panose="020B0604020202020204" pitchFamily="34" charset="0"/>
                        <a:cs typeface="Arial" panose="020B0604020202020204" pitchFamily="34" charset="0"/>
                      </a:rPr>
                      <a:t>Sb</a:t>
                    </a:r>
                  </a:p>
                </p:txBody>
              </p:sp>
              <p:cxnSp>
                <p:nvCxnSpPr>
                  <p:cNvPr id="17" name="Straight Arrow Connector 16">
                    <a:extLst>
                      <a:ext uri="{FF2B5EF4-FFF2-40B4-BE49-F238E27FC236}">
                        <a16:creationId xmlns:a16="http://schemas.microsoft.com/office/drawing/2014/main" id="{F52185A1-9E56-0F94-63B9-B5CF68CCBF42}"/>
                      </a:ext>
                    </a:extLst>
                  </p:cNvPr>
                  <p:cNvCxnSpPr>
                    <a:cxnSpLocks/>
                  </p:cNvCxnSpPr>
                  <p:nvPr/>
                </p:nvCxnSpPr>
                <p:spPr>
                  <a:xfrm>
                    <a:off x="3556310" y="2492283"/>
                    <a:ext cx="529374"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D2EABD5-CC95-2AB7-FA04-1FC07D9309D9}"/>
                      </a:ext>
                    </a:extLst>
                  </p:cNvPr>
                  <p:cNvSpPr txBox="1"/>
                  <p:nvPr/>
                </p:nvSpPr>
                <p:spPr>
                  <a:xfrm>
                    <a:off x="2421382" y="2019143"/>
                    <a:ext cx="1694696"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Until transition point</a:t>
                    </a:r>
                  </a:p>
                </p:txBody>
              </p:sp>
            </p:grpSp>
          </p:grpSp>
          <p:sp>
            <p:nvSpPr>
              <p:cNvPr id="13" name="TextBox 12">
                <a:extLst>
                  <a:ext uri="{FF2B5EF4-FFF2-40B4-BE49-F238E27FC236}">
                    <a16:creationId xmlns:a16="http://schemas.microsoft.com/office/drawing/2014/main" id="{F32FD7B5-9258-BE86-0CBA-45A78B67CD6D}"/>
                  </a:ext>
                </a:extLst>
              </p:cNvPr>
              <p:cNvSpPr txBox="1"/>
              <p:nvPr/>
            </p:nvSpPr>
            <p:spPr>
              <a:xfrm>
                <a:off x="5016488" y="1912090"/>
                <a:ext cx="138852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Until QE reaches </a:t>
                </a:r>
              </a:p>
              <a:p>
                <a:pPr algn="ctr"/>
                <a:r>
                  <a:rPr lang="en-US" sz="1200" dirty="0">
                    <a:latin typeface="Arial" panose="020B0604020202020204" pitchFamily="34" charset="0"/>
                    <a:cs typeface="Arial" panose="020B0604020202020204" pitchFamily="34" charset="0"/>
                  </a:rPr>
                  <a:t>maximum</a:t>
                </a:r>
              </a:p>
            </p:txBody>
          </p:sp>
          <p:sp>
            <p:nvSpPr>
              <p:cNvPr id="26" name="TextBox 25">
                <a:extLst>
                  <a:ext uri="{FF2B5EF4-FFF2-40B4-BE49-F238E27FC236}">
                    <a16:creationId xmlns:a16="http://schemas.microsoft.com/office/drawing/2014/main" id="{6670D544-FFE4-DB33-57A7-C509F355B5FC}"/>
                  </a:ext>
                </a:extLst>
              </p:cNvPr>
              <p:cNvSpPr txBox="1"/>
              <p:nvPr/>
            </p:nvSpPr>
            <p:spPr>
              <a:xfrm>
                <a:off x="1511152" y="2672713"/>
                <a:ext cx="922162" cy="461665"/>
              </a:xfrm>
              <a:prstGeom prst="rect">
                <a:avLst/>
              </a:prstGeom>
              <a:noFill/>
            </p:spPr>
            <p:txBody>
              <a:bodyPr wrap="square">
                <a:spAutoFit/>
              </a:bodyPr>
              <a:lstStyle/>
              <a:p>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200" b="1" dirty="0">
                    <a:solidFill>
                      <a:prstClr val="black"/>
                    </a:solidFill>
                    <a:latin typeface="Arial" panose="020B0604020202020204" pitchFamily="34" charset="0"/>
                    <a:cs typeface="Arial" panose="020B0604020202020204" pitchFamily="34" charset="0"/>
                  </a:rPr>
                  <a:t>10</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nm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Sb</a:t>
                </a:r>
                <a:r>
                  <a:rPr kumimoji="0" lang="en-US"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endParaRPr lang="en-US" sz="1200" dirty="0"/>
              </a:p>
            </p:txBody>
          </p:sp>
        </p:grpSp>
        <p:sp>
          <p:nvSpPr>
            <p:cNvPr id="14" name="TextBox 13">
              <a:extLst>
                <a:ext uri="{FF2B5EF4-FFF2-40B4-BE49-F238E27FC236}">
                  <a16:creationId xmlns:a16="http://schemas.microsoft.com/office/drawing/2014/main" id="{1B963D8B-88B1-77DF-0316-E4C9B1FF250F}"/>
                </a:ext>
              </a:extLst>
            </p:cNvPr>
            <p:cNvSpPr txBox="1"/>
            <p:nvPr/>
          </p:nvSpPr>
          <p:spPr>
            <a:xfrm>
              <a:off x="3530595" y="2289274"/>
              <a:ext cx="1061509"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0.18 %</a:t>
              </a:r>
            </a:p>
            <a:p>
              <a:pPr algn="ctr"/>
              <a:r>
                <a:rPr lang="en-US" sz="1200" b="1" dirty="0">
                  <a:latin typeface="Arial" panose="020B0604020202020204" pitchFamily="34" charset="0"/>
                  <a:cs typeface="Arial" panose="020B0604020202020204" pitchFamily="34" charset="0"/>
                </a:rPr>
                <a:t>@ 515 nm</a:t>
              </a:r>
            </a:p>
          </p:txBody>
        </p:sp>
        <p:sp>
          <p:nvSpPr>
            <p:cNvPr id="16" name="TextBox 15">
              <a:extLst>
                <a:ext uri="{FF2B5EF4-FFF2-40B4-BE49-F238E27FC236}">
                  <a16:creationId xmlns:a16="http://schemas.microsoft.com/office/drawing/2014/main" id="{F81B76E9-EEFB-2862-AE52-797E4BDFC5D6}"/>
                </a:ext>
              </a:extLst>
            </p:cNvPr>
            <p:cNvSpPr txBox="1"/>
            <p:nvPr/>
          </p:nvSpPr>
          <p:spPr>
            <a:xfrm>
              <a:off x="5851861" y="2289274"/>
              <a:ext cx="976550"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QE = 8.1 %</a:t>
              </a:r>
            </a:p>
            <a:p>
              <a:pPr algn="ctr"/>
              <a:r>
                <a:rPr lang="en-US" sz="1200" b="1" dirty="0">
                  <a:latin typeface="Arial" panose="020B0604020202020204" pitchFamily="34" charset="0"/>
                  <a:cs typeface="Arial" panose="020B0604020202020204" pitchFamily="34" charset="0"/>
                </a:rPr>
                <a:t>@ 515 nm</a:t>
              </a:r>
            </a:p>
          </p:txBody>
        </p:sp>
      </p:grpSp>
      <p:sp>
        <p:nvSpPr>
          <p:cNvPr id="30" name="Arrow: Right 29">
            <a:extLst>
              <a:ext uri="{FF2B5EF4-FFF2-40B4-BE49-F238E27FC236}">
                <a16:creationId xmlns:a16="http://schemas.microsoft.com/office/drawing/2014/main" id="{8CDE546B-6E1B-667D-0BE4-4FAB194FC30E}"/>
              </a:ext>
            </a:extLst>
          </p:cNvPr>
          <p:cNvSpPr/>
          <p:nvPr/>
        </p:nvSpPr>
        <p:spPr>
          <a:xfrm>
            <a:off x="9825137" y="1993304"/>
            <a:ext cx="242596" cy="17728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DD8AE8C-A65B-7144-A15A-33CE966096BC}"/>
              </a:ext>
            </a:extLst>
          </p:cNvPr>
          <p:cNvSpPr/>
          <p:nvPr/>
        </p:nvSpPr>
        <p:spPr>
          <a:xfrm>
            <a:off x="905391" y="2432730"/>
            <a:ext cx="1130784" cy="1216283"/>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37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6A05F6DE-02D5-8036-A79F-499FA9E52602}"/>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pic>
        <p:nvPicPr>
          <p:cNvPr id="3" name="Picture 2" descr="A close up of a sign&#10;&#10;Description automatically generated">
            <a:extLst>
              <a:ext uri="{FF2B5EF4-FFF2-40B4-BE49-F238E27FC236}">
                <a16:creationId xmlns:a16="http://schemas.microsoft.com/office/drawing/2014/main" id="{95F380ED-3F26-E9ED-B568-646694966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06" y="6322794"/>
            <a:ext cx="1004596" cy="548053"/>
          </a:xfrm>
          <a:prstGeom prst="rect">
            <a:avLst/>
          </a:prstGeom>
        </p:spPr>
      </p:pic>
      <p:sp>
        <p:nvSpPr>
          <p:cNvPr id="4" name="object 2">
            <a:extLst>
              <a:ext uri="{FF2B5EF4-FFF2-40B4-BE49-F238E27FC236}">
                <a16:creationId xmlns:a16="http://schemas.microsoft.com/office/drawing/2014/main" id="{E0B49458-25AE-5E4A-9A49-9A3793C8E82C}"/>
              </a:ext>
            </a:extLst>
          </p:cNvPr>
          <p:cNvSpPr/>
          <p:nvPr/>
        </p:nvSpPr>
        <p:spPr>
          <a:xfrm>
            <a:off x="10757625" y="6507547"/>
            <a:ext cx="361480" cy="339166"/>
          </a:xfrm>
          <a:prstGeom prst="rect">
            <a:avLst/>
          </a:prstGeom>
          <a:blipFill>
            <a:blip r:embed="rId4"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A16B659E-9213-1AE2-A428-F599F0666C9B}"/>
              </a:ext>
            </a:extLst>
          </p:cNvPr>
          <p:cNvSpPr/>
          <p:nvPr/>
        </p:nvSpPr>
        <p:spPr>
          <a:xfrm>
            <a:off x="11235224" y="6490415"/>
            <a:ext cx="357136" cy="356298"/>
          </a:xfrm>
          <a:prstGeom prst="rect">
            <a:avLst/>
          </a:prstGeom>
          <a:blipFill>
            <a:blip r:embed="rId5" cstate="print"/>
            <a:stretch>
              <a:fillRect/>
            </a:stretch>
          </a:blipFill>
        </p:spPr>
        <p:txBody>
          <a:bodyPr wrap="square" lIns="0" tIns="0" rIns="0" bIns="0" rtlCol="0"/>
          <a:lstStyle/>
          <a:p>
            <a:endParaRPr/>
          </a:p>
        </p:txBody>
      </p:sp>
      <p:sp>
        <p:nvSpPr>
          <p:cNvPr id="6" name="Slide Number Placeholder 1">
            <a:extLst>
              <a:ext uri="{FF2B5EF4-FFF2-40B4-BE49-F238E27FC236}">
                <a16:creationId xmlns:a16="http://schemas.microsoft.com/office/drawing/2014/main" id="{4EA45445-0972-7405-790E-2AF033BF0C3C}"/>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8</a:t>
            </a:fld>
            <a:endParaRPr lang="en-US" dirty="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7662927-1FFD-CBCD-1264-C3DCFC868193}"/>
              </a:ext>
            </a:extLst>
          </p:cNvPr>
          <p:cNvSpPr txBox="1"/>
          <p:nvPr/>
        </p:nvSpPr>
        <p:spPr>
          <a:xfrm>
            <a:off x="-83979" y="-7253"/>
            <a:ext cx="12549673"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IN" sz="3200" b="1" dirty="0">
                <a:solidFill>
                  <a:schemeClr val="bg1"/>
                </a:solidFill>
                <a:latin typeface="Arial" panose="020B0604020202020204" pitchFamily="34" charset="0"/>
                <a:cs typeface="Arial" panose="020B0604020202020204" pitchFamily="34" charset="0"/>
              </a:rPr>
              <a:t> </a:t>
            </a:r>
            <a:r>
              <a:rPr lang="en-US" sz="3200" b="1" dirty="0">
                <a:solidFill>
                  <a:schemeClr val="bg1"/>
                </a:solidFill>
                <a:latin typeface="Arial" panose="020B0604020202020204" pitchFamily="34" charset="0"/>
                <a:cs typeface="Arial" panose="020B0604020202020204" pitchFamily="34" charset="0"/>
              </a:rPr>
              <a:t>Preliminary Results of the Second Batch of Green Cathodes</a:t>
            </a:r>
          </a:p>
        </p:txBody>
      </p:sp>
      <p:sp>
        <p:nvSpPr>
          <p:cNvPr id="8" name="TextBox 7">
            <a:extLst>
              <a:ext uri="{FF2B5EF4-FFF2-40B4-BE49-F238E27FC236}">
                <a16:creationId xmlns:a16="http://schemas.microsoft.com/office/drawing/2014/main" id="{3266B85E-5394-25FE-2B9A-43AE771AE616}"/>
              </a:ext>
            </a:extLst>
          </p:cNvPr>
          <p:cNvSpPr txBox="1"/>
          <p:nvPr/>
        </p:nvSpPr>
        <p:spPr>
          <a:xfrm>
            <a:off x="352351" y="809137"/>
            <a:ext cx="11061441" cy="3662541"/>
          </a:xfrm>
          <a:prstGeom prst="rect">
            <a:avLst/>
          </a:prstGeom>
          <a:noFill/>
        </p:spPr>
        <p:txBody>
          <a:bodyPr wrap="square">
            <a:spAutoFit/>
          </a:bodyPr>
          <a:lstStyle/>
          <a:p>
            <a:pPr marL="342900" indent="-342900">
              <a:spcBef>
                <a:spcPts val="600"/>
              </a:spcBef>
              <a:spcAft>
                <a:spcPts val="1800"/>
              </a:spcAft>
              <a:buFont typeface="+mj-lt"/>
              <a:buAutoNum type="arabicPeriod"/>
            </a:pPr>
            <a:r>
              <a:rPr lang="en-US" sz="1800" b="1" dirty="0">
                <a:latin typeface="Arial" panose="020B0604020202020204" pitchFamily="34" charset="0"/>
                <a:cs typeface="Arial" panose="020B0604020202020204" pitchFamily="34" charset="0"/>
              </a:rPr>
              <a:t>KCsSb thin multi-layer  </a:t>
            </a:r>
            <a:r>
              <a:rPr lang="en-US" sz="1800" dirty="0">
                <a:latin typeface="Arial" panose="020B0604020202020204" pitchFamily="34" charset="0"/>
                <a:cs typeface="Arial" panose="020B0604020202020204" pitchFamily="34" charset="0"/>
              </a:rPr>
              <a:t>(cathode 99</a:t>
            </a:r>
            <a:r>
              <a:rPr lang="en-US"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 (aim: multi-layer study)</a:t>
            </a:r>
          </a:p>
          <a:p>
            <a:pPr marL="342900" indent="-342900">
              <a:spcBef>
                <a:spcPts val="600"/>
              </a:spcBef>
              <a:spcAft>
                <a:spcPts val="1800"/>
              </a:spcAft>
              <a:buFont typeface="+mj-lt"/>
              <a:buAutoNum type="arabicPeriod"/>
            </a:pPr>
            <a:r>
              <a:rPr lang="en-US" b="1" dirty="0">
                <a:latin typeface="Arial" panose="020B0604020202020204" pitchFamily="34" charset="0"/>
                <a:cs typeface="Arial" panose="020B0604020202020204" pitchFamily="34" charset="0"/>
              </a:rPr>
              <a:t>Modified </a:t>
            </a:r>
            <a:r>
              <a:rPr lang="en-US" sz="1800" b="1" dirty="0" err="1">
                <a:latin typeface="Arial" panose="020B0604020202020204" pitchFamily="34" charset="0"/>
                <a:cs typeface="Arial" panose="020B0604020202020204" pitchFamily="34" charset="0"/>
              </a:rPr>
              <a:t>KCsSb</a:t>
            </a:r>
            <a:r>
              <a:rPr lang="en-US" sz="1800" b="1" dirty="0">
                <a:latin typeface="Arial" panose="020B0604020202020204" pitchFamily="34" charset="0"/>
                <a:cs typeface="Arial" panose="020B0604020202020204" pitchFamily="34" charset="0"/>
              </a:rPr>
              <a:t> thin </a:t>
            </a:r>
            <a:r>
              <a:rPr lang="en-US" sz="1800" dirty="0">
                <a:latin typeface="Arial" panose="020B0604020202020204" pitchFamily="34" charset="0"/>
                <a:cs typeface="Arial" panose="020B0604020202020204" pitchFamily="34" charset="0"/>
              </a:rPr>
              <a:t>(cathode 124.1): (aim: make KCsSb structure mostly cubic type)</a:t>
            </a:r>
          </a:p>
          <a:p>
            <a:pPr marL="342900" indent="-342900">
              <a:spcBef>
                <a:spcPts val="600"/>
              </a:spcBef>
              <a:buFont typeface="+mj-lt"/>
              <a:buAutoNum type="arabicPeriod"/>
            </a:pPr>
            <a:r>
              <a:rPr lang="en-US" b="1" dirty="0">
                <a:latin typeface="Arial" panose="020B0604020202020204" pitchFamily="34" charset="0"/>
                <a:cs typeface="Arial" panose="020B0604020202020204" pitchFamily="34" charset="0"/>
              </a:rPr>
              <a:t>Modified </a:t>
            </a:r>
            <a:r>
              <a:rPr lang="en-US" sz="1800" b="1" dirty="0" err="1">
                <a:latin typeface="Arial" panose="020B0604020202020204" pitchFamily="34" charset="0"/>
                <a:cs typeface="Arial" panose="020B0604020202020204" pitchFamily="34" charset="0"/>
              </a:rPr>
              <a:t>KCsSb</a:t>
            </a:r>
            <a:r>
              <a:rPr lang="en-US" sz="1800" b="1" dirty="0">
                <a:latin typeface="Arial" panose="020B0604020202020204" pitchFamily="34" charset="0"/>
                <a:cs typeface="Arial" panose="020B0604020202020204" pitchFamily="34" charset="0"/>
              </a:rPr>
              <a:t> thick </a:t>
            </a:r>
            <a:r>
              <a:rPr lang="en-US" sz="1800" dirty="0">
                <a:latin typeface="Arial" panose="020B0604020202020204" pitchFamily="34" charset="0"/>
                <a:cs typeface="Arial" panose="020B0604020202020204" pitchFamily="34" charset="0"/>
              </a:rPr>
              <a:t>(cathode 128.1): (aim: make KCsSb structure mostly cubic type)</a:t>
            </a: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sz="1800" dirty="0">
              <a:latin typeface="Arial" panose="020B0604020202020204" pitchFamily="34" charset="0"/>
              <a:cs typeface="Arial" panose="020B0604020202020204" pitchFamily="34" charset="0"/>
            </a:endParaRPr>
          </a:p>
          <a:p>
            <a:pPr marL="342900" indent="-342900">
              <a:spcBef>
                <a:spcPts val="600"/>
              </a:spcBef>
              <a:buFont typeface="+mj-lt"/>
              <a:buAutoNum type="arabicPeriod"/>
            </a:pPr>
            <a:endParaRPr lang="en-US" b="1" dirty="0">
              <a:latin typeface="Arial" panose="020B0604020202020204" pitchFamily="34" charset="0"/>
              <a:cs typeface="Arial" panose="020B0604020202020204" pitchFamily="34" charset="0"/>
            </a:endParaRPr>
          </a:p>
          <a:p>
            <a:pPr>
              <a:spcBef>
                <a:spcPts val="600"/>
              </a:spcBef>
            </a:pPr>
            <a:endParaRPr lang="en-US" sz="1800" b="1" dirty="0">
              <a:latin typeface="Arial" panose="020B0604020202020204" pitchFamily="34" charset="0"/>
              <a:cs typeface="Arial" panose="020B0604020202020204" pitchFamily="34" charset="0"/>
            </a:endParaRPr>
          </a:p>
          <a:p>
            <a:pPr marL="285750" indent="-285750">
              <a:spcBef>
                <a:spcPts val="600"/>
              </a:spcBef>
              <a:buFont typeface="Wingdings" panose="05000000000000000000" pitchFamily="2" charset="2"/>
              <a:buChar char="§"/>
            </a:pPr>
            <a:endParaRPr lang="en-US" sz="1800" b="1"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1EBC07D-E972-0BF0-DCD3-B2B3F9632630}"/>
              </a:ext>
            </a:extLst>
          </p:cNvPr>
          <p:cNvSpPr/>
          <p:nvPr/>
        </p:nvSpPr>
        <p:spPr>
          <a:xfrm>
            <a:off x="352351" y="1315616"/>
            <a:ext cx="9444792" cy="1286995"/>
          </a:xfrm>
          <a:prstGeom prst="rect">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C4A4DFD5-1F31-3D51-2D82-79B1662B2CCD}"/>
              </a:ext>
            </a:extLst>
          </p:cNvPr>
          <p:cNvSpPr/>
          <p:nvPr/>
        </p:nvSpPr>
        <p:spPr>
          <a:xfrm>
            <a:off x="7436496" y="942392"/>
            <a:ext cx="214604" cy="169602"/>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AD679CC-878C-8F6D-7BB8-4374F4611971}"/>
              </a:ext>
            </a:extLst>
          </p:cNvPr>
          <p:cNvSpPr txBox="1"/>
          <p:nvPr/>
        </p:nvSpPr>
        <p:spPr>
          <a:xfrm>
            <a:off x="7651100" y="835142"/>
            <a:ext cx="2685351"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Data analysis is ongoing</a:t>
            </a:r>
            <a:endParaRPr lang="en-US" dirty="0"/>
          </a:p>
        </p:txBody>
      </p:sp>
    </p:spTree>
    <p:extLst>
      <p:ext uri="{BB962C8B-B14F-4D97-AF65-F5344CB8AC3E}">
        <p14:creationId xmlns:p14="http://schemas.microsoft.com/office/powerpoint/2010/main" val="176437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a:extLst>
              <a:ext uri="{FF2B5EF4-FFF2-40B4-BE49-F238E27FC236}">
                <a16:creationId xmlns:a16="http://schemas.microsoft.com/office/drawing/2014/main" id="{5F394008-43FA-87A6-B101-E0929B1C4C14}"/>
              </a:ext>
            </a:extLst>
          </p:cNvPr>
          <p:cNvSpPr/>
          <p:nvPr/>
        </p:nvSpPr>
        <p:spPr>
          <a:xfrm>
            <a:off x="11725223" y="6490415"/>
            <a:ext cx="357568" cy="356298"/>
          </a:xfrm>
          <a:prstGeom prst="rect">
            <a:avLst/>
          </a:prstGeom>
          <a:blipFill>
            <a:blip r:embed="rId2" cstate="print"/>
            <a:stretch>
              <a:fillRect/>
            </a:stretch>
          </a:blipFill>
        </p:spPr>
        <p:txBody>
          <a:bodyPr wrap="square" lIns="0" tIns="0" rIns="0" bIns="0" rtlCol="0"/>
          <a:lstStyle/>
          <a:p>
            <a:endParaRPr dirty="0"/>
          </a:p>
        </p:txBody>
      </p:sp>
      <p:sp>
        <p:nvSpPr>
          <p:cNvPr id="5" name="object 2">
            <a:extLst>
              <a:ext uri="{FF2B5EF4-FFF2-40B4-BE49-F238E27FC236}">
                <a16:creationId xmlns:a16="http://schemas.microsoft.com/office/drawing/2014/main" id="{AD71BCE7-15BF-D22C-4CD5-599CADD64C96}"/>
              </a:ext>
            </a:extLst>
          </p:cNvPr>
          <p:cNvSpPr/>
          <p:nvPr/>
        </p:nvSpPr>
        <p:spPr>
          <a:xfrm>
            <a:off x="10757625" y="6507547"/>
            <a:ext cx="361480" cy="339166"/>
          </a:xfrm>
          <a:prstGeom prst="rect">
            <a:avLst/>
          </a:prstGeom>
          <a:blipFill>
            <a:blip r:embed="rId3" cstate="print"/>
            <a:stretch>
              <a:fillRect/>
            </a:stretch>
          </a:blipFill>
        </p:spPr>
        <p:txBody>
          <a:bodyPr wrap="square" lIns="0" tIns="0" rIns="0" bIns="0" rtlCol="0"/>
          <a:lstStyle/>
          <a:p>
            <a:endParaRPr/>
          </a:p>
        </p:txBody>
      </p:sp>
      <p:sp>
        <p:nvSpPr>
          <p:cNvPr id="6" name="object 3">
            <a:extLst>
              <a:ext uri="{FF2B5EF4-FFF2-40B4-BE49-F238E27FC236}">
                <a16:creationId xmlns:a16="http://schemas.microsoft.com/office/drawing/2014/main" id="{F464B814-BE94-C8B4-3003-7BBF37DA44A0}"/>
              </a:ext>
            </a:extLst>
          </p:cNvPr>
          <p:cNvSpPr/>
          <p:nvPr/>
        </p:nvSpPr>
        <p:spPr>
          <a:xfrm>
            <a:off x="11235224" y="6490415"/>
            <a:ext cx="357136" cy="356298"/>
          </a:xfrm>
          <a:prstGeom prst="rect">
            <a:avLst/>
          </a:prstGeom>
          <a:blipFill>
            <a:blip r:embed="rId4" cstate="print"/>
            <a:stretch>
              <a:fillRect/>
            </a:stretch>
          </a:blipFill>
        </p:spPr>
        <p:txBody>
          <a:bodyPr wrap="square" lIns="0" tIns="0" rIns="0" bIns="0" rtlCol="0"/>
          <a:lstStyle/>
          <a:p>
            <a:endParaRPr/>
          </a:p>
        </p:txBody>
      </p:sp>
      <p:sp>
        <p:nvSpPr>
          <p:cNvPr id="7" name="Slide Number Placeholder 1">
            <a:extLst>
              <a:ext uri="{FF2B5EF4-FFF2-40B4-BE49-F238E27FC236}">
                <a16:creationId xmlns:a16="http://schemas.microsoft.com/office/drawing/2014/main" id="{D6C1971A-C31D-BDC6-FC82-7C46E3174A35}"/>
              </a:ext>
            </a:extLst>
          </p:cNvPr>
          <p:cNvSpPr>
            <a:spLocks noGrp="1"/>
          </p:cNvSpPr>
          <p:nvPr>
            <p:ph type="sldNum" sz="quarter" idx="12"/>
          </p:nvPr>
        </p:nvSpPr>
        <p:spPr>
          <a:xfrm>
            <a:off x="7881562" y="6468774"/>
            <a:ext cx="2743200" cy="365125"/>
          </a:xfrm>
        </p:spPr>
        <p:txBody>
          <a:bodyPr/>
          <a:lstStyle/>
          <a:p>
            <a:fld id="{8E86CFDB-DF2D-45F5-9940-E260EE9A320A}" type="slidenum">
              <a:rPr lang="en-US" smtClean="0">
                <a:solidFill>
                  <a:schemeClr val="tx1"/>
                </a:solidFill>
                <a:latin typeface="Arial" panose="020B0604020202020204" pitchFamily="34" charset="0"/>
                <a:cs typeface="Arial" panose="020B0604020202020204" pitchFamily="34" charset="0"/>
              </a:rPr>
              <a:t>9</a:t>
            </a:fld>
            <a:endParaRPr lang="en-US"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9894BAC-E4B1-5A5A-A157-C9459892763B}"/>
              </a:ext>
            </a:extLst>
          </p:cNvPr>
          <p:cNvSpPr txBox="1"/>
          <p:nvPr/>
        </p:nvSpPr>
        <p:spPr>
          <a:xfrm>
            <a:off x="0" y="-36121"/>
            <a:ext cx="12189345" cy="584775"/>
          </a:xfrm>
          <a:prstGeom prst="rect">
            <a:avLst/>
          </a:prstGeom>
          <a:noFill/>
        </p:spPr>
        <p:txBody>
          <a:bodyPr wrap="square" rtlCol="0">
            <a:spAutoFit/>
          </a:bodyPr>
          <a:lstStyle/>
          <a:p>
            <a:pPr marL="457200" indent="-457200">
              <a:buClr>
                <a:schemeClr val="accent2"/>
              </a:buClr>
              <a:buFont typeface="Wingdings" panose="05000000000000000000" pitchFamily="2" charset="2"/>
              <a:buChar char="§"/>
            </a:pPr>
            <a:r>
              <a:rPr lang="en-US" sz="3200" b="1" dirty="0">
                <a:solidFill>
                  <a:srgbClr val="00B0F0"/>
                </a:solidFill>
                <a:latin typeface="Arial" panose="020B0604020202020204" pitchFamily="34" charset="0"/>
                <a:cs typeface="Arial" panose="020B0604020202020204" pitchFamily="34" charset="0"/>
              </a:rPr>
              <a:t>K-Sb</a:t>
            </a:r>
            <a:r>
              <a:rPr lang="en-US" sz="3200" b="1" dirty="0">
                <a:solidFill>
                  <a:schemeClr val="accent2"/>
                </a:solidFill>
                <a:latin typeface="Arial" panose="020B0604020202020204" pitchFamily="34" charset="0"/>
                <a:cs typeface="Arial" panose="020B0604020202020204" pitchFamily="34" charset="0"/>
              </a:rPr>
              <a:t> </a:t>
            </a:r>
            <a:r>
              <a:rPr lang="en-US" sz="3200" b="1" dirty="0">
                <a:solidFill>
                  <a:srgbClr val="00B0F0"/>
                </a:solidFill>
                <a:latin typeface="Arial" panose="020B0604020202020204" pitchFamily="34" charset="0"/>
                <a:cs typeface="Arial" panose="020B0604020202020204" pitchFamily="34" charset="0"/>
              </a:rPr>
              <a:t>Phase Results and Analysis</a:t>
            </a:r>
          </a:p>
        </p:txBody>
      </p:sp>
      <p:pic>
        <p:nvPicPr>
          <p:cNvPr id="49" name="Picture 48">
            <a:extLst>
              <a:ext uri="{FF2B5EF4-FFF2-40B4-BE49-F238E27FC236}">
                <a16:creationId xmlns:a16="http://schemas.microsoft.com/office/drawing/2014/main" id="{6C742A84-7204-14A7-0769-A10919464827}"/>
              </a:ext>
            </a:extLst>
          </p:cNvPr>
          <p:cNvPicPr>
            <a:picLocks noChangeAspect="1"/>
          </p:cNvPicPr>
          <p:nvPr/>
        </p:nvPicPr>
        <p:blipFill>
          <a:blip r:embed="rId5"/>
          <a:stretch>
            <a:fillRect/>
          </a:stretch>
        </p:blipFill>
        <p:spPr>
          <a:xfrm>
            <a:off x="7536330" y="-57204"/>
            <a:ext cx="4543104" cy="1023177"/>
          </a:xfrm>
          <a:prstGeom prst="rect">
            <a:avLst/>
          </a:prstGeom>
        </p:spPr>
      </p:pic>
      <p:sp>
        <p:nvSpPr>
          <p:cNvPr id="53" name="TextBox 52">
            <a:extLst>
              <a:ext uri="{FF2B5EF4-FFF2-40B4-BE49-F238E27FC236}">
                <a16:creationId xmlns:a16="http://schemas.microsoft.com/office/drawing/2014/main" id="{3344C014-8668-B1AB-E325-0F9F6B5424CB}"/>
              </a:ext>
            </a:extLst>
          </p:cNvPr>
          <p:cNvSpPr txBox="1"/>
          <p:nvPr/>
        </p:nvSpPr>
        <p:spPr>
          <a:xfrm>
            <a:off x="475296" y="433812"/>
            <a:ext cx="7369049" cy="369332"/>
          </a:xfrm>
          <a:prstGeom prst="rect">
            <a:avLst/>
          </a:prstGeom>
          <a:noFill/>
        </p:spPr>
        <p:txBody>
          <a:bodyPr wrap="square">
            <a:spAutoFit/>
          </a:bodyPr>
          <a:lstStyle/>
          <a:p>
            <a:r>
              <a:rPr lang="en-US" b="1" dirty="0">
                <a:solidFill>
                  <a:schemeClr val="accent2"/>
                </a:solidFill>
                <a:latin typeface="Arial" panose="020B0604020202020204" pitchFamily="34" charset="0"/>
                <a:cs typeface="Arial" panose="020B0604020202020204" pitchFamily="34" charset="0"/>
              </a:rPr>
              <a:t>KCsSb Thin &amp; Thick Cathodes (Cathode 124.1 and 128.1)</a:t>
            </a:r>
          </a:p>
        </p:txBody>
      </p:sp>
      <p:sp>
        <p:nvSpPr>
          <p:cNvPr id="69" name="TextBox 68">
            <a:extLst>
              <a:ext uri="{FF2B5EF4-FFF2-40B4-BE49-F238E27FC236}">
                <a16:creationId xmlns:a16="http://schemas.microsoft.com/office/drawing/2014/main" id="{641A9E58-3928-B320-8462-791DF5898135}"/>
              </a:ext>
            </a:extLst>
          </p:cNvPr>
          <p:cNvSpPr txBox="1"/>
          <p:nvPr/>
        </p:nvSpPr>
        <p:spPr>
          <a:xfrm>
            <a:off x="811271" y="6548021"/>
            <a:ext cx="2600392" cy="338554"/>
          </a:xfrm>
          <a:prstGeom prst="rect">
            <a:avLst/>
          </a:prstGeom>
          <a:noFill/>
        </p:spPr>
        <p:txBody>
          <a:bodyPr wrap="none" rtlCol="0">
            <a:spAutoFit/>
          </a:bodyPr>
          <a:lstStyle/>
          <a:p>
            <a:pPr marL="342900" indent="-342900">
              <a:buFont typeface="Wingdings" panose="05000000000000000000" pitchFamily="2" charset="2"/>
              <a:buChar char="§"/>
            </a:pPr>
            <a:r>
              <a:rPr lang="en-US" sz="1600" b="1" dirty="0">
                <a:latin typeface="Arial" panose="020B0604020202020204" pitchFamily="34" charset="0"/>
                <a:cs typeface="Arial" panose="020B0604020202020204" pitchFamily="34" charset="0"/>
              </a:rPr>
              <a:t>Real-time reflectivity </a:t>
            </a:r>
          </a:p>
        </p:txBody>
      </p:sp>
      <p:cxnSp>
        <p:nvCxnSpPr>
          <p:cNvPr id="72" name="Straight Connector 71">
            <a:extLst>
              <a:ext uri="{FF2B5EF4-FFF2-40B4-BE49-F238E27FC236}">
                <a16:creationId xmlns:a16="http://schemas.microsoft.com/office/drawing/2014/main" id="{B397C0BF-814E-46E0-BB57-035A67272BEE}"/>
              </a:ext>
            </a:extLst>
          </p:cNvPr>
          <p:cNvCxnSpPr/>
          <p:nvPr/>
        </p:nvCxnSpPr>
        <p:spPr>
          <a:xfrm>
            <a:off x="4515042" y="1089798"/>
            <a:ext cx="0" cy="558733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8850F1D-DE2A-0A02-67F2-29D9246D8713}"/>
              </a:ext>
            </a:extLst>
          </p:cNvPr>
          <p:cNvSpPr txBox="1"/>
          <p:nvPr/>
        </p:nvSpPr>
        <p:spPr>
          <a:xfrm>
            <a:off x="703540" y="724096"/>
            <a:ext cx="2920992" cy="553998"/>
          </a:xfrm>
          <a:prstGeom prst="rect">
            <a:avLst/>
          </a:prstGeom>
          <a:noFill/>
        </p:spPr>
        <p:txBody>
          <a:bodyPr wrap="none" rtlCol="0">
            <a:spAutoFit/>
          </a:bodyPr>
          <a:lstStyle/>
          <a:p>
            <a:pPr marL="342900" indent="-342900">
              <a:buFont typeface="Wingdings" panose="05000000000000000000" pitchFamily="2" charset="2"/>
              <a:buChar char="§"/>
            </a:pPr>
            <a:r>
              <a:rPr lang="en-US" b="1" dirty="0">
                <a:solidFill>
                  <a:srgbClr val="C00000"/>
                </a:solidFill>
                <a:latin typeface="Arial" panose="020B0604020202020204" pitchFamily="34" charset="0"/>
                <a:cs typeface="Arial" panose="020B0604020202020204" pitchFamily="34" charset="0"/>
              </a:rPr>
              <a:t>Standard Cathodes</a:t>
            </a:r>
          </a:p>
          <a:p>
            <a:r>
              <a:rPr lang="en-US" sz="1200" b="1" dirty="0">
                <a:solidFill>
                  <a:srgbClr val="002060"/>
                </a:solidFill>
                <a:latin typeface="Arial" panose="020B0604020202020204" pitchFamily="34" charset="0"/>
                <a:cs typeface="Arial" panose="020B0604020202020204" pitchFamily="34" charset="0"/>
              </a:rPr>
              <a:t>       (K deposition until QE maximum)</a:t>
            </a:r>
          </a:p>
        </p:txBody>
      </p:sp>
      <p:sp>
        <p:nvSpPr>
          <p:cNvPr id="74" name="TextBox 73">
            <a:extLst>
              <a:ext uri="{FF2B5EF4-FFF2-40B4-BE49-F238E27FC236}">
                <a16:creationId xmlns:a16="http://schemas.microsoft.com/office/drawing/2014/main" id="{B8897B61-8E65-90D7-0590-E3C71856BC62}"/>
              </a:ext>
            </a:extLst>
          </p:cNvPr>
          <p:cNvSpPr txBox="1"/>
          <p:nvPr/>
        </p:nvSpPr>
        <p:spPr>
          <a:xfrm>
            <a:off x="5391038" y="722451"/>
            <a:ext cx="2759089" cy="553998"/>
          </a:xfrm>
          <a:prstGeom prst="rect">
            <a:avLst/>
          </a:prstGeom>
          <a:noFill/>
        </p:spPr>
        <p:txBody>
          <a:bodyPr wrap="none" rtlCol="0">
            <a:spAutoFit/>
          </a:bodyPr>
          <a:lstStyle/>
          <a:p>
            <a:pPr marL="342900" indent="-342900">
              <a:buFont typeface="Wingdings" panose="05000000000000000000" pitchFamily="2" charset="2"/>
              <a:buChar char="§"/>
            </a:pPr>
            <a:r>
              <a:rPr lang="en-US" b="1" dirty="0">
                <a:solidFill>
                  <a:srgbClr val="C00000"/>
                </a:solidFill>
                <a:latin typeface="Arial" panose="020B0604020202020204" pitchFamily="34" charset="0"/>
                <a:cs typeface="Arial" panose="020B0604020202020204" pitchFamily="34" charset="0"/>
              </a:rPr>
              <a:t>Modified Cathodes</a:t>
            </a:r>
          </a:p>
          <a:p>
            <a:r>
              <a:rPr lang="en-US" sz="1200" b="1" dirty="0">
                <a:solidFill>
                  <a:srgbClr val="002060"/>
                </a:solidFill>
                <a:latin typeface="Arial" panose="020B0604020202020204" pitchFamily="34" charset="0"/>
                <a:cs typeface="Arial" panose="020B0604020202020204" pitchFamily="34" charset="0"/>
              </a:rPr>
              <a:t>(K deposition until transition point)</a:t>
            </a:r>
          </a:p>
        </p:txBody>
      </p:sp>
      <p:sp>
        <p:nvSpPr>
          <p:cNvPr id="76" name="TextBox 75">
            <a:extLst>
              <a:ext uri="{FF2B5EF4-FFF2-40B4-BE49-F238E27FC236}">
                <a16:creationId xmlns:a16="http://schemas.microsoft.com/office/drawing/2014/main" id="{3C5A3661-DF89-B3A8-1A36-B9AE4D2374B7}"/>
              </a:ext>
            </a:extLst>
          </p:cNvPr>
          <p:cNvSpPr txBox="1"/>
          <p:nvPr/>
        </p:nvSpPr>
        <p:spPr>
          <a:xfrm>
            <a:off x="5578294" y="6531494"/>
            <a:ext cx="2600392" cy="338554"/>
          </a:xfrm>
          <a:prstGeom prst="rect">
            <a:avLst/>
          </a:prstGeom>
          <a:noFill/>
        </p:spPr>
        <p:txBody>
          <a:bodyPr wrap="none" rtlCol="0">
            <a:spAutoFit/>
          </a:bodyPr>
          <a:lstStyle/>
          <a:p>
            <a:pPr marL="342900" indent="-342900">
              <a:buFont typeface="Wingdings" panose="05000000000000000000" pitchFamily="2" charset="2"/>
              <a:buChar char="§"/>
            </a:pPr>
            <a:r>
              <a:rPr lang="en-US" sz="1600" b="1" dirty="0">
                <a:latin typeface="Arial" panose="020B0604020202020204" pitchFamily="34" charset="0"/>
                <a:cs typeface="Arial" panose="020B0604020202020204" pitchFamily="34" charset="0"/>
              </a:rPr>
              <a:t>Real-time reflectivity </a:t>
            </a:r>
          </a:p>
        </p:txBody>
      </p:sp>
      <p:cxnSp>
        <p:nvCxnSpPr>
          <p:cNvPr id="77" name="Straight Connector 76">
            <a:extLst>
              <a:ext uri="{FF2B5EF4-FFF2-40B4-BE49-F238E27FC236}">
                <a16:creationId xmlns:a16="http://schemas.microsoft.com/office/drawing/2014/main" id="{7516F326-EC50-3C66-8239-70FBB711AC88}"/>
              </a:ext>
            </a:extLst>
          </p:cNvPr>
          <p:cNvCxnSpPr/>
          <p:nvPr/>
        </p:nvCxnSpPr>
        <p:spPr>
          <a:xfrm>
            <a:off x="8750504" y="1042872"/>
            <a:ext cx="0" cy="558733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BCF10FCE-872B-4C2A-7048-21C25F2C895B}"/>
              </a:ext>
            </a:extLst>
          </p:cNvPr>
          <p:cNvSpPr txBox="1"/>
          <p:nvPr/>
        </p:nvSpPr>
        <p:spPr>
          <a:xfrm>
            <a:off x="8914755" y="777010"/>
            <a:ext cx="3031599" cy="646331"/>
          </a:xfrm>
          <a:prstGeom prst="rect">
            <a:avLst/>
          </a:prstGeom>
          <a:noFill/>
        </p:spPr>
        <p:txBody>
          <a:bodyPr wrap="none" rtlCol="0">
            <a:spAutoFit/>
          </a:bodyPr>
          <a:lstStyle/>
          <a:p>
            <a:pPr marL="342900" indent="-342900" algn="ctr">
              <a:buFont typeface="Wingdings" panose="05000000000000000000" pitchFamily="2" charset="2"/>
              <a:buChar char="§"/>
            </a:pPr>
            <a:r>
              <a:rPr lang="en-US" b="1" dirty="0">
                <a:solidFill>
                  <a:srgbClr val="C00000"/>
                </a:solidFill>
                <a:latin typeface="Arial" panose="020B0604020202020204" pitchFamily="34" charset="0"/>
                <a:cs typeface="Arial" panose="020B0604020202020204" pitchFamily="34" charset="0"/>
              </a:rPr>
              <a:t>Comparison of</a:t>
            </a:r>
          </a:p>
          <a:p>
            <a:pPr algn="ctr"/>
            <a:r>
              <a:rPr lang="en-US" b="1" dirty="0">
                <a:solidFill>
                  <a:srgbClr val="C00000"/>
                </a:solidFill>
                <a:latin typeface="Arial" panose="020B0604020202020204" pitchFamily="34" charset="0"/>
                <a:cs typeface="Arial" panose="020B0604020202020204" pitchFamily="34" charset="0"/>
              </a:rPr>
              <a:t>          Spectral Reflectivity</a:t>
            </a:r>
          </a:p>
        </p:txBody>
      </p:sp>
      <p:sp>
        <p:nvSpPr>
          <p:cNvPr id="94" name="Rectangle: Rounded Corners 93">
            <a:extLst>
              <a:ext uri="{FF2B5EF4-FFF2-40B4-BE49-F238E27FC236}">
                <a16:creationId xmlns:a16="http://schemas.microsoft.com/office/drawing/2014/main" id="{CB8D547F-518C-F8C7-6D9A-FCBC8D9E6FED}"/>
              </a:ext>
            </a:extLst>
          </p:cNvPr>
          <p:cNvSpPr/>
          <p:nvPr/>
        </p:nvSpPr>
        <p:spPr>
          <a:xfrm>
            <a:off x="7403420" y="1495291"/>
            <a:ext cx="317721" cy="2142006"/>
          </a:xfrm>
          <a:prstGeom prst="roundRect">
            <a:avLst/>
          </a:prstGeom>
          <a:solidFill>
            <a:srgbClr val="00B0F0">
              <a:alpha val="2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Rounded Corners 94">
            <a:extLst>
              <a:ext uri="{FF2B5EF4-FFF2-40B4-BE49-F238E27FC236}">
                <a16:creationId xmlns:a16="http://schemas.microsoft.com/office/drawing/2014/main" id="{59BA5754-6DE8-C87C-D96E-1A26B84E0C66}"/>
              </a:ext>
            </a:extLst>
          </p:cNvPr>
          <p:cNvSpPr/>
          <p:nvPr/>
        </p:nvSpPr>
        <p:spPr>
          <a:xfrm>
            <a:off x="3230751" y="1524203"/>
            <a:ext cx="283250" cy="2067304"/>
          </a:xfrm>
          <a:prstGeom prst="roundRect">
            <a:avLst/>
          </a:prstGeom>
          <a:solidFill>
            <a:srgbClr val="00B0F0">
              <a:alpha val="2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Rounded Corners 96">
            <a:extLst>
              <a:ext uri="{FF2B5EF4-FFF2-40B4-BE49-F238E27FC236}">
                <a16:creationId xmlns:a16="http://schemas.microsoft.com/office/drawing/2014/main" id="{AE5FD8E2-3072-394D-BD39-A31B9C4DBA94}"/>
              </a:ext>
            </a:extLst>
          </p:cNvPr>
          <p:cNvSpPr/>
          <p:nvPr/>
        </p:nvSpPr>
        <p:spPr>
          <a:xfrm>
            <a:off x="3249057" y="4047243"/>
            <a:ext cx="259938" cy="2209553"/>
          </a:xfrm>
          <a:prstGeom prst="roundRect">
            <a:avLst/>
          </a:prstGeom>
          <a:solidFill>
            <a:schemeClr val="accent2">
              <a:alpha val="1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E1AECD70-D49F-0A47-10BA-A09E5ADCF553}"/>
              </a:ext>
            </a:extLst>
          </p:cNvPr>
          <p:cNvGrpSpPr/>
          <p:nvPr/>
        </p:nvGrpSpPr>
        <p:grpSpPr>
          <a:xfrm>
            <a:off x="4663160" y="1243380"/>
            <a:ext cx="4087343" cy="2740615"/>
            <a:chOff x="4663160" y="1243380"/>
            <a:chExt cx="4087343" cy="2740615"/>
          </a:xfrm>
        </p:grpSpPr>
        <p:pic>
          <p:nvPicPr>
            <p:cNvPr id="70" name="Picture 69">
              <a:extLst>
                <a:ext uri="{FF2B5EF4-FFF2-40B4-BE49-F238E27FC236}">
                  <a16:creationId xmlns:a16="http://schemas.microsoft.com/office/drawing/2014/main" id="{5DD6341E-322C-F1C3-FB38-C23647D2135A}"/>
                </a:ext>
              </a:extLst>
            </p:cNvPr>
            <p:cNvPicPr>
              <a:picLocks noChangeAspect="1"/>
            </p:cNvPicPr>
            <p:nvPr/>
          </p:nvPicPr>
          <p:blipFill>
            <a:blip r:embed="rId6"/>
            <a:stretch>
              <a:fillRect/>
            </a:stretch>
          </p:blipFill>
          <p:spPr>
            <a:xfrm>
              <a:off x="4663160" y="1243380"/>
              <a:ext cx="4059018" cy="2740615"/>
            </a:xfrm>
            <a:prstGeom prst="rect">
              <a:avLst/>
            </a:prstGeom>
          </p:spPr>
        </p:pic>
        <p:sp>
          <p:nvSpPr>
            <p:cNvPr id="107" name="TextBox 106">
              <a:extLst>
                <a:ext uri="{FF2B5EF4-FFF2-40B4-BE49-F238E27FC236}">
                  <a16:creationId xmlns:a16="http://schemas.microsoft.com/office/drawing/2014/main" id="{B8AF607C-3F4E-EDB0-C0B2-05910D7B7C34}"/>
                </a:ext>
              </a:extLst>
            </p:cNvPr>
            <p:cNvSpPr txBox="1"/>
            <p:nvPr/>
          </p:nvSpPr>
          <p:spPr>
            <a:xfrm>
              <a:off x="5368334" y="3194789"/>
              <a:ext cx="3382169"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Cathode 124.1 (modified thin)</a:t>
              </a:r>
            </a:p>
          </p:txBody>
        </p:sp>
      </p:grpSp>
      <p:grpSp>
        <p:nvGrpSpPr>
          <p:cNvPr id="111" name="Group 110">
            <a:extLst>
              <a:ext uri="{FF2B5EF4-FFF2-40B4-BE49-F238E27FC236}">
                <a16:creationId xmlns:a16="http://schemas.microsoft.com/office/drawing/2014/main" id="{D14CBC07-DFFE-F269-8DD7-B9A3DD49F48B}"/>
              </a:ext>
            </a:extLst>
          </p:cNvPr>
          <p:cNvGrpSpPr/>
          <p:nvPr/>
        </p:nvGrpSpPr>
        <p:grpSpPr>
          <a:xfrm>
            <a:off x="272240" y="1182178"/>
            <a:ext cx="4235545" cy="2768231"/>
            <a:chOff x="280471" y="1177664"/>
            <a:chExt cx="4235545" cy="2768231"/>
          </a:xfrm>
        </p:grpSpPr>
        <p:grpSp>
          <p:nvGrpSpPr>
            <p:cNvPr id="68" name="Group 67">
              <a:extLst>
                <a:ext uri="{FF2B5EF4-FFF2-40B4-BE49-F238E27FC236}">
                  <a16:creationId xmlns:a16="http://schemas.microsoft.com/office/drawing/2014/main" id="{CA92A9DB-B2D8-034D-3401-B40FDBEADA9B}"/>
                </a:ext>
              </a:extLst>
            </p:cNvPr>
            <p:cNvGrpSpPr/>
            <p:nvPr/>
          </p:nvGrpSpPr>
          <p:grpSpPr>
            <a:xfrm>
              <a:off x="280471" y="1177664"/>
              <a:ext cx="4235545" cy="2768231"/>
              <a:chOff x="280471" y="1150447"/>
              <a:chExt cx="4235545" cy="2768231"/>
            </a:xfrm>
          </p:grpSpPr>
          <p:pic>
            <p:nvPicPr>
              <p:cNvPr id="60" name="Picture 59">
                <a:extLst>
                  <a:ext uri="{FF2B5EF4-FFF2-40B4-BE49-F238E27FC236}">
                    <a16:creationId xmlns:a16="http://schemas.microsoft.com/office/drawing/2014/main" id="{F192BF80-BD0D-8290-9E6D-408E10F2D2F9}"/>
                  </a:ext>
                </a:extLst>
              </p:cNvPr>
              <p:cNvPicPr>
                <a:picLocks noChangeAspect="1"/>
              </p:cNvPicPr>
              <p:nvPr/>
            </p:nvPicPr>
            <p:blipFill>
              <a:blip r:embed="rId7"/>
              <a:stretch>
                <a:fillRect/>
              </a:stretch>
            </p:blipFill>
            <p:spPr>
              <a:xfrm>
                <a:off x="280471" y="1150447"/>
                <a:ext cx="4235545" cy="2768231"/>
              </a:xfrm>
              <a:prstGeom prst="rect">
                <a:avLst/>
              </a:prstGeom>
            </p:spPr>
          </p:pic>
          <p:sp>
            <p:nvSpPr>
              <p:cNvPr id="66" name="TextBox 65">
                <a:extLst>
                  <a:ext uri="{FF2B5EF4-FFF2-40B4-BE49-F238E27FC236}">
                    <a16:creationId xmlns:a16="http://schemas.microsoft.com/office/drawing/2014/main" id="{EC372A97-FE86-C381-C1A3-7E45BD6B54D9}"/>
                  </a:ext>
                </a:extLst>
              </p:cNvPr>
              <p:cNvSpPr txBox="1"/>
              <p:nvPr/>
            </p:nvSpPr>
            <p:spPr>
              <a:xfrm>
                <a:off x="1321143" y="3092263"/>
                <a:ext cx="1513556" cy="338554"/>
              </a:xfrm>
              <a:prstGeom prst="rect">
                <a:avLst/>
              </a:prstGeom>
              <a:solidFill>
                <a:schemeClr val="bg1"/>
              </a:solidFill>
            </p:spPr>
            <p:txBody>
              <a:bodyPr wrap="none" rtlCol="0">
                <a:spAutoFit/>
              </a:bodyPr>
              <a:lstStyle/>
              <a:p>
                <a:pPr algn="ctr"/>
                <a:r>
                  <a:rPr lang="en-US" sz="16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(Standard thin)</a:t>
                </a:r>
              </a:p>
            </p:txBody>
          </p:sp>
        </p:grpSp>
        <p:sp>
          <p:nvSpPr>
            <p:cNvPr id="109" name="TextBox 108">
              <a:extLst>
                <a:ext uri="{FF2B5EF4-FFF2-40B4-BE49-F238E27FC236}">
                  <a16:creationId xmlns:a16="http://schemas.microsoft.com/office/drawing/2014/main" id="{9088DF7B-57D8-9382-EB12-FD123AB0069A}"/>
                </a:ext>
              </a:extLst>
            </p:cNvPr>
            <p:cNvSpPr txBox="1"/>
            <p:nvPr/>
          </p:nvSpPr>
          <p:spPr>
            <a:xfrm rot="16200000">
              <a:off x="569726" y="2129705"/>
              <a:ext cx="543739"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5 nm</a:t>
              </a:r>
            </a:p>
          </p:txBody>
        </p:sp>
      </p:grpSp>
      <p:grpSp>
        <p:nvGrpSpPr>
          <p:cNvPr id="112" name="Group 111">
            <a:extLst>
              <a:ext uri="{FF2B5EF4-FFF2-40B4-BE49-F238E27FC236}">
                <a16:creationId xmlns:a16="http://schemas.microsoft.com/office/drawing/2014/main" id="{E4B11ACC-3742-A1A6-BF31-761405B2797B}"/>
              </a:ext>
            </a:extLst>
          </p:cNvPr>
          <p:cNvGrpSpPr/>
          <p:nvPr/>
        </p:nvGrpSpPr>
        <p:grpSpPr>
          <a:xfrm>
            <a:off x="205827" y="3983995"/>
            <a:ext cx="3880981" cy="2611355"/>
            <a:chOff x="205827" y="3983995"/>
            <a:chExt cx="3880981" cy="2611355"/>
          </a:xfrm>
        </p:grpSpPr>
        <p:grpSp>
          <p:nvGrpSpPr>
            <p:cNvPr id="67" name="Group 66">
              <a:extLst>
                <a:ext uri="{FF2B5EF4-FFF2-40B4-BE49-F238E27FC236}">
                  <a16:creationId xmlns:a16="http://schemas.microsoft.com/office/drawing/2014/main" id="{3140517B-F178-2F8C-622B-0C3A6B4BF871}"/>
                </a:ext>
              </a:extLst>
            </p:cNvPr>
            <p:cNvGrpSpPr/>
            <p:nvPr/>
          </p:nvGrpSpPr>
          <p:grpSpPr>
            <a:xfrm>
              <a:off x="205827" y="3983995"/>
              <a:ext cx="3880981" cy="2611355"/>
              <a:chOff x="205827" y="3918678"/>
              <a:chExt cx="3880981" cy="2514135"/>
            </a:xfrm>
          </p:grpSpPr>
          <p:pic>
            <p:nvPicPr>
              <p:cNvPr id="64" name="Picture 63">
                <a:extLst>
                  <a:ext uri="{FF2B5EF4-FFF2-40B4-BE49-F238E27FC236}">
                    <a16:creationId xmlns:a16="http://schemas.microsoft.com/office/drawing/2014/main" id="{146A4AE5-D4D5-3AAA-131F-984E4C699C18}"/>
                  </a:ext>
                </a:extLst>
              </p:cNvPr>
              <p:cNvPicPr>
                <a:picLocks noChangeAspect="1"/>
              </p:cNvPicPr>
              <p:nvPr/>
            </p:nvPicPr>
            <p:blipFill>
              <a:blip r:embed="rId8"/>
              <a:stretch>
                <a:fillRect/>
              </a:stretch>
            </p:blipFill>
            <p:spPr>
              <a:xfrm>
                <a:off x="205827" y="3918678"/>
                <a:ext cx="3880981" cy="2514135"/>
              </a:xfrm>
              <a:prstGeom prst="rect">
                <a:avLst/>
              </a:prstGeom>
            </p:spPr>
          </p:pic>
          <p:sp>
            <p:nvSpPr>
              <p:cNvPr id="65" name="TextBox 64">
                <a:extLst>
                  <a:ext uri="{FF2B5EF4-FFF2-40B4-BE49-F238E27FC236}">
                    <a16:creationId xmlns:a16="http://schemas.microsoft.com/office/drawing/2014/main" id="{9C1A8478-31B4-7B19-35A9-ABF4059115B1}"/>
                  </a:ext>
                </a:extLst>
              </p:cNvPr>
              <p:cNvSpPr txBox="1"/>
              <p:nvPr/>
            </p:nvSpPr>
            <p:spPr>
              <a:xfrm>
                <a:off x="1273052" y="5707553"/>
                <a:ext cx="1743823" cy="355582"/>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(Standard thick)</a:t>
                </a:r>
              </a:p>
            </p:txBody>
          </p:sp>
        </p:grpSp>
        <p:sp>
          <p:nvSpPr>
            <p:cNvPr id="110" name="TextBox 109">
              <a:extLst>
                <a:ext uri="{FF2B5EF4-FFF2-40B4-BE49-F238E27FC236}">
                  <a16:creationId xmlns:a16="http://schemas.microsoft.com/office/drawing/2014/main" id="{C4A388DB-A51B-7A07-A17C-85590F30BB00}"/>
                </a:ext>
              </a:extLst>
            </p:cNvPr>
            <p:cNvSpPr txBox="1"/>
            <p:nvPr/>
          </p:nvSpPr>
          <p:spPr>
            <a:xfrm rot="16200000">
              <a:off x="496922" y="4909933"/>
              <a:ext cx="6286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10 nm</a:t>
              </a:r>
            </a:p>
          </p:txBody>
        </p:sp>
      </p:grpSp>
      <p:sp>
        <p:nvSpPr>
          <p:cNvPr id="89" name="Oval 88">
            <a:extLst>
              <a:ext uri="{FF2B5EF4-FFF2-40B4-BE49-F238E27FC236}">
                <a16:creationId xmlns:a16="http://schemas.microsoft.com/office/drawing/2014/main" id="{3BD6412C-7895-34D1-C3DC-6941FED8CBC9}"/>
              </a:ext>
            </a:extLst>
          </p:cNvPr>
          <p:cNvSpPr/>
          <p:nvPr/>
        </p:nvSpPr>
        <p:spPr>
          <a:xfrm>
            <a:off x="3024381" y="2093864"/>
            <a:ext cx="1139389" cy="1093673"/>
          </a:xfrm>
          <a:prstGeom prst="ellipse">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extLst>
              <a:ext uri="{FF2B5EF4-FFF2-40B4-BE49-F238E27FC236}">
                <a16:creationId xmlns:a16="http://schemas.microsoft.com/office/drawing/2014/main" id="{75625EBD-3791-659A-BF1D-8EC7EE0C3BBF}"/>
              </a:ext>
            </a:extLst>
          </p:cNvPr>
          <p:cNvSpPr/>
          <p:nvPr/>
        </p:nvSpPr>
        <p:spPr>
          <a:xfrm>
            <a:off x="3080760" y="5215944"/>
            <a:ext cx="1139389" cy="1093673"/>
          </a:xfrm>
          <a:prstGeom prst="ellipse">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82F675CF-A6F5-B0A3-9412-2BE9C22AE19C}"/>
              </a:ext>
            </a:extLst>
          </p:cNvPr>
          <p:cNvSpPr/>
          <p:nvPr/>
        </p:nvSpPr>
        <p:spPr>
          <a:xfrm>
            <a:off x="7604213" y="633810"/>
            <a:ext cx="676596" cy="152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52CBAD9F-48A9-71F6-D009-8B2B5597D048}"/>
              </a:ext>
            </a:extLst>
          </p:cNvPr>
          <p:cNvSpPr/>
          <p:nvPr/>
        </p:nvSpPr>
        <p:spPr>
          <a:xfrm>
            <a:off x="8234194" y="-30369"/>
            <a:ext cx="1090061" cy="3294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CFA30859-8D97-A419-1EF3-EADFAFCEA9D1}"/>
              </a:ext>
            </a:extLst>
          </p:cNvPr>
          <p:cNvSpPr/>
          <p:nvPr/>
        </p:nvSpPr>
        <p:spPr>
          <a:xfrm>
            <a:off x="10292118" y="-15953"/>
            <a:ext cx="1067519" cy="314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5F20DF48-0BF2-E4F3-BA5E-5F4AAE6328BA}"/>
              </a:ext>
            </a:extLst>
          </p:cNvPr>
          <p:cNvGrpSpPr/>
          <p:nvPr/>
        </p:nvGrpSpPr>
        <p:grpSpPr>
          <a:xfrm>
            <a:off x="9188830" y="20195"/>
            <a:ext cx="1312751" cy="977428"/>
            <a:chOff x="9188830" y="20195"/>
            <a:chExt cx="1312751" cy="977428"/>
          </a:xfrm>
        </p:grpSpPr>
        <p:pic>
          <p:nvPicPr>
            <p:cNvPr id="52" name="Picture 51">
              <a:extLst>
                <a:ext uri="{FF2B5EF4-FFF2-40B4-BE49-F238E27FC236}">
                  <a16:creationId xmlns:a16="http://schemas.microsoft.com/office/drawing/2014/main" id="{3638A8F7-03F3-BF99-B19B-A68F027A98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8830" y="20195"/>
              <a:ext cx="1312751" cy="977428"/>
            </a:xfrm>
            <a:prstGeom prst="rect">
              <a:avLst/>
            </a:prstGeom>
            <a:ln>
              <a:noFill/>
            </a:ln>
            <a:effectLst>
              <a:softEdge rad="112500"/>
            </a:effectLst>
          </p:spPr>
        </p:pic>
        <p:sp>
          <p:nvSpPr>
            <p:cNvPr id="114" name="Rectangle 113">
              <a:extLst>
                <a:ext uri="{FF2B5EF4-FFF2-40B4-BE49-F238E27FC236}">
                  <a16:creationId xmlns:a16="http://schemas.microsoft.com/office/drawing/2014/main" id="{EC5BA497-4354-2011-A799-F6E41090D4C6}"/>
                </a:ext>
              </a:extLst>
            </p:cNvPr>
            <p:cNvSpPr/>
            <p:nvPr/>
          </p:nvSpPr>
          <p:spPr>
            <a:xfrm>
              <a:off x="9324256" y="142875"/>
              <a:ext cx="1067519" cy="643422"/>
            </a:xfrm>
            <a:prstGeom prst="rect">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asellaDiTesto 38">
            <a:extLst>
              <a:ext uri="{FF2B5EF4-FFF2-40B4-BE49-F238E27FC236}">
                <a16:creationId xmlns:a16="http://schemas.microsoft.com/office/drawing/2014/main" id="{157D5A0F-C9BE-6D52-E477-51E106F13B60}"/>
              </a:ext>
            </a:extLst>
          </p:cNvPr>
          <p:cNvSpPr txBox="1"/>
          <p:nvPr/>
        </p:nvSpPr>
        <p:spPr>
          <a:xfrm>
            <a:off x="8823803" y="3928938"/>
            <a:ext cx="3649655" cy="307777"/>
          </a:xfrm>
          <a:prstGeom prst="rect">
            <a:avLst/>
          </a:prstGeom>
          <a:noFill/>
          <a:ln>
            <a:noFill/>
          </a:ln>
        </p:spPr>
        <p:txBody>
          <a:bodyPr wrap="square" rtlCol="0">
            <a:spAutoFit/>
          </a:bodyPr>
          <a:lstStyle/>
          <a:p>
            <a:pPr marL="274320" indent="-274320">
              <a:buFont typeface="Wingdings" panose="05000000000000000000" pitchFamily="2" charset="2"/>
              <a:buChar char="Ø"/>
            </a:pPr>
            <a:r>
              <a:rPr lang="en-US" sz="1400" b="1" dirty="0">
                <a:latin typeface="Arial" panose="020B0604020202020204" pitchFamily="34" charset="0"/>
                <a:cs typeface="Arial" panose="020B0604020202020204" pitchFamily="34" charset="0"/>
              </a:rPr>
              <a:t>Modified Thick and Thin Cathodes</a:t>
            </a:r>
          </a:p>
        </p:txBody>
      </p:sp>
      <p:grpSp>
        <p:nvGrpSpPr>
          <p:cNvPr id="18" name="Group 17">
            <a:extLst>
              <a:ext uri="{FF2B5EF4-FFF2-40B4-BE49-F238E27FC236}">
                <a16:creationId xmlns:a16="http://schemas.microsoft.com/office/drawing/2014/main" id="{DFA4241B-B2B8-1A09-B3FA-9A1D36CE1AD5}"/>
              </a:ext>
            </a:extLst>
          </p:cNvPr>
          <p:cNvGrpSpPr/>
          <p:nvPr/>
        </p:nvGrpSpPr>
        <p:grpSpPr>
          <a:xfrm>
            <a:off x="8799934" y="4198533"/>
            <a:ext cx="3383455" cy="2306247"/>
            <a:chOff x="8799934" y="4245706"/>
            <a:chExt cx="3383455" cy="2259074"/>
          </a:xfrm>
        </p:grpSpPr>
        <p:pic>
          <p:nvPicPr>
            <p:cNvPr id="9" name="Picture 8">
              <a:extLst>
                <a:ext uri="{FF2B5EF4-FFF2-40B4-BE49-F238E27FC236}">
                  <a16:creationId xmlns:a16="http://schemas.microsoft.com/office/drawing/2014/main" id="{A1CC1BF6-EE2D-E191-67E0-0969F5A73E3B}"/>
                </a:ext>
              </a:extLst>
            </p:cNvPr>
            <p:cNvPicPr>
              <a:picLocks noChangeAspect="1"/>
            </p:cNvPicPr>
            <p:nvPr/>
          </p:nvPicPr>
          <p:blipFill>
            <a:blip r:embed="rId10"/>
            <a:stretch>
              <a:fillRect/>
            </a:stretch>
          </p:blipFill>
          <p:spPr>
            <a:xfrm>
              <a:off x="8799934" y="4245706"/>
              <a:ext cx="3383455" cy="2259074"/>
            </a:xfrm>
            <a:prstGeom prst="rect">
              <a:avLst/>
            </a:prstGeom>
          </p:spPr>
        </p:pic>
        <p:sp>
          <p:nvSpPr>
            <p:cNvPr id="10" name="Rectangle 9">
              <a:extLst>
                <a:ext uri="{FF2B5EF4-FFF2-40B4-BE49-F238E27FC236}">
                  <a16:creationId xmlns:a16="http://schemas.microsoft.com/office/drawing/2014/main" id="{A096701C-00EB-65EC-1840-22D00F22D71B}"/>
                </a:ext>
              </a:extLst>
            </p:cNvPr>
            <p:cNvSpPr/>
            <p:nvPr/>
          </p:nvSpPr>
          <p:spPr>
            <a:xfrm>
              <a:off x="10634093" y="4331492"/>
              <a:ext cx="217409" cy="1849859"/>
            </a:xfrm>
            <a:prstGeom prst="rect">
              <a:avLst/>
            </a:prstGeom>
            <a:solidFill>
              <a:srgbClr val="4472C4">
                <a:alpha val="30196"/>
              </a:srgbClr>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37FB7A1-609E-F69F-FBC6-003B69F1076D}"/>
                </a:ext>
              </a:extLst>
            </p:cNvPr>
            <p:cNvSpPr/>
            <p:nvPr/>
          </p:nvSpPr>
          <p:spPr>
            <a:xfrm>
              <a:off x="11299443" y="4309405"/>
              <a:ext cx="192878" cy="1846254"/>
            </a:xfrm>
            <a:prstGeom prst="rect">
              <a:avLst/>
            </a:prstGeom>
            <a:solidFill>
              <a:srgbClr val="70AD47">
                <a:alpha val="30196"/>
              </a:srgbClr>
            </a:solidFill>
            <a:ln w="28575">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21DDC34-F75F-82A6-4DC5-8929B16E785E}"/>
                </a:ext>
              </a:extLst>
            </p:cNvPr>
            <p:cNvSpPr txBox="1"/>
            <p:nvPr/>
          </p:nvSpPr>
          <p:spPr>
            <a:xfrm>
              <a:off x="10551013" y="4551732"/>
              <a:ext cx="397865"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a:t>
              </a:r>
            </a:p>
            <a:p>
              <a:pPr algn="ctr"/>
              <a:r>
                <a:rPr lang="en-US" sz="1200" b="1" dirty="0">
                  <a:latin typeface="Arial" panose="020B0604020202020204" pitchFamily="34" charset="0"/>
                  <a:cs typeface="Arial" panose="020B0604020202020204" pitchFamily="34" charset="0"/>
                </a:rPr>
                <a:t>2.7</a:t>
              </a:r>
            </a:p>
          </p:txBody>
        </p:sp>
        <p:sp>
          <p:nvSpPr>
            <p:cNvPr id="13" name="TextBox 12">
              <a:extLst>
                <a:ext uri="{FF2B5EF4-FFF2-40B4-BE49-F238E27FC236}">
                  <a16:creationId xmlns:a16="http://schemas.microsoft.com/office/drawing/2014/main" id="{BD42A1C0-EB71-AE2D-1941-8FCF2740295E}"/>
                </a:ext>
              </a:extLst>
            </p:cNvPr>
            <p:cNvSpPr txBox="1"/>
            <p:nvPr/>
          </p:nvSpPr>
          <p:spPr>
            <a:xfrm>
              <a:off x="11205527" y="4541858"/>
              <a:ext cx="397866"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F</a:t>
              </a:r>
            </a:p>
            <a:p>
              <a:pPr algn="ctr"/>
              <a:r>
                <a:rPr lang="en-US" sz="1200" b="1" dirty="0">
                  <a:latin typeface="Arial" panose="020B0604020202020204" pitchFamily="34" charset="0"/>
                  <a:cs typeface="Arial" panose="020B0604020202020204" pitchFamily="34" charset="0"/>
                </a:rPr>
                <a:t>3.9</a:t>
              </a:r>
            </a:p>
          </p:txBody>
        </p:sp>
      </p:grpSp>
      <p:sp>
        <p:nvSpPr>
          <p:cNvPr id="19" name="CasellaDiTesto 38">
            <a:extLst>
              <a:ext uri="{FF2B5EF4-FFF2-40B4-BE49-F238E27FC236}">
                <a16:creationId xmlns:a16="http://schemas.microsoft.com/office/drawing/2014/main" id="{15AA73F5-7967-A1BC-8E15-91C295DB8406}"/>
              </a:ext>
            </a:extLst>
          </p:cNvPr>
          <p:cNvSpPr txBox="1"/>
          <p:nvPr/>
        </p:nvSpPr>
        <p:spPr>
          <a:xfrm>
            <a:off x="8799934" y="1325145"/>
            <a:ext cx="3649655" cy="307777"/>
          </a:xfrm>
          <a:prstGeom prst="rect">
            <a:avLst/>
          </a:prstGeom>
          <a:noFill/>
          <a:ln>
            <a:noFill/>
          </a:ln>
        </p:spPr>
        <p:txBody>
          <a:bodyPr wrap="square" rtlCol="0">
            <a:spAutoFit/>
          </a:bodyPr>
          <a:lstStyle/>
          <a:p>
            <a:pPr marL="274320" indent="-274320">
              <a:buFont typeface="Wingdings" panose="05000000000000000000" pitchFamily="2" charset="2"/>
              <a:buChar char="Ø"/>
            </a:pPr>
            <a:r>
              <a:rPr lang="en-US" sz="12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Standard thin and thick cathodes</a:t>
            </a:r>
          </a:p>
        </p:txBody>
      </p:sp>
      <p:pic>
        <p:nvPicPr>
          <p:cNvPr id="21" name="Picture 20">
            <a:extLst>
              <a:ext uri="{FF2B5EF4-FFF2-40B4-BE49-F238E27FC236}">
                <a16:creationId xmlns:a16="http://schemas.microsoft.com/office/drawing/2014/main" id="{892DC295-57CD-B5CA-6E53-A090F87DA793}"/>
              </a:ext>
            </a:extLst>
          </p:cNvPr>
          <p:cNvPicPr>
            <a:picLocks noChangeAspect="1"/>
          </p:cNvPicPr>
          <p:nvPr/>
        </p:nvPicPr>
        <p:blipFill>
          <a:blip r:embed="rId11"/>
          <a:stretch>
            <a:fillRect/>
          </a:stretch>
        </p:blipFill>
        <p:spPr>
          <a:xfrm>
            <a:off x="8834733" y="1664349"/>
            <a:ext cx="3437998" cy="2335498"/>
          </a:xfrm>
          <a:prstGeom prst="rect">
            <a:avLst/>
          </a:prstGeom>
        </p:spPr>
      </p:pic>
      <p:sp>
        <p:nvSpPr>
          <p:cNvPr id="113" name="TextBox 112">
            <a:extLst>
              <a:ext uri="{FF2B5EF4-FFF2-40B4-BE49-F238E27FC236}">
                <a16:creationId xmlns:a16="http://schemas.microsoft.com/office/drawing/2014/main" id="{28B571AB-6CA1-537F-0121-C6C040F457A6}"/>
              </a:ext>
            </a:extLst>
          </p:cNvPr>
          <p:cNvSpPr txBox="1"/>
          <p:nvPr/>
        </p:nvSpPr>
        <p:spPr>
          <a:xfrm>
            <a:off x="9176531" y="3429000"/>
            <a:ext cx="2896462" cy="261610"/>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F</a:t>
            </a:r>
            <a:r>
              <a:rPr lang="en-US" sz="1100" b="0" i="0" dirty="0">
                <a:effectLst/>
                <a:latin typeface="Arial" panose="020B0604020202020204" pitchFamily="34" charset="0"/>
                <a:cs typeface="Arial" panose="020B0604020202020204" pitchFamily="34" charset="0"/>
              </a:rPr>
              <a:t>ingerprint of electronic structure!</a:t>
            </a:r>
            <a:endParaRPr lang="en-US" sz="11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DF4A777-3DAB-3BD8-749E-AA1309D2BAF4}"/>
              </a:ext>
            </a:extLst>
          </p:cNvPr>
          <p:cNvSpPr txBox="1"/>
          <p:nvPr/>
        </p:nvSpPr>
        <p:spPr>
          <a:xfrm>
            <a:off x="10101811" y="5708978"/>
            <a:ext cx="4683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 thin</a:t>
            </a:r>
          </a:p>
        </p:txBody>
      </p:sp>
      <p:sp>
        <p:nvSpPr>
          <p:cNvPr id="14" name="TextBox 13">
            <a:extLst>
              <a:ext uri="{FF2B5EF4-FFF2-40B4-BE49-F238E27FC236}">
                <a16:creationId xmlns:a16="http://schemas.microsoft.com/office/drawing/2014/main" id="{7BEAF339-5898-0B05-BE57-E38A9444966E}"/>
              </a:ext>
            </a:extLst>
          </p:cNvPr>
          <p:cNvSpPr txBox="1"/>
          <p:nvPr/>
        </p:nvSpPr>
        <p:spPr>
          <a:xfrm>
            <a:off x="10115010" y="5872846"/>
            <a:ext cx="526106"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 thick</a:t>
            </a:r>
          </a:p>
        </p:txBody>
      </p:sp>
      <p:grpSp>
        <p:nvGrpSpPr>
          <p:cNvPr id="26" name="Group 25">
            <a:extLst>
              <a:ext uri="{FF2B5EF4-FFF2-40B4-BE49-F238E27FC236}">
                <a16:creationId xmlns:a16="http://schemas.microsoft.com/office/drawing/2014/main" id="{27BE95EF-3D77-53B0-08E8-CB952C2E347E}"/>
              </a:ext>
            </a:extLst>
          </p:cNvPr>
          <p:cNvGrpSpPr/>
          <p:nvPr/>
        </p:nvGrpSpPr>
        <p:grpSpPr>
          <a:xfrm>
            <a:off x="9737564" y="3154766"/>
            <a:ext cx="554554" cy="258521"/>
            <a:chOff x="9737564" y="3154766"/>
            <a:chExt cx="554554" cy="258521"/>
          </a:xfrm>
        </p:grpSpPr>
        <p:sp>
          <p:nvSpPr>
            <p:cNvPr id="15" name="TextBox 14">
              <a:extLst>
                <a:ext uri="{FF2B5EF4-FFF2-40B4-BE49-F238E27FC236}">
                  <a16:creationId xmlns:a16="http://schemas.microsoft.com/office/drawing/2014/main" id="{6096E743-6FDF-8011-710F-AEA5E48B7F03}"/>
                </a:ext>
              </a:extLst>
            </p:cNvPr>
            <p:cNvSpPr txBox="1"/>
            <p:nvPr/>
          </p:nvSpPr>
          <p:spPr>
            <a:xfrm>
              <a:off x="9737564" y="3159371"/>
              <a:ext cx="447558" cy="253916"/>
            </a:xfrm>
            <a:prstGeom prst="rect">
              <a:avLst/>
            </a:prstGeom>
            <a:noFill/>
          </p:spPr>
          <p:txBody>
            <a:bodyPr wrap="none" rtlCol="0">
              <a:spAutoFit/>
            </a:bodyPr>
            <a:lstStyle/>
            <a:p>
              <a:r>
                <a:rPr lang="en-US" sz="1050" dirty="0">
                  <a:solidFill>
                    <a:srgbClr val="FF0000"/>
                  </a:solidFill>
                  <a:latin typeface="Arial" panose="020B0604020202020204" pitchFamily="34" charset="0"/>
                  <a:cs typeface="Arial" panose="020B0604020202020204" pitchFamily="34" charset="0"/>
                </a:rPr>
                <a:t>Thin</a:t>
              </a:r>
            </a:p>
          </p:txBody>
        </p:sp>
        <p:cxnSp>
          <p:nvCxnSpPr>
            <p:cNvPr id="17" name="Straight Arrow Connector 16">
              <a:extLst>
                <a:ext uri="{FF2B5EF4-FFF2-40B4-BE49-F238E27FC236}">
                  <a16:creationId xmlns:a16="http://schemas.microsoft.com/office/drawing/2014/main" id="{55E86A92-3332-7B62-35AC-0CD007CD6EF6}"/>
                </a:ext>
              </a:extLst>
            </p:cNvPr>
            <p:cNvCxnSpPr>
              <a:cxnSpLocks/>
            </p:cNvCxnSpPr>
            <p:nvPr/>
          </p:nvCxnSpPr>
          <p:spPr>
            <a:xfrm flipV="1">
              <a:off x="10101811" y="3154766"/>
              <a:ext cx="190307" cy="1385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3C4E229A-BFEC-CA5D-F8D6-32DBD00A9854}"/>
              </a:ext>
            </a:extLst>
          </p:cNvPr>
          <p:cNvGrpSpPr/>
          <p:nvPr/>
        </p:nvGrpSpPr>
        <p:grpSpPr>
          <a:xfrm>
            <a:off x="10185122" y="2518186"/>
            <a:ext cx="506870" cy="414756"/>
            <a:chOff x="10185122" y="2518186"/>
            <a:chExt cx="506870" cy="414756"/>
          </a:xfrm>
        </p:grpSpPr>
        <p:sp>
          <p:nvSpPr>
            <p:cNvPr id="22" name="TextBox 21">
              <a:extLst>
                <a:ext uri="{FF2B5EF4-FFF2-40B4-BE49-F238E27FC236}">
                  <a16:creationId xmlns:a16="http://schemas.microsoft.com/office/drawing/2014/main" id="{18C22AC4-CBCB-D812-13F1-D4B2119AAC0C}"/>
                </a:ext>
              </a:extLst>
            </p:cNvPr>
            <p:cNvSpPr txBox="1"/>
            <p:nvPr/>
          </p:nvSpPr>
          <p:spPr>
            <a:xfrm>
              <a:off x="10185122" y="2518186"/>
              <a:ext cx="506870" cy="253916"/>
            </a:xfrm>
            <a:prstGeom prst="rect">
              <a:avLst/>
            </a:prstGeom>
            <a:noFill/>
          </p:spPr>
          <p:txBody>
            <a:bodyPr wrap="none" rtlCol="0">
              <a:spAutoFit/>
            </a:bodyPr>
            <a:lstStyle/>
            <a:p>
              <a:r>
                <a:rPr lang="en-US" sz="1050" dirty="0">
                  <a:solidFill>
                    <a:srgbClr val="FF0000"/>
                  </a:solidFill>
                  <a:latin typeface="Arial" panose="020B0604020202020204" pitchFamily="34" charset="0"/>
                  <a:cs typeface="Arial" panose="020B0604020202020204" pitchFamily="34" charset="0"/>
                </a:rPr>
                <a:t>Thick</a:t>
              </a:r>
            </a:p>
          </p:txBody>
        </p:sp>
        <p:cxnSp>
          <p:nvCxnSpPr>
            <p:cNvPr id="24" name="Straight Arrow Connector 23">
              <a:extLst>
                <a:ext uri="{FF2B5EF4-FFF2-40B4-BE49-F238E27FC236}">
                  <a16:creationId xmlns:a16="http://schemas.microsoft.com/office/drawing/2014/main" id="{FDF92D64-7253-BFBF-681F-37A885421E25}"/>
                </a:ext>
              </a:extLst>
            </p:cNvPr>
            <p:cNvCxnSpPr>
              <a:stCxn id="22" idx="2"/>
            </p:cNvCxnSpPr>
            <p:nvPr/>
          </p:nvCxnSpPr>
          <p:spPr>
            <a:xfrm>
              <a:off x="10438557" y="2772102"/>
              <a:ext cx="109999" cy="1608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69DD521-8441-1EFE-744D-C04559D8899F}"/>
              </a:ext>
            </a:extLst>
          </p:cNvPr>
          <p:cNvGrpSpPr/>
          <p:nvPr/>
        </p:nvGrpSpPr>
        <p:grpSpPr>
          <a:xfrm>
            <a:off x="4656342" y="3836538"/>
            <a:ext cx="4059018" cy="2758812"/>
            <a:chOff x="4656342" y="3836538"/>
            <a:chExt cx="4059018" cy="2758812"/>
          </a:xfrm>
        </p:grpSpPr>
        <p:pic>
          <p:nvPicPr>
            <p:cNvPr id="75" name="Picture 74">
              <a:extLst>
                <a:ext uri="{FF2B5EF4-FFF2-40B4-BE49-F238E27FC236}">
                  <a16:creationId xmlns:a16="http://schemas.microsoft.com/office/drawing/2014/main" id="{C2489D0C-A7BC-C9DA-94E9-F9820B9D6E84}"/>
                </a:ext>
              </a:extLst>
            </p:cNvPr>
            <p:cNvPicPr>
              <a:picLocks noChangeAspect="1"/>
            </p:cNvPicPr>
            <p:nvPr/>
          </p:nvPicPr>
          <p:blipFill>
            <a:blip r:embed="rId12"/>
            <a:stretch>
              <a:fillRect/>
            </a:stretch>
          </p:blipFill>
          <p:spPr>
            <a:xfrm>
              <a:off x="4656342" y="3836538"/>
              <a:ext cx="4059018" cy="2758812"/>
            </a:xfrm>
            <a:prstGeom prst="rect">
              <a:avLst/>
            </a:prstGeom>
          </p:spPr>
        </p:pic>
        <p:sp>
          <p:nvSpPr>
            <p:cNvPr id="27" name="TextBox 26">
              <a:extLst>
                <a:ext uri="{FF2B5EF4-FFF2-40B4-BE49-F238E27FC236}">
                  <a16:creationId xmlns:a16="http://schemas.microsoft.com/office/drawing/2014/main" id="{CDC52063-47E3-2DA6-6071-A5141C6AFA0E}"/>
                </a:ext>
              </a:extLst>
            </p:cNvPr>
            <p:cNvSpPr txBox="1"/>
            <p:nvPr/>
          </p:nvSpPr>
          <p:spPr>
            <a:xfrm>
              <a:off x="5473720" y="5949162"/>
              <a:ext cx="2868706" cy="369332"/>
            </a:xfrm>
            <a:prstGeom prst="rect">
              <a:avLst/>
            </a:prstGeom>
            <a:solidFill>
              <a:schemeClr val="bg1"/>
            </a:solidFill>
          </p:spPr>
          <p:txBody>
            <a:bodyPr wrap="square" rtlCol="0">
              <a:spAutoFit/>
            </a:bodyPr>
            <a:lstStyle/>
            <a:p>
              <a:r>
                <a:rPr lang="en-US"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Cathode 128.1 (modified thick)</a:t>
              </a:r>
            </a:p>
          </p:txBody>
        </p:sp>
      </p:grpSp>
      <p:sp>
        <p:nvSpPr>
          <p:cNvPr id="96" name="Rectangle: Rounded Corners 95">
            <a:extLst>
              <a:ext uri="{FF2B5EF4-FFF2-40B4-BE49-F238E27FC236}">
                <a16:creationId xmlns:a16="http://schemas.microsoft.com/office/drawing/2014/main" id="{7D7A5C0C-C231-39B7-AC72-257565DBFFAD}"/>
              </a:ext>
            </a:extLst>
          </p:cNvPr>
          <p:cNvSpPr/>
          <p:nvPr/>
        </p:nvSpPr>
        <p:spPr>
          <a:xfrm>
            <a:off x="7221763" y="4087230"/>
            <a:ext cx="325213" cy="2146667"/>
          </a:xfrm>
          <a:prstGeom prst="roundRect">
            <a:avLst/>
          </a:prstGeom>
          <a:solidFill>
            <a:schemeClr val="accent2">
              <a:alpha val="1803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271BF178-943A-F0B1-6717-AFE8FB734DC9}"/>
              </a:ext>
            </a:extLst>
          </p:cNvPr>
          <p:cNvPicPr>
            <a:picLocks noChangeAspect="1"/>
          </p:cNvPicPr>
          <p:nvPr/>
        </p:nvPicPr>
        <p:blipFill>
          <a:blip r:embed="rId13"/>
          <a:stretch>
            <a:fillRect/>
          </a:stretch>
        </p:blipFill>
        <p:spPr>
          <a:xfrm>
            <a:off x="4561567" y="2529815"/>
            <a:ext cx="4228067" cy="2727929"/>
          </a:xfrm>
          <a:prstGeom prst="rect">
            <a:avLst/>
          </a:prstGeom>
        </p:spPr>
        <p:style>
          <a:lnRef idx="2">
            <a:schemeClr val="dk1"/>
          </a:lnRef>
          <a:fillRef idx="1">
            <a:schemeClr val="lt1"/>
          </a:fillRef>
          <a:effectRef idx="0">
            <a:schemeClr val="dk1"/>
          </a:effectRef>
          <a:fontRef idx="minor">
            <a:schemeClr val="dk1"/>
          </a:fontRef>
        </p:style>
      </p:pic>
      <p:grpSp>
        <p:nvGrpSpPr>
          <p:cNvPr id="104" name="Group 103">
            <a:extLst>
              <a:ext uri="{FF2B5EF4-FFF2-40B4-BE49-F238E27FC236}">
                <a16:creationId xmlns:a16="http://schemas.microsoft.com/office/drawing/2014/main" id="{52534169-6E76-2ECE-59CC-AED489B6A2DE}"/>
              </a:ext>
            </a:extLst>
          </p:cNvPr>
          <p:cNvGrpSpPr/>
          <p:nvPr/>
        </p:nvGrpSpPr>
        <p:grpSpPr>
          <a:xfrm>
            <a:off x="8267184" y="2672124"/>
            <a:ext cx="307777" cy="2146668"/>
            <a:chOff x="4001388" y="3541489"/>
            <a:chExt cx="307777" cy="2113019"/>
          </a:xfrm>
        </p:grpSpPr>
        <p:sp>
          <p:nvSpPr>
            <p:cNvPr id="105" name="Rectangle 104">
              <a:extLst>
                <a:ext uri="{FF2B5EF4-FFF2-40B4-BE49-F238E27FC236}">
                  <a16:creationId xmlns:a16="http://schemas.microsoft.com/office/drawing/2014/main" id="{BE144C3E-CE14-795A-ADEC-D0D2C00C1403}"/>
                </a:ext>
              </a:extLst>
            </p:cNvPr>
            <p:cNvSpPr/>
            <p:nvPr/>
          </p:nvSpPr>
          <p:spPr>
            <a:xfrm>
              <a:off x="4061666" y="3541489"/>
              <a:ext cx="187222" cy="21130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ED14865B-E4B8-C515-31FC-281E08EF591C}"/>
                </a:ext>
              </a:extLst>
            </p:cNvPr>
            <p:cNvSpPr txBox="1"/>
            <p:nvPr/>
          </p:nvSpPr>
          <p:spPr>
            <a:xfrm rot="16200000">
              <a:off x="3360828" y="4235693"/>
              <a:ext cx="1588897"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Stop K deposition</a:t>
              </a:r>
            </a:p>
          </p:txBody>
        </p:sp>
      </p:grpSp>
    </p:spTree>
    <p:extLst>
      <p:ext uri="{BB962C8B-B14F-4D97-AF65-F5344CB8AC3E}">
        <p14:creationId xmlns:p14="http://schemas.microsoft.com/office/powerpoint/2010/main" val="180932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5"/>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0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0"/>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0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3" grpId="0"/>
      <p:bldP spid="74" grpId="0"/>
      <p:bldP spid="76" grpId="0"/>
      <p:bldP spid="78" grpId="0"/>
      <p:bldP spid="94" grpId="0" animBg="1"/>
      <p:bldP spid="95" grpId="0" animBg="1"/>
      <p:bldP spid="97" grpId="0" animBg="1"/>
      <p:bldP spid="89" grpId="0" animBg="1"/>
      <p:bldP spid="89" grpId="1" animBg="1"/>
      <p:bldP spid="93" grpId="0" animBg="1"/>
      <p:bldP spid="93" grpId="1" animBg="1"/>
      <p:bldP spid="4" grpId="0"/>
      <p:bldP spid="19" grpId="0"/>
      <p:bldP spid="113" grpId="0"/>
      <p:bldP spid="2" grpId="0"/>
      <p:bldP spid="14" grpId="0"/>
      <p:bldP spid="9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12339</TotalTime>
  <Words>3559</Words>
  <Application>Microsoft Office PowerPoint</Application>
  <PresentationFormat>Widescreen</PresentationFormat>
  <Paragraphs>489</Paragraphs>
  <Slides>23</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MT</vt:lpstr>
      <vt:lpstr>Calibri</vt:lpstr>
      <vt:lpstr>Calibri Light</vt:lpstr>
      <vt:lpstr>Cambria Math</vt:lpstr>
      <vt:lpstr>Times New Roman</vt:lpstr>
      <vt:lpstr>Wingdings</vt:lpstr>
      <vt:lpstr>Office Theme</vt:lpstr>
      <vt:lpstr>Development of Multialkali antimonides photocathodes  for high-brightness photoinjectors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Cathode under high gradients (First batch of green cathodes)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Sandeep Mohanty</dc:creator>
  <cp:lastModifiedBy>Sandeep Mohanty</cp:lastModifiedBy>
  <cp:revision>284</cp:revision>
  <dcterms:created xsi:type="dcterms:W3CDTF">2024-09-06T10:25:19Z</dcterms:created>
  <dcterms:modified xsi:type="dcterms:W3CDTF">2024-09-23T11:41:35Z</dcterms:modified>
</cp:coreProperties>
</file>