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9" r:id="rId3"/>
  </p:sldMasterIdLst>
  <p:notesMasterIdLst>
    <p:notesMasterId r:id="rId41"/>
  </p:notesMasterIdLst>
  <p:sldIdLst>
    <p:sldId id="262" r:id="rId4"/>
    <p:sldId id="608" r:id="rId5"/>
    <p:sldId id="560" r:id="rId6"/>
    <p:sldId id="591" r:id="rId7"/>
    <p:sldId id="256" r:id="rId8"/>
    <p:sldId id="497" r:id="rId9"/>
    <p:sldId id="592" r:id="rId10"/>
    <p:sldId id="595" r:id="rId11"/>
    <p:sldId id="559" r:id="rId12"/>
    <p:sldId id="332" r:id="rId13"/>
    <p:sldId id="590" r:id="rId14"/>
    <p:sldId id="596" r:id="rId15"/>
    <p:sldId id="535" r:id="rId16"/>
    <p:sldId id="586" r:id="rId17"/>
    <p:sldId id="524" r:id="rId18"/>
    <p:sldId id="594" r:id="rId19"/>
    <p:sldId id="556" r:id="rId20"/>
    <p:sldId id="275" r:id="rId21"/>
    <p:sldId id="585" r:id="rId22"/>
    <p:sldId id="589" r:id="rId23"/>
    <p:sldId id="276" r:id="rId24"/>
    <p:sldId id="274" r:id="rId25"/>
    <p:sldId id="604" r:id="rId26"/>
    <p:sldId id="606" r:id="rId27"/>
    <p:sldId id="582" r:id="rId28"/>
    <p:sldId id="583" r:id="rId29"/>
    <p:sldId id="599" r:id="rId30"/>
    <p:sldId id="600" r:id="rId31"/>
    <p:sldId id="601" r:id="rId32"/>
    <p:sldId id="602" r:id="rId33"/>
    <p:sldId id="337" r:id="rId34"/>
    <p:sldId id="330" r:id="rId35"/>
    <p:sldId id="563" r:id="rId36"/>
    <p:sldId id="564" r:id="rId37"/>
    <p:sldId id="569" r:id="rId38"/>
    <p:sldId id="525" r:id="rId39"/>
    <p:sldId id="578" r:id="rId40"/>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C45320D-B4BE-43FB-ACDA-CE12B4F1AE92}">
          <p14:sldIdLst>
            <p14:sldId id="262"/>
            <p14:sldId id="608"/>
            <p14:sldId id="560"/>
          </p14:sldIdLst>
        </p14:section>
        <p14:section name="growth Na-K-Sb" id="{479BF79B-C03B-4C4F-8066-500DE0ACE78D}">
          <p14:sldIdLst>
            <p14:sldId id="591"/>
            <p14:sldId id="256"/>
            <p14:sldId id="497"/>
            <p14:sldId id="592"/>
            <p14:sldId id="595"/>
            <p14:sldId id="559"/>
            <p14:sldId id="332"/>
          </p14:sldIdLst>
        </p14:section>
        <p14:section name="Na and Cs" id="{87A80D09-AE71-4A9B-8471-26E941EEE557}">
          <p14:sldIdLst>
            <p14:sldId id="590"/>
            <p14:sldId id="596"/>
            <p14:sldId id="535"/>
            <p14:sldId id="586"/>
            <p14:sldId id="524"/>
            <p14:sldId id="594"/>
          </p14:sldIdLst>
        </p14:section>
        <p14:section name="New lab" id="{97347DD2-CBCD-41A6-9668-FD11FB2A86C7}">
          <p14:sldIdLst>
            <p14:sldId id="556"/>
            <p14:sldId id="275"/>
            <p14:sldId id="585"/>
            <p14:sldId id="589"/>
            <p14:sldId id="276"/>
            <p14:sldId id="274"/>
          </p14:sldIdLst>
        </p14:section>
        <p14:section name="plans" id="{0AE8100F-1514-43EC-AF0D-111F46693E5B}">
          <p14:sldIdLst>
            <p14:sldId id="604"/>
            <p14:sldId id="606"/>
            <p14:sldId id="582"/>
            <p14:sldId id="583"/>
          </p14:sldIdLst>
        </p14:section>
        <p14:section name="thermal stability" id="{349160F1-1569-4E43-B673-D5BC5D136587}">
          <p14:sldIdLst>
            <p14:sldId id="599"/>
            <p14:sldId id="600"/>
            <p14:sldId id="601"/>
            <p14:sldId id="602"/>
            <p14:sldId id="337"/>
          </p14:sldIdLst>
        </p14:section>
        <p14:section name="backup1" id="{9FA5AF4E-A0D1-4F55-B246-4D5154EA98E8}">
          <p14:sldIdLst>
            <p14:sldId id="330"/>
            <p14:sldId id="563"/>
            <p14:sldId id="564"/>
            <p14:sldId id="569"/>
            <p14:sldId id="525"/>
            <p14:sldId id="5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068" autoAdjust="0"/>
  </p:normalViewPr>
  <p:slideViewPr>
    <p:cSldViewPr snapToGrid="0">
      <p:cViewPr>
        <p:scale>
          <a:sx n="50" d="100"/>
          <a:sy n="50" d="100"/>
        </p:scale>
        <p:origin x="1260" y="-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64CA13-C8DA-4FB0-B29A-9C8F12A5B8EC}" type="datetimeFigureOut">
              <a:rPr lang="en-DE" smtClean="0"/>
              <a:t>17/09/2024</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2B14E-35F2-42D2-9BA0-5743223322C3}" type="slidenum">
              <a:rPr lang="en-DE" smtClean="0"/>
              <a:t>‹#›</a:t>
            </a:fld>
            <a:endParaRPr lang="en-DE"/>
          </a:p>
        </p:txBody>
      </p:sp>
    </p:spTree>
    <p:extLst>
      <p:ext uri="{BB962C8B-B14F-4D97-AF65-F5344CB8AC3E}">
        <p14:creationId xmlns:p14="http://schemas.microsoft.com/office/powerpoint/2010/main" val="3685312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of photocathode lab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4EBB9-CFCF-4710-9B0F-6B0D7B00F73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152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 stoichiometry and the </a:t>
            </a:r>
            <a:r>
              <a:rPr lang="en-US" dirty="0" err="1"/>
              <a:t>the</a:t>
            </a:r>
            <a:r>
              <a:rPr lang="en-US" dirty="0"/>
              <a:t> QE of group 1 photocathode are list in the table.</a:t>
            </a:r>
          </a:p>
          <a:p>
            <a:r>
              <a:rPr lang="en-US" dirty="0"/>
              <a:t>We can conclude that, in a good photocathode with high QE, it has 2 features in stoichiometry.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Sb fully reacted, </a:t>
            </a:r>
            <a:r>
              <a:rPr lang="en-US" sz="1200" u="none" strike="noStrike" dirty="0">
                <a:effectLst/>
                <a:latin typeface="+mn-lt"/>
              </a:rPr>
              <a:t>(</a:t>
            </a:r>
            <a:r>
              <a:rPr lang="en-US" sz="1200" u="none" strike="noStrike" dirty="0" err="1">
                <a:effectLst/>
                <a:latin typeface="+mn-lt"/>
              </a:rPr>
              <a:t>Na+K</a:t>
            </a:r>
            <a:r>
              <a:rPr lang="en-US" sz="1200" u="none" strike="noStrike" dirty="0">
                <a:effectLst/>
                <a:latin typeface="+mn-lt"/>
              </a:rPr>
              <a:t>)/Sb is close to 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dirty="0">
                <a:solidFill>
                  <a:srgbClr val="000000"/>
                </a:solidFill>
                <a:effectLst/>
                <a:latin typeface="+mn-lt"/>
              </a:rPr>
              <a:t>Second,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Avoid K deficiency and Na saturation, as you can see the K/Sb 1-2.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 the left pic, you can see the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xps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spectrum of Sb 3d peaks. In metallic Sb, the peak position is 528.3eV.</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Na-K-Sb, the peak is shifted to 526.8eV, without and shoulder, it also indicates the Sb is fully reacted.</a:t>
            </a:r>
          </a:p>
          <a:p>
            <a:endParaRPr lang="en-DE" dirty="0"/>
          </a:p>
        </p:txBody>
      </p:sp>
      <p:sp>
        <p:nvSpPr>
          <p:cNvPr id="4" name="Slide Number Placeholder 3"/>
          <p:cNvSpPr>
            <a:spLocks noGrp="1"/>
          </p:cNvSpPr>
          <p:nvPr>
            <p:ph type="sldNum" sz="quarter" idx="5"/>
          </p:nvPr>
        </p:nvSpPr>
        <p:spPr/>
        <p:txBody>
          <a:bodyPr/>
          <a:lstStyle/>
          <a:p>
            <a:fld id="{A4F2B14E-35F2-42D2-9BA0-5743223322C3}" type="slidenum">
              <a:rPr lang="en-DE" smtClean="0"/>
              <a:t>10</a:t>
            </a:fld>
            <a:endParaRPr lang="en-DE"/>
          </a:p>
        </p:txBody>
      </p:sp>
    </p:spTree>
    <p:extLst>
      <p:ext uri="{BB962C8B-B14F-4D97-AF65-F5344CB8AC3E}">
        <p14:creationId xmlns:p14="http://schemas.microsoft.com/office/powerpoint/2010/main" val="1699518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 show the QE and </a:t>
            </a: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13x Na-K-Sb and 9x Cs-K-Sb photocathodes.</a:t>
            </a:r>
            <a:endParaRPr lang="en-US" dirty="0"/>
          </a:p>
          <a:p>
            <a:r>
              <a:rPr lang="en-US" dirty="0"/>
              <a:t>Square represent Na-K-Sb, dots for Cs-K-Sb,</a:t>
            </a:r>
          </a:p>
          <a:p>
            <a:r>
              <a:rPr lang="en-US" dirty="0"/>
              <a:t>From left to right is photocathodes with different chemical composition, and the bottom to up is its QE.</a:t>
            </a:r>
          </a:p>
          <a:p>
            <a:r>
              <a:rPr lang="en-US" dirty="0"/>
              <a:t>Generally the QE of Cs-K-Sb is higher than the Na-K-Sb…</a:t>
            </a:r>
          </a:p>
          <a:p>
            <a:endParaRPr lang="en-US" dirty="0"/>
          </a:p>
          <a:p>
            <a:endParaRPr lang="en-US" dirty="0"/>
          </a:p>
          <a:p>
            <a:endParaRPr lang="en-US" dirty="0"/>
          </a:p>
          <a:p>
            <a:r>
              <a:rPr lang="en-US" dirty="0"/>
              <a:t>K/Sb, rule out not fully reacted sample</a:t>
            </a:r>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EF8B5-15BE-49E5-9E86-E382E365E25E}"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121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Cs-K-Sb, QE peaks at high Cs content,</a:t>
            </a:r>
          </a:p>
          <a:p>
            <a:r>
              <a:rPr lang="en-US" dirty="0"/>
              <a:t>And for Na-K-Sb, QE peaks at moderate Na content.</a:t>
            </a:r>
          </a:p>
          <a:p>
            <a:r>
              <a:rPr lang="en-US" dirty="0"/>
              <a:t>If Na is over saturated, the QE will goes down.</a:t>
            </a:r>
          </a:p>
          <a:p>
            <a:r>
              <a:rPr lang="en-US" dirty="0"/>
              <a:t>Then let me show you a example of a slightly Na over saturated sample, WH13</a:t>
            </a:r>
          </a:p>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EF8B5-15BE-49E5-9E86-E382E365E25E}"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030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just focus on the last part of this pic.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growth, the photocurrent </a:t>
            </a:r>
            <a:r>
              <a:rPr lang="en-US" sz="1200" dirty="0"/>
              <a:t>current starts to fall back as T goes down, indicate alkali saturation, which is also the general feature of over Na saturated samples.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Reversible</a:t>
            </a:r>
            <a:endParaRPr lang="en-DE" sz="1200" dirty="0"/>
          </a:p>
          <a:p>
            <a:endParaRPr lang="en-DE" dirty="0"/>
          </a:p>
        </p:txBody>
      </p:sp>
      <p:sp>
        <p:nvSpPr>
          <p:cNvPr id="4" name="Slide Number Placeholder 3"/>
          <p:cNvSpPr>
            <a:spLocks noGrp="1"/>
          </p:cNvSpPr>
          <p:nvPr>
            <p:ph type="sldNum" sz="quarter" idx="5"/>
          </p:nvPr>
        </p:nvSpPr>
        <p:spPr/>
        <p:txBody>
          <a:bodyPr/>
          <a:lstStyle/>
          <a:p>
            <a:fld id="{A4F2B14E-35F2-42D2-9BA0-5743223322C3}" type="slidenum">
              <a:rPr lang="en-DE" smtClean="0"/>
              <a:t>13</a:t>
            </a:fld>
            <a:endParaRPr lang="en-DE"/>
          </a:p>
        </p:txBody>
      </p:sp>
    </p:spTree>
    <p:extLst>
      <p:ext uri="{BB962C8B-B14F-4D97-AF65-F5344CB8AC3E}">
        <p14:creationId xmlns:p14="http://schemas.microsoft.com/office/powerpoint/2010/main" val="803014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pic show the </a:t>
            </a: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Dark lifetime of Na-K-Sb and Cs-K-Sb photocathodes.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Still, the square represent the Na-K-Sb photocathodes, and dots represent Cs-K-Sb.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Generally, the dark lifetime of Na-K-Sb is higher than the Cs-K-Sb.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And can last for several weeks for WH09 and WH13 but for WH17, it is lower.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And we assume it is because of its higher K composition, but still higher than Cs cathodes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EF8B5-15BE-49E5-9E86-E382E365E25E}"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050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thermal stability test of WH09, it can remain 1.2% QE at 90 deg stage temperature which correspond to 100°C on the sample surface.</a:t>
            </a:r>
            <a:endParaRPr lang="en-DE" dirty="0"/>
          </a:p>
        </p:txBody>
      </p:sp>
      <p:sp>
        <p:nvSpPr>
          <p:cNvPr id="4" name="Slide Number Placeholder 3"/>
          <p:cNvSpPr>
            <a:spLocks noGrp="1"/>
          </p:cNvSpPr>
          <p:nvPr>
            <p:ph type="sldNum" sz="quarter" idx="5"/>
          </p:nvPr>
        </p:nvSpPr>
        <p:spPr/>
        <p:txBody>
          <a:bodyPr/>
          <a:lstStyle/>
          <a:p>
            <a:fld id="{A4F2B14E-35F2-42D2-9BA0-5743223322C3}" type="slidenum">
              <a:rPr lang="en-DE" smtClean="0"/>
              <a:t>15</a:t>
            </a:fld>
            <a:endParaRPr lang="en-DE"/>
          </a:p>
        </p:txBody>
      </p:sp>
    </p:spTree>
    <p:extLst>
      <p:ext uri="{BB962C8B-B14F-4D97-AF65-F5344CB8AC3E}">
        <p14:creationId xmlns:p14="http://schemas.microsoft.com/office/powerpoint/2010/main" val="3963004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Back up pages for Page 14</a:t>
            </a:r>
            <a:endParaRPr kumimoji="0" lang="en-D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X-ray also contribute to the loss of photocurrent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K-loss, </a:t>
            </a:r>
            <a:r>
              <a:rPr kumimoji="0" lang="en-US" sz="1200" b="0" i="0" u="none" strike="noStrike" kern="1200" cap="none" spc="0" normalizeH="0" baseline="0" noProof="0" dirty="0" err="1">
                <a:ln>
                  <a:noFill/>
                </a:ln>
                <a:solidFill>
                  <a:srgbClr val="000000"/>
                </a:solidFill>
                <a:effectLst/>
                <a:uLnTx/>
                <a:uFillTx/>
                <a:latin typeface="Calibri" panose="020F0502020204030204"/>
                <a:ea typeface="+mn-ea"/>
                <a:cs typeface="+mn-cs"/>
              </a:rPr>
              <a:t>xps</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discussion session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Convert to </a:t>
            </a:r>
            <a:r>
              <a:rPr kumimoji="0" lang="en-US" sz="1200" b="0" i="0" u="none" strike="noStrike" kern="1200" cap="none" spc="0" normalizeH="0" baseline="0" noProof="0" dirty="0" err="1">
                <a:ln>
                  <a:noFill/>
                </a:ln>
                <a:solidFill>
                  <a:srgbClr val="000000"/>
                </a:solidFill>
                <a:effectLst/>
                <a:uLnTx/>
                <a:uFillTx/>
                <a:latin typeface="Calibri" panose="020F0502020204030204"/>
                <a:ea typeface="+mn-ea"/>
                <a:cs typeface="+mn-cs"/>
              </a:rPr>
              <a:t>qe</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To hour</a:t>
            </a:r>
            <a:endParaRPr lang="en-DE" dirty="0"/>
          </a:p>
        </p:txBody>
      </p:sp>
      <p:sp>
        <p:nvSpPr>
          <p:cNvPr id="4" name="Slide Number Placeholder 3"/>
          <p:cNvSpPr>
            <a:spLocks noGrp="1"/>
          </p:cNvSpPr>
          <p:nvPr>
            <p:ph type="sldNum" sz="quarter" idx="5"/>
          </p:nvPr>
        </p:nvSpPr>
        <p:spPr/>
        <p:txBody>
          <a:bodyPr/>
          <a:lstStyle/>
          <a:p>
            <a:fld id="{A4F2B14E-35F2-42D2-9BA0-5743223322C3}" type="slidenum">
              <a:rPr lang="en-DE" smtClean="0"/>
              <a:t>16</a:t>
            </a:fld>
            <a:endParaRPr lang="en-DE"/>
          </a:p>
        </p:txBody>
      </p:sp>
    </p:spTree>
    <p:extLst>
      <p:ext uri="{BB962C8B-B14F-4D97-AF65-F5344CB8AC3E}">
        <p14:creationId xmlns:p14="http://schemas.microsoft.com/office/powerpoint/2010/main" val="9560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was fine in our old lab, until the mid of 2023, fist the XPS broken then is the cyber attack, no computer is working, including our lab computers.</a:t>
            </a:r>
          </a:p>
          <a:p>
            <a:r>
              <a:rPr lang="en-US" dirty="0"/>
              <a:t>So we decide to move the lab in </a:t>
            </a:r>
            <a:r>
              <a:rPr lang="en-US" dirty="0" err="1"/>
              <a:t>sep.</a:t>
            </a:r>
            <a:r>
              <a:rPr lang="en-US" dirty="0"/>
              <a:t> 2023.</a:t>
            </a:r>
          </a:p>
          <a:p>
            <a:r>
              <a:rPr lang="en-US" dirty="0"/>
              <a:t>First chamber in new lab</a:t>
            </a:r>
          </a:p>
          <a:p>
            <a:r>
              <a:rPr lang="en-US" dirty="0"/>
              <a:t>Everything works again</a:t>
            </a:r>
          </a:p>
          <a:p>
            <a:endParaRPr lang="en-DE" dirty="0"/>
          </a:p>
        </p:txBody>
      </p:sp>
      <p:sp>
        <p:nvSpPr>
          <p:cNvPr id="4" name="Slide Number Placeholder 3"/>
          <p:cNvSpPr>
            <a:spLocks noGrp="1"/>
          </p:cNvSpPr>
          <p:nvPr>
            <p:ph type="sldNum" sz="quarter" idx="5"/>
          </p:nvPr>
        </p:nvSpPr>
        <p:spPr/>
        <p:txBody>
          <a:bodyPr/>
          <a:lstStyle/>
          <a:p>
            <a:fld id="{A4F2B14E-35F2-42D2-9BA0-5743223322C3}" type="slidenum">
              <a:rPr lang="en-DE" smtClean="0"/>
              <a:t>17</a:t>
            </a:fld>
            <a:endParaRPr lang="en-DE"/>
          </a:p>
        </p:txBody>
      </p:sp>
    </p:spTree>
    <p:extLst>
      <p:ext uri="{BB962C8B-B14F-4D97-AF65-F5344CB8AC3E}">
        <p14:creationId xmlns:p14="http://schemas.microsoft.com/office/powerpoint/2010/main" val="762981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picture shows the preparation system in the new photocathode lab.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upgrade the preparation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Triple evaporation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Sb…thermal crack cell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Replace alkali dispensers to pills, multiple growth without change sources.</a:t>
            </a:r>
          </a:p>
        </p:txBody>
      </p:sp>
      <p:sp>
        <p:nvSpPr>
          <p:cNvPr id="4" name="Slide Number Placeholder 3"/>
          <p:cNvSpPr>
            <a:spLocks noGrp="1"/>
          </p:cNvSpPr>
          <p:nvPr>
            <p:ph type="sldNum" sz="quarter" idx="5"/>
          </p:nvPr>
        </p:nvSpPr>
        <p:spPr/>
        <p:txBody>
          <a:bodyPr/>
          <a:lstStyle/>
          <a:p>
            <a:fld id="{A2B4EBB9-CFCF-4710-9B0F-6B0D7B00F739}" type="slidenum">
              <a:rPr lang="de-DE" smtClean="0"/>
              <a:t>18</a:t>
            </a:fld>
            <a:endParaRPr lang="de-DE"/>
          </a:p>
        </p:txBody>
      </p:sp>
    </p:spTree>
    <p:extLst>
      <p:ext uri="{BB962C8B-B14F-4D97-AF65-F5344CB8AC3E}">
        <p14:creationId xmlns:p14="http://schemas.microsoft.com/office/powerpoint/2010/main" val="1268833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Triple evaporation, </a:t>
            </a:r>
            <a:r>
              <a:rPr lang="en-US" dirty="0" err="1"/>
              <a:t>qcm</a:t>
            </a:r>
            <a:r>
              <a:rPr lang="en-US" dirty="0"/>
              <a:t>, pills</a:t>
            </a:r>
          </a:p>
        </p:txBody>
      </p:sp>
      <p:sp>
        <p:nvSpPr>
          <p:cNvPr id="4" name="Slide Number Placeholder 3"/>
          <p:cNvSpPr>
            <a:spLocks noGrp="1"/>
          </p:cNvSpPr>
          <p:nvPr>
            <p:ph type="sldNum" sz="quarter" idx="5"/>
          </p:nvPr>
        </p:nvSpPr>
        <p:spPr/>
        <p:txBody>
          <a:bodyPr/>
          <a:lstStyle/>
          <a:p>
            <a:fld id="{A2B4EBB9-CFCF-4710-9B0F-6B0D7B00F739}" type="slidenum">
              <a:rPr lang="de-DE" smtClean="0"/>
              <a:t>21</a:t>
            </a:fld>
            <a:endParaRPr lang="de-DE"/>
          </a:p>
        </p:txBody>
      </p:sp>
    </p:spTree>
    <p:extLst>
      <p:ext uri="{BB962C8B-B14F-4D97-AF65-F5344CB8AC3E}">
        <p14:creationId xmlns:p14="http://schemas.microsoft.com/office/powerpoint/2010/main" val="2812271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As you know, the task of the lab is to produce qualified photocathode for </a:t>
            </a:r>
            <a:r>
              <a:rPr lang="en-US" dirty="0" err="1"/>
              <a:t>sealab</a:t>
            </a:r>
            <a:r>
              <a:rPr lang="en-US" dirty="0"/>
              <a:t> facility, which is the superconducting electron accelerator at </a:t>
            </a:r>
            <a:r>
              <a:rPr lang="en-US" dirty="0" err="1"/>
              <a:t>hzb</a:t>
            </a:r>
            <a:endParaRPr lang="en-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dirty="0">
                <a:solidFill>
                  <a:srgbClr val="000000"/>
                </a:solidFill>
                <a:cs typeface="Arial" panose="020B0604020202020204" pitchFamily="34" charset="0"/>
              </a:rPr>
              <a:t>On the left pic, you can see the photocathode transfer system.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dirty="0">
                <a:solidFill>
                  <a:srgbClr val="000000"/>
                </a:solidFill>
                <a:cs typeface="Arial" panose="020B0604020202020204" pitchFamily="34" charset="0"/>
              </a:rPr>
              <a:t>The transfer system itself, the cavity, cooling system and laser system are ready.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dirty="0">
                <a:solidFill>
                  <a:srgbClr val="000000"/>
                </a:solidFill>
                <a:cs typeface="Arial" panose="020B0604020202020204" pitchFamily="34" charset="0"/>
              </a:rPr>
              <a:t>On the right pic, you can see the diagnose beamline where the UED experiment can be done here.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200" dirty="0">
                <a:solidFill>
                  <a:srgbClr val="000000"/>
                </a:solidFill>
                <a:cs typeface="Arial" panose="020B0604020202020204" pitchFamily="34" charset="0"/>
              </a:rPr>
              <a:t>Waiting for radiation permission, and hopefully have the first beam this year.</a:t>
            </a:r>
            <a:endParaRPr lang="en-US" altLang="zh-CN" sz="1000" dirty="0">
              <a:solidFill>
                <a:srgbClr val="000000"/>
              </a:solidFill>
              <a:cs typeface="Arial" panose="020B0604020202020204" pitchFamily="34" charset="0"/>
            </a:endParaRPr>
          </a:p>
          <a:p>
            <a:pPr marL="0" indent="0">
              <a:buFont typeface="Arial" panose="020B0604020202020204" pitchFamily="34" charset="0"/>
              <a:buNone/>
            </a:pPr>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4EBB9-CFCF-4710-9B0F-6B0D7B00F73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70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DFG add</a:t>
            </a:r>
          </a:p>
          <a:p>
            <a:r>
              <a:rPr lang="en-US" dirty="0" err="1"/>
              <a:t>NaKzSb</a:t>
            </a:r>
            <a:r>
              <a:rPr lang="en-US" dirty="0"/>
              <a:t> has a hexagonal structure (</a:t>
            </a:r>
            <a:r>
              <a:rPr lang="en-US" dirty="0" err="1"/>
              <a:t>McCarroll</a:t>
            </a:r>
            <a:r>
              <a:rPr lang="en-US" dirty="0"/>
              <a:t> 1960) and is n-type. It is well known that the cubic alkali antimonides </a:t>
            </a:r>
            <a:r>
              <a:rPr lang="en-US" dirty="0" err="1"/>
              <a:t>NazKSb</a:t>
            </a:r>
            <a:r>
              <a:rPr lang="en-US" dirty="0"/>
              <a:t>, K3Sb, and </a:t>
            </a:r>
            <a:r>
              <a:rPr lang="en-US" dirty="0" err="1"/>
              <a:t>CssSb</a:t>
            </a:r>
            <a:r>
              <a:rPr lang="en-US" dirty="0"/>
              <a:t> have a very definite </a:t>
            </a:r>
            <a:r>
              <a:rPr lang="en-US" dirty="0" err="1"/>
              <a:t>composition</a:t>
            </a:r>
            <a:r>
              <a:rPr lang="en-US" dirty="0"/>
              <a:t> and are unstable under alkali excess. On the contrary, hexagonal alkali antimonides are stable under a high alkali excess (Sommer 1968)</a:t>
            </a:r>
            <a:endParaRPr lang="en-DE" dirty="0"/>
          </a:p>
        </p:txBody>
      </p:sp>
      <p:sp>
        <p:nvSpPr>
          <p:cNvPr id="4" name="Slide Number Placeholder 3"/>
          <p:cNvSpPr>
            <a:spLocks noGrp="1"/>
          </p:cNvSpPr>
          <p:nvPr>
            <p:ph type="sldNum" sz="quarter" idx="5"/>
          </p:nvPr>
        </p:nvSpPr>
        <p:spPr/>
        <p:txBody>
          <a:bodyPr/>
          <a:lstStyle/>
          <a:p>
            <a:fld id="{A2B4EBB9-CFCF-4710-9B0F-6B0D7B00F739}" type="slidenum">
              <a:rPr lang="de-DE" smtClean="0"/>
              <a:t>22</a:t>
            </a:fld>
            <a:endParaRPr lang="de-DE"/>
          </a:p>
        </p:txBody>
      </p:sp>
    </p:spTree>
    <p:extLst>
      <p:ext uri="{BB962C8B-B14F-4D97-AF65-F5344CB8AC3E}">
        <p14:creationId xmlns:p14="http://schemas.microsoft.com/office/powerpoint/2010/main" val="2415612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 sq, </a:t>
            </a:r>
            <a:r>
              <a:rPr lang="en-US" dirty="0" err="1"/>
              <a:t>sa</a:t>
            </a:r>
            <a:endParaRPr lang="en-US" dirty="0"/>
          </a:p>
          <a:p>
            <a:r>
              <a:rPr lang="en-US" dirty="0"/>
              <a:t>Thermal emittance, electron field</a:t>
            </a:r>
            <a:endParaRPr lang="en-DE" dirty="0"/>
          </a:p>
        </p:txBody>
      </p:sp>
      <p:sp>
        <p:nvSpPr>
          <p:cNvPr id="4" name="Slide Number Placeholder 3"/>
          <p:cNvSpPr>
            <a:spLocks noGrp="1"/>
          </p:cNvSpPr>
          <p:nvPr>
            <p:ph type="sldNum" sz="quarter" idx="5"/>
          </p:nvPr>
        </p:nvSpPr>
        <p:spPr/>
        <p:txBody>
          <a:bodyPr/>
          <a:lstStyle/>
          <a:p>
            <a:fld id="{A4F2B14E-35F2-42D2-9BA0-5743223322C3}" type="slidenum">
              <a:rPr lang="en-DE" smtClean="0"/>
              <a:t>25</a:t>
            </a:fld>
            <a:endParaRPr lang="en-DE"/>
          </a:p>
        </p:txBody>
      </p:sp>
    </p:spTree>
    <p:extLst>
      <p:ext uri="{BB962C8B-B14F-4D97-AF65-F5344CB8AC3E}">
        <p14:creationId xmlns:p14="http://schemas.microsoft.com/office/powerpoint/2010/main" val="1949519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Jonas chamber</a:t>
            </a:r>
          </a:p>
          <a:p>
            <a:r>
              <a:rPr lang="en-US" dirty="0"/>
              <a:t>Thermal emittance, electron field</a:t>
            </a:r>
            <a:endParaRPr lang="en-DE" dirty="0"/>
          </a:p>
        </p:txBody>
      </p:sp>
      <p:sp>
        <p:nvSpPr>
          <p:cNvPr id="4" name="Slide Number Placeholder 3"/>
          <p:cNvSpPr>
            <a:spLocks noGrp="1"/>
          </p:cNvSpPr>
          <p:nvPr>
            <p:ph type="sldNum" sz="quarter" idx="5"/>
          </p:nvPr>
        </p:nvSpPr>
        <p:spPr/>
        <p:txBody>
          <a:bodyPr/>
          <a:lstStyle/>
          <a:p>
            <a:fld id="{A4F2B14E-35F2-42D2-9BA0-5743223322C3}" type="slidenum">
              <a:rPr lang="en-DE" smtClean="0"/>
              <a:t>26</a:t>
            </a:fld>
            <a:endParaRPr lang="en-DE"/>
          </a:p>
        </p:txBody>
      </p:sp>
    </p:spTree>
    <p:extLst>
      <p:ext uri="{BB962C8B-B14F-4D97-AF65-F5344CB8AC3E}">
        <p14:creationId xmlns:p14="http://schemas.microsoft.com/office/powerpoint/2010/main" val="4208191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 second peak appears after heating up to </a:t>
            </a:r>
            <a:r>
              <a:rPr lang="en-US" sz="1200" dirty="0">
                <a:solidFill>
                  <a:srgbClr val="7030A0"/>
                </a:solidFill>
              </a:rPr>
              <a:t>130°C, for peak fitting please go to next page</a:t>
            </a:r>
            <a:endParaRPr lang="en-DE" sz="1200" dirty="0">
              <a:solidFill>
                <a:srgbClr val="7030A0"/>
              </a:solidFill>
            </a:endParaRPr>
          </a:p>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2EDB5-C95E-4997-9493-266349F92346}"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641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2EDB5-C95E-4997-9493-266349F92346}"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147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DengXian" panose="02010600030101010101" pitchFamily="2" charset="-122"/>
                <a:cs typeface="Times New Roman" panose="02020603050405020304" pitchFamily="18" charset="0"/>
              </a:rPr>
              <a:t>K content before 90C, 24h is relatively stable, K to Sb ratio maintains 1.8 – 1.9 , after that it decreases to 1.7 at 130C, 24h, and 1.4 at 110C. It suggests that the degradation of photocurrent is due to the loss of alkali (at least K) content. </a:t>
            </a:r>
            <a:endParaRPr lang="en-DE" dirty="0"/>
          </a:p>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2EDB5-C95E-4997-9493-266349F92346}"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92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Peak intensity of Na 1s increases after heating up to </a:t>
            </a:r>
            <a:r>
              <a:rPr lang="en-US" dirty="0">
                <a:solidFill>
                  <a:srgbClr val="7030A0"/>
                </a:solidFill>
              </a:rPr>
              <a:t>130°C</a:t>
            </a:r>
            <a:r>
              <a:rPr lang="en-US" dirty="0"/>
              <a:t>, it indicates the diffusion of Na to the surface. </a:t>
            </a:r>
          </a:p>
          <a:p>
            <a:r>
              <a:rPr lang="en-US" dirty="0"/>
              <a:t>The reason for the decrease in QE may be due to changes in surface chemical composition (increase in Na, decrease in K, and formation of a "metallic" Sb phase). This means that the Na-K-Sb phase (which contribute to high QE) decomposes at higher temperatures and forms an alkali deficient second phase, and this phase does not contribute much to QE</a:t>
            </a:r>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2EDB5-C95E-4997-9493-266349F92346}"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665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The fitting of Sb also supports this point, a second peak of Sb 3d 5/2 appears at higher energy, which indicates some more “metallic” Sb (actually, it could be some alkali deficient phases) exists, and it suggests the deficiency of alkalis. </a:t>
            </a:r>
            <a:endParaRPr lang="en-DE" sz="12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C999A-5A26-482F-B6E8-F8DEB88A06E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369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change, </a:t>
            </a:r>
            <a:r>
              <a:rPr lang="en-US" dirty="0" err="1"/>
              <a:t>expriement</a:t>
            </a:r>
            <a:r>
              <a:rPr lang="en-US" dirty="0"/>
              <a:t> condition not same</a:t>
            </a:r>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4EBB9-CFCF-4710-9B0F-6B0D7B00F73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902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Na dominated sample are alkali deficient sample</a:t>
            </a:r>
          </a:p>
          <a:p>
            <a:r>
              <a:rPr lang="en-US" dirty="0"/>
              <a:t>Na value is reference value, due to the transmission function problem</a:t>
            </a:r>
            <a:endParaRPr lang="en-DE" dirty="0"/>
          </a:p>
        </p:txBody>
      </p:sp>
      <p:sp>
        <p:nvSpPr>
          <p:cNvPr id="4" name="Slide Number Placeholder 3"/>
          <p:cNvSpPr>
            <a:spLocks noGrp="1"/>
          </p:cNvSpPr>
          <p:nvPr>
            <p:ph type="sldNum" sz="quarter" idx="5"/>
          </p:nvPr>
        </p:nvSpPr>
        <p:spPr/>
        <p:txBody>
          <a:bodyPr/>
          <a:lstStyle/>
          <a:p>
            <a:fld id="{A4F2B14E-35F2-42D2-9BA0-5743223322C3}" type="slidenum">
              <a:rPr lang="en-DE" smtClean="0"/>
              <a:t>34</a:t>
            </a:fld>
            <a:endParaRPr lang="en-DE"/>
          </a:p>
        </p:txBody>
      </p:sp>
    </p:spTree>
    <p:extLst>
      <p:ext uri="{BB962C8B-B14F-4D97-AF65-F5344CB8AC3E}">
        <p14:creationId xmlns:p14="http://schemas.microsoft.com/office/powerpoint/2010/main" val="4007658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dirty="0">
                <a:solidFill>
                  <a:srgbClr val="000000"/>
                </a:solidFill>
                <a:cs typeface="Arial" panose="020B0604020202020204" pitchFamily="34" charset="0"/>
              </a:rPr>
              <a:t>Lets go back to photocathode lab, task is to produce photocathode for </a:t>
            </a:r>
            <a:r>
              <a:rPr lang="en-US" altLang="zh-CN" dirty="0" err="1">
                <a:solidFill>
                  <a:srgbClr val="000000"/>
                </a:solidFill>
                <a:cs typeface="Arial" panose="020B0604020202020204" pitchFamily="34" charset="0"/>
              </a:rPr>
              <a:t>sealab</a:t>
            </a:r>
            <a:r>
              <a:rPr lang="en-US" altLang="zh-CN" dirty="0">
                <a:solidFill>
                  <a:srgbClr val="000000"/>
                </a:solidFill>
                <a:cs typeface="Arial" panose="020B0604020202020204" pitchFamily="34" charset="0"/>
              </a:rPr>
              <a:t> facility.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dirty="0">
                <a:solidFill>
                  <a:srgbClr val="000000"/>
                </a:solidFill>
                <a:cs typeface="Arial" panose="020B0604020202020204" pitchFamily="34" charset="0"/>
              </a:rPr>
              <a:t>Now, we are study Na-K-Sb in the photocathode lab.</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dirty="0">
                <a:solidFill>
                  <a:srgbClr val="000000"/>
                </a:solidFill>
                <a:cs typeface="Arial" panose="020B0604020202020204" pitchFamily="34" charset="0"/>
              </a:rPr>
              <a:t>For the </a:t>
            </a:r>
            <a:r>
              <a:rPr lang="en-US" altLang="zh-CN" dirty="0" err="1">
                <a:solidFill>
                  <a:srgbClr val="000000"/>
                </a:solidFill>
                <a:cs typeface="Arial" panose="020B0604020202020204" pitchFamily="34" charset="0"/>
              </a:rPr>
              <a:t>sealab</a:t>
            </a:r>
            <a:r>
              <a:rPr lang="en-US" altLang="zh-CN" dirty="0">
                <a:solidFill>
                  <a:srgbClr val="000000"/>
                </a:solidFill>
                <a:cs typeface="Arial" panose="020B0604020202020204" pitchFamily="34" charset="0"/>
              </a:rPr>
              <a:t> facility, the photocathode need to have high QE, low emittance contribution, and also long lifetime and high thermal stability.</a:t>
            </a:r>
          </a:p>
          <a:p>
            <a:pPr marL="0" indent="0">
              <a:buFont typeface="Arial" panose="020B0604020202020204" pitchFamily="34" charset="0"/>
              <a:buNone/>
            </a:pPr>
            <a:r>
              <a:rPr lang="en-US" dirty="0"/>
              <a:t>For long lifetime, now we can only measure dark lifetime at photocathode lab, generally, the dark lifetime of Na-K-Sb is higher than Cs-K-Sb, as you can see in the pic.</a:t>
            </a:r>
          </a:p>
          <a:p>
            <a:pPr marL="0" indent="0">
              <a:buFont typeface="Arial" panose="020B0604020202020204" pitchFamily="34" charset="0"/>
              <a:buNone/>
            </a:pPr>
            <a:r>
              <a:rPr lang="en-US" dirty="0"/>
              <a:t>And on the right you can see the thermal load test of the plug, in </a:t>
            </a:r>
            <a:r>
              <a:rPr lang="en-US" dirty="0" err="1"/>
              <a:t>sealab</a:t>
            </a:r>
            <a:r>
              <a:rPr lang="en-US" dirty="0"/>
              <a:t>, a maximum of 30W thermal load would apply to the photocathode, including 25W from laser + 5W rf field, therefore, higher thermal stability is also necessary for the photocathode in the project</a:t>
            </a:r>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4EBB9-CFCF-4710-9B0F-6B0D7B00F73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258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picture shows the preparation system in the old photocathode lab in 2023. We prepare the </a:t>
            </a:r>
            <a:r>
              <a:rPr lang="en-US" dirty="0" err="1"/>
              <a:t>naksb</a:t>
            </a:r>
            <a:r>
              <a:rPr lang="en-US" dirty="0"/>
              <a:t> film in preparation chamber and transfer it to analysis chamber for </a:t>
            </a:r>
            <a:r>
              <a:rPr lang="en-US" dirty="0" err="1"/>
              <a:t>xps</a:t>
            </a:r>
            <a:r>
              <a:rPr lang="en-US" dirty="0"/>
              <a:t> measurement. During film growth, With the spectral response system, photocurrent can be measured in-situ.</a:t>
            </a:r>
          </a:p>
        </p:txBody>
      </p:sp>
      <p:sp>
        <p:nvSpPr>
          <p:cNvPr id="4" name="Slide Number Placeholder 3"/>
          <p:cNvSpPr>
            <a:spLocks noGrp="1"/>
          </p:cNvSpPr>
          <p:nvPr>
            <p:ph type="sldNum" sz="quarter" idx="5"/>
          </p:nvPr>
        </p:nvSpPr>
        <p:spPr/>
        <p:txBody>
          <a:bodyPr/>
          <a:lstStyle/>
          <a:p>
            <a:fld id="{A2B4EBB9-CFCF-4710-9B0F-6B0D7B00F739}" type="slidenum">
              <a:rPr lang="de-DE" smtClean="0"/>
              <a:t>4</a:t>
            </a:fld>
            <a:endParaRPr lang="de-DE"/>
          </a:p>
        </p:txBody>
      </p:sp>
    </p:spTree>
    <p:extLst>
      <p:ext uri="{BB962C8B-B14F-4D97-AF65-F5344CB8AC3E}">
        <p14:creationId xmlns:p14="http://schemas.microsoft.com/office/powerpoint/2010/main" val="1268833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accent1">
                    <a:lumMod val="75000"/>
                  </a:schemeClr>
                </a:solidFill>
                <a:cs typeface="Arial" panose="020B0604020202020204" pitchFamily="34" charset="0"/>
              </a:rPr>
              <a:t>Then let me show you the set up inside the preparation chamber, the sample is fixed in on the sample holder, which can heat the sample into desired temperature for film growing. The preparation of Na-K-Sb film is started with sb, after that, the sample will move to the alkali deposition area, Na and K is deposited on the sb film with a higher temperature in order to reacted with each other to form </a:t>
            </a:r>
            <a:r>
              <a:rPr lang="en-US" b="0" dirty="0" err="1">
                <a:solidFill>
                  <a:schemeClr val="accent1">
                    <a:lumMod val="75000"/>
                  </a:schemeClr>
                </a:solidFill>
                <a:cs typeface="Arial" panose="020B0604020202020204" pitchFamily="34" charset="0"/>
              </a:rPr>
              <a:t>naksb</a:t>
            </a:r>
            <a:r>
              <a:rPr lang="en-US" b="0" dirty="0">
                <a:solidFill>
                  <a:schemeClr val="accent1">
                    <a:lumMod val="75000"/>
                  </a:schemeClr>
                </a:solidFill>
                <a:cs typeface="Arial" panose="020B0604020202020204" pitchFamily="34" charset="0"/>
              </a:rPr>
              <a:t> film.</a:t>
            </a:r>
            <a:endParaRPr lang="en-DE" b="0" dirty="0"/>
          </a:p>
        </p:txBody>
      </p:sp>
      <p:sp>
        <p:nvSpPr>
          <p:cNvPr id="4" name="Slide Number Placeholder 3"/>
          <p:cNvSpPr>
            <a:spLocks noGrp="1"/>
          </p:cNvSpPr>
          <p:nvPr>
            <p:ph type="sldNum" sz="quarter" idx="5"/>
          </p:nvPr>
        </p:nvSpPr>
        <p:spPr/>
        <p:txBody>
          <a:bodyPr/>
          <a:lstStyle/>
          <a:p>
            <a:fld id="{A2B4EBB9-CFCF-4710-9B0F-6B0D7B00F739}" type="slidenum">
              <a:rPr lang="de-DE" smtClean="0"/>
              <a:t>5</a:t>
            </a:fld>
            <a:endParaRPr lang="de-DE"/>
          </a:p>
        </p:txBody>
      </p:sp>
    </p:spTree>
    <p:extLst>
      <p:ext uri="{BB962C8B-B14F-4D97-AF65-F5344CB8AC3E}">
        <p14:creationId xmlns:p14="http://schemas.microsoft.com/office/powerpoint/2010/main" val="455382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From 2022 to 2023, we have developed 2 recipes for Na-K-Sb film growth.</a:t>
            </a:r>
          </a:p>
          <a:p>
            <a:r>
              <a:rPr lang="en-US" b="0" dirty="0"/>
              <a:t>Both of the methods are started with Sb film growth.</a:t>
            </a:r>
          </a:p>
          <a:p>
            <a:r>
              <a:rPr lang="en-US" b="0" dirty="0"/>
              <a:t>Then we can either deposit K for 3 hours to get K-Sb and start the deposition of Na.</a:t>
            </a:r>
          </a:p>
          <a:p>
            <a:r>
              <a:rPr lang="en-US" b="0" dirty="0"/>
              <a:t>Or directly do deposition of both K and Na after Sb deposition.</a:t>
            </a:r>
          </a:p>
          <a:p>
            <a:r>
              <a:rPr lang="en-US" b="0" dirty="0"/>
              <a:t>QE curves of several Na-K-Sb photocathodes.</a:t>
            </a:r>
            <a:endParaRPr lang="en-DE" b="0" dirty="0"/>
          </a:p>
        </p:txBody>
      </p:sp>
      <p:sp>
        <p:nvSpPr>
          <p:cNvPr id="4" name="Slide Number Placeholder 3"/>
          <p:cNvSpPr>
            <a:spLocks noGrp="1"/>
          </p:cNvSpPr>
          <p:nvPr>
            <p:ph type="sldNum" sz="quarter" idx="5"/>
          </p:nvPr>
        </p:nvSpPr>
        <p:spPr/>
        <p:txBody>
          <a:bodyPr/>
          <a:lstStyle/>
          <a:p>
            <a:fld id="{A2B4EBB9-CFCF-4710-9B0F-6B0D7B00F739}" type="slidenum">
              <a:rPr lang="de-DE" smtClean="0"/>
              <a:t>6</a:t>
            </a:fld>
            <a:endParaRPr lang="de-DE"/>
          </a:p>
        </p:txBody>
      </p:sp>
    </p:spTree>
    <p:extLst>
      <p:ext uri="{BB962C8B-B14F-4D97-AF65-F5344CB8AC3E}">
        <p14:creationId xmlns:p14="http://schemas.microsoft.com/office/powerpoint/2010/main" val="574847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pic shows a growth of method 1.</a:t>
            </a:r>
          </a:p>
          <a:p>
            <a:r>
              <a:rPr lang="en-US" b="0" dirty="0"/>
              <a:t>First is the growth of K-Sb, the QE of K-Sb can achieve 0.1-0.3% at 515nm.</a:t>
            </a:r>
          </a:p>
          <a:p>
            <a:r>
              <a:rPr lang="en-US" b="0" dirty="0"/>
              <a:t>Then we start the deposition of Na, at a increasing temperature, the photocurrent will goes down and increase again, as you can see.</a:t>
            </a:r>
          </a:p>
          <a:p>
            <a:r>
              <a:rPr lang="en-US" b="0" dirty="0"/>
              <a:t>Then we need to switch</a:t>
            </a:r>
            <a:r>
              <a:rPr lang="en-US" sz="1200" dirty="0"/>
              <a:t> off Na dispenser Immediately when current stable To avoid Na over saturation, but still you can see this photocathode is slightly Na saturated, which we will come back to it in following slide.</a:t>
            </a:r>
            <a:endParaRPr lang="en-DE" sz="1200" dirty="0"/>
          </a:p>
          <a:p>
            <a:endParaRPr lang="en-DE" b="0" dirty="0"/>
          </a:p>
        </p:txBody>
      </p:sp>
      <p:sp>
        <p:nvSpPr>
          <p:cNvPr id="4" name="Slide Number Placeholder 3"/>
          <p:cNvSpPr>
            <a:spLocks noGrp="1"/>
          </p:cNvSpPr>
          <p:nvPr>
            <p:ph type="sldNum" sz="quarter" idx="5"/>
          </p:nvPr>
        </p:nvSpPr>
        <p:spPr/>
        <p:txBody>
          <a:bodyPr/>
          <a:lstStyle/>
          <a:p>
            <a:fld id="{A2B4EBB9-CFCF-4710-9B0F-6B0D7B00F739}" type="slidenum">
              <a:rPr lang="de-DE" smtClean="0"/>
              <a:t>7</a:t>
            </a:fld>
            <a:endParaRPr lang="de-DE"/>
          </a:p>
        </p:txBody>
      </p:sp>
    </p:spTree>
    <p:extLst>
      <p:ext uri="{BB962C8B-B14F-4D97-AF65-F5344CB8AC3E}">
        <p14:creationId xmlns:p14="http://schemas.microsoft.com/office/powerpoint/2010/main" val="2649215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the second method.</a:t>
            </a:r>
          </a:p>
          <a:p>
            <a:r>
              <a:rPr lang="en-US" b="0" dirty="0"/>
              <a:t>First is the deposition of Sb, then is the deposition of K and Na at 130°C, with the flow rate of K higher than Na.</a:t>
            </a:r>
          </a:p>
          <a:p>
            <a:r>
              <a:rPr lang="en-US" b="0" dirty="0"/>
              <a:t>Nothing happened before 250 mins of the film growth, then the photocurrent increased gradually.</a:t>
            </a:r>
          </a:p>
          <a:p>
            <a:r>
              <a:rPr lang="en-US" b="0" dirty="0"/>
              <a:t>Then we chose to increase temperature to accelerate the reaction, and switch off dispenser after 20 mins.</a:t>
            </a:r>
          </a:p>
          <a:p>
            <a:r>
              <a:rPr lang="en-US" b="0" dirty="0"/>
              <a:t>As you can see the photocurrent increased as temperature goes down.</a:t>
            </a:r>
            <a:endParaRPr lang="en-DE" b="0" dirty="0"/>
          </a:p>
        </p:txBody>
      </p:sp>
      <p:sp>
        <p:nvSpPr>
          <p:cNvPr id="4" name="Slide Number Placeholder 3"/>
          <p:cNvSpPr>
            <a:spLocks noGrp="1"/>
          </p:cNvSpPr>
          <p:nvPr>
            <p:ph type="sldNum" sz="quarter" idx="5"/>
          </p:nvPr>
        </p:nvSpPr>
        <p:spPr/>
        <p:txBody>
          <a:bodyPr/>
          <a:lstStyle/>
          <a:p>
            <a:fld id="{A2B4EBB9-CFCF-4710-9B0F-6B0D7B00F739}" type="slidenum">
              <a:rPr lang="de-DE" smtClean="0"/>
              <a:t>8</a:t>
            </a:fld>
            <a:endParaRPr lang="de-DE"/>
          </a:p>
        </p:txBody>
      </p:sp>
    </p:spTree>
    <p:extLst>
      <p:ext uri="{BB962C8B-B14F-4D97-AF65-F5344CB8AC3E}">
        <p14:creationId xmlns:p14="http://schemas.microsoft.com/office/powerpoint/2010/main" val="2555083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 shows the QE and chemical composition of 15 Na-K-Sb photocathodes.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X and Y axis represent its chemical composition, the line of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Na+K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)/Sb=3 represent the Sb is almost fully reacted in the surface layer.</a:t>
            </a:r>
          </a:p>
          <a:p>
            <a:r>
              <a:rPr lang="en-US" dirty="0"/>
              <a:t>Each point represents a photocathode, and the color of it represent the QE.</a:t>
            </a:r>
          </a:p>
          <a:p>
            <a:endParaRPr lang="en-US" dirty="0"/>
          </a:p>
          <a:p>
            <a:r>
              <a:rPr lang="en-US" dirty="0"/>
              <a:t>4 groups, first group—qualified photocathodes</a:t>
            </a:r>
          </a:p>
          <a:p>
            <a:r>
              <a:rPr lang="en-US" dirty="0"/>
              <a:t>Second, third, last</a:t>
            </a:r>
          </a:p>
          <a:p>
            <a:r>
              <a:rPr lang="en-US" dirty="0"/>
              <a:t>Let focus on the first group in next slide…</a:t>
            </a:r>
          </a:p>
          <a:p>
            <a:endParaRPr lang="en-US" dirty="0"/>
          </a:p>
          <a:p>
            <a:r>
              <a:rPr lang="en-US" dirty="0"/>
              <a:t>2 points form far away from the line, alkali deficiency- short deposition time or long distance</a:t>
            </a:r>
          </a:p>
          <a:p>
            <a:r>
              <a:rPr lang="en-US" dirty="0"/>
              <a:t>Bottom right: Na saturated and K deficiency samples, high sample temperature (loss K), too long deposition time/ high Na dispenser current/ unstable Na dispenser problem.</a:t>
            </a:r>
          </a:p>
          <a:p>
            <a:r>
              <a:rPr lang="en-US" dirty="0"/>
              <a:t>Top left, not enough Na deposition time/ Unstable Na dispensers</a:t>
            </a:r>
          </a:p>
          <a:p>
            <a:r>
              <a:rPr lang="en-US" dirty="0"/>
              <a:t>Green point: QE higher then 1%, K 1-2</a:t>
            </a:r>
          </a:p>
          <a:p>
            <a:r>
              <a:rPr lang="en-US" altLang="zh-CN" dirty="0"/>
              <a:t>K/Sb more accurate than Na/Sb</a:t>
            </a:r>
          </a:p>
          <a:p>
            <a:r>
              <a:rPr lang="en-US" altLang="zh-CN" dirty="0"/>
              <a:t>Right table: deviation for Na higher, long mean free path, multiplied by factor twice larger than K or Sb.</a:t>
            </a:r>
          </a:p>
          <a:p>
            <a:r>
              <a:rPr lang="en-US" altLang="zh-CN" dirty="0"/>
              <a:t>Transmission function not calibrate for many years, large difference in Kinetic Energy between Na1s and K, Sb…</a:t>
            </a:r>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4EBB9-CFCF-4710-9B0F-6B0D7B00F73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637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E16BE-0534-0119-E3EB-E9B16703FA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DE"/>
          </a:p>
        </p:txBody>
      </p:sp>
      <p:sp>
        <p:nvSpPr>
          <p:cNvPr id="3" name="Subtitle 2">
            <a:extLst>
              <a:ext uri="{FF2B5EF4-FFF2-40B4-BE49-F238E27FC236}">
                <a16:creationId xmlns:a16="http://schemas.microsoft.com/office/drawing/2014/main" id="{73BC5F07-081A-D007-A3B3-CBBDC174D1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E"/>
          </a:p>
        </p:txBody>
      </p:sp>
      <p:sp>
        <p:nvSpPr>
          <p:cNvPr id="4" name="Date Placeholder 3">
            <a:extLst>
              <a:ext uri="{FF2B5EF4-FFF2-40B4-BE49-F238E27FC236}">
                <a16:creationId xmlns:a16="http://schemas.microsoft.com/office/drawing/2014/main" id="{64A3F478-7D9B-2104-3008-B24CE0B1BB8F}"/>
              </a:ext>
            </a:extLst>
          </p:cNvPr>
          <p:cNvSpPr>
            <a:spLocks noGrp="1"/>
          </p:cNvSpPr>
          <p:nvPr>
            <p:ph type="dt" sz="half" idx="10"/>
          </p:nvPr>
        </p:nvSpPr>
        <p:spPr/>
        <p:txBody>
          <a:bodyPr/>
          <a:lstStyle/>
          <a:p>
            <a:fld id="{55225419-D078-4F8E-B224-36A0AB70996A}" type="datetimeFigureOut">
              <a:rPr lang="en-DE" smtClean="0"/>
              <a:t>17/09/2024</a:t>
            </a:fld>
            <a:endParaRPr lang="en-DE"/>
          </a:p>
        </p:txBody>
      </p:sp>
      <p:sp>
        <p:nvSpPr>
          <p:cNvPr id="5" name="Footer Placeholder 4">
            <a:extLst>
              <a:ext uri="{FF2B5EF4-FFF2-40B4-BE49-F238E27FC236}">
                <a16:creationId xmlns:a16="http://schemas.microsoft.com/office/drawing/2014/main" id="{E7814BAA-5677-444A-BF28-BB1CC528FEDE}"/>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E4B85DDD-B299-512A-3F3F-B6131751BA98}"/>
              </a:ext>
            </a:extLst>
          </p:cNvPr>
          <p:cNvSpPr>
            <a:spLocks noGrp="1"/>
          </p:cNvSpPr>
          <p:nvPr>
            <p:ph type="sldNum" sz="quarter" idx="12"/>
          </p:nvPr>
        </p:nvSpPr>
        <p:spPr/>
        <p:txBody>
          <a:bodyPr/>
          <a:lstStyle/>
          <a:p>
            <a:fld id="{F0F2D589-7A78-4B8C-8934-C79FED2E58C6}" type="slidenum">
              <a:rPr lang="en-DE" smtClean="0"/>
              <a:t>‹#›</a:t>
            </a:fld>
            <a:endParaRPr lang="en-DE"/>
          </a:p>
        </p:txBody>
      </p:sp>
    </p:spTree>
    <p:extLst>
      <p:ext uri="{BB962C8B-B14F-4D97-AF65-F5344CB8AC3E}">
        <p14:creationId xmlns:p14="http://schemas.microsoft.com/office/powerpoint/2010/main" val="864982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8D6FE-0344-8DD6-482B-6A75BD0D06C2}"/>
              </a:ext>
            </a:extLst>
          </p:cNvPr>
          <p:cNvSpPr>
            <a:spLocks noGrp="1"/>
          </p:cNvSpPr>
          <p:nvPr>
            <p:ph type="title"/>
          </p:nvPr>
        </p:nvSpPr>
        <p:spPr/>
        <p:txBody>
          <a:bodyPr/>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BA9D38D1-DD1B-378F-144E-CCFCDA8E70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388ED227-3C27-1BFF-208F-F2B11F9CDAA2}"/>
              </a:ext>
            </a:extLst>
          </p:cNvPr>
          <p:cNvSpPr>
            <a:spLocks noGrp="1"/>
          </p:cNvSpPr>
          <p:nvPr>
            <p:ph type="dt" sz="half" idx="10"/>
          </p:nvPr>
        </p:nvSpPr>
        <p:spPr/>
        <p:txBody>
          <a:bodyPr/>
          <a:lstStyle/>
          <a:p>
            <a:fld id="{55225419-D078-4F8E-B224-36A0AB70996A}" type="datetimeFigureOut">
              <a:rPr lang="en-DE" smtClean="0"/>
              <a:t>17/09/2024</a:t>
            </a:fld>
            <a:endParaRPr lang="en-DE"/>
          </a:p>
        </p:txBody>
      </p:sp>
      <p:sp>
        <p:nvSpPr>
          <p:cNvPr id="5" name="Footer Placeholder 4">
            <a:extLst>
              <a:ext uri="{FF2B5EF4-FFF2-40B4-BE49-F238E27FC236}">
                <a16:creationId xmlns:a16="http://schemas.microsoft.com/office/drawing/2014/main" id="{A796CB8D-690F-28B1-5AB7-316486C4D5DB}"/>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4068DB2A-D2CF-A806-3E01-E4C3DAA98687}"/>
              </a:ext>
            </a:extLst>
          </p:cNvPr>
          <p:cNvSpPr>
            <a:spLocks noGrp="1"/>
          </p:cNvSpPr>
          <p:nvPr>
            <p:ph type="sldNum" sz="quarter" idx="12"/>
          </p:nvPr>
        </p:nvSpPr>
        <p:spPr/>
        <p:txBody>
          <a:bodyPr/>
          <a:lstStyle/>
          <a:p>
            <a:fld id="{F0F2D589-7A78-4B8C-8934-C79FED2E58C6}" type="slidenum">
              <a:rPr lang="en-DE" smtClean="0"/>
              <a:t>‹#›</a:t>
            </a:fld>
            <a:endParaRPr lang="en-DE"/>
          </a:p>
        </p:txBody>
      </p:sp>
    </p:spTree>
    <p:extLst>
      <p:ext uri="{BB962C8B-B14F-4D97-AF65-F5344CB8AC3E}">
        <p14:creationId xmlns:p14="http://schemas.microsoft.com/office/powerpoint/2010/main" val="385915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BF13DD-A467-B5AF-3E17-2A9A36446A6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39AD5FE9-B341-D02A-64F3-03262A423E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990EAFB0-B409-EEAA-4644-E0A66BF08AEF}"/>
              </a:ext>
            </a:extLst>
          </p:cNvPr>
          <p:cNvSpPr>
            <a:spLocks noGrp="1"/>
          </p:cNvSpPr>
          <p:nvPr>
            <p:ph type="dt" sz="half" idx="10"/>
          </p:nvPr>
        </p:nvSpPr>
        <p:spPr/>
        <p:txBody>
          <a:bodyPr/>
          <a:lstStyle/>
          <a:p>
            <a:fld id="{55225419-D078-4F8E-B224-36A0AB70996A}" type="datetimeFigureOut">
              <a:rPr lang="en-DE" smtClean="0"/>
              <a:t>17/09/2024</a:t>
            </a:fld>
            <a:endParaRPr lang="en-DE"/>
          </a:p>
        </p:txBody>
      </p:sp>
      <p:sp>
        <p:nvSpPr>
          <p:cNvPr id="5" name="Footer Placeholder 4">
            <a:extLst>
              <a:ext uri="{FF2B5EF4-FFF2-40B4-BE49-F238E27FC236}">
                <a16:creationId xmlns:a16="http://schemas.microsoft.com/office/drawing/2014/main" id="{5BCCED21-5CB2-79F5-D859-1499E248827D}"/>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38176C4C-A96B-8F84-F088-483F0E0C1754}"/>
              </a:ext>
            </a:extLst>
          </p:cNvPr>
          <p:cNvSpPr>
            <a:spLocks noGrp="1"/>
          </p:cNvSpPr>
          <p:nvPr>
            <p:ph type="sldNum" sz="quarter" idx="12"/>
          </p:nvPr>
        </p:nvSpPr>
        <p:spPr/>
        <p:txBody>
          <a:bodyPr/>
          <a:lstStyle/>
          <a:p>
            <a:fld id="{F0F2D589-7A78-4B8C-8934-C79FED2E58C6}" type="slidenum">
              <a:rPr lang="en-DE" smtClean="0"/>
              <a:t>‹#›</a:t>
            </a:fld>
            <a:endParaRPr lang="en-DE"/>
          </a:p>
        </p:txBody>
      </p:sp>
    </p:spTree>
    <p:extLst>
      <p:ext uri="{BB962C8B-B14F-4D97-AF65-F5344CB8AC3E}">
        <p14:creationId xmlns:p14="http://schemas.microsoft.com/office/powerpoint/2010/main" val="3133399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instieg Them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9FA98-C856-E044-BFF5-2A740457DB36}"/>
              </a:ext>
            </a:extLst>
          </p:cNvPr>
          <p:cNvSpPr>
            <a:spLocks noGrp="1"/>
          </p:cNvSpPr>
          <p:nvPr>
            <p:ph type="title" hasCustomPrompt="1"/>
          </p:nvPr>
        </p:nvSpPr>
        <p:spPr>
          <a:xfrm>
            <a:off x="577850" y="836613"/>
            <a:ext cx="11036300" cy="1476375"/>
          </a:xfrm>
        </p:spPr>
        <p:txBody>
          <a:bodyPr/>
          <a:lstStyle>
            <a:lvl1pPr algn="ctr">
              <a:defRPr cap="none" baseline="0">
                <a:solidFill>
                  <a:schemeClr val="accent2">
                    <a:alpha val="69875"/>
                  </a:schemeClr>
                </a:solidFill>
              </a:defRPr>
            </a:lvl1pPr>
          </a:lstStyle>
          <a:p>
            <a:r>
              <a:rPr lang="de-DE" dirty="0"/>
              <a:t>Headline 02 Kapitelüberschrift</a:t>
            </a:r>
          </a:p>
        </p:txBody>
      </p:sp>
      <p:sp>
        <p:nvSpPr>
          <p:cNvPr id="3" name="Inhaltsplatzhalter 2">
            <a:extLst>
              <a:ext uri="{FF2B5EF4-FFF2-40B4-BE49-F238E27FC236}">
                <a16:creationId xmlns:a16="http://schemas.microsoft.com/office/drawing/2014/main" id="{D2A781B0-9769-D341-B617-179DA74B86D9}"/>
              </a:ext>
            </a:extLst>
          </p:cNvPr>
          <p:cNvSpPr>
            <a:spLocks noGrp="1"/>
          </p:cNvSpPr>
          <p:nvPr>
            <p:ph idx="1"/>
          </p:nvPr>
        </p:nvSpPr>
        <p:spPr>
          <a:xfrm>
            <a:off x="577850" y="2692399"/>
            <a:ext cx="11036300" cy="3484563"/>
          </a:xfrm>
        </p:spPr>
        <p:txBody>
          <a:bodyPr lIns="0" tIns="0" rIns="0" bIns="0"/>
          <a:lstStyle>
            <a:lvl1pPr marL="0" indent="0" algn="ctr">
              <a:buFontTx/>
              <a:buNone/>
              <a:defRPr sz="2400"/>
            </a:lvl1pPr>
            <a:lvl2pPr marL="457200" indent="0" algn="ctr">
              <a:buFontTx/>
              <a:buNone/>
              <a:defRPr b="1" i="0">
                <a:solidFill>
                  <a:schemeClr val="accent3"/>
                </a:solidFill>
                <a:latin typeface="Source Sans Pro" panose="020B0503030403020204" pitchFamily="34" charset="77"/>
              </a:defRPr>
            </a:lvl2pPr>
            <a:lvl3pPr marL="914400" indent="0" algn="ctr">
              <a:buFontTx/>
              <a:buNone/>
              <a:defRPr/>
            </a:lvl3pPr>
            <a:lvl4pPr marL="1371600" indent="0" algn="ctr">
              <a:buFontTx/>
              <a:buNone/>
              <a:defRPr/>
            </a:lvl4pPr>
            <a:lvl5pPr marL="1828800" indent="0" algn="ctr">
              <a:buFontTx/>
              <a:buNone/>
              <a:defRPr/>
            </a:lvl5pPr>
          </a:lstStyle>
          <a:p>
            <a:pPr lvl="0"/>
            <a:r>
              <a:rPr lang="de-DE" dirty="0"/>
              <a:t>Mastertextformat bearbeiten</a:t>
            </a:r>
          </a:p>
          <a:p>
            <a:pPr lvl="1"/>
            <a:r>
              <a:rPr lang="de-DE" dirty="0"/>
              <a:t>Zweite Ebene</a:t>
            </a:r>
          </a:p>
        </p:txBody>
      </p:sp>
      <p:sp>
        <p:nvSpPr>
          <p:cNvPr id="8" name="Textplatzhalter 7">
            <a:extLst>
              <a:ext uri="{FF2B5EF4-FFF2-40B4-BE49-F238E27FC236}">
                <a16:creationId xmlns:a16="http://schemas.microsoft.com/office/drawing/2014/main" id="{7E2AD197-4354-804D-A1E7-59F2E7372BC5}"/>
              </a:ext>
            </a:extLst>
          </p:cNvPr>
          <p:cNvSpPr>
            <a:spLocks noGrp="1"/>
          </p:cNvSpPr>
          <p:nvPr>
            <p:ph type="body" sz="quarter" idx="13" hasCustomPrompt="1"/>
          </p:nvPr>
        </p:nvSpPr>
        <p:spPr>
          <a:xfrm>
            <a:off x="577850" y="288926"/>
            <a:ext cx="1398661" cy="224546"/>
          </a:xfrm>
        </p:spPr>
        <p:txBody>
          <a:bodyPr lIns="0" tIns="0" rIns="0" bIns="0">
            <a:noAutofit/>
          </a:bodyPr>
          <a:lstStyle>
            <a:lvl1pPr marL="0" indent="0">
              <a:buFontTx/>
              <a:buNone/>
              <a:defRPr sz="2000" cap="all" baseline="0">
                <a:solidFill>
                  <a:schemeClr val="tx2"/>
                </a:solidFill>
              </a:defRPr>
            </a:lvl1pPr>
          </a:lstStyle>
          <a:p>
            <a:pPr lvl="0"/>
            <a:r>
              <a:rPr lang="de-DE" dirty="0"/>
              <a:t>THEMA HIER</a:t>
            </a:r>
          </a:p>
        </p:txBody>
      </p:sp>
      <p:sp>
        <p:nvSpPr>
          <p:cNvPr id="9" name="Rechteck 8">
            <a:extLst>
              <a:ext uri="{FF2B5EF4-FFF2-40B4-BE49-F238E27FC236}">
                <a16:creationId xmlns:a16="http://schemas.microsoft.com/office/drawing/2014/main" id="{E646730D-D583-C94D-B95A-27110E684F13}"/>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55EBD504-B8B4-9347-9CED-32AA328E963C}"/>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7974DF12-08C6-654E-9569-4C87E78C33CF}"/>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oliennummernplatzhalter 11">
            <a:extLst>
              <a:ext uri="{FF2B5EF4-FFF2-40B4-BE49-F238E27FC236}">
                <a16:creationId xmlns:a16="http://schemas.microsoft.com/office/drawing/2014/main" id="{8F191EEA-28FA-46AA-B777-ADFCA32B3D42}"/>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a:t>
            </a:fld>
            <a:endParaRPr lang="de-DE" dirty="0"/>
          </a:p>
        </p:txBody>
      </p:sp>
      <p:pic>
        <p:nvPicPr>
          <p:cNvPr id="15" name="Grafik 14">
            <a:extLst>
              <a:ext uri="{FF2B5EF4-FFF2-40B4-BE49-F238E27FC236}">
                <a16:creationId xmlns:a16="http://schemas.microsoft.com/office/drawing/2014/main" id="{B2687BE2-EE01-4255-AD87-2AE7940BDA52}"/>
              </a:ext>
            </a:extLst>
          </p:cNvPr>
          <p:cNvPicPr>
            <a:picLocks noChangeAspect="1"/>
          </p:cNvPicPr>
          <p:nvPr userDrawn="1"/>
        </p:nvPicPr>
        <p:blipFill rotWithShape="1">
          <a:blip r:embed="rId2"/>
          <a:srcRect t="16098" b="9201"/>
          <a:stretch/>
        </p:blipFill>
        <p:spPr>
          <a:xfrm>
            <a:off x="10382354" y="6371339"/>
            <a:ext cx="1398661" cy="365126"/>
          </a:xfrm>
          <a:prstGeom prst="rect">
            <a:avLst/>
          </a:prstGeom>
        </p:spPr>
      </p:pic>
    </p:spTree>
    <p:extLst>
      <p:ext uri="{BB962C8B-B14F-4D97-AF65-F5344CB8AC3E}">
        <p14:creationId xmlns:p14="http://schemas.microsoft.com/office/powerpoint/2010/main" val="3606720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Variante 0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88B3C831-8866-5943-A72E-21EE02F5F179}"/>
              </a:ext>
            </a:extLst>
          </p:cNvPr>
          <p:cNvPicPr>
            <a:picLocks noChangeAspect="1"/>
          </p:cNvPicPr>
          <p:nvPr userDrawn="1"/>
        </p:nvPicPr>
        <p:blipFill>
          <a:blip r:embed="rId2"/>
          <a:stretch>
            <a:fillRect/>
          </a:stretch>
        </p:blipFill>
        <p:spPr>
          <a:xfrm>
            <a:off x="9508962" y="769946"/>
            <a:ext cx="2387763" cy="834433"/>
          </a:xfrm>
          <a:prstGeom prst="rect">
            <a:avLst/>
          </a:prstGeom>
        </p:spPr>
      </p:pic>
      <p:pic>
        <p:nvPicPr>
          <p:cNvPr id="51" name="Grafik 50">
            <a:extLst>
              <a:ext uri="{FF2B5EF4-FFF2-40B4-BE49-F238E27FC236}">
                <a16:creationId xmlns:a16="http://schemas.microsoft.com/office/drawing/2014/main" id="{876245AA-47CC-454F-8D70-4AF314E8015C}"/>
              </a:ext>
            </a:extLst>
          </p:cNvPr>
          <p:cNvPicPr>
            <a:picLocks noChangeAspect="1"/>
          </p:cNvPicPr>
          <p:nvPr userDrawn="1"/>
        </p:nvPicPr>
        <p:blipFill>
          <a:blip r:embed="rId3"/>
          <a:stretch>
            <a:fillRect/>
          </a:stretch>
        </p:blipFill>
        <p:spPr>
          <a:xfrm>
            <a:off x="0" y="1654387"/>
            <a:ext cx="12192000" cy="4114588"/>
          </a:xfrm>
          <a:prstGeom prst="rect">
            <a:avLst/>
          </a:prstGeom>
        </p:spPr>
      </p:pic>
      <p:sp>
        <p:nvSpPr>
          <p:cNvPr id="2" name="Titel 1">
            <a:extLst>
              <a:ext uri="{FF2B5EF4-FFF2-40B4-BE49-F238E27FC236}">
                <a16:creationId xmlns:a16="http://schemas.microsoft.com/office/drawing/2014/main" id="{CD5CFD05-35E4-BE48-9780-F37E258F70F8}"/>
              </a:ext>
            </a:extLst>
          </p:cNvPr>
          <p:cNvSpPr>
            <a:spLocks noGrp="1"/>
          </p:cNvSpPr>
          <p:nvPr>
            <p:ph type="ctrTitle" hasCustomPrompt="1"/>
          </p:nvPr>
        </p:nvSpPr>
        <p:spPr>
          <a:xfrm>
            <a:off x="577850" y="2312989"/>
            <a:ext cx="7666740" cy="909896"/>
          </a:xfrm>
        </p:spPr>
        <p:txBody>
          <a:bodyPr anchor="ctr" anchorCtr="0">
            <a:normAutofit/>
          </a:bodyPr>
          <a:lstStyle>
            <a:lvl1pPr algn="l">
              <a:defRPr sz="4800">
                <a:solidFill>
                  <a:schemeClr val="bg1"/>
                </a:solidFill>
              </a:defRPr>
            </a:lvl1pPr>
          </a:lstStyle>
          <a:p>
            <a:r>
              <a:rPr lang="de-DE" dirty="0"/>
              <a:t>Headline Titel &gt;48 PT </a:t>
            </a:r>
          </a:p>
        </p:txBody>
      </p:sp>
      <p:sp>
        <p:nvSpPr>
          <p:cNvPr id="3" name="Untertitel 2">
            <a:extLst>
              <a:ext uri="{FF2B5EF4-FFF2-40B4-BE49-F238E27FC236}">
                <a16:creationId xmlns:a16="http://schemas.microsoft.com/office/drawing/2014/main" id="{29D065A2-84F7-4A46-888E-2EAF252985EF}"/>
              </a:ext>
            </a:extLst>
          </p:cNvPr>
          <p:cNvSpPr>
            <a:spLocks noGrp="1"/>
          </p:cNvSpPr>
          <p:nvPr>
            <p:ph type="subTitle" idx="1" hasCustomPrompt="1"/>
          </p:nvPr>
        </p:nvSpPr>
        <p:spPr>
          <a:xfrm>
            <a:off x="577850" y="3252993"/>
            <a:ext cx="7659245" cy="824328"/>
          </a:xfrm>
        </p:spPr>
        <p:txBody>
          <a:bodyPr lIns="0" tIns="0" rIns="0" bIns="0" anchor="ctr" anchorCtr="0">
            <a:noAutofit/>
          </a:bodyPr>
          <a:lstStyle>
            <a:lvl1pPr marL="9525" indent="0" algn="l">
              <a:buNone/>
              <a:tabLst/>
              <a:defRPr sz="4800" b="0" i="0">
                <a:solidFill>
                  <a:schemeClr val="bg1"/>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SUBLINE TITEL &gt;48. PT</a:t>
            </a:r>
          </a:p>
        </p:txBody>
      </p:sp>
      <p:sp>
        <p:nvSpPr>
          <p:cNvPr id="16" name="Textplatzhalter 15">
            <a:extLst>
              <a:ext uri="{FF2B5EF4-FFF2-40B4-BE49-F238E27FC236}">
                <a16:creationId xmlns:a16="http://schemas.microsoft.com/office/drawing/2014/main" id="{3469358C-AFC1-E348-8CAF-F23864F8A9AC}"/>
              </a:ext>
            </a:extLst>
          </p:cNvPr>
          <p:cNvSpPr>
            <a:spLocks noGrp="1"/>
          </p:cNvSpPr>
          <p:nvPr>
            <p:ph type="body" sz="quarter" idx="10" hasCustomPrompt="1"/>
          </p:nvPr>
        </p:nvSpPr>
        <p:spPr>
          <a:xfrm>
            <a:off x="577850" y="4601460"/>
            <a:ext cx="5118100" cy="696912"/>
          </a:xfrm>
        </p:spPr>
        <p:txBody>
          <a:bodyPr lIns="0" tIns="0" rIns="0" bIns="0">
            <a:normAutofit/>
          </a:bodyPr>
          <a:lstStyle>
            <a:lvl1pPr marL="0" indent="0">
              <a:buFontTx/>
              <a:buNone/>
              <a:defRPr sz="2400">
                <a:solidFill>
                  <a:schemeClr val="accent4"/>
                </a:solidFill>
              </a:defRPr>
            </a:lvl1pPr>
            <a:lvl2pPr marL="457200" indent="0">
              <a:buNone/>
              <a:defRPr/>
            </a:lvl2pPr>
          </a:lstStyle>
          <a:p>
            <a:pPr lvl="0"/>
            <a:r>
              <a:rPr lang="de-DE" dirty="0"/>
              <a:t>Datum oder URL</a:t>
            </a:r>
          </a:p>
        </p:txBody>
      </p:sp>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4" name="Rechteck 3">
            <a:extLst>
              <a:ext uri="{FF2B5EF4-FFF2-40B4-BE49-F238E27FC236}">
                <a16:creationId xmlns:a16="http://schemas.microsoft.com/office/drawing/2014/main" id="{5FBD8F71-8D1F-DA43-9AE3-DC718A13110D}"/>
              </a:ext>
            </a:extLst>
          </p:cNvPr>
          <p:cNvSpPr/>
          <p:nvPr userDrawn="1"/>
        </p:nvSpPr>
        <p:spPr>
          <a:xfrm>
            <a:off x="578369"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D4E27168-E58C-8041-961E-3402811858C2}"/>
              </a:ext>
            </a:extLst>
          </p:cNvPr>
          <p:cNvSpPr/>
          <p:nvPr userDrawn="1"/>
        </p:nvSpPr>
        <p:spPr>
          <a:xfrm>
            <a:off x="1010369"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3AF41899-2BAA-7E42-BE72-A0C2927BD9AD}"/>
              </a:ext>
            </a:extLst>
          </p:cNvPr>
          <p:cNvSpPr/>
          <p:nvPr userDrawn="1"/>
        </p:nvSpPr>
        <p:spPr>
          <a:xfrm>
            <a:off x="1442069"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6057359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Var02">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96CCC77F-9184-834F-94BB-65A77A303564}"/>
              </a:ext>
            </a:extLst>
          </p:cNvPr>
          <p:cNvSpPr/>
          <p:nvPr userDrawn="1"/>
        </p:nvSpPr>
        <p:spPr>
          <a:xfrm>
            <a:off x="0" y="1615931"/>
            <a:ext cx="12192000" cy="41530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2"/>
              </a:solidFill>
            </a:endParaRPr>
          </a:p>
        </p:txBody>
      </p:sp>
      <p:sp>
        <p:nvSpPr>
          <p:cNvPr id="2" name="Titel 1">
            <a:extLst>
              <a:ext uri="{FF2B5EF4-FFF2-40B4-BE49-F238E27FC236}">
                <a16:creationId xmlns:a16="http://schemas.microsoft.com/office/drawing/2014/main" id="{CD5CFD05-35E4-BE48-9780-F37E258F70F8}"/>
              </a:ext>
            </a:extLst>
          </p:cNvPr>
          <p:cNvSpPr>
            <a:spLocks noGrp="1"/>
          </p:cNvSpPr>
          <p:nvPr>
            <p:ph type="ctrTitle" hasCustomPrompt="1"/>
          </p:nvPr>
        </p:nvSpPr>
        <p:spPr>
          <a:xfrm>
            <a:off x="577849" y="1623438"/>
            <a:ext cx="8870951" cy="2313562"/>
          </a:xfrm>
        </p:spPr>
        <p:txBody>
          <a:bodyPr anchor="ctr" anchorCtr="0">
            <a:noAutofit/>
          </a:bodyPr>
          <a:lstStyle>
            <a:lvl1pPr algn="l">
              <a:lnSpc>
                <a:spcPct val="100000"/>
              </a:lnSpc>
              <a:defRPr sz="4000" cap="none" baseline="0">
                <a:solidFill>
                  <a:schemeClr val="bg1"/>
                </a:solidFill>
              </a:defRPr>
            </a:lvl1pPr>
          </a:lstStyle>
          <a:p>
            <a:r>
              <a:rPr lang="de-DE" dirty="0"/>
              <a:t>Headline Titel &lt;40 PT 2 bis 3-zeilig</a:t>
            </a:r>
            <a:br>
              <a:rPr lang="de-DE" dirty="0"/>
            </a:br>
            <a:r>
              <a:rPr lang="de-DE" dirty="0"/>
              <a:t>in Minuskeln, Größe kann </a:t>
            </a:r>
            <a:r>
              <a:rPr lang="de-DE" dirty="0" err="1"/>
              <a:t>varieren</a:t>
            </a:r>
            <a:endParaRPr lang="de-DE" dirty="0"/>
          </a:p>
        </p:txBody>
      </p:sp>
      <p:sp>
        <p:nvSpPr>
          <p:cNvPr id="16" name="Textplatzhalter 15">
            <a:extLst>
              <a:ext uri="{FF2B5EF4-FFF2-40B4-BE49-F238E27FC236}">
                <a16:creationId xmlns:a16="http://schemas.microsoft.com/office/drawing/2014/main" id="{3469358C-AFC1-E348-8CAF-F23864F8A9AC}"/>
              </a:ext>
            </a:extLst>
          </p:cNvPr>
          <p:cNvSpPr>
            <a:spLocks noGrp="1"/>
          </p:cNvSpPr>
          <p:nvPr>
            <p:ph type="body" sz="quarter" idx="10" hasCustomPrompt="1"/>
          </p:nvPr>
        </p:nvSpPr>
        <p:spPr>
          <a:xfrm>
            <a:off x="590550" y="4639560"/>
            <a:ext cx="5118100" cy="696912"/>
          </a:xfrm>
        </p:spPr>
        <p:txBody>
          <a:bodyPr lIns="0" tIns="0" rIns="0" bIns="0" anchor="ctr" anchorCtr="0">
            <a:noAutofit/>
          </a:bodyPr>
          <a:lstStyle>
            <a:lvl1pPr marL="0" indent="0">
              <a:buFontTx/>
              <a:buNone/>
              <a:defRPr sz="2000">
                <a:solidFill>
                  <a:schemeClr val="accent4"/>
                </a:solidFill>
              </a:defRPr>
            </a:lvl1pPr>
            <a:lvl2pPr marL="457200" indent="0">
              <a:buNone/>
              <a:defRPr/>
            </a:lvl2pPr>
          </a:lstStyle>
          <a:p>
            <a:pPr lvl="0"/>
            <a:r>
              <a:rPr lang="de-DE" dirty="0"/>
              <a:t>Datum oder URL</a:t>
            </a:r>
          </a:p>
        </p:txBody>
      </p:sp>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23" name="Textplatzhalter 22">
            <a:extLst>
              <a:ext uri="{FF2B5EF4-FFF2-40B4-BE49-F238E27FC236}">
                <a16:creationId xmlns:a16="http://schemas.microsoft.com/office/drawing/2014/main" id="{4019FB14-7253-3C45-B457-58627D062E42}"/>
              </a:ext>
            </a:extLst>
          </p:cNvPr>
          <p:cNvSpPr>
            <a:spLocks noGrp="1"/>
          </p:cNvSpPr>
          <p:nvPr>
            <p:ph type="body" sz="quarter" idx="13" hasCustomPrompt="1"/>
          </p:nvPr>
        </p:nvSpPr>
        <p:spPr>
          <a:xfrm>
            <a:off x="577850" y="3152775"/>
            <a:ext cx="7877175" cy="981075"/>
          </a:xfrm>
        </p:spPr>
        <p:txBody>
          <a:bodyPr lIns="0" tIns="0" rIns="0" bIns="0" anchor="ctr" anchorCtr="0">
            <a:noAutofit/>
          </a:bodyPr>
          <a:lstStyle>
            <a:lvl1pPr marL="0" indent="0">
              <a:buFontTx/>
              <a:buNone/>
              <a:defRPr sz="2000">
                <a:solidFill>
                  <a:schemeClr val="bg1"/>
                </a:solidFill>
              </a:defRPr>
            </a:lvl1pPr>
          </a:lstStyle>
          <a:p>
            <a:pPr lvl="0"/>
            <a:r>
              <a:rPr lang="de-DE" dirty="0" err="1"/>
              <a:t>Subline</a:t>
            </a:r>
            <a:r>
              <a:rPr lang="de-DE" dirty="0"/>
              <a:t> 50% von Headline kann auch </a:t>
            </a:r>
            <a:r>
              <a:rPr lang="de-DE" dirty="0" err="1"/>
              <a:t>mehrzeiligsein</a:t>
            </a:r>
            <a:endParaRPr lang="de-DE" dirty="0"/>
          </a:p>
        </p:txBody>
      </p:sp>
      <p:sp>
        <p:nvSpPr>
          <p:cNvPr id="12" name="Rechteck 11">
            <a:extLst>
              <a:ext uri="{FF2B5EF4-FFF2-40B4-BE49-F238E27FC236}">
                <a16:creationId xmlns:a16="http://schemas.microsoft.com/office/drawing/2014/main" id="{8CD8B890-6558-464D-910F-C155A0C8B31A}"/>
              </a:ext>
            </a:extLst>
          </p:cNvPr>
          <p:cNvSpPr/>
          <p:nvPr userDrawn="1"/>
        </p:nvSpPr>
        <p:spPr>
          <a:xfrm>
            <a:off x="578369"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0179FF9D-CAB4-A34F-8F9E-C225142A800B}"/>
              </a:ext>
            </a:extLst>
          </p:cNvPr>
          <p:cNvSpPr/>
          <p:nvPr userDrawn="1"/>
        </p:nvSpPr>
        <p:spPr>
          <a:xfrm>
            <a:off x="1010369"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B72B70AD-1A85-924B-9CEA-8E9274046E3F}"/>
              </a:ext>
            </a:extLst>
          </p:cNvPr>
          <p:cNvSpPr/>
          <p:nvPr userDrawn="1"/>
        </p:nvSpPr>
        <p:spPr>
          <a:xfrm>
            <a:off x="1442069"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EA48C1D8-199C-7640-B8B4-2F5B8128EEFD}"/>
              </a:ext>
            </a:extLst>
          </p:cNvPr>
          <p:cNvPicPr>
            <a:picLocks noChangeAspect="1"/>
          </p:cNvPicPr>
          <p:nvPr userDrawn="1"/>
        </p:nvPicPr>
        <p:blipFill>
          <a:blip r:embed="rId2"/>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124439395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instieg Them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9FA98-C856-E044-BFF5-2A740457DB36}"/>
              </a:ext>
            </a:extLst>
          </p:cNvPr>
          <p:cNvSpPr>
            <a:spLocks noGrp="1"/>
          </p:cNvSpPr>
          <p:nvPr>
            <p:ph type="title" hasCustomPrompt="1"/>
          </p:nvPr>
        </p:nvSpPr>
        <p:spPr>
          <a:xfrm>
            <a:off x="577850" y="836613"/>
            <a:ext cx="11036300" cy="1476375"/>
          </a:xfrm>
        </p:spPr>
        <p:txBody>
          <a:bodyPr/>
          <a:lstStyle>
            <a:lvl1pPr algn="ctr">
              <a:defRPr cap="none" baseline="0">
                <a:solidFill>
                  <a:schemeClr val="accent2">
                    <a:alpha val="69875"/>
                  </a:schemeClr>
                </a:solidFill>
              </a:defRPr>
            </a:lvl1pPr>
          </a:lstStyle>
          <a:p>
            <a:r>
              <a:rPr lang="de-DE" dirty="0"/>
              <a:t>Headline 02 Kapitelüberschrift</a:t>
            </a:r>
          </a:p>
        </p:txBody>
      </p:sp>
      <p:sp>
        <p:nvSpPr>
          <p:cNvPr id="3" name="Inhaltsplatzhalter 2">
            <a:extLst>
              <a:ext uri="{FF2B5EF4-FFF2-40B4-BE49-F238E27FC236}">
                <a16:creationId xmlns:a16="http://schemas.microsoft.com/office/drawing/2014/main" id="{D2A781B0-9769-D341-B617-179DA74B86D9}"/>
              </a:ext>
            </a:extLst>
          </p:cNvPr>
          <p:cNvSpPr>
            <a:spLocks noGrp="1"/>
          </p:cNvSpPr>
          <p:nvPr>
            <p:ph idx="1"/>
          </p:nvPr>
        </p:nvSpPr>
        <p:spPr>
          <a:xfrm>
            <a:off x="577850" y="2692399"/>
            <a:ext cx="11036300" cy="3484563"/>
          </a:xfrm>
        </p:spPr>
        <p:txBody>
          <a:bodyPr lIns="0" tIns="0" rIns="0" bIns="0"/>
          <a:lstStyle>
            <a:lvl1pPr marL="0" indent="0" algn="ctr">
              <a:buFontTx/>
              <a:buNone/>
              <a:defRPr sz="2400"/>
            </a:lvl1pPr>
            <a:lvl2pPr marL="457200" indent="0" algn="ctr">
              <a:buFontTx/>
              <a:buNone/>
              <a:defRPr b="1" i="0">
                <a:solidFill>
                  <a:schemeClr val="accent3"/>
                </a:solidFill>
                <a:latin typeface="Source Sans Pro" panose="020B0503030403020204" pitchFamily="34" charset="77"/>
              </a:defRPr>
            </a:lvl2pPr>
            <a:lvl3pPr marL="914400" indent="0" algn="ctr">
              <a:buFontTx/>
              <a:buNone/>
              <a:defRPr/>
            </a:lvl3pPr>
            <a:lvl4pPr marL="1371600" indent="0" algn="ctr">
              <a:buFontTx/>
              <a:buNone/>
              <a:defRPr/>
            </a:lvl4pPr>
            <a:lvl5pPr marL="1828800" indent="0" algn="ctr">
              <a:buFontTx/>
              <a:buNone/>
              <a:defRPr/>
            </a:lvl5pPr>
          </a:lstStyle>
          <a:p>
            <a:pPr lvl="0"/>
            <a:r>
              <a:rPr lang="de-DE" dirty="0"/>
              <a:t>Mastertextformat bearbeiten</a:t>
            </a:r>
          </a:p>
          <a:p>
            <a:pPr lvl="1"/>
            <a:r>
              <a:rPr lang="de-DE" dirty="0"/>
              <a:t>Zweite Ebene</a:t>
            </a:r>
          </a:p>
        </p:txBody>
      </p:sp>
      <p:sp>
        <p:nvSpPr>
          <p:cNvPr id="8" name="Textplatzhalter 7">
            <a:extLst>
              <a:ext uri="{FF2B5EF4-FFF2-40B4-BE49-F238E27FC236}">
                <a16:creationId xmlns:a16="http://schemas.microsoft.com/office/drawing/2014/main" id="{7E2AD197-4354-804D-A1E7-59F2E7372BC5}"/>
              </a:ext>
            </a:extLst>
          </p:cNvPr>
          <p:cNvSpPr>
            <a:spLocks noGrp="1"/>
          </p:cNvSpPr>
          <p:nvPr>
            <p:ph type="body" sz="quarter" idx="13" hasCustomPrompt="1"/>
          </p:nvPr>
        </p:nvSpPr>
        <p:spPr>
          <a:xfrm>
            <a:off x="577850" y="288926"/>
            <a:ext cx="1398661" cy="224546"/>
          </a:xfrm>
        </p:spPr>
        <p:txBody>
          <a:bodyPr lIns="0" tIns="0" rIns="0" bIns="0">
            <a:noAutofit/>
          </a:bodyPr>
          <a:lstStyle>
            <a:lvl1pPr marL="0" indent="0">
              <a:buFontTx/>
              <a:buNone/>
              <a:defRPr sz="2000" cap="all" baseline="0">
                <a:solidFill>
                  <a:schemeClr val="tx2"/>
                </a:solidFill>
              </a:defRPr>
            </a:lvl1pPr>
          </a:lstStyle>
          <a:p>
            <a:pPr lvl="0"/>
            <a:r>
              <a:rPr lang="de-DE" dirty="0"/>
              <a:t>THEMA HIER</a:t>
            </a:r>
          </a:p>
        </p:txBody>
      </p:sp>
      <p:sp>
        <p:nvSpPr>
          <p:cNvPr id="9" name="Rechteck 8">
            <a:extLst>
              <a:ext uri="{FF2B5EF4-FFF2-40B4-BE49-F238E27FC236}">
                <a16:creationId xmlns:a16="http://schemas.microsoft.com/office/drawing/2014/main" id="{E646730D-D583-C94D-B95A-27110E684F13}"/>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55EBD504-B8B4-9347-9CED-32AA328E963C}"/>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7974DF12-08C6-654E-9569-4C87E78C33CF}"/>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oliennummernplatzhalter 11">
            <a:extLst>
              <a:ext uri="{FF2B5EF4-FFF2-40B4-BE49-F238E27FC236}">
                <a16:creationId xmlns:a16="http://schemas.microsoft.com/office/drawing/2014/main" id="{8F191EEA-28FA-46AA-B777-ADFCA32B3D42}"/>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a:t>
            </a:fld>
            <a:endParaRPr lang="de-DE" dirty="0"/>
          </a:p>
        </p:txBody>
      </p:sp>
      <p:pic>
        <p:nvPicPr>
          <p:cNvPr id="15" name="Grafik 14">
            <a:extLst>
              <a:ext uri="{FF2B5EF4-FFF2-40B4-BE49-F238E27FC236}">
                <a16:creationId xmlns:a16="http://schemas.microsoft.com/office/drawing/2014/main" id="{B2687BE2-EE01-4255-AD87-2AE7940BDA52}"/>
              </a:ext>
            </a:extLst>
          </p:cNvPr>
          <p:cNvPicPr>
            <a:picLocks noChangeAspect="1"/>
          </p:cNvPicPr>
          <p:nvPr userDrawn="1"/>
        </p:nvPicPr>
        <p:blipFill rotWithShape="1">
          <a:blip r:embed="rId2"/>
          <a:srcRect t="16098" b="9201"/>
          <a:stretch/>
        </p:blipFill>
        <p:spPr>
          <a:xfrm>
            <a:off x="10382354" y="6371339"/>
            <a:ext cx="1398661" cy="365126"/>
          </a:xfrm>
          <a:prstGeom prst="rect">
            <a:avLst/>
          </a:prstGeom>
        </p:spPr>
      </p:pic>
    </p:spTree>
    <p:extLst>
      <p:ext uri="{BB962C8B-B14F-4D97-AF65-F5344CB8AC3E}">
        <p14:creationId xmlns:p14="http://schemas.microsoft.com/office/powerpoint/2010/main" val="1315087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folie mit Bild und Herrvorheb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C42AE-97C8-B14D-B96E-C0E491150703}"/>
              </a:ext>
            </a:extLst>
          </p:cNvPr>
          <p:cNvSpPr>
            <a:spLocks noGrp="1"/>
          </p:cNvSpPr>
          <p:nvPr>
            <p:ph type="title" hasCustomPrompt="1"/>
          </p:nvPr>
        </p:nvSpPr>
        <p:spPr>
          <a:xfrm>
            <a:off x="577850" y="836613"/>
            <a:ext cx="5518150" cy="446087"/>
          </a:xfrm>
        </p:spPr>
        <p:txBody>
          <a:bodyPr anchor="b">
            <a:noAutofit/>
          </a:bodyPr>
          <a:lstStyle>
            <a:lvl1pPr>
              <a:defRPr sz="2400">
                <a:solidFill>
                  <a:schemeClr val="tx2"/>
                </a:solidFill>
              </a:defRPr>
            </a:lvl1pPr>
          </a:lstStyle>
          <a:p>
            <a:r>
              <a:rPr lang="de-DE" dirty="0"/>
              <a:t>Headline 1.1. blau 24 PT</a:t>
            </a:r>
          </a:p>
        </p:txBody>
      </p:sp>
      <p:sp>
        <p:nvSpPr>
          <p:cNvPr id="3" name="Textplatzhalter 2">
            <a:extLst>
              <a:ext uri="{FF2B5EF4-FFF2-40B4-BE49-F238E27FC236}">
                <a16:creationId xmlns:a16="http://schemas.microsoft.com/office/drawing/2014/main" id="{3101CC29-DC3E-4E4A-897B-EC9B6FECC346}"/>
              </a:ext>
            </a:extLst>
          </p:cNvPr>
          <p:cNvSpPr>
            <a:spLocks noGrp="1"/>
          </p:cNvSpPr>
          <p:nvPr>
            <p:ph type="body" idx="1"/>
          </p:nvPr>
        </p:nvSpPr>
        <p:spPr>
          <a:xfrm>
            <a:off x="577850" y="1489472"/>
            <a:ext cx="5518150" cy="1901031"/>
          </a:xfrm>
        </p:spPr>
        <p:txBody>
          <a:bodyPr lIns="0" tIns="0" rIns="0" bIns="0">
            <a:noAutofit/>
          </a:bodyPr>
          <a:lstStyle>
            <a:lvl1pPr marL="0" indent="0">
              <a:lnSpc>
                <a:spcPts val="25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8" name="Textplatzhalter 7">
            <a:extLst>
              <a:ext uri="{FF2B5EF4-FFF2-40B4-BE49-F238E27FC236}">
                <a16:creationId xmlns:a16="http://schemas.microsoft.com/office/drawing/2014/main" id="{147B437D-28A8-E744-8B2C-38B3F959A1F3}"/>
              </a:ext>
            </a:extLst>
          </p:cNvPr>
          <p:cNvSpPr>
            <a:spLocks noGrp="1"/>
          </p:cNvSpPr>
          <p:nvPr>
            <p:ph type="body" sz="quarter" idx="13"/>
          </p:nvPr>
        </p:nvSpPr>
        <p:spPr>
          <a:xfrm>
            <a:off x="577850" y="4616450"/>
            <a:ext cx="5518150" cy="828675"/>
          </a:xfrm>
        </p:spPr>
        <p:txBody>
          <a:bodyPr lIns="0" tIns="0" rIns="0" bIns="0"/>
          <a:lstStyle>
            <a:lvl1pPr marL="0" indent="0">
              <a:buFontTx/>
              <a:buNone/>
              <a:defRPr sz="2400" b="1" i="0">
                <a:solidFill>
                  <a:schemeClr val="accent3"/>
                </a:solidFill>
                <a:latin typeface="Source Sans Pro" panose="020B0503030403020204" pitchFamily="34" charset="77"/>
              </a:defRPr>
            </a:lvl1pPr>
            <a:lvl2pPr marL="457200" indent="0">
              <a:buNone/>
              <a:defRPr/>
            </a:lvl2pPr>
          </a:lstStyle>
          <a:p>
            <a:pPr lvl="0"/>
            <a:r>
              <a:rPr lang="de-DE" dirty="0"/>
              <a:t>Mastertextformat bearbeiten</a:t>
            </a:r>
          </a:p>
          <a:p>
            <a:pPr lvl="1"/>
            <a:endParaRPr lang="de-DE" dirty="0"/>
          </a:p>
        </p:txBody>
      </p:sp>
      <p:sp>
        <p:nvSpPr>
          <p:cNvPr id="10" name="Bildplatzhalter 9">
            <a:extLst>
              <a:ext uri="{FF2B5EF4-FFF2-40B4-BE49-F238E27FC236}">
                <a16:creationId xmlns:a16="http://schemas.microsoft.com/office/drawing/2014/main" id="{D6AE1CAD-EEB0-414C-BAC5-0672F1BA05BC}"/>
              </a:ext>
            </a:extLst>
          </p:cNvPr>
          <p:cNvSpPr>
            <a:spLocks noGrp="1"/>
          </p:cNvSpPr>
          <p:nvPr>
            <p:ph type="pic" sz="quarter" idx="14"/>
          </p:nvPr>
        </p:nvSpPr>
        <p:spPr>
          <a:xfrm>
            <a:off x="6096000" y="836614"/>
            <a:ext cx="5518150" cy="5246686"/>
          </a:xfrm>
          <a:solidFill>
            <a:schemeClr val="bg1">
              <a:lumMod val="95000"/>
            </a:schemeClr>
          </a:solidFill>
        </p:spPr>
        <p:txBody>
          <a:bodyPr/>
          <a:lstStyle>
            <a:lvl1pPr marL="0" indent="0">
              <a:buFontTx/>
              <a:buNone/>
              <a:defRPr>
                <a:solidFill>
                  <a:schemeClr val="bg1">
                    <a:lumMod val="75000"/>
                  </a:schemeClr>
                </a:solidFill>
              </a:defRPr>
            </a:lvl1pPr>
          </a:lstStyle>
          <a:p>
            <a:endParaRPr lang="de-DE" dirty="0"/>
          </a:p>
        </p:txBody>
      </p:sp>
      <p:sp>
        <p:nvSpPr>
          <p:cNvPr id="9" name="Textplatzhalter 7">
            <a:extLst>
              <a:ext uri="{FF2B5EF4-FFF2-40B4-BE49-F238E27FC236}">
                <a16:creationId xmlns:a16="http://schemas.microsoft.com/office/drawing/2014/main" id="{0EC40868-FCD5-CE4C-B669-67310C7F379F}"/>
              </a:ext>
            </a:extLst>
          </p:cNvPr>
          <p:cNvSpPr>
            <a:spLocks noGrp="1"/>
          </p:cNvSpPr>
          <p:nvPr>
            <p:ph type="body" sz="quarter" idx="15"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11" name="Rechteck 10">
            <a:extLst>
              <a:ext uri="{FF2B5EF4-FFF2-40B4-BE49-F238E27FC236}">
                <a16:creationId xmlns:a16="http://schemas.microsoft.com/office/drawing/2014/main" id="{16A5265E-3CC6-A04A-B1CC-40476DC6B738}"/>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C4BE76F8-64BC-F840-B7AD-6F40956F78F3}"/>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1C46DC99-ACC9-3E41-AE07-30C42F1A20EB}"/>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oliennummernplatzhalter 11">
            <a:extLst>
              <a:ext uri="{FF2B5EF4-FFF2-40B4-BE49-F238E27FC236}">
                <a16:creationId xmlns:a16="http://schemas.microsoft.com/office/drawing/2014/main" id="{8409F07A-62E3-4944-A413-C83F68830F06}"/>
              </a:ext>
            </a:extLst>
          </p:cNvPr>
          <p:cNvSpPr txBox="1">
            <a:spLocks/>
          </p:cNvSpPr>
          <p:nvPr userDrawn="1"/>
        </p:nvSpPr>
        <p:spPr>
          <a:xfrm>
            <a:off x="4732778" y="6333057"/>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e-DE" dirty="0"/>
          </a:p>
        </p:txBody>
      </p:sp>
      <p:sp>
        <p:nvSpPr>
          <p:cNvPr id="23" name="Fußzeilenplatzhalter 4">
            <a:extLst>
              <a:ext uri="{FF2B5EF4-FFF2-40B4-BE49-F238E27FC236}">
                <a16:creationId xmlns:a16="http://schemas.microsoft.com/office/drawing/2014/main" id="{B1284AA7-B9BC-4045-B9CD-53913A012581}"/>
              </a:ext>
            </a:extLst>
          </p:cNvPr>
          <p:cNvSpPr>
            <a:spLocks noGrp="1"/>
          </p:cNvSpPr>
          <p:nvPr>
            <p:ph type="ftr" sz="quarter" idx="17"/>
          </p:nvPr>
        </p:nvSpPr>
        <p:spPr>
          <a:xfrm>
            <a:off x="500918" y="6393825"/>
            <a:ext cx="4114800"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de-DE"/>
              <a:t>C. Wang | Photocathodes for SRF photoinjectors: exploring GaN and multi-alkali options| 29.03.2022</a:t>
            </a:r>
          </a:p>
        </p:txBody>
      </p:sp>
      <p:sp>
        <p:nvSpPr>
          <p:cNvPr id="24" name="Foliennummernplatzhalter 11">
            <a:extLst>
              <a:ext uri="{FF2B5EF4-FFF2-40B4-BE49-F238E27FC236}">
                <a16:creationId xmlns:a16="http://schemas.microsoft.com/office/drawing/2014/main" id="{8F64809D-29FC-4A3E-942D-53AA1789AC07}"/>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a:t>
            </a:fld>
            <a:endParaRPr lang="de-DE" dirty="0"/>
          </a:p>
        </p:txBody>
      </p:sp>
      <p:pic>
        <p:nvPicPr>
          <p:cNvPr id="25" name="Grafik 24">
            <a:extLst>
              <a:ext uri="{FF2B5EF4-FFF2-40B4-BE49-F238E27FC236}">
                <a16:creationId xmlns:a16="http://schemas.microsoft.com/office/drawing/2014/main" id="{2C89A1C5-45CC-4A6E-985C-4D9AF6A60F27}"/>
              </a:ext>
            </a:extLst>
          </p:cNvPr>
          <p:cNvPicPr>
            <a:picLocks noChangeAspect="1"/>
          </p:cNvPicPr>
          <p:nvPr userDrawn="1"/>
        </p:nvPicPr>
        <p:blipFill rotWithShape="1">
          <a:blip r:embed="rId2"/>
          <a:srcRect t="16098" b="9201"/>
          <a:stretch/>
        </p:blipFill>
        <p:spPr>
          <a:xfrm>
            <a:off x="10382354" y="6371339"/>
            <a:ext cx="1398661" cy="365126"/>
          </a:xfrm>
          <a:prstGeom prst="rect">
            <a:avLst/>
          </a:prstGeom>
        </p:spPr>
      </p:pic>
    </p:spTree>
    <p:extLst>
      <p:ext uri="{BB962C8B-B14F-4D97-AF65-F5344CB8AC3E}">
        <p14:creationId xmlns:p14="http://schemas.microsoft.com/office/powerpoint/2010/main" val="2917619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lie, Texte, Aufzählung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C42AE-97C8-B14D-B96E-C0E491150703}"/>
              </a:ext>
            </a:extLst>
          </p:cNvPr>
          <p:cNvSpPr>
            <a:spLocks noGrp="1"/>
          </p:cNvSpPr>
          <p:nvPr>
            <p:ph type="title" hasCustomPrompt="1"/>
          </p:nvPr>
        </p:nvSpPr>
        <p:spPr>
          <a:xfrm>
            <a:off x="577850" y="836613"/>
            <a:ext cx="5340350" cy="446087"/>
          </a:xfrm>
        </p:spPr>
        <p:txBody>
          <a:bodyPr anchor="b">
            <a:noAutofit/>
          </a:bodyPr>
          <a:lstStyle>
            <a:lvl1pPr>
              <a:defRPr sz="2400">
                <a:solidFill>
                  <a:schemeClr val="tx2"/>
                </a:solidFill>
              </a:defRPr>
            </a:lvl1pPr>
          </a:lstStyle>
          <a:p>
            <a:r>
              <a:rPr lang="de-DE" dirty="0"/>
              <a:t>Headline 1.1. blau 24 PT</a:t>
            </a:r>
          </a:p>
        </p:txBody>
      </p:sp>
      <p:sp>
        <p:nvSpPr>
          <p:cNvPr id="3" name="Textplatzhalter 2">
            <a:extLst>
              <a:ext uri="{FF2B5EF4-FFF2-40B4-BE49-F238E27FC236}">
                <a16:creationId xmlns:a16="http://schemas.microsoft.com/office/drawing/2014/main" id="{3101CC29-DC3E-4E4A-897B-EC9B6FECC346}"/>
              </a:ext>
            </a:extLst>
          </p:cNvPr>
          <p:cNvSpPr>
            <a:spLocks noGrp="1"/>
          </p:cNvSpPr>
          <p:nvPr>
            <p:ph type="body" idx="1"/>
          </p:nvPr>
        </p:nvSpPr>
        <p:spPr>
          <a:xfrm>
            <a:off x="577850" y="1502172"/>
            <a:ext cx="5314950" cy="4708128"/>
          </a:xfrm>
        </p:spPr>
        <p:txBody>
          <a:bodyPr lIns="0" tIns="0" rIns="0" bIns="0">
            <a:noAutofit/>
          </a:bodyPr>
          <a:lstStyle>
            <a:lvl1pPr marL="285750" indent="-285750">
              <a:lnSpc>
                <a:spcPts val="2500"/>
              </a:lnSpc>
              <a:spcBef>
                <a:spcPts val="500"/>
              </a:spcBef>
              <a:buFont typeface="Arial" panose="020B0604020202020204" pitchFamily="34" charset="0"/>
              <a:buChar char="•"/>
              <a:defRPr sz="1600" b="1" i="0">
                <a:solidFill>
                  <a:schemeClr val="tx1"/>
                </a:solidFill>
                <a:latin typeface="Source Sans Pro Semibold" panose="020B0503030403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a:p>
            <a:pPr lvl="0"/>
            <a:r>
              <a:rPr lang="de-DE" dirty="0"/>
              <a:t>L </a:t>
            </a:r>
            <a:r>
              <a:rPr lang="de-DE" dirty="0" err="1"/>
              <a:t>sdfasödlfasdf</a:t>
            </a:r>
            <a:endParaRPr lang="de-DE" dirty="0"/>
          </a:p>
        </p:txBody>
      </p:sp>
      <p:sp>
        <p:nvSpPr>
          <p:cNvPr id="10" name="Bildplatzhalter 9">
            <a:extLst>
              <a:ext uri="{FF2B5EF4-FFF2-40B4-BE49-F238E27FC236}">
                <a16:creationId xmlns:a16="http://schemas.microsoft.com/office/drawing/2014/main" id="{D6AE1CAD-EEB0-414C-BAC5-0672F1BA05BC}"/>
              </a:ext>
            </a:extLst>
          </p:cNvPr>
          <p:cNvSpPr>
            <a:spLocks noGrp="1"/>
          </p:cNvSpPr>
          <p:nvPr>
            <p:ph type="pic" sz="quarter" idx="14"/>
          </p:nvPr>
        </p:nvSpPr>
        <p:spPr>
          <a:xfrm>
            <a:off x="6096000" y="836614"/>
            <a:ext cx="5518150" cy="3779836"/>
          </a:xfrm>
          <a:solidFill>
            <a:schemeClr val="bg1">
              <a:lumMod val="95000"/>
            </a:schemeClr>
          </a:solidFill>
        </p:spPr>
        <p:txBody>
          <a:bodyPr/>
          <a:lstStyle>
            <a:lvl1pPr marL="0" indent="0">
              <a:buFontTx/>
              <a:buNone/>
              <a:defRPr>
                <a:solidFill>
                  <a:schemeClr val="bg1">
                    <a:lumMod val="75000"/>
                  </a:schemeClr>
                </a:solidFill>
              </a:defRPr>
            </a:lvl1pPr>
          </a:lstStyle>
          <a:p>
            <a:endParaRPr lang="de-DE" dirty="0"/>
          </a:p>
        </p:txBody>
      </p:sp>
      <p:sp>
        <p:nvSpPr>
          <p:cNvPr id="5" name="Textplatzhalter 4">
            <a:extLst>
              <a:ext uri="{FF2B5EF4-FFF2-40B4-BE49-F238E27FC236}">
                <a16:creationId xmlns:a16="http://schemas.microsoft.com/office/drawing/2014/main" id="{70AA9CCE-EA4A-BE49-8BD2-AFBE56982762}"/>
              </a:ext>
            </a:extLst>
          </p:cNvPr>
          <p:cNvSpPr>
            <a:spLocks noGrp="1"/>
          </p:cNvSpPr>
          <p:nvPr>
            <p:ph type="body" sz="quarter" idx="15" hasCustomPrompt="1"/>
          </p:nvPr>
        </p:nvSpPr>
        <p:spPr>
          <a:xfrm>
            <a:off x="6096000" y="4737100"/>
            <a:ext cx="5518150" cy="1485900"/>
          </a:xfrm>
        </p:spPr>
        <p:txBody>
          <a:bodyPr lIns="0" tIns="0" rIns="0" bIns="0"/>
          <a:lstStyle>
            <a:lvl1pPr marL="0" indent="0">
              <a:lnSpc>
                <a:spcPts val="2500"/>
              </a:lnSpc>
              <a:spcBef>
                <a:spcPts val="0"/>
              </a:spcBef>
              <a:buFontTx/>
              <a:buNone/>
              <a:defRPr sz="1200"/>
            </a:lvl1pPr>
            <a:lvl2pPr marL="457200" indent="0">
              <a:buNone/>
              <a:defRPr/>
            </a:lvl2pPr>
          </a:lstStyle>
          <a:p>
            <a:pPr lvl="0"/>
            <a:r>
              <a:rPr lang="de-DE" dirty="0"/>
              <a:t>Hier eine Bildunterschrift</a:t>
            </a:r>
          </a:p>
          <a:p>
            <a:pPr lvl="1"/>
            <a:endParaRPr lang="de-DE" dirty="0"/>
          </a:p>
        </p:txBody>
      </p:sp>
      <p:sp>
        <p:nvSpPr>
          <p:cNvPr id="9" name="Textplatzhalter 7">
            <a:extLst>
              <a:ext uri="{FF2B5EF4-FFF2-40B4-BE49-F238E27FC236}">
                <a16:creationId xmlns:a16="http://schemas.microsoft.com/office/drawing/2014/main" id="{BA25D584-1671-5444-81B4-DC10487C3263}"/>
              </a:ext>
            </a:extLst>
          </p:cNvPr>
          <p:cNvSpPr>
            <a:spLocks noGrp="1"/>
          </p:cNvSpPr>
          <p:nvPr>
            <p:ph type="body" sz="quarter" idx="13"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11" name="Rechteck 10">
            <a:extLst>
              <a:ext uri="{FF2B5EF4-FFF2-40B4-BE49-F238E27FC236}">
                <a16:creationId xmlns:a16="http://schemas.microsoft.com/office/drawing/2014/main" id="{6EF35810-44AF-0840-83B1-2D91259F44AB}"/>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F53E7EE6-F204-5D4F-B230-BAFF77E5CF8B}"/>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4E2FD814-93AA-4342-B25F-53DEB6D1EC35}"/>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oliennummernplatzhalter 11">
            <a:extLst>
              <a:ext uri="{FF2B5EF4-FFF2-40B4-BE49-F238E27FC236}">
                <a16:creationId xmlns:a16="http://schemas.microsoft.com/office/drawing/2014/main" id="{5694B644-B242-414A-A824-E6F19C82B6EB}"/>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e-DE" dirty="0"/>
          </a:p>
        </p:txBody>
      </p:sp>
      <p:sp>
        <p:nvSpPr>
          <p:cNvPr id="23" name="Fußzeilenplatzhalter 4">
            <a:extLst>
              <a:ext uri="{FF2B5EF4-FFF2-40B4-BE49-F238E27FC236}">
                <a16:creationId xmlns:a16="http://schemas.microsoft.com/office/drawing/2014/main" id="{C155008D-C5AD-4B7C-B0F3-DF57B76FA5BB}"/>
              </a:ext>
            </a:extLst>
          </p:cNvPr>
          <p:cNvSpPr>
            <a:spLocks noGrp="1"/>
          </p:cNvSpPr>
          <p:nvPr>
            <p:ph type="ftr" sz="quarter" idx="17"/>
          </p:nvPr>
        </p:nvSpPr>
        <p:spPr>
          <a:xfrm>
            <a:off x="500918" y="6393825"/>
            <a:ext cx="4114800"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de-DE"/>
              <a:t>C. Wang | Photocathodes for SRF photoinjectors: exploring GaN and multi-alkali options| 29.03.2022</a:t>
            </a:r>
          </a:p>
        </p:txBody>
      </p:sp>
      <p:sp>
        <p:nvSpPr>
          <p:cNvPr id="24" name="Foliennummernplatzhalter 11">
            <a:extLst>
              <a:ext uri="{FF2B5EF4-FFF2-40B4-BE49-F238E27FC236}">
                <a16:creationId xmlns:a16="http://schemas.microsoft.com/office/drawing/2014/main" id="{D632255B-B14F-4D4D-9635-ED3A8A42C796}"/>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a:t>
            </a:fld>
            <a:endParaRPr lang="de-DE" dirty="0"/>
          </a:p>
        </p:txBody>
      </p:sp>
      <p:pic>
        <p:nvPicPr>
          <p:cNvPr id="25" name="Grafik 24">
            <a:extLst>
              <a:ext uri="{FF2B5EF4-FFF2-40B4-BE49-F238E27FC236}">
                <a16:creationId xmlns:a16="http://schemas.microsoft.com/office/drawing/2014/main" id="{A46C6E44-73CF-402F-A117-0EB8BB6A2946}"/>
              </a:ext>
            </a:extLst>
          </p:cNvPr>
          <p:cNvPicPr>
            <a:picLocks noChangeAspect="1"/>
          </p:cNvPicPr>
          <p:nvPr userDrawn="1"/>
        </p:nvPicPr>
        <p:blipFill rotWithShape="1">
          <a:blip r:embed="rId2"/>
          <a:srcRect t="16098" b="9201"/>
          <a:stretch/>
        </p:blipFill>
        <p:spPr>
          <a:xfrm>
            <a:off x="10382354" y="6371339"/>
            <a:ext cx="1398661" cy="365126"/>
          </a:xfrm>
          <a:prstGeom prst="rect">
            <a:avLst/>
          </a:prstGeom>
        </p:spPr>
      </p:pic>
    </p:spTree>
    <p:extLst>
      <p:ext uri="{BB962C8B-B14F-4D97-AF65-F5344CB8AC3E}">
        <p14:creationId xmlns:p14="http://schemas.microsoft.com/office/powerpoint/2010/main" val="4117161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lie Text, Aufzählung, Diagramm">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EA8D11C-DAF2-994C-8FA2-681908273A2A}"/>
              </a:ext>
            </a:extLst>
          </p:cNvPr>
          <p:cNvSpPr/>
          <p:nvPr userDrawn="1"/>
        </p:nvSpPr>
        <p:spPr>
          <a:xfrm>
            <a:off x="6096000" y="836613"/>
            <a:ext cx="5518150" cy="4932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B0C42AE-97C8-B14D-B96E-C0E491150703}"/>
              </a:ext>
            </a:extLst>
          </p:cNvPr>
          <p:cNvSpPr>
            <a:spLocks noGrp="1"/>
          </p:cNvSpPr>
          <p:nvPr>
            <p:ph type="title" hasCustomPrompt="1"/>
          </p:nvPr>
        </p:nvSpPr>
        <p:spPr>
          <a:xfrm>
            <a:off x="577850" y="836613"/>
            <a:ext cx="5340350" cy="446087"/>
          </a:xfrm>
        </p:spPr>
        <p:txBody>
          <a:bodyPr anchor="b">
            <a:noAutofit/>
          </a:bodyPr>
          <a:lstStyle>
            <a:lvl1pPr>
              <a:defRPr sz="1600" b="1" i="0" cap="none" baseline="0">
                <a:solidFill>
                  <a:schemeClr val="tx2"/>
                </a:solidFill>
                <a:latin typeface="Source Sans Pro Semibold" panose="020B0503030403020204" pitchFamily="34" charset="77"/>
              </a:defRPr>
            </a:lvl1pPr>
          </a:lstStyle>
          <a:p>
            <a:r>
              <a:rPr lang="de-DE" dirty="0"/>
              <a:t>Headline 2 mit Minuskeln blau 16 PT</a:t>
            </a:r>
          </a:p>
        </p:txBody>
      </p:sp>
      <p:sp>
        <p:nvSpPr>
          <p:cNvPr id="5" name="Textplatzhalter 4">
            <a:extLst>
              <a:ext uri="{FF2B5EF4-FFF2-40B4-BE49-F238E27FC236}">
                <a16:creationId xmlns:a16="http://schemas.microsoft.com/office/drawing/2014/main" id="{70AA9CCE-EA4A-BE49-8BD2-AFBE56982762}"/>
              </a:ext>
            </a:extLst>
          </p:cNvPr>
          <p:cNvSpPr>
            <a:spLocks noGrp="1"/>
          </p:cNvSpPr>
          <p:nvPr>
            <p:ph type="body" sz="quarter" idx="15" hasCustomPrompt="1"/>
          </p:nvPr>
        </p:nvSpPr>
        <p:spPr>
          <a:xfrm>
            <a:off x="6470650" y="4616450"/>
            <a:ext cx="4743450" cy="920750"/>
          </a:xfrm>
        </p:spPr>
        <p:txBody>
          <a:bodyPr lIns="0" tIns="0" rIns="0" bIns="0"/>
          <a:lstStyle>
            <a:lvl1pPr marL="0" indent="0">
              <a:lnSpc>
                <a:spcPts val="1800"/>
              </a:lnSpc>
              <a:spcBef>
                <a:spcPts val="0"/>
              </a:spcBef>
              <a:buFontTx/>
              <a:buNone/>
              <a:defRPr sz="1200" b="0" i="1">
                <a:solidFill>
                  <a:schemeClr val="bg1"/>
                </a:solidFill>
                <a:latin typeface="Source Sans Pro" panose="020B0503030403020204" pitchFamily="34" charset="77"/>
              </a:defRPr>
            </a:lvl1pPr>
            <a:lvl2pPr marL="457200" indent="0">
              <a:buNone/>
              <a:defRPr/>
            </a:lvl2pPr>
          </a:lstStyle>
          <a:p>
            <a:pPr lvl="0"/>
            <a:r>
              <a:rPr lang="de-DE" dirty="0"/>
              <a:t>Hier eine Grafikunterschrift</a:t>
            </a:r>
          </a:p>
          <a:p>
            <a:pPr lvl="1"/>
            <a:endParaRPr lang="de-DE" dirty="0"/>
          </a:p>
        </p:txBody>
      </p:sp>
      <p:sp>
        <p:nvSpPr>
          <p:cNvPr id="8" name="Textplatzhalter 7">
            <a:extLst>
              <a:ext uri="{FF2B5EF4-FFF2-40B4-BE49-F238E27FC236}">
                <a16:creationId xmlns:a16="http://schemas.microsoft.com/office/drawing/2014/main" id="{0C2F7728-3828-E148-8689-E032CF69B69D}"/>
              </a:ext>
            </a:extLst>
          </p:cNvPr>
          <p:cNvSpPr>
            <a:spLocks noGrp="1"/>
          </p:cNvSpPr>
          <p:nvPr>
            <p:ph type="body" sz="quarter" idx="16"/>
          </p:nvPr>
        </p:nvSpPr>
        <p:spPr>
          <a:xfrm>
            <a:off x="577850" y="1752600"/>
            <a:ext cx="5327650" cy="4016375"/>
          </a:xfrm>
        </p:spPr>
        <p:txBody>
          <a:bodyPr lIns="0" tIns="0" rIns="0" bIns="0">
            <a:normAutofit/>
          </a:bodyPr>
          <a:lstStyle>
            <a:lvl1pPr marL="0" indent="0">
              <a:lnSpc>
                <a:spcPts val="2500"/>
              </a:lnSpc>
              <a:buFontTx/>
              <a:buNone/>
              <a:defRPr sz="1600"/>
            </a:lvl1pPr>
            <a:lvl2pPr marL="342900" indent="-342900">
              <a:lnSpc>
                <a:spcPts val="2500"/>
              </a:lnSpc>
              <a:buFont typeface="+mj-lt"/>
              <a:buAutoNum type="arabicPeriod"/>
              <a:tabLst/>
              <a:defRPr sz="1600" b="1" i="0">
                <a:latin typeface="Source Sans Pro Semibold" panose="020B0503030403020204" pitchFamily="34" charset="77"/>
              </a:defRPr>
            </a:lvl2pPr>
          </a:lstStyle>
          <a:p>
            <a:pPr lvl="0"/>
            <a:r>
              <a:rPr lang="de-DE" dirty="0"/>
              <a:t>Mastertextformat bearbeiten</a:t>
            </a:r>
          </a:p>
          <a:p>
            <a:pPr lvl="1"/>
            <a:r>
              <a:rPr lang="de-DE" dirty="0"/>
              <a:t>Zweite Ebene</a:t>
            </a:r>
          </a:p>
          <a:p>
            <a:pPr lvl="1"/>
            <a:r>
              <a:rPr lang="de-DE" dirty="0" err="1"/>
              <a:t>sldöfjasd</a:t>
            </a:r>
            <a:endParaRPr lang="de-DE" dirty="0"/>
          </a:p>
        </p:txBody>
      </p:sp>
      <p:sp>
        <p:nvSpPr>
          <p:cNvPr id="13" name="Diagrammplatzhalter 12">
            <a:extLst>
              <a:ext uri="{FF2B5EF4-FFF2-40B4-BE49-F238E27FC236}">
                <a16:creationId xmlns:a16="http://schemas.microsoft.com/office/drawing/2014/main" id="{D940472C-04D3-C542-AA05-7E986A7A9052}"/>
              </a:ext>
            </a:extLst>
          </p:cNvPr>
          <p:cNvSpPr>
            <a:spLocks noGrp="1"/>
          </p:cNvSpPr>
          <p:nvPr>
            <p:ph type="chart" sz="quarter" idx="17"/>
          </p:nvPr>
        </p:nvSpPr>
        <p:spPr>
          <a:xfrm>
            <a:off x="6438900" y="1663700"/>
            <a:ext cx="4775200" cy="2730500"/>
          </a:xfrm>
          <a:solidFill>
            <a:schemeClr val="bg1">
              <a:lumMod val="95000"/>
            </a:schemeClr>
          </a:solidFill>
        </p:spPr>
        <p:txBody>
          <a:bodyPr/>
          <a:lstStyle>
            <a:lvl1pPr marL="0" indent="0">
              <a:buFontTx/>
              <a:buNone/>
              <a:defRPr>
                <a:solidFill>
                  <a:schemeClr val="bg1">
                    <a:lumMod val="75000"/>
                  </a:schemeClr>
                </a:solidFill>
              </a:defRPr>
            </a:lvl1pPr>
          </a:lstStyle>
          <a:p>
            <a:endParaRPr lang="de-DE" dirty="0"/>
          </a:p>
        </p:txBody>
      </p:sp>
      <p:sp>
        <p:nvSpPr>
          <p:cNvPr id="17" name="Textplatzhalter 4">
            <a:extLst>
              <a:ext uri="{FF2B5EF4-FFF2-40B4-BE49-F238E27FC236}">
                <a16:creationId xmlns:a16="http://schemas.microsoft.com/office/drawing/2014/main" id="{FFC399EE-FEF3-4B4E-BD82-85157F5349E6}"/>
              </a:ext>
            </a:extLst>
          </p:cNvPr>
          <p:cNvSpPr>
            <a:spLocks noGrp="1"/>
          </p:cNvSpPr>
          <p:nvPr>
            <p:ph type="body" sz="quarter" idx="18" hasCustomPrompt="1"/>
          </p:nvPr>
        </p:nvSpPr>
        <p:spPr>
          <a:xfrm>
            <a:off x="6457950" y="1136650"/>
            <a:ext cx="4743450" cy="336550"/>
          </a:xfrm>
        </p:spPr>
        <p:txBody>
          <a:bodyPr lIns="0" tIns="0" rIns="0" bIns="0"/>
          <a:lstStyle>
            <a:lvl1pPr marL="0" indent="0" algn="ctr">
              <a:lnSpc>
                <a:spcPts val="1800"/>
              </a:lnSpc>
              <a:spcBef>
                <a:spcPts val="0"/>
              </a:spcBef>
              <a:buFontTx/>
              <a:buNone/>
              <a:defRPr sz="1400" b="0" i="0">
                <a:solidFill>
                  <a:schemeClr val="bg1"/>
                </a:solidFill>
                <a:latin typeface="Source Sans Pro" panose="020B0503030403020204" pitchFamily="34" charset="77"/>
              </a:defRPr>
            </a:lvl1pPr>
            <a:lvl2pPr marL="457200" indent="0" algn="ctr">
              <a:buNone/>
              <a:defRPr i="0"/>
            </a:lvl2pPr>
          </a:lstStyle>
          <a:p>
            <a:pPr lvl="0"/>
            <a:r>
              <a:rPr lang="de-DE" dirty="0"/>
              <a:t>HEADLINE DIAGRAMM</a:t>
            </a:r>
          </a:p>
          <a:p>
            <a:pPr lvl="1"/>
            <a:endParaRPr lang="de-DE" dirty="0"/>
          </a:p>
        </p:txBody>
      </p:sp>
      <p:sp>
        <p:nvSpPr>
          <p:cNvPr id="15" name="Textplatzhalter 7">
            <a:extLst>
              <a:ext uri="{FF2B5EF4-FFF2-40B4-BE49-F238E27FC236}">
                <a16:creationId xmlns:a16="http://schemas.microsoft.com/office/drawing/2014/main" id="{A2C33FF2-865D-9D40-A3B2-4DA66009ABF4}"/>
              </a:ext>
            </a:extLst>
          </p:cNvPr>
          <p:cNvSpPr>
            <a:spLocks noGrp="1"/>
          </p:cNvSpPr>
          <p:nvPr>
            <p:ph type="body" sz="quarter" idx="13"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11" name="Rechteck 10">
            <a:extLst>
              <a:ext uri="{FF2B5EF4-FFF2-40B4-BE49-F238E27FC236}">
                <a16:creationId xmlns:a16="http://schemas.microsoft.com/office/drawing/2014/main" id="{2D4D4094-91AD-BE41-8EE5-3435EE6AB5BA}"/>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F7D737D6-7FDC-4946-B7F5-66DA1F55057B}"/>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FA1ED672-BA78-7C47-8CF6-65C2C729133F}"/>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ußzeilenplatzhalter 4">
            <a:extLst>
              <a:ext uri="{FF2B5EF4-FFF2-40B4-BE49-F238E27FC236}">
                <a16:creationId xmlns:a16="http://schemas.microsoft.com/office/drawing/2014/main" id="{92D130EE-09C5-4562-B01F-82CF438F311D}"/>
              </a:ext>
            </a:extLst>
          </p:cNvPr>
          <p:cNvSpPr>
            <a:spLocks noGrp="1"/>
          </p:cNvSpPr>
          <p:nvPr>
            <p:ph type="ftr" sz="quarter" idx="17"/>
          </p:nvPr>
        </p:nvSpPr>
        <p:spPr>
          <a:xfrm>
            <a:off x="500918" y="6393825"/>
            <a:ext cx="4114800"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de-DE"/>
              <a:t>C. Wang | Photocathodes for SRF photoinjectors: exploring GaN and multi-alkali options| 29.03.2022</a:t>
            </a:r>
          </a:p>
        </p:txBody>
      </p:sp>
      <p:sp>
        <p:nvSpPr>
          <p:cNvPr id="29" name="Foliennummernplatzhalter 11">
            <a:extLst>
              <a:ext uri="{FF2B5EF4-FFF2-40B4-BE49-F238E27FC236}">
                <a16:creationId xmlns:a16="http://schemas.microsoft.com/office/drawing/2014/main" id="{17BD01ED-2AFF-43B3-8015-2B99F14655BD}"/>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a:t>
            </a:fld>
            <a:endParaRPr lang="de-DE" dirty="0"/>
          </a:p>
        </p:txBody>
      </p:sp>
      <p:pic>
        <p:nvPicPr>
          <p:cNvPr id="30" name="Grafik 29">
            <a:extLst>
              <a:ext uri="{FF2B5EF4-FFF2-40B4-BE49-F238E27FC236}">
                <a16:creationId xmlns:a16="http://schemas.microsoft.com/office/drawing/2014/main" id="{01A4782B-740E-4313-BEFE-563700DCF235}"/>
              </a:ext>
            </a:extLst>
          </p:cNvPr>
          <p:cNvPicPr>
            <a:picLocks noChangeAspect="1"/>
          </p:cNvPicPr>
          <p:nvPr userDrawn="1"/>
        </p:nvPicPr>
        <p:blipFill rotWithShape="1">
          <a:blip r:embed="rId2"/>
          <a:srcRect t="16098" b="9201"/>
          <a:stretch/>
        </p:blipFill>
        <p:spPr>
          <a:xfrm>
            <a:off x="10382354" y="6371339"/>
            <a:ext cx="1398661" cy="365126"/>
          </a:xfrm>
          <a:prstGeom prst="rect">
            <a:avLst/>
          </a:prstGeom>
        </p:spPr>
      </p:pic>
    </p:spTree>
    <p:extLst>
      <p:ext uri="{BB962C8B-B14F-4D97-AF65-F5344CB8AC3E}">
        <p14:creationId xmlns:p14="http://schemas.microsoft.com/office/powerpoint/2010/main" val="490141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lie Text 2 Spalten mi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C42AE-97C8-B14D-B96E-C0E491150703}"/>
              </a:ext>
            </a:extLst>
          </p:cNvPr>
          <p:cNvSpPr>
            <a:spLocks noGrp="1"/>
          </p:cNvSpPr>
          <p:nvPr>
            <p:ph type="title" hasCustomPrompt="1"/>
          </p:nvPr>
        </p:nvSpPr>
        <p:spPr>
          <a:xfrm>
            <a:off x="577850" y="836613"/>
            <a:ext cx="5340350" cy="446087"/>
          </a:xfrm>
        </p:spPr>
        <p:txBody>
          <a:bodyPr anchor="b">
            <a:noAutofit/>
          </a:bodyPr>
          <a:lstStyle>
            <a:lvl1pPr>
              <a:defRPr sz="1600" b="1" i="0" cap="none" baseline="0">
                <a:solidFill>
                  <a:schemeClr val="tx1"/>
                </a:solidFill>
                <a:latin typeface="Source Sans Pro" panose="020B0503030403020204" pitchFamily="34" charset="77"/>
              </a:defRPr>
            </a:lvl1pPr>
          </a:lstStyle>
          <a:p>
            <a:r>
              <a:rPr lang="de-DE" dirty="0"/>
              <a:t>Headline 2 mit Minuskeln 16 PT</a:t>
            </a:r>
          </a:p>
        </p:txBody>
      </p:sp>
      <p:sp>
        <p:nvSpPr>
          <p:cNvPr id="18" name="Textplatzhalter 2">
            <a:extLst>
              <a:ext uri="{FF2B5EF4-FFF2-40B4-BE49-F238E27FC236}">
                <a16:creationId xmlns:a16="http://schemas.microsoft.com/office/drawing/2014/main" id="{25EA07E5-A9A7-0441-BACA-1C7D4DD5E958}"/>
              </a:ext>
            </a:extLst>
          </p:cNvPr>
          <p:cNvSpPr>
            <a:spLocks noGrp="1"/>
          </p:cNvSpPr>
          <p:nvPr>
            <p:ph type="body" idx="1"/>
          </p:nvPr>
        </p:nvSpPr>
        <p:spPr>
          <a:xfrm>
            <a:off x="577850" y="1489472"/>
            <a:ext cx="5340350" cy="1976041"/>
          </a:xfrm>
        </p:spPr>
        <p:txBody>
          <a:bodyPr lIns="0" tIns="0" rIns="0" bIns="0">
            <a:noAutofit/>
          </a:bodyPr>
          <a:lstStyle>
            <a:lvl1pPr marL="0" indent="0">
              <a:lnSpc>
                <a:spcPts val="25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19" name="Textplatzhalter 2">
            <a:extLst>
              <a:ext uri="{FF2B5EF4-FFF2-40B4-BE49-F238E27FC236}">
                <a16:creationId xmlns:a16="http://schemas.microsoft.com/office/drawing/2014/main" id="{F812D9D2-1609-244F-BA78-890B029A8E3E}"/>
              </a:ext>
            </a:extLst>
          </p:cNvPr>
          <p:cNvSpPr>
            <a:spLocks noGrp="1"/>
          </p:cNvSpPr>
          <p:nvPr>
            <p:ph type="body" idx="13"/>
          </p:nvPr>
        </p:nvSpPr>
        <p:spPr>
          <a:xfrm>
            <a:off x="6096000" y="1489472"/>
            <a:ext cx="5518150" cy="1976041"/>
          </a:xfrm>
        </p:spPr>
        <p:txBody>
          <a:bodyPr lIns="0" tIns="0" rIns="0" bIns="0">
            <a:noAutofit/>
          </a:bodyPr>
          <a:lstStyle>
            <a:lvl1pPr marL="0" indent="0">
              <a:lnSpc>
                <a:spcPts val="25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20" name="Bildplatzhalter 9">
            <a:extLst>
              <a:ext uri="{FF2B5EF4-FFF2-40B4-BE49-F238E27FC236}">
                <a16:creationId xmlns:a16="http://schemas.microsoft.com/office/drawing/2014/main" id="{F8BB7806-351D-5A4B-B164-75DA39BB8469}"/>
              </a:ext>
            </a:extLst>
          </p:cNvPr>
          <p:cNvSpPr>
            <a:spLocks noGrp="1"/>
          </p:cNvSpPr>
          <p:nvPr>
            <p:ph type="pic" sz="quarter" idx="14"/>
          </p:nvPr>
        </p:nvSpPr>
        <p:spPr>
          <a:xfrm>
            <a:off x="577850" y="3787775"/>
            <a:ext cx="5359400" cy="1981200"/>
          </a:xfrm>
          <a:solidFill>
            <a:schemeClr val="bg1">
              <a:lumMod val="95000"/>
            </a:schemeClr>
          </a:solidFill>
        </p:spPr>
        <p:txBody>
          <a:bodyPr/>
          <a:lstStyle>
            <a:lvl1pPr marL="0" indent="0">
              <a:buFontTx/>
              <a:buNone/>
              <a:defRPr>
                <a:solidFill>
                  <a:schemeClr val="bg1">
                    <a:lumMod val="75000"/>
                  </a:schemeClr>
                </a:solidFill>
              </a:defRPr>
            </a:lvl1pPr>
          </a:lstStyle>
          <a:p>
            <a:endParaRPr lang="de-DE" dirty="0"/>
          </a:p>
        </p:txBody>
      </p:sp>
      <p:sp>
        <p:nvSpPr>
          <p:cNvPr id="21" name="Bildplatzhalter 9">
            <a:extLst>
              <a:ext uri="{FF2B5EF4-FFF2-40B4-BE49-F238E27FC236}">
                <a16:creationId xmlns:a16="http://schemas.microsoft.com/office/drawing/2014/main" id="{EAD8A5D9-3277-4B43-BDFE-7A137AA6DC48}"/>
              </a:ext>
            </a:extLst>
          </p:cNvPr>
          <p:cNvSpPr>
            <a:spLocks noGrp="1"/>
          </p:cNvSpPr>
          <p:nvPr>
            <p:ph type="pic" sz="quarter" idx="15"/>
          </p:nvPr>
        </p:nvSpPr>
        <p:spPr>
          <a:xfrm>
            <a:off x="6096000" y="3787775"/>
            <a:ext cx="5518150" cy="1981200"/>
          </a:xfrm>
          <a:solidFill>
            <a:schemeClr val="bg1">
              <a:lumMod val="95000"/>
            </a:schemeClr>
          </a:solidFill>
        </p:spPr>
        <p:txBody>
          <a:bodyPr/>
          <a:lstStyle>
            <a:lvl1pPr marL="0" indent="0">
              <a:buFontTx/>
              <a:buNone/>
              <a:defRPr>
                <a:solidFill>
                  <a:schemeClr val="bg1">
                    <a:lumMod val="75000"/>
                  </a:schemeClr>
                </a:solidFill>
              </a:defRPr>
            </a:lvl1pPr>
          </a:lstStyle>
          <a:p>
            <a:endParaRPr lang="de-DE" dirty="0"/>
          </a:p>
        </p:txBody>
      </p:sp>
      <p:sp>
        <p:nvSpPr>
          <p:cNvPr id="10" name="Textplatzhalter 7">
            <a:extLst>
              <a:ext uri="{FF2B5EF4-FFF2-40B4-BE49-F238E27FC236}">
                <a16:creationId xmlns:a16="http://schemas.microsoft.com/office/drawing/2014/main" id="{03750731-1FE8-2145-BCB0-17004C4817BA}"/>
              </a:ext>
            </a:extLst>
          </p:cNvPr>
          <p:cNvSpPr>
            <a:spLocks noGrp="1"/>
          </p:cNvSpPr>
          <p:nvPr>
            <p:ph type="body" sz="quarter" idx="16"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11" name="Rechteck 10">
            <a:extLst>
              <a:ext uri="{FF2B5EF4-FFF2-40B4-BE49-F238E27FC236}">
                <a16:creationId xmlns:a16="http://schemas.microsoft.com/office/drawing/2014/main" id="{FC56BF9B-C4EC-5345-B638-4B51EB946753}"/>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96A9D78A-23F6-9943-A0C5-A1F77BA1F8ED}"/>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04E1F823-F785-7A47-9C2B-F278ECA10181}"/>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Fußzeilenplatzhalter 4">
            <a:extLst>
              <a:ext uri="{FF2B5EF4-FFF2-40B4-BE49-F238E27FC236}">
                <a16:creationId xmlns:a16="http://schemas.microsoft.com/office/drawing/2014/main" id="{0FFCF13F-F0A4-4797-B1FA-0869D547A924}"/>
              </a:ext>
            </a:extLst>
          </p:cNvPr>
          <p:cNvSpPr>
            <a:spLocks noGrp="1"/>
          </p:cNvSpPr>
          <p:nvPr>
            <p:ph type="ftr" sz="quarter" idx="17"/>
          </p:nvPr>
        </p:nvSpPr>
        <p:spPr>
          <a:xfrm>
            <a:off x="500918" y="6393825"/>
            <a:ext cx="4114800"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de-DE"/>
              <a:t>C. Wang | Photocathodes for SRF photoinjectors: exploring GaN and multi-alkali options| 29.03.2022</a:t>
            </a:r>
          </a:p>
        </p:txBody>
      </p:sp>
      <p:sp>
        <p:nvSpPr>
          <p:cNvPr id="25" name="Foliennummernplatzhalter 11">
            <a:extLst>
              <a:ext uri="{FF2B5EF4-FFF2-40B4-BE49-F238E27FC236}">
                <a16:creationId xmlns:a16="http://schemas.microsoft.com/office/drawing/2014/main" id="{2D2A2BE3-79C1-4D64-951E-AA7F68157344}"/>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a:t>
            </a:fld>
            <a:endParaRPr lang="de-DE" dirty="0"/>
          </a:p>
        </p:txBody>
      </p:sp>
      <p:pic>
        <p:nvPicPr>
          <p:cNvPr id="26" name="Grafik 25">
            <a:extLst>
              <a:ext uri="{FF2B5EF4-FFF2-40B4-BE49-F238E27FC236}">
                <a16:creationId xmlns:a16="http://schemas.microsoft.com/office/drawing/2014/main" id="{683A2F7B-1200-4552-BD66-D7B1231B8F97}"/>
              </a:ext>
            </a:extLst>
          </p:cNvPr>
          <p:cNvPicPr>
            <a:picLocks noChangeAspect="1"/>
          </p:cNvPicPr>
          <p:nvPr userDrawn="1"/>
        </p:nvPicPr>
        <p:blipFill rotWithShape="1">
          <a:blip r:embed="rId2"/>
          <a:srcRect t="16098" b="9201"/>
          <a:stretch/>
        </p:blipFill>
        <p:spPr>
          <a:xfrm>
            <a:off x="10382354" y="6371339"/>
            <a:ext cx="1398661" cy="365126"/>
          </a:xfrm>
          <a:prstGeom prst="rect">
            <a:avLst/>
          </a:prstGeom>
        </p:spPr>
      </p:pic>
    </p:spTree>
    <p:extLst>
      <p:ext uri="{BB962C8B-B14F-4D97-AF65-F5344CB8AC3E}">
        <p14:creationId xmlns:p14="http://schemas.microsoft.com/office/powerpoint/2010/main" val="525326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393C0-B7E2-CF33-7EC6-7ECD0AB683E5}"/>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019D6D4E-EAB8-66A7-756B-AEBC3F2973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6EF36A4E-33A3-6D06-C0D6-9B7D7DB88940}"/>
              </a:ext>
            </a:extLst>
          </p:cNvPr>
          <p:cNvSpPr>
            <a:spLocks noGrp="1"/>
          </p:cNvSpPr>
          <p:nvPr>
            <p:ph type="dt" sz="half" idx="10"/>
          </p:nvPr>
        </p:nvSpPr>
        <p:spPr/>
        <p:txBody>
          <a:bodyPr/>
          <a:lstStyle/>
          <a:p>
            <a:fld id="{55225419-D078-4F8E-B224-36A0AB70996A}" type="datetimeFigureOut">
              <a:rPr lang="en-DE" smtClean="0"/>
              <a:t>17/09/2024</a:t>
            </a:fld>
            <a:endParaRPr lang="en-DE"/>
          </a:p>
        </p:txBody>
      </p:sp>
      <p:sp>
        <p:nvSpPr>
          <p:cNvPr id="5" name="Footer Placeholder 4">
            <a:extLst>
              <a:ext uri="{FF2B5EF4-FFF2-40B4-BE49-F238E27FC236}">
                <a16:creationId xmlns:a16="http://schemas.microsoft.com/office/drawing/2014/main" id="{08B67CAD-F023-0424-0D46-F91AFC7A2033}"/>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78438FD3-4E10-1671-8BE0-1DB7FA1F009A}"/>
              </a:ext>
            </a:extLst>
          </p:cNvPr>
          <p:cNvSpPr>
            <a:spLocks noGrp="1"/>
          </p:cNvSpPr>
          <p:nvPr>
            <p:ph type="sldNum" sz="quarter" idx="12"/>
          </p:nvPr>
        </p:nvSpPr>
        <p:spPr/>
        <p:txBody>
          <a:bodyPr/>
          <a:lstStyle/>
          <a:p>
            <a:fld id="{F0F2D589-7A78-4B8C-8934-C79FED2E58C6}" type="slidenum">
              <a:rPr lang="en-DE" smtClean="0"/>
              <a:t>‹#›</a:t>
            </a:fld>
            <a:endParaRPr lang="en-DE"/>
          </a:p>
        </p:txBody>
      </p:sp>
    </p:spTree>
    <p:extLst>
      <p:ext uri="{BB962C8B-B14F-4D97-AF65-F5344CB8AC3E}">
        <p14:creationId xmlns:p14="http://schemas.microsoft.com/office/powerpoint/2010/main" val="858266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lie grosses Foto mit BU">
    <p:spTree>
      <p:nvGrpSpPr>
        <p:cNvPr id="1" name=""/>
        <p:cNvGrpSpPr/>
        <p:nvPr/>
      </p:nvGrpSpPr>
      <p:grpSpPr>
        <a:xfrm>
          <a:off x="0" y="0"/>
          <a:ext cx="0" cy="0"/>
          <a:chOff x="0" y="0"/>
          <a:chExt cx="0" cy="0"/>
        </a:xfrm>
      </p:grpSpPr>
      <p:sp>
        <p:nvSpPr>
          <p:cNvPr id="20" name="Bildplatzhalter 9">
            <a:extLst>
              <a:ext uri="{FF2B5EF4-FFF2-40B4-BE49-F238E27FC236}">
                <a16:creationId xmlns:a16="http://schemas.microsoft.com/office/drawing/2014/main" id="{F8BB7806-351D-5A4B-B164-75DA39BB8469}"/>
              </a:ext>
            </a:extLst>
          </p:cNvPr>
          <p:cNvSpPr>
            <a:spLocks noGrp="1"/>
          </p:cNvSpPr>
          <p:nvPr>
            <p:ph type="pic" sz="quarter" idx="14"/>
          </p:nvPr>
        </p:nvSpPr>
        <p:spPr>
          <a:xfrm>
            <a:off x="577850" y="836613"/>
            <a:ext cx="11036300" cy="4932362"/>
          </a:xfrm>
          <a:solidFill>
            <a:schemeClr val="bg1">
              <a:lumMod val="95000"/>
            </a:schemeClr>
          </a:solidFill>
        </p:spPr>
        <p:txBody>
          <a:bodyPr/>
          <a:lstStyle>
            <a:lvl1pPr marL="0" indent="0">
              <a:buFontTx/>
              <a:buNone/>
              <a:defRPr>
                <a:solidFill>
                  <a:schemeClr val="bg1">
                    <a:lumMod val="75000"/>
                  </a:schemeClr>
                </a:solidFill>
              </a:defRPr>
            </a:lvl1pPr>
          </a:lstStyle>
          <a:p>
            <a:endParaRPr lang="de-DE" dirty="0"/>
          </a:p>
        </p:txBody>
      </p:sp>
      <p:sp>
        <p:nvSpPr>
          <p:cNvPr id="10" name="Textplatzhalter 4">
            <a:extLst>
              <a:ext uri="{FF2B5EF4-FFF2-40B4-BE49-F238E27FC236}">
                <a16:creationId xmlns:a16="http://schemas.microsoft.com/office/drawing/2014/main" id="{0BECBC40-12B4-6544-9137-FC724FA0D013}"/>
              </a:ext>
            </a:extLst>
          </p:cNvPr>
          <p:cNvSpPr>
            <a:spLocks noGrp="1"/>
          </p:cNvSpPr>
          <p:nvPr>
            <p:ph type="body" sz="quarter" idx="15" hasCustomPrompt="1"/>
          </p:nvPr>
        </p:nvSpPr>
        <p:spPr>
          <a:xfrm>
            <a:off x="576482" y="5892800"/>
            <a:ext cx="11036300" cy="393700"/>
          </a:xfrm>
        </p:spPr>
        <p:txBody>
          <a:bodyPr lIns="0" tIns="0" rIns="0" bIns="0"/>
          <a:lstStyle>
            <a:lvl1pPr marL="0" indent="0">
              <a:lnSpc>
                <a:spcPts val="2500"/>
              </a:lnSpc>
              <a:spcBef>
                <a:spcPts val="0"/>
              </a:spcBef>
              <a:buFontTx/>
              <a:buNone/>
              <a:defRPr sz="1600"/>
            </a:lvl1pPr>
            <a:lvl2pPr marL="457200" indent="0">
              <a:buNone/>
              <a:defRPr/>
            </a:lvl2pPr>
          </a:lstStyle>
          <a:p>
            <a:pPr lvl="0"/>
            <a:r>
              <a:rPr lang="de-DE" dirty="0"/>
              <a:t>HL FOTO Hier eine Bildunterschrift 16 PT</a:t>
            </a:r>
          </a:p>
          <a:p>
            <a:pPr lvl="1"/>
            <a:endParaRPr lang="de-DE" dirty="0"/>
          </a:p>
        </p:txBody>
      </p:sp>
      <p:sp>
        <p:nvSpPr>
          <p:cNvPr id="7" name="Textplatzhalter 7">
            <a:extLst>
              <a:ext uri="{FF2B5EF4-FFF2-40B4-BE49-F238E27FC236}">
                <a16:creationId xmlns:a16="http://schemas.microsoft.com/office/drawing/2014/main" id="{ACC11A70-984F-604F-A0EF-DD019FBD98F9}"/>
              </a:ext>
            </a:extLst>
          </p:cNvPr>
          <p:cNvSpPr>
            <a:spLocks noGrp="1"/>
          </p:cNvSpPr>
          <p:nvPr>
            <p:ph type="body" sz="quarter" idx="13"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8" name="Rechteck 7">
            <a:extLst>
              <a:ext uri="{FF2B5EF4-FFF2-40B4-BE49-F238E27FC236}">
                <a16:creationId xmlns:a16="http://schemas.microsoft.com/office/drawing/2014/main" id="{4DF22E1C-5236-DC4A-823A-B224459910F6}"/>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8AB87BA0-F04B-304A-A8E2-4691A896BF5B}"/>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335503D-3101-704A-A8D5-00B06CF32DC5}"/>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ußzeilenplatzhalter 4">
            <a:extLst>
              <a:ext uri="{FF2B5EF4-FFF2-40B4-BE49-F238E27FC236}">
                <a16:creationId xmlns:a16="http://schemas.microsoft.com/office/drawing/2014/main" id="{62C9D941-E501-4C93-BAB9-236302FB1F3E}"/>
              </a:ext>
            </a:extLst>
          </p:cNvPr>
          <p:cNvSpPr>
            <a:spLocks noGrp="1"/>
          </p:cNvSpPr>
          <p:nvPr>
            <p:ph type="ftr" sz="quarter" idx="17"/>
          </p:nvPr>
        </p:nvSpPr>
        <p:spPr>
          <a:xfrm>
            <a:off x="500918" y="6393825"/>
            <a:ext cx="4114800"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de-DE"/>
              <a:t>C. Wang | Photocathodes for SRF photoinjectors: exploring GaN and multi-alkali options| 29.03.2022</a:t>
            </a:r>
          </a:p>
        </p:txBody>
      </p:sp>
      <p:sp>
        <p:nvSpPr>
          <p:cNvPr id="18" name="Foliennummernplatzhalter 11">
            <a:extLst>
              <a:ext uri="{FF2B5EF4-FFF2-40B4-BE49-F238E27FC236}">
                <a16:creationId xmlns:a16="http://schemas.microsoft.com/office/drawing/2014/main" id="{F284B8DB-4E38-453A-950F-69DF20EB3E70}"/>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a:t>
            </a:fld>
            <a:endParaRPr lang="de-DE" dirty="0"/>
          </a:p>
        </p:txBody>
      </p:sp>
      <p:pic>
        <p:nvPicPr>
          <p:cNvPr id="19" name="Grafik 18">
            <a:extLst>
              <a:ext uri="{FF2B5EF4-FFF2-40B4-BE49-F238E27FC236}">
                <a16:creationId xmlns:a16="http://schemas.microsoft.com/office/drawing/2014/main" id="{6936C09E-9B4F-4DAB-9E7D-19E7AC91CF45}"/>
              </a:ext>
            </a:extLst>
          </p:cNvPr>
          <p:cNvPicPr>
            <a:picLocks noChangeAspect="1"/>
          </p:cNvPicPr>
          <p:nvPr userDrawn="1"/>
        </p:nvPicPr>
        <p:blipFill rotWithShape="1">
          <a:blip r:embed="rId2"/>
          <a:srcRect t="16098" b="9201"/>
          <a:stretch/>
        </p:blipFill>
        <p:spPr>
          <a:xfrm>
            <a:off x="10382354" y="6371339"/>
            <a:ext cx="1398661" cy="365126"/>
          </a:xfrm>
          <a:prstGeom prst="rect">
            <a:avLst/>
          </a:prstGeom>
        </p:spPr>
      </p:pic>
    </p:spTree>
    <p:extLst>
      <p:ext uri="{BB962C8B-B14F-4D97-AF65-F5344CB8AC3E}">
        <p14:creationId xmlns:p14="http://schemas.microsoft.com/office/powerpoint/2010/main" val="1881189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elfolie Variante 02 Kommunikatio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91441AE-FE67-604E-941F-9A4CBD1224A6}"/>
              </a:ext>
            </a:extLst>
          </p:cNvPr>
          <p:cNvPicPr>
            <a:picLocks noChangeAspect="1"/>
          </p:cNvPicPr>
          <p:nvPr userDrawn="1"/>
        </p:nvPicPr>
        <p:blipFill>
          <a:blip r:embed="rId2"/>
          <a:stretch>
            <a:fillRect/>
          </a:stretch>
        </p:blipFill>
        <p:spPr>
          <a:xfrm>
            <a:off x="0" y="1653096"/>
            <a:ext cx="12192000" cy="4115879"/>
          </a:xfrm>
          <a:prstGeom prst="rect">
            <a:avLst/>
          </a:prstGeom>
        </p:spPr>
      </p:pic>
      <p:sp>
        <p:nvSpPr>
          <p:cNvPr id="2" name="Titel 1">
            <a:extLst>
              <a:ext uri="{FF2B5EF4-FFF2-40B4-BE49-F238E27FC236}">
                <a16:creationId xmlns:a16="http://schemas.microsoft.com/office/drawing/2014/main" id="{CD5CFD05-35E4-BE48-9780-F37E258F70F8}"/>
              </a:ext>
            </a:extLst>
          </p:cNvPr>
          <p:cNvSpPr>
            <a:spLocks noGrp="1"/>
          </p:cNvSpPr>
          <p:nvPr>
            <p:ph type="ctrTitle" hasCustomPrompt="1"/>
          </p:nvPr>
        </p:nvSpPr>
        <p:spPr>
          <a:xfrm>
            <a:off x="577850" y="2312989"/>
            <a:ext cx="7666740" cy="909896"/>
          </a:xfrm>
        </p:spPr>
        <p:txBody>
          <a:bodyPr anchor="ctr" anchorCtr="0">
            <a:normAutofit/>
          </a:bodyPr>
          <a:lstStyle>
            <a:lvl1pPr algn="l">
              <a:defRPr sz="4800">
                <a:solidFill>
                  <a:schemeClr val="bg1"/>
                </a:solidFill>
              </a:defRPr>
            </a:lvl1pPr>
          </a:lstStyle>
          <a:p>
            <a:r>
              <a:rPr lang="de-DE" dirty="0"/>
              <a:t>Headline Titel &gt;48 PT </a:t>
            </a:r>
          </a:p>
        </p:txBody>
      </p:sp>
      <p:sp>
        <p:nvSpPr>
          <p:cNvPr id="3" name="Untertitel 2">
            <a:extLst>
              <a:ext uri="{FF2B5EF4-FFF2-40B4-BE49-F238E27FC236}">
                <a16:creationId xmlns:a16="http://schemas.microsoft.com/office/drawing/2014/main" id="{29D065A2-84F7-4A46-888E-2EAF252985EF}"/>
              </a:ext>
            </a:extLst>
          </p:cNvPr>
          <p:cNvSpPr>
            <a:spLocks noGrp="1"/>
          </p:cNvSpPr>
          <p:nvPr>
            <p:ph type="subTitle" idx="1" hasCustomPrompt="1"/>
          </p:nvPr>
        </p:nvSpPr>
        <p:spPr>
          <a:xfrm>
            <a:off x="577850" y="3252993"/>
            <a:ext cx="7659245" cy="824328"/>
          </a:xfrm>
        </p:spPr>
        <p:txBody>
          <a:bodyPr lIns="0" tIns="0" rIns="0" bIns="0" anchor="ctr" anchorCtr="0">
            <a:noAutofit/>
          </a:bodyPr>
          <a:lstStyle>
            <a:lvl1pPr marL="9525" indent="0" algn="l">
              <a:buNone/>
              <a:tabLst/>
              <a:defRPr sz="4800" b="0" i="0">
                <a:solidFill>
                  <a:schemeClr val="bg1"/>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SUBLINE TITEL &gt;48. PT</a:t>
            </a:r>
          </a:p>
        </p:txBody>
      </p:sp>
      <p:sp>
        <p:nvSpPr>
          <p:cNvPr id="16" name="Textplatzhalter 15">
            <a:extLst>
              <a:ext uri="{FF2B5EF4-FFF2-40B4-BE49-F238E27FC236}">
                <a16:creationId xmlns:a16="http://schemas.microsoft.com/office/drawing/2014/main" id="{3469358C-AFC1-E348-8CAF-F23864F8A9AC}"/>
              </a:ext>
            </a:extLst>
          </p:cNvPr>
          <p:cNvSpPr>
            <a:spLocks noGrp="1"/>
          </p:cNvSpPr>
          <p:nvPr>
            <p:ph type="body" sz="quarter" idx="10" hasCustomPrompt="1"/>
          </p:nvPr>
        </p:nvSpPr>
        <p:spPr>
          <a:xfrm>
            <a:off x="577850" y="4601460"/>
            <a:ext cx="5118100" cy="696912"/>
          </a:xfrm>
        </p:spPr>
        <p:txBody>
          <a:bodyPr lIns="0" tIns="0" rIns="0" bIns="0">
            <a:normAutofit/>
          </a:bodyPr>
          <a:lstStyle>
            <a:lvl1pPr marL="0" indent="0">
              <a:buFontTx/>
              <a:buNone/>
              <a:defRPr sz="2400">
                <a:solidFill>
                  <a:schemeClr val="accent4"/>
                </a:solidFill>
              </a:defRPr>
            </a:lvl1pPr>
            <a:lvl2pPr marL="457200" indent="0">
              <a:buNone/>
              <a:defRPr/>
            </a:lvl2pPr>
          </a:lstStyle>
          <a:p>
            <a:pPr lvl="0"/>
            <a:r>
              <a:rPr lang="de-DE" dirty="0"/>
              <a:t>Datum oder URL</a:t>
            </a:r>
          </a:p>
        </p:txBody>
      </p:sp>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Rechteck 11">
            <a:extLst>
              <a:ext uri="{FF2B5EF4-FFF2-40B4-BE49-F238E27FC236}">
                <a16:creationId xmlns:a16="http://schemas.microsoft.com/office/drawing/2014/main" id="{BF221191-A6E8-9242-8605-B99EB79D1860}"/>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337BCAFE-08E1-EE44-A49D-24E49CA43D21}"/>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ABB6F81E-C2CD-B94E-9603-A85C0E56A54D}"/>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ADAE9631-A010-4A4E-9B91-981C681DEBA0}"/>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290100705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elfolie Variante 01 Struktu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EE32FFC-2EE3-8D40-80AD-1FC61FD4320C}"/>
              </a:ext>
            </a:extLst>
          </p:cNvPr>
          <p:cNvPicPr>
            <a:picLocks noChangeAspect="1"/>
          </p:cNvPicPr>
          <p:nvPr userDrawn="1"/>
        </p:nvPicPr>
        <p:blipFill>
          <a:blip r:embed="rId2"/>
          <a:stretch>
            <a:fillRect/>
          </a:stretch>
        </p:blipFill>
        <p:spPr>
          <a:xfrm>
            <a:off x="0" y="1653940"/>
            <a:ext cx="12192000" cy="4115035"/>
          </a:xfrm>
          <a:prstGeom prst="rect">
            <a:avLst/>
          </a:prstGeom>
        </p:spPr>
      </p:pic>
      <p:sp>
        <p:nvSpPr>
          <p:cNvPr id="2" name="Titel 1">
            <a:extLst>
              <a:ext uri="{FF2B5EF4-FFF2-40B4-BE49-F238E27FC236}">
                <a16:creationId xmlns:a16="http://schemas.microsoft.com/office/drawing/2014/main" id="{CD5CFD05-35E4-BE48-9780-F37E258F70F8}"/>
              </a:ext>
            </a:extLst>
          </p:cNvPr>
          <p:cNvSpPr>
            <a:spLocks noGrp="1"/>
          </p:cNvSpPr>
          <p:nvPr>
            <p:ph type="ctrTitle" hasCustomPrompt="1"/>
          </p:nvPr>
        </p:nvSpPr>
        <p:spPr>
          <a:xfrm>
            <a:off x="577850" y="2312989"/>
            <a:ext cx="7666740" cy="909896"/>
          </a:xfrm>
        </p:spPr>
        <p:txBody>
          <a:bodyPr anchor="ctr" anchorCtr="0">
            <a:normAutofit/>
          </a:bodyPr>
          <a:lstStyle>
            <a:lvl1pPr algn="l">
              <a:defRPr sz="4800">
                <a:solidFill>
                  <a:schemeClr val="bg1"/>
                </a:solidFill>
              </a:defRPr>
            </a:lvl1pPr>
          </a:lstStyle>
          <a:p>
            <a:r>
              <a:rPr lang="de-DE" dirty="0"/>
              <a:t>Headline Titel &gt;48 PT </a:t>
            </a:r>
          </a:p>
        </p:txBody>
      </p:sp>
      <p:sp>
        <p:nvSpPr>
          <p:cNvPr id="3" name="Untertitel 2">
            <a:extLst>
              <a:ext uri="{FF2B5EF4-FFF2-40B4-BE49-F238E27FC236}">
                <a16:creationId xmlns:a16="http://schemas.microsoft.com/office/drawing/2014/main" id="{29D065A2-84F7-4A46-888E-2EAF252985EF}"/>
              </a:ext>
            </a:extLst>
          </p:cNvPr>
          <p:cNvSpPr>
            <a:spLocks noGrp="1"/>
          </p:cNvSpPr>
          <p:nvPr>
            <p:ph type="subTitle" idx="1" hasCustomPrompt="1"/>
          </p:nvPr>
        </p:nvSpPr>
        <p:spPr>
          <a:xfrm>
            <a:off x="577850" y="3252993"/>
            <a:ext cx="7659245" cy="824328"/>
          </a:xfrm>
        </p:spPr>
        <p:txBody>
          <a:bodyPr lIns="0" tIns="0" rIns="0" bIns="0" anchor="ctr" anchorCtr="0">
            <a:noAutofit/>
          </a:bodyPr>
          <a:lstStyle>
            <a:lvl1pPr marL="9525" indent="0" algn="l">
              <a:buNone/>
              <a:tabLst/>
              <a:defRPr sz="4800" b="0" i="0">
                <a:solidFill>
                  <a:schemeClr val="bg1"/>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SUBLINE TITEL &gt;48. PT</a:t>
            </a:r>
          </a:p>
        </p:txBody>
      </p:sp>
      <p:sp>
        <p:nvSpPr>
          <p:cNvPr id="16" name="Textplatzhalter 15">
            <a:extLst>
              <a:ext uri="{FF2B5EF4-FFF2-40B4-BE49-F238E27FC236}">
                <a16:creationId xmlns:a16="http://schemas.microsoft.com/office/drawing/2014/main" id="{3469358C-AFC1-E348-8CAF-F23864F8A9AC}"/>
              </a:ext>
            </a:extLst>
          </p:cNvPr>
          <p:cNvSpPr>
            <a:spLocks noGrp="1"/>
          </p:cNvSpPr>
          <p:nvPr>
            <p:ph type="body" sz="quarter" idx="10" hasCustomPrompt="1"/>
          </p:nvPr>
        </p:nvSpPr>
        <p:spPr>
          <a:xfrm>
            <a:off x="577850" y="4601460"/>
            <a:ext cx="5118100" cy="696912"/>
          </a:xfrm>
        </p:spPr>
        <p:txBody>
          <a:bodyPr lIns="0" tIns="0" rIns="0" bIns="0">
            <a:normAutofit/>
          </a:bodyPr>
          <a:lstStyle>
            <a:lvl1pPr marL="0" indent="0">
              <a:buFontTx/>
              <a:buNone/>
              <a:defRPr sz="2400">
                <a:solidFill>
                  <a:schemeClr val="accent4"/>
                </a:solidFill>
              </a:defRPr>
            </a:lvl1pPr>
            <a:lvl2pPr marL="457200" indent="0">
              <a:buNone/>
              <a:defRPr/>
            </a:lvl2pPr>
          </a:lstStyle>
          <a:p>
            <a:pPr lvl="0"/>
            <a:r>
              <a:rPr lang="de-DE" dirty="0"/>
              <a:t>Datum oder URL</a:t>
            </a:r>
          </a:p>
        </p:txBody>
      </p:sp>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Rechteck 11">
            <a:extLst>
              <a:ext uri="{FF2B5EF4-FFF2-40B4-BE49-F238E27FC236}">
                <a16:creationId xmlns:a16="http://schemas.microsoft.com/office/drawing/2014/main" id="{EAE48A55-E0B8-424B-95B6-3A0D0D91BD32}"/>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E0B4CF61-3B5A-354C-8E1F-15368B511F76}"/>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84F70FFA-A043-4244-B922-187E97E17A9F}"/>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AD9F57E8-BB47-A240-A36F-B10767DD9A47}"/>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218901304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elfolie Variante 01 Solar">
    <p:spTree>
      <p:nvGrpSpPr>
        <p:cNvPr id="1" name=""/>
        <p:cNvGrpSpPr/>
        <p:nvPr/>
      </p:nvGrpSpPr>
      <p:grpSpPr>
        <a:xfrm>
          <a:off x="0" y="0"/>
          <a:ext cx="0" cy="0"/>
          <a:chOff x="0" y="0"/>
          <a:chExt cx="0" cy="0"/>
        </a:xfrm>
      </p:grpSpPr>
      <p:pic>
        <p:nvPicPr>
          <p:cNvPr id="6" name="Grafik 5" descr="Ein Bild, das Licht enthält.&#10;&#10;Automatisch generierte Beschreibung">
            <a:extLst>
              <a:ext uri="{FF2B5EF4-FFF2-40B4-BE49-F238E27FC236}">
                <a16:creationId xmlns:a16="http://schemas.microsoft.com/office/drawing/2014/main" id="{94EB1320-19FF-3D41-AE84-0C3E9E22E4E8}"/>
              </a:ext>
            </a:extLst>
          </p:cNvPr>
          <p:cNvPicPr>
            <a:picLocks noChangeAspect="1"/>
          </p:cNvPicPr>
          <p:nvPr userDrawn="1"/>
        </p:nvPicPr>
        <p:blipFill>
          <a:blip r:embed="rId2"/>
          <a:stretch>
            <a:fillRect/>
          </a:stretch>
        </p:blipFill>
        <p:spPr>
          <a:xfrm>
            <a:off x="0" y="1653096"/>
            <a:ext cx="12192000" cy="4115879"/>
          </a:xfrm>
          <a:prstGeom prst="rect">
            <a:avLst/>
          </a:prstGeom>
        </p:spPr>
      </p:pic>
      <p:sp>
        <p:nvSpPr>
          <p:cNvPr id="2" name="Titel 1">
            <a:extLst>
              <a:ext uri="{FF2B5EF4-FFF2-40B4-BE49-F238E27FC236}">
                <a16:creationId xmlns:a16="http://schemas.microsoft.com/office/drawing/2014/main" id="{CD5CFD05-35E4-BE48-9780-F37E258F70F8}"/>
              </a:ext>
            </a:extLst>
          </p:cNvPr>
          <p:cNvSpPr>
            <a:spLocks noGrp="1"/>
          </p:cNvSpPr>
          <p:nvPr>
            <p:ph type="ctrTitle" hasCustomPrompt="1"/>
          </p:nvPr>
        </p:nvSpPr>
        <p:spPr>
          <a:xfrm>
            <a:off x="577850" y="2312989"/>
            <a:ext cx="7666740" cy="909896"/>
          </a:xfrm>
        </p:spPr>
        <p:txBody>
          <a:bodyPr anchor="ctr" anchorCtr="0">
            <a:normAutofit/>
          </a:bodyPr>
          <a:lstStyle>
            <a:lvl1pPr algn="l">
              <a:defRPr sz="4800">
                <a:solidFill>
                  <a:schemeClr val="bg1"/>
                </a:solidFill>
              </a:defRPr>
            </a:lvl1pPr>
          </a:lstStyle>
          <a:p>
            <a:r>
              <a:rPr lang="de-DE" dirty="0"/>
              <a:t>Headline Titel &gt;48 PT </a:t>
            </a:r>
          </a:p>
        </p:txBody>
      </p:sp>
      <p:sp>
        <p:nvSpPr>
          <p:cNvPr id="3" name="Untertitel 2">
            <a:extLst>
              <a:ext uri="{FF2B5EF4-FFF2-40B4-BE49-F238E27FC236}">
                <a16:creationId xmlns:a16="http://schemas.microsoft.com/office/drawing/2014/main" id="{29D065A2-84F7-4A46-888E-2EAF252985EF}"/>
              </a:ext>
            </a:extLst>
          </p:cNvPr>
          <p:cNvSpPr>
            <a:spLocks noGrp="1"/>
          </p:cNvSpPr>
          <p:nvPr>
            <p:ph type="subTitle" idx="1" hasCustomPrompt="1"/>
          </p:nvPr>
        </p:nvSpPr>
        <p:spPr>
          <a:xfrm>
            <a:off x="577850" y="3252993"/>
            <a:ext cx="7659245" cy="824328"/>
          </a:xfrm>
        </p:spPr>
        <p:txBody>
          <a:bodyPr lIns="0" tIns="0" rIns="0" bIns="0" anchor="ctr" anchorCtr="0">
            <a:noAutofit/>
          </a:bodyPr>
          <a:lstStyle>
            <a:lvl1pPr marL="9525" indent="0" algn="l">
              <a:buNone/>
              <a:tabLst/>
              <a:defRPr sz="4800" b="0" i="0">
                <a:solidFill>
                  <a:schemeClr val="bg1"/>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SUBLINE TITEL &gt;48. PT</a:t>
            </a:r>
          </a:p>
        </p:txBody>
      </p:sp>
      <p:sp>
        <p:nvSpPr>
          <p:cNvPr id="16" name="Textplatzhalter 15">
            <a:extLst>
              <a:ext uri="{FF2B5EF4-FFF2-40B4-BE49-F238E27FC236}">
                <a16:creationId xmlns:a16="http://schemas.microsoft.com/office/drawing/2014/main" id="{3469358C-AFC1-E348-8CAF-F23864F8A9AC}"/>
              </a:ext>
            </a:extLst>
          </p:cNvPr>
          <p:cNvSpPr>
            <a:spLocks noGrp="1"/>
          </p:cNvSpPr>
          <p:nvPr>
            <p:ph type="body" sz="quarter" idx="10" hasCustomPrompt="1"/>
          </p:nvPr>
        </p:nvSpPr>
        <p:spPr>
          <a:xfrm>
            <a:off x="577850" y="4601460"/>
            <a:ext cx="5118100" cy="696912"/>
          </a:xfrm>
        </p:spPr>
        <p:txBody>
          <a:bodyPr lIns="0" tIns="0" rIns="0" bIns="0">
            <a:normAutofit/>
          </a:bodyPr>
          <a:lstStyle>
            <a:lvl1pPr marL="0" indent="0">
              <a:buFontTx/>
              <a:buNone/>
              <a:defRPr sz="2400">
                <a:solidFill>
                  <a:schemeClr val="accent4"/>
                </a:solidFill>
              </a:defRPr>
            </a:lvl1pPr>
            <a:lvl2pPr marL="457200" indent="0">
              <a:buNone/>
              <a:defRPr/>
            </a:lvl2pPr>
          </a:lstStyle>
          <a:p>
            <a:pPr lvl="0"/>
            <a:r>
              <a:rPr lang="de-DE" dirty="0"/>
              <a:t>Datum oder URL</a:t>
            </a:r>
          </a:p>
        </p:txBody>
      </p:sp>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Rechteck 11">
            <a:extLst>
              <a:ext uri="{FF2B5EF4-FFF2-40B4-BE49-F238E27FC236}">
                <a16:creationId xmlns:a16="http://schemas.microsoft.com/office/drawing/2014/main" id="{81093FA7-221D-4247-A390-7D91E96268DA}"/>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92579C8D-1662-814A-94CF-0A5B0BF035D7}"/>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872B1721-16DB-DF4B-A164-13A0CB2D9EFF}"/>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B2E8E623-C457-3F4D-BE8F-ABE02B6C60B8}"/>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134790999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elfolie Variante 01 BESSY">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FB4AF119-5F77-D642-9D24-84E7BE44D685}"/>
              </a:ext>
            </a:extLst>
          </p:cNvPr>
          <p:cNvPicPr>
            <a:picLocks noChangeAspect="1"/>
          </p:cNvPicPr>
          <p:nvPr userDrawn="1"/>
        </p:nvPicPr>
        <p:blipFill>
          <a:blip r:embed="rId2"/>
          <a:stretch>
            <a:fillRect/>
          </a:stretch>
        </p:blipFill>
        <p:spPr>
          <a:xfrm>
            <a:off x="0" y="1672167"/>
            <a:ext cx="12192000" cy="4096808"/>
          </a:xfrm>
          <a:prstGeom prst="rect">
            <a:avLst/>
          </a:prstGeom>
        </p:spPr>
      </p:pic>
      <p:sp>
        <p:nvSpPr>
          <p:cNvPr id="2" name="Titel 1">
            <a:extLst>
              <a:ext uri="{FF2B5EF4-FFF2-40B4-BE49-F238E27FC236}">
                <a16:creationId xmlns:a16="http://schemas.microsoft.com/office/drawing/2014/main" id="{CD5CFD05-35E4-BE48-9780-F37E258F70F8}"/>
              </a:ext>
            </a:extLst>
          </p:cNvPr>
          <p:cNvSpPr>
            <a:spLocks noGrp="1"/>
          </p:cNvSpPr>
          <p:nvPr>
            <p:ph type="ctrTitle" hasCustomPrompt="1"/>
          </p:nvPr>
        </p:nvSpPr>
        <p:spPr>
          <a:xfrm>
            <a:off x="577850" y="2312989"/>
            <a:ext cx="7666740" cy="909896"/>
          </a:xfrm>
        </p:spPr>
        <p:txBody>
          <a:bodyPr anchor="ctr" anchorCtr="0">
            <a:normAutofit/>
          </a:bodyPr>
          <a:lstStyle>
            <a:lvl1pPr algn="l">
              <a:defRPr sz="4800">
                <a:solidFill>
                  <a:schemeClr val="bg1"/>
                </a:solidFill>
              </a:defRPr>
            </a:lvl1pPr>
          </a:lstStyle>
          <a:p>
            <a:r>
              <a:rPr lang="de-DE" dirty="0"/>
              <a:t>Headline Titel &gt;48 PT </a:t>
            </a:r>
          </a:p>
        </p:txBody>
      </p:sp>
      <p:sp>
        <p:nvSpPr>
          <p:cNvPr id="3" name="Untertitel 2">
            <a:extLst>
              <a:ext uri="{FF2B5EF4-FFF2-40B4-BE49-F238E27FC236}">
                <a16:creationId xmlns:a16="http://schemas.microsoft.com/office/drawing/2014/main" id="{29D065A2-84F7-4A46-888E-2EAF252985EF}"/>
              </a:ext>
            </a:extLst>
          </p:cNvPr>
          <p:cNvSpPr>
            <a:spLocks noGrp="1"/>
          </p:cNvSpPr>
          <p:nvPr>
            <p:ph type="subTitle" idx="1" hasCustomPrompt="1"/>
          </p:nvPr>
        </p:nvSpPr>
        <p:spPr>
          <a:xfrm>
            <a:off x="577850" y="3252993"/>
            <a:ext cx="7659245" cy="824328"/>
          </a:xfrm>
        </p:spPr>
        <p:txBody>
          <a:bodyPr lIns="0" tIns="0" rIns="0" bIns="0" anchor="ctr" anchorCtr="0">
            <a:noAutofit/>
          </a:bodyPr>
          <a:lstStyle>
            <a:lvl1pPr marL="9525" indent="0" algn="l">
              <a:buNone/>
              <a:tabLst/>
              <a:defRPr sz="4800" b="0" i="0">
                <a:solidFill>
                  <a:schemeClr val="bg1"/>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SUBLINE TITEL &gt;48. PT</a:t>
            </a:r>
          </a:p>
        </p:txBody>
      </p:sp>
      <p:sp>
        <p:nvSpPr>
          <p:cNvPr id="16" name="Textplatzhalter 15">
            <a:extLst>
              <a:ext uri="{FF2B5EF4-FFF2-40B4-BE49-F238E27FC236}">
                <a16:creationId xmlns:a16="http://schemas.microsoft.com/office/drawing/2014/main" id="{3469358C-AFC1-E348-8CAF-F23864F8A9AC}"/>
              </a:ext>
            </a:extLst>
          </p:cNvPr>
          <p:cNvSpPr>
            <a:spLocks noGrp="1"/>
          </p:cNvSpPr>
          <p:nvPr>
            <p:ph type="body" sz="quarter" idx="10" hasCustomPrompt="1"/>
          </p:nvPr>
        </p:nvSpPr>
        <p:spPr>
          <a:xfrm>
            <a:off x="577850" y="4601460"/>
            <a:ext cx="5118100" cy="696912"/>
          </a:xfrm>
        </p:spPr>
        <p:txBody>
          <a:bodyPr lIns="0" tIns="0" rIns="0" bIns="0">
            <a:normAutofit/>
          </a:bodyPr>
          <a:lstStyle>
            <a:lvl1pPr marL="0" indent="0">
              <a:buFontTx/>
              <a:buNone/>
              <a:defRPr sz="2400">
                <a:solidFill>
                  <a:schemeClr val="accent4"/>
                </a:solidFill>
              </a:defRPr>
            </a:lvl1pPr>
            <a:lvl2pPr marL="457200" indent="0">
              <a:buNone/>
              <a:defRPr/>
            </a:lvl2pPr>
          </a:lstStyle>
          <a:p>
            <a:pPr lvl="0"/>
            <a:r>
              <a:rPr lang="de-DE" dirty="0"/>
              <a:t>Datum oder URL</a:t>
            </a:r>
          </a:p>
        </p:txBody>
      </p:sp>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Rechteck 11">
            <a:extLst>
              <a:ext uri="{FF2B5EF4-FFF2-40B4-BE49-F238E27FC236}">
                <a16:creationId xmlns:a16="http://schemas.microsoft.com/office/drawing/2014/main" id="{47FA7762-F342-2C42-9BD3-2E72F449704D}"/>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D8060C6F-56DB-7942-B148-CB0C6D5D61D5}"/>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ED1BBFEB-3E67-FD4F-807A-43BFE1BD67F4}"/>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5A2510BD-8190-1D47-B0B8-3BA6E7160610}"/>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405272541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elfolie Variante 01">
    <p:spTree>
      <p:nvGrpSpPr>
        <p:cNvPr id="1" name=""/>
        <p:cNvGrpSpPr/>
        <p:nvPr/>
      </p:nvGrpSpPr>
      <p:grpSpPr>
        <a:xfrm>
          <a:off x="0" y="0"/>
          <a:ext cx="0" cy="0"/>
          <a:chOff x="0" y="0"/>
          <a:chExt cx="0" cy="0"/>
        </a:xfrm>
      </p:grpSpPr>
      <p:pic>
        <p:nvPicPr>
          <p:cNvPr id="51" name="Grafik 50">
            <a:extLst>
              <a:ext uri="{FF2B5EF4-FFF2-40B4-BE49-F238E27FC236}">
                <a16:creationId xmlns:a16="http://schemas.microsoft.com/office/drawing/2014/main" id="{876245AA-47CC-454F-8D70-4AF314E8015C}"/>
              </a:ext>
            </a:extLst>
          </p:cNvPr>
          <p:cNvPicPr>
            <a:picLocks noChangeAspect="1"/>
          </p:cNvPicPr>
          <p:nvPr userDrawn="1"/>
        </p:nvPicPr>
        <p:blipFill>
          <a:blip r:embed="rId2"/>
          <a:stretch>
            <a:fillRect/>
          </a:stretch>
        </p:blipFill>
        <p:spPr>
          <a:xfrm>
            <a:off x="0" y="1654387"/>
            <a:ext cx="12192000" cy="4114588"/>
          </a:xfrm>
          <a:prstGeom prst="rect">
            <a:avLst/>
          </a:prstGeom>
        </p:spPr>
      </p:pic>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Titel 1">
            <a:extLst>
              <a:ext uri="{FF2B5EF4-FFF2-40B4-BE49-F238E27FC236}">
                <a16:creationId xmlns:a16="http://schemas.microsoft.com/office/drawing/2014/main" id="{B4DC9A74-9A58-6040-989B-7157C9434037}"/>
              </a:ext>
            </a:extLst>
          </p:cNvPr>
          <p:cNvSpPr>
            <a:spLocks noGrp="1"/>
          </p:cNvSpPr>
          <p:nvPr>
            <p:ph type="ctrTitle" hasCustomPrompt="1"/>
          </p:nvPr>
        </p:nvSpPr>
        <p:spPr>
          <a:xfrm>
            <a:off x="577849" y="1623438"/>
            <a:ext cx="8870951" cy="2313562"/>
          </a:xfrm>
        </p:spPr>
        <p:txBody>
          <a:bodyPr anchor="ctr" anchorCtr="0">
            <a:noAutofit/>
          </a:bodyPr>
          <a:lstStyle>
            <a:lvl1pPr algn="l">
              <a:lnSpc>
                <a:spcPct val="100000"/>
              </a:lnSpc>
              <a:defRPr sz="4000" cap="none" baseline="0">
                <a:solidFill>
                  <a:schemeClr val="bg1"/>
                </a:solidFill>
              </a:defRPr>
            </a:lvl1pPr>
          </a:lstStyle>
          <a:p>
            <a:r>
              <a:rPr lang="de-DE" dirty="0"/>
              <a:t>Headline Titel &lt;40 PT 2 bis 3-zeilig</a:t>
            </a:r>
            <a:br>
              <a:rPr lang="de-DE" dirty="0"/>
            </a:br>
            <a:r>
              <a:rPr lang="de-DE" dirty="0"/>
              <a:t>in Minuskeln, Größe kann </a:t>
            </a:r>
            <a:r>
              <a:rPr lang="de-DE" dirty="0" err="1"/>
              <a:t>varieren</a:t>
            </a:r>
            <a:endParaRPr lang="de-DE" dirty="0"/>
          </a:p>
        </p:txBody>
      </p:sp>
      <p:sp>
        <p:nvSpPr>
          <p:cNvPr id="14" name="Textplatzhalter 15">
            <a:extLst>
              <a:ext uri="{FF2B5EF4-FFF2-40B4-BE49-F238E27FC236}">
                <a16:creationId xmlns:a16="http://schemas.microsoft.com/office/drawing/2014/main" id="{F8F8316E-E582-934A-BAA0-3FB020EC8BC7}"/>
              </a:ext>
            </a:extLst>
          </p:cNvPr>
          <p:cNvSpPr>
            <a:spLocks noGrp="1"/>
          </p:cNvSpPr>
          <p:nvPr>
            <p:ph type="body" sz="quarter" idx="10" hasCustomPrompt="1"/>
          </p:nvPr>
        </p:nvSpPr>
        <p:spPr>
          <a:xfrm>
            <a:off x="590550" y="4639560"/>
            <a:ext cx="5118100" cy="696912"/>
          </a:xfrm>
        </p:spPr>
        <p:txBody>
          <a:bodyPr lIns="0" tIns="0" rIns="0" bIns="0" anchor="ctr" anchorCtr="0">
            <a:noAutofit/>
          </a:bodyPr>
          <a:lstStyle>
            <a:lvl1pPr marL="0" indent="0">
              <a:buFontTx/>
              <a:buNone/>
              <a:defRPr sz="2000">
                <a:solidFill>
                  <a:schemeClr val="accent4"/>
                </a:solidFill>
              </a:defRPr>
            </a:lvl1pPr>
            <a:lvl2pPr marL="457200" indent="0">
              <a:buNone/>
              <a:defRPr/>
            </a:lvl2pPr>
          </a:lstStyle>
          <a:p>
            <a:pPr lvl="0"/>
            <a:r>
              <a:rPr lang="de-DE" dirty="0"/>
              <a:t>Datum oder URL</a:t>
            </a:r>
          </a:p>
        </p:txBody>
      </p:sp>
      <p:sp>
        <p:nvSpPr>
          <p:cNvPr id="15" name="Textplatzhalter 22">
            <a:extLst>
              <a:ext uri="{FF2B5EF4-FFF2-40B4-BE49-F238E27FC236}">
                <a16:creationId xmlns:a16="http://schemas.microsoft.com/office/drawing/2014/main" id="{1DBC66D2-3E1D-474C-B73F-E6E58D0DE1F4}"/>
              </a:ext>
            </a:extLst>
          </p:cNvPr>
          <p:cNvSpPr>
            <a:spLocks noGrp="1"/>
          </p:cNvSpPr>
          <p:nvPr>
            <p:ph type="body" sz="quarter" idx="13" hasCustomPrompt="1"/>
          </p:nvPr>
        </p:nvSpPr>
        <p:spPr>
          <a:xfrm>
            <a:off x="577850" y="3152775"/>
            <a:ext cx="7877175" cy="981075"/>
          </a:xfrm>
        </p:spPr>
        <p:txBody>
          <a:bodyPr lIns="0" tIns="0" rIns="0" bIns="0" anchor="ctr" anchorCtr="0">
            <a:noAutofit/>
          </a:bodyPr>
          <a:lstStyle>
            <a:lvl1pPr marL="0" indent="0">
              <a:buFontTx/>
              <a:buNone/>
              <a:defRPr sz="2000">
                <a:solidFill>
                  <a:schemeClr val="bg1"/>
                </a:solidFill>
              </a:defRPr>
            </a:lvl1pPr>
          </a:lstStyle>
          <a:p>
            <a:pPr lvl="0"/>
            <a:r>
              <a:rPr lang="de-DE" dirty="0" err="1"/>
              <a:t>Subline</a:t>
            </a:r>
            <a:r>
              <a:rPr lang="de-DE" dirty="0"/>
              <a:t> 50% von Headline kann auch </a:t>
            </a:r>
            <a:r>
              <a:rPr lang="de-DE" dirty="0" err="1"/>
              <a:t>mehrzeiligsein</a:t>
            </a:r>
            <a:endParaRPr lang="de-DE" dirty="0"/>
          </a:p>
        </p:txBody>
      </p:sp>
      <p:sp>
        <p:nvSpPr>
          <p:cNvPr id="16" name="Rechteck 15">
            <a:extLst>
              <a:ext uri="{FF2B5EF4-FFF2-40B4-BE49-F238E27FC236}">
                <a16:creationId xmlns:a16="http://schemas.microsoft.com/office/drawing/2014/main" id="{BBD9E304-4BF1-4846-9F94-976E38EFF647}"/>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68D0C2E3-CF31-5248-93F1-1D3F2FFCD8ED}"/>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FC90FDFE-2A79-1A4E-86D5-BDB2C9470DC3}"/>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92301FB7-9EE7-434F-ADEA-214EA98FBA3D}"/>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254403775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elfolie Variante 02 Kommunikatio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91441AE-FE67-604E-941F-9A4CBD1224A6}"/>
              </a:ext>
            </a:extLst>
          </p:cNvPr>
          <p:cNvPicPr>
            <a:picLocks noChangeAspect="1"/>
          </p:cNvPicPr>
          <p:nvPr userDrawn="1"/>
        </p:nvPicPr>
        <p:blipFill>
          <a:blip r:embed="rId2"/>
          <a:stretch>
            <a:fillRect/>
          </a:stretch>
        </p:blipFill>
        <p:spPr>
          <a:xfrm>
            <a:off x="0" y="1653096"/>
            <a:ext cx="12192000" cy="4115879"/>
          </a:xfrm>
          <a:prstGeom prst="rect">
            <a:avLst/>
          </a:prstGeom>
        </p:spPr>
      </p:pic>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Titel 1">
            <a:extLst>
              <a:ext uri="{FF2B5EF4-FFF2-40B4-BE49-F238E27FC236}">
                <a16:creationId xmlns:a16="http://schemas.microsoft.com/office/drawing/2014/main" id="{33D1A84A-3A74-0049-B8B2-4FDE1E3681D1}"/>
              </a:ext>
            </a:extLst>
          </p:cNvPr>
          <p:cNvSpPr>
            <a:spLocks noGrp="1"/>
          </p:cNvSpPr>
          <p:nvPr>
            <p:ph type="ctrTitle" hasCustomPrompt="1"/>
          </p:nvPr>
        </p:nvSpPr>
        <p:spPr>
          <a:xfrm>
            <a:off x="577849" y="1623438"/>
            <a:ext cx="8870951" cy="2313562"/>
          </a:xfrm>
        </p:spPr>
        <p:txBody>
          <a:bodyPr anchor="ctr" anchorCtr="0">
            <a:noAutofit/>
          </a:bodyPr>
          <a:lstStyle>
            <a:lvl1pPr algn="l">
              <a:lnSpc>
                <a:spcPct val="100000"/>
              </a:lnSpc>
              <a:defRPr sz="4000" cap="none" baseline="0">
                <a:solidFill>
                  <a:schemeClr val="bg1"/>
                </a:solidFill>
              </a:defRPr>
            </a:lvl1pPr>
          </a:lstStyle>
          <a:p>
            <a:r>
              <a:rPr lang="de-DE" dirty="0"/>
              <a:t>Headline Titel &lt;40 PT 2 bis 3-zeilig</a:t>
            </a:r>
            <a:br>
              <a:rPr lang="de-DE" dirty="0"/>
            </a:br>
            <a:r>
              <a:rPr lang="de-DE" dirty="0"/>
              <a:t>in Minuskeln, Größe kann </a:t>
            </a:r>
            <a:r>
              <a:rPr lang="de-DE" dirty="0" err="1"/>
              <a:t>varieren</a:t>
            </a:r>
            <a:endParaRPr lang="de-DE" dirty="0"/>
          </a:p>
        </p:txBody>
      </p:sp>
      <p:sp>
        <p:nvSpPr>
          <p:cNvPr id="14" name="Textplatzhalter 15">
            <a:extLst>
              <a:ext uri="{FF2B5EF4-FFF2-40B4-BE49-F238E27FC236}">
                <a16:creationId xmlns:a16="http://schemas.microsoft.com/office/drawing/2014/main" id="{7093588D-F929-F647-9CF9-F051E2F18509}"/>
              </a:ext>
            </a:extLst>
          </p:cNvPr>
          <p:cNvSpPr>
            <a:spLocks noGrp="1"/>
          </p:cNvSpPr>
          <p:nvPr>
            <p:ph type="body" sz="quarter" idx="10" hasCustomPrompt="1"/>
          </p:nvPr>
        </p:nvSpPr>
        <p:spPr>
          <a:xfrm>
            <a:off x="590550" y="4639560"/>
            <a:ext cx="5118100" cy="696912"/>
          </a:xfrm>
        </p:spPr>
        <p:txBody>
          <a:bodyPr lIns="0" tIns="0" rIns="0" bIns="0" anchor="ctr" anchorCtr="0">
            <a:noAutofit/>
          </a:bodyPr>
          <a:lstStyle>
            <a:lvl1pPr marL="0" indent="0">
              <a:buFontTx/>
              <a:buNone/>
              <a:defRPr sz="2000">
                <a:solidFill>
                  <a:schemeClr val="accent4"/>
                </a:solidFill>
              </a:defRPr>
            </a:lvl1pPr>
            <a:lvl2pPr marL="457200" indent="0">
              <a:buNone/>
              <a:defRPr/>
            </a:lvl2pPr>
          </a:lstStyle>
          <a:p>
            <a:pPr lvl="0"/>
            <a:r>
              <a:rPr lang="de-DE" dirty="0"/>
              <a:t>Datum oder URL</a:t>
            </a:r>
          </a:p>
        </p:txBody>
      </p:sp>
      <p:sp>
        <p:nvSpPr>
          <p:cNvPr id="15" name="Textplatzhalter 22">
            <a:extLst>
              <a:ext uri="{FF2B5EF4-FFF2-40B4-BE49-F238E27FC236}">
                <a16:creationId xmlns:a16="http://schemas.microsoft.com/office/drawing/2014/main" id="{1499207F-A36E-924D-B0FE-6ED3E0E0694F}"/>
              </a:ext>
            </a:extLst>
          </p:cNvPr>
          <p:cNvSpPr>
            <a:spLocks noGrp="1"/>
          </p:cNvSpPr>
          <p:nvPr>
            <p:ph type="body" sz="quarter" idx="13" hasCustomPrompt="1"/>
          </p:nvPr>
        </p:nvSpPr>
        <p:spPr>
          <a:xfrm>
            <a:off x="577850" y="3152775"/>
            <a:ext cx="7877175" cy="981075"/>
          </a:xfrm>
        </p:spPr>
        <p:txBody>
          <a:bodyPr lIns="0" tIns="0" rIns="0" bIns="0" anchor="ctr" anchorCtr="0">
            <a:noAutofit/>
          </a:bodyPr>
          <a:lstStyle>
            <a:lvl1pPr marL="0" indent="0">
              <a:buFontTx/>
              <a:buNone/>
              <a:defRPr sz="2000">
                <a:solidFill>
                  <a:schemeClr val="bg1"/>
                </a:solidFill>
              </a:defRPr>
            </a:lvl1pPr>
          </a:lstStyle>
          <a:p>
            <a:pPr lvl="0"/>
            <a:r>
              <a:rPr lang="de-DE" dirty="0" err="1"/>
              <a:t>Subline</a:t>
            </a:r>
            <a:r>
              <a:rPr lang="de-DE" dirty="0"/>
              <a:t> 50% von Headline kann auch </a:t>
            </a:r>
            <a:r>
              <a:rPr lang="de-DE" dirty="0" err="1"/>
              <a:t>mehrzeiligsein</a:t>
            </a:r>
            <a:endParaRPr lang="de-DE" dirty="0"/>
          </a:p>
        </p:txBody>
      </p:sp>
      <p:sp>
        <p:nvSpPr>
          <p:cNvPr id="16" name="Rechteck 15">
            <a:extLst>
              <a:ext uri="{FF2B5EF4-FFF2-40B4-BE49-F238E27FC236}">
                <a16:creationId xmlns:a16="http://schemas.microsoft.com/office/drawing/2014/main" id="{A4767EDA-7041-A447-8CB1-F8A8DB28126E}"/>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2AE028D9-B78C-314C-885B-8D9556EBB619}"/>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6E96DD6C-525B-1A4E-9909-F676FEABE105}"/>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1F120CAA-B384-0F4C-AB0B-F4867B500789}"/>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417999222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elfolie Variante 01 Struktu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EE32FFC-2EE3-8D40-80AD-1FC61FD4320C}"/>
              </a:ext>
            </a:extLst>
          </p:cNvPr>
          <p:cNvPicPr>
            <a:picLocks noChangeAspect="1"/>
          </p:cNvPicPr>
          <p:nvPr userDrawn="1"/>
        </p:nvPicPr>
        <p:blipFill>
          <a:blip r:embed="rId2"/>
          <a:stretch>
            <a:fillRect/>
          </a:stretch>
        </p:blipFill>
        <p:spPr>
          <a:xfrm>
            <a:off x="0" y="1653940"/>
            <a:ext cx="12192000" cy="4115035"/>
          </a:xfrm>
          <a:prstGeom prst="rect">
            <a:avLst/>
          </a:prstGeom>
        </p:spPr>
      </p:pic>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Titel 1">
            <a:extLst>
              <a:ext uri="{FF2B5EF4-FFF2-40B4-BE49-F238E27FC236}">
                <a16:creationId xmlns:a16="http://schemas.microsoft.com/office/drawing/2014/main" id="{088F92C1-ED7A-B044-B855-9C85D8296874}"/>
              </a:ext>
            </a:extLst>
          </p:cNvPr>
          <p:cNvSpPr>
            <a:spLocks noGrp="1"/>
          </p:cNvSpPr>
          <p:nvPr>
            <p:ph type="ctrTitle" hasCustomPrompt="1"/>
          </p:nvPr>
        </p:nvSpPr>
        <p:spPr>
          <a:xfrm>
            <a:off x="577849" y="1623438"/>
            <a:ext cx="8870951" cy="2313562"/>
          </a:xfrm>
        </p:spPr>
        <p:txBody>
          <a:bodyPr anchor="ctr" anchorCtr="0">
            <a:noAutofit/>
          </a:bodyPr>
          <a:lstStyle>
            <a:lvl1pPr algn="l">
              <a:lnSpc>
                <a:spcPct val="100000"/>
              </a:lnSpc>
              <a:defRPr sz="4000" cap="none" baseline="0">
                <a:solidFill>
                  <a:schemeClr val="bg1"/>
                </a:solidFill>
              </a:defRPr>
            </a:lvl1pPr>
          </a:lstStyle>
          <a:p>
            <a:r>
              <a:rPr lang="de-DE" dirty="0"/>
              <a:t>Headline Titel &lt;40 PT 2 bis 3-zeilig</a:t>
            </a:r>
            <a:br>
              <a:rPr lang="de-DE" dirty="0"/>
            </a:br>
            <a:r>
              <a:rPr lang="de-DE" dirty="0"/>
              <a:t>in Minuskeln, Größe kann </a:t>
            </a:r>
            <a:r>
              <a:rPr lang="de-DE" dirty="0" err="1"/>
              <a:t>varieren</a:t>
            </a:r>
            <a:endParaRPr lang="de-DE" dirty="0"/>
          </a:p>
        </p:txBody>
      </p:sp>
      <p:sp>
        <p:nvSpPr>
          <p:cNvPr id="14" name="Textplatzhalter 15">
            <a:extLst>
              <a:ext uri="{FF2B5EF4-FFF2-40B4-BE49-F238E27FC236}">
                <a16:creationId xmlns:a16="http://schemas.microsoft.com/office/drawing/2014/main" id="{F070CD44-E214-C04B-B59B-A9E5F94FA4C6}"/>
              </a:ext>
            </a:extLst>
          </p:cNvPr>
          <p:cNvSpPr>
            <a:spLocks noGrp="1"/>
          </p:cNvSpPr>
          <p:nvPr>
            <p:ph type="body" sz="quarter" idx="10" hasCustomPrompt="1"/>
          </p:nvPr>
        </p:nvSpPr>
        <p:spPr>
          <a:xfrm>
            <a:off x="590550" y="4639560"/>
            <a:ext cx="5118100" cy="696912"/>
          </a:xfrm>
        </p:spPr>
        <p:txBody>
          <a:bodyPr lIns="0" tIns="0" rIns="0" bIns="0" anchor="ctr" anchorCtr="0">
            <a:noAutofit/>
          </a:bodyPr>
          <a:lstStyle>
            <a:lvl1pPr marL="0" indent="0">
              <a:buFontTx/>
              <a:buNone/>
              <a:defRPr sz="2000">
                <a:solidFill>
                  <a:schemeClr val="accent4"/>
                </a:solidFill>
              </a:defRPr>
            </a:lvl1pPr>
            <a:lvl2pPr marL="457200" indent="0">
              <a:buNone/>
              <a:defRPr/>
            </a:lvl2pPr>
          </a:lstStyle>
          <a:p>
            <a:pPr lvl="0"/>
            <a:r>
              <a:rPr lang="de-DE" dirty="0"/>
              <a:t>Datum oder URL</a:t>
            </a:r>
          </a:p>
        </p:txBody>
      </p:sp>
      <p:sp>
        <p:nvSpPr>
          <p:cNvPr id="15" name="Textplatzhalter 22">
            <a:extLst>
              <a:ext uri="{FF2B5EF4-FFF2-40B4-BE49-F238E27FC236}">
                <a16:creationId xmlns:a16="http://schemas.microsoft.com/office/drawing/2014/main" id="{DFA84BFB-3C40-494D-865D-74231817ADEA}"/>
              </a:ext>
            </a:extLst>
          </p:cNvPr>
          <p:cNvSpPr>
            <a:spLocks noGrp="1"/>
          </p:cNvSpPr>
          <p:nvPr>
            <p:ph type="body" sz="quarter" idx="13" hasCustomPrompt="1"/>
          </p:nvPr>
        </p:nvSpPr>
        <p:spPr>
          <a:xfrm>
            <a:off x="577850" y="3152775"/>
            <a:ext cx="7877175" cy="981075"/>
          </a:xfrm>
        </p:spPr>
        <p:txBody>
          <a:bodyPr lIns="0" tIns="0" rIns="0" bIns="0" anchor="ctr" anchorCtr="0">
            <a:noAutofit/>
          </a:bodyPr>
          <a:lstStyle>
            <a:lvl1pPr marL="0" indent="0">
              <a:buFontTx/>
              <a:buNone/>
              <a:defRPr sz="2000">
                <a:solidFill>
                  <a:schemeClr val="bg1"/>
                </a:solidFill>
              </a:defRPr>
            </a:lvl1pPr>
          </a:lstStyle>
          <a:p>
            <a:pPr lvl="0"/>
            <a:r>
              <a:rPr lang="de-DE" dirty="0" err="1"/>
              <a:t>Subline</a:t>
            </a:r>
            <a:r>
              <a:rPr lang="de-DE" dirty="0"/>
              <a:t> 50% von Headline kann auch </a:t>
            </a:r>
            <a:r>
              <a:rPr lang="de-DE" dirty="0" err="1"/>
              <a:t>mehrzeiligsein</a:t>
            </a:r>
            <a:endParaRPr lang="de-DE" dirty="0"/>
          </a:p>
        </p:txBody>
      </p:sp>
      <p:sp>
        <p:nvSpPr>
          <p:cNvPr id="16" name="Rechteck 15">
            <a:extLst>
              <a:ext uri="{FF2B5EF4-FFF2-40B4-BE49-F238E27FC236}">
                <a16:creationId xmlns:a16="http://schemas.microsoft.com/office/drawing/2014/main" id="{BD4558E2-3E0F-7B4D-986D-4BBBE694644F}"/>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8A20CCB3-6D05-A64A-98D9-A3F9F0BD8B3E}"/>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CC27E568-4EB2-0B4D-8F31-26EA4D263C0D}"/>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866475FB-9447-A34D-9F89-0FF39471639A}"/>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76673058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elfolie Variante 01 Solar">
    <p:spTree>
      <p:nvGrpSpPr>
        <p:cNvPr id="1" name=""/>
        <p:cNvGrpSpPr/>
        <p:nvPr/>
      </p:nvGrpSpPr>
      <p:grpSpPr>
        <a:xfrm>
          <a:off x="0" y="0"/>
          <a:ext cx="0" cy="0"/>
          <a:chOff x="0" y="0"/>
          <a:chExt cx="0" cy="0"/>
        </a:xfrm>
      </p:grpSpPr>
      <p:pic>
        <p:nvPicPr>
          <p:cNvPr id="6" name="Grafik 5" descr="Ein Bild, das Licht enthält.&#10;&#10;Automatisch generierte Beschreibung">
            <a:extLst>
              <a:ext uri="{FF2B5EF4-FFF2-40B4-BE49-F238E27FC236}">
                <a16:creationId xmlns:a16="http://schemas.microsoft.com/office/drawing/2014/main" id="{94EB1320-19FF-3D41-AE84-0C3E9E22E4E8}"/>
              </a:ext>
            </a:extLst>
          </p:cNvPr>
          <p:cNvPicPr>
            <a:picLocks noChangeAspect="1"/>
          </p:cNvPicPr>
          <p:nvPr userDrawn="1"/>
        </p:nvPicPr>
        <p:blipFill>
          <a:blip r:embed="rId2"/>
          <a:stretch>
            <a:fillRect/>
          </a:stretch>
        </p:blipFill>
        <p:spPr>
          <a:xfrm>
            <a:off x="0" y="1653096"/>
            <a:ext cx="12192000" cy="4115879"/>
          </a:xfrm>
          <a:prstGeom prst="rect">
            <a:avLst/>
          </a:prstGeom>
        </p:spPr>
      </p:pic>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Titel 1">
            <a:extLst>
              <a:ext uri="{FF2B5EF4-FFF2-40B4-BE49-F238E27FC236}">
                <a16:creationId xmlns:a16="http://schemas.microsoft.com/office/drawing/2014/main" id="{2D01C216-A861-B34B-BE30-B2B6F4F607D7}"/>
              </a:ext>
            </a:extLst>
          </p:cNvPr>
          <p:cNvSpPr>
            <a:spLocks noGrp="1"/>
          </p:cNvSpPr>
          <p:nvPr>
            <p:ph type="ctrTitle" hasCustomPrompt="1"/>
          </p:nvPr>
        </p:nvSpPr>
        <p:spPr>
          <a:xfrm>
            <a:off x="577849" y="1623438"/>
            <a:ext cx="8870951" cy="2313562"/>
          </a:xfrm>
        </p:spPr>
        <p:txBody>
          <a:bodyPr anchor="ctr" anchorCtr="0">
            <a:noAutofit/>
          </a:bodyPr>
          <a:lstStyle>
            <a:lvl1pPr algn="l">
              <a:lnSpc>
                <a:spcPct val="100000"/>
              </a:lnSpc>
              <a:defRPr sz="4000" cap="none" baseline="0">
                <a:solidFill>
                  <a:schemeClr val="bg1"/>
                </a:solidFill>
              </a:defRPr>
            </a:lvl1pPr>
          </a:lstStyle>
          <a:p>
            <a:r>
              <a:rPr lang="de-DE" dirty="0"/>
              <a:t>Headline Titel &lt;40 PT 2 bis 3-zeilig</a:t>
            </a:r>
            <a:br>
              <a:rPr lang="de-DE" dirty="0"/>
            </a:br>
            <a:r>
              <a:rPr lang="de-DE" dirty="0"/>
              <a:t>in Minuskeln, Größe kann </a:t>
            </a:r>
            <a:r>
              <a:rPr lang="de-DE" dirty="0" err="1"/>
              <a:t>varieren</a:t>
            </a:r>
            <a:endParaRPr lang="de-DE" dirty="0"/>
          </a:p>
        </p:txBody>
      </p:sp>
      <p:sp>
        <p:nvSpPr>
          <p:cNvPr id="14" name="Textplatzhalter 15">
            <a:extLst>
              <a:ext uri="{FF2B5EF4-FFF2-40B4-BE49-F238E27FC236}">
                <a16:creationId xmlns:a16="http://schemas.microsoft.com/office/drawing/2014/main" id="{46565DCF-6250-AD45-8AC9-A3DF93267DE8}"/>
              </a:ext>
            </a:extLst>
          </p:cNvPr>
          <p:cNvSpPr>
            <a:spLocks noGrp="1"/>
          </p:cNvSpPr>
          <p:nvPr>
            <p:ph type="body" sz="quarter" idx="10" hasCustomPrompt="1"/>
          </p:nvPr>
        </p:nvSpPr>
        <p:spPr>
          <a:xfrm>
            <a:off x="590550" y="4639560"/>
            <a:ext cx="5118100" cy="696912"/>
          </a:xfrm>
        </p:spPr>
        <p:txBody>
          <a:bodyPr lIns="0" tIns="0" rIns="0" bIns="0" anchor="ctr" anchorCtr="0">
            <a:noAutofit/>
          </a:bodyPr>
          <a:lstStyle>
            <a:lvl1pPr marL="0" indent="0">
              <a:buFontTx/>
              <a:buNone/>
              <a:defRPr sz="2000">
                <a:solidFill>
                  <a:schemeClr val="accent4"/>
                </a:solidFill>
              </a:defRPr>
            </a:lvl1pPr>
            <a:lvl2pPr marL="457200" indent="0">
              <a:buNone/>
              <a:defRPr/>
            </a:lvl2pPr>
          </a:lstStyle>
          <a:p>
            <a:pPr lvl="0"/>
            <a:r>
              <a:rPr lang="de-DE" dirty="0"/>
              <a:t>Datum oder URL</a:t>
            </a:r>
          </a:p>
        </p:txBody>
      </p:sp>
      <p:sp>
        <p:nvSpPr>
          <p:cNvPr id="15" name="Textplatzhalter 22">
            <a:extLst>
              <a:ext uri="{FF2B5EF4-FFF2-40B4-BE49-F238E27FC236}">
                <a16:creationId xmlns:a16="http://schemas.microsoft.com/office/drawing/2014/main" id="{A5A0C93D-3CAA-EC40-8EA9-F4A2B11AD236}"/>
              </a:ext>
            </a:extLst>
          </p:cNvPr>
          <p:cNvSpPr>
            <a:spLocks noGrp="1"/>
          </p:cNvSpPr>
          <p:nvPr>
            <p:ph type="body" sz="quarter" idx="13" hasCustomPrompt="1"/>
          </p:nvPr>
        </p:nvSpPr>
        <p:spPr>
          <a:xfrm>
            <a:off x="577850" y="3152775"/>
            <a:ext cx="7877175" cy="981075"/>
          </a:xfrm>
        </p:spPr>
        <p:txBody>
          <a:bodyPr lIns="0" tIns="0" rIns="0" bIns="0" anchor="ctr" anchorCtr="0">
            <a:noAutofit/>
          </a:bodyPr>
          <a:lstStyle>
            <a:lvl1pPr marL="0" indent="0">
              <a:buFontTx/>
              <a:buNone/>
              <a:defRPr sz="2000">
                <a:solidFill>
                  <a:schemeClr val="bg1"/>
                </a:solidFill>
              </a:defRPr>
            </a:lvl1pPr>
          </a:lstStyle>
          <a:p>
            <a:pPr lvl="0"/>
            <a:r>
              <a:rPr lang="de-DE" dirty="0" err="1"/>
              <a:t>Subline</a:t>
            </a:r>
            <a:r>
              <a:rPr lang="de-DE" dirty="0"/>
              <a:t> 50% von Headline kann auch </a:t>
            </a:r>
            <a:r>
              <a:rPr lang="de-DE" dirty="0" err="1"/>
              <a:t>mehrzeiligsein</a:t>
            </a:r>
            <a:endParaRPr lang="de-DE" dirty="0"/>
          </a:p>
        </p:txBody>
      </p:sp>
      <p:sp>
        <p:nvSpPr>
          <p:cNvPr id="16" name="Rechteck 15">
            <a:extLst>
              <a:ext uri="{FF2B5EF4-FFF2-40B4-BE49-F238E27FC236}">
                <a16:creationId xmlns:a16="http://schemas.microsoft.com/office/drawing/2014/main" id="{6B4F5C9C-65A2-C54F-A5A0-6E0CE99ED8BF}"/>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0C9F5DD4-9193-D541-877D-D32AFFC24805}"/>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816E4B05-3FB2-7A4D-B3C1-A33BF9B75CAE}"/>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64C01044-2ED8-5A4A-A588-8D8CB511DD7E}"/>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49063139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elfolie Variante 01 BESSY">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FB4AF119-5F77-D642-9D24-84E7BE44D685}"/>
              </a:ext>
            </a:extLst>
          </p:cNvPr>
          <p:cNvPicPr>
            <a:picLocks noChangeAspect="1"/>
          </p:cNvPicPr>
          <p:nvPr userDrawn="1"/>
        </p:nvPicPr>
        <p:blipFill>
          <a:blip r:embed="rId2"/>
          <a:stretch>
            <a:fillRect/>
          </a:stretch>
        </p:blipFill>
        <p:spPr>
          <a:xfrm>
            <a:off x="0" y="1672167"/>
            <a:ext cx="12192000" cy="4096808"/>
          </a:xfrm>
          <a:prstGeom prst="rect">
            <a:avLst/>
          </a:prstGeom>
        </p:spPr>
      </p:pic>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Titel 1">
            <a:extLst>
              <a:ext uri="{FF2B5EF4-FFF2-40B4-BE49-F238E27FC236}">
                <a16:creationId xmlns:a16="http://schemas.microsoft.com/office/drawing/2014/main" id="{0954DE49-7371-4D4F-B552-07D668AA0631}"/>
              </a:ext>
            </a:extLst>
          </p:cNvPr>
          <p:cNvSpPr>
            <a:spLocks noGrp="1"/>
          </p:cNvSpPr>
          <p:nvPr>
            <p:ph type="ctrTitle" hasCustomPrompt="1"/>
          </p:nvPr>
        </p:nvSpPr>
        <p:spPr>
          <a:xfrm>
            <a:off x="577849" y="1623438"/>
            <a:ext cx="8870951" cy="2313562"/>
          </a:xfrm>
        </p:spPr>
        <p:txBody>
          <a:bodyPr anchor="ctr" anchorCtr="0">
            <a:noAutofit/>
          </a:bodyPr>
          <a:lstStyle>
            <a:lvl1pPr algn="l">
              <a:lnSpc>
                <a:spcPct val="100000"/>
              </a:lnSpc>
              <a:defRPr sz="4000" cap="none" baseline="0">
                <a:solidFill>
                  <a:schemeClr val="bg1"/>
                </a:solidFill>
              </a:defRPr>
            </a:lvl1pPr>
          </a:lstStyle>
          <a:p>
            <a:r>
              <a:rPr lang="de-DE" dirty="0"/>
              <a:t>Headline Titel &lt;40 PT 2 bis 3-zeilig</a:t>
            </a:r>
            <a:br>
              <a:rPr lang="de-DE" dirty="0"/>
            </a:br>
            <a:r>
              <a:rPr lang="de-DE" dirty="0"/>
              <a:t>in Minuskeln, Größe kann </a:t>
            </a:r>
            <a:r>
              <a:rPr lang="de-DE" dirty="0" err="1"/>
              <a:t>varieren</a:t>
            </a:r>
            <a:endParaRPr lang="de-DE" dirty="0"/>
          </a:p>
        </p:txBody>
      </p:sp>
      <p:sp>
        <p:nvSpPr>
          <p:cNvPr id="14" name="Textplatzhalter 15">
            <a:extLst>
              <a:ext uri="{FF2B5EF4-FFF2-40B4-BE49-F238E27FC236}">
                <a16:creationId xmlns:a16="http://schemas.microsoft.com/office/drawing/2014/main" id="{39251EA5-8489-704C-8235-BF6782A14270}"/>
              </a:ext>
            </a:extLst>
          </p:cNvPr>
          <p:cNvSpPr>
            <a:spLocks noGrp="1"/>
          </p:cNvSpPr>
          <p:nvPr>
            <p:ph type="body" sz="quarter" idx="10" hasCustomPrompt="1"/>
          </p:nvPr>
        </p:nvSpPr>
        <p:spPr>
          <a:xfrm>
            <a:off x="590550" y="4639560"/>
            <a:ext cx="5118100" cy="696912"/>
          </a:xfrm>
        </p:spPr>
        <p:txBody>
          <a:bodyPr lIns="0" tIns="0" rIns="0" bIns="0" anchor="ctr" anchorCtr="0">
            <a:noAutofit/>
          </a:bodyPr>
          <a:lstStyle>
            <a:lvl1pPr marL="0" indent="0">
              <a:buFontTx/>
              <a:buNone/>
              <a:defRPr sz="2000">
                <a:solidFill>
                  <a:schemeClr val="accent4"/>
                </a:solidFill>
              </a:defRPr>
            </a:lvl1pPr>
            <a:lvl2pPr marL="457200" indent="0">
              <a:buNone/>
              <a:defRPr/>
            </a:lvl2pPr>
          </a:lstStyle>
          <a:p>
            <a:pPr lvl="0"/>
            <a:r>
              <a:rPr lang="de-DE" dirty="0"/>
              <a:t>Datum oder URL</a:t>
            </a:r>
          </a:p>
        </p:txBody>
      </p:sp>
      <p:sp>
        <p:nvSpPr>
          <p:cNvPr id="15" name="Textplatzhalter 22">
            <a:extLst>
              <a:ext uri="{FF2B5EF4-FFF2-40B4-BE49-F238E27FC236}">
                <a16:creationId xmlns:a16="http://schemas.microsoft.com/office/drawing/2014/main" id="{00EDDBB1-3774-E147-A2FE-BF389DE0AFB8}"/>
              </a:ext>
            </a:extLst>
          </p:cNvPr>
          <p:cNvSpPr>
            <a:spLocks noGrp="1"/>
          </p:cNvSpPr>
          <p:nvPr>
            <p:ph type="body" sz="quarter" idx="13" hasCustomPrompt="1"/>
          </p:nvPr>
        </p:nvSpPr>
        <p:spPr>
          <a:xfrm>
            <a:off x="577850" y="3152775"/>
            <a:ext cx="7877175" cy="981075"/>
          </a:xfrm>
        </p:spPr>
        <p:txBody>
          <a:bodyPr lIns="0" tIns="0" rIns="0" bIns="0" anchor="ctr" anchorCtr="0">
            <a:noAutofit/>
          </a:bodyPr>
          <a:lstStyle>
            <a:lvl1pPr marL="0" indent="0">
              <a:buFontTx/>
              <a:buNone/>
              <a:defRPr sz="2000">
                <a:solidFill>
                  <a:schemeClr val="bg1"/>
                </a:solidFill>
              </a:defRPr>
            </a:lvl1pPr>
          </a:lstStyle>
          <a:p>
            <a:pPr lvl="0"/>
            <a:r>
              <a:rPr lang="de-DE" dirty="0" err="1"/>
              <a:t>Subline</a:t>
            </a:r>
            <a:r>
              <a:rPr lang="de-DE" dirty="0"/>
              <a:t> 50% von Headline kann auch </a:t>
            </a:r>
            <a:r>
              <a:rPr lang="de-DE" dirty="0" err="1"/>
              <a:t>mehrzeiligsein</a:t>
            </a:r>
            <a:endParaRPr lang="de-DE" dirty="0"/>
          </a:p>
        </p:txBody>
      </p:sp>
      <p:sp>
        <p:nvSpPr>
          <p:cNvPr id="16" name="Rechteck 15">
            <a:extLst>
              <a:ext uri="{FF2B5EF4-FFF2-40B4-BE49-F238E27FC236}">
                <a16:creationId xmlns:a16="http://schemas.microsoft.com/office/drawing/2014/main" id="{BAD56469-2121-D849-82C5-DBA0F8883348}"/>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4353D75A-64F7-E341-A0FE-509FC6236A44}"/>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96FEC29B-EA12-7C48-A818-A717D44AA722}"/>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6EEF0E7D-EAC1-4F4D-86CE-8D1744D868AB}"/>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58388286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28AF-9376-2EC7-6E74-D34D864F37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DE"/>
          </a:p>
        </p:txBody>
      </p:sp>
      <p:sp>
        <p:nvSpPr>
          <p:cNvPr id="3" name="Text Placeholder 2">
            <a:extLst>
              <a:ext uri="{FF2B5EF4-FFF2-40B4-BE49-F238E27FC236}">
                <a16:creationId xmlns:a16="http://schemas.microsoft.com/office/drawing/2014/main" id="{FA4A6C82-D322-76F2-7C8E-5B22E8A26D0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CC2947-BDAF-E752-31CB-F6E6F15EEEAC}"/>
              </a:ext>
            </a:extLst>
          </p:cNvPr>
          <p:cNvSpPr>
            <a:spLocks noGrp="1"/>
          </p:cNvSpPr>
          <p:nvPr>
            <p:ph type="dt" sz="half" idx="10"/>
          </p:nvPr>
        </p:nvSpPr>
        <p:spPr/>
        <p:txBody>
          <a:bodyPr/>
          <a:lstStyle/>
          <a:p>
            <a:fld id="{55225419-D078-4F8E-B224-36A0AB70996A}" type="datetimeFigureOut">
              <a:rPr lang="en-DE" smtClean="0"/>
              <a:t>17/09/2024</a:t>
            </a:fld>
            <a:endParaRPr lang="en-DE"/>
          </a:p>
        </p:txBody>
      </p:sp>
      <p:sp>
        <p:nvSpPr>
          <p:cNvPr id="5" name="Footer Placeholder 4">
            <a:extLst>
              <a:ext uri="{FF2B5EF4-FFF2-40B4-BE49-F238E27FC236}">
                <a16:creationId xmlns:a16="http://schemas.microsoft.com/office/drawing/2014/main" id="{D60F3A35-6275-B288-B240-25331CE042CA}"/>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1FADF263-1812-97C0-F1F0-048AC1A0EB6E}"/>
              </a:ext>
            </a:extLst>
          </p:cNvPr>
          <p:cNvSpPr>
            <a:spLocks noGrp="1"/>
          </p:cNvSpPr>
          <p:nvPr>
            <p:ph type="sldNum" sz="quarter" idx="12"/>
          </p:nvPr>
        </p:nvSpPr>
        <p:spPr/>
        <p:txBody>
          <a:bodyPr/>
          <a:lstStyle/>
          <a:p>
            <a:fld id="{F0F2D589-7A78-4B8C-8934-C79FED2E58C6}" type="slidenum">
              <a:rPr lang="en-DE" smtClean="0"/>
              <a:t>‹#›</a:t>
            </a:fld>
            <a:endParaRPr lang="en-DE"/>
          </a:p>
        </p:txBody>
      </p:sp>
    </p:spTree>
    <p:extLst>
      <p:ext uri="{BB962C8B-B14F-4D97-AF65-F5344CB8AC3E}">
        <p14:creationId xmlns:p14="http://schemas.microsoft.com/office/powerpoint/2010/main" val="35402163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EDFC-0D51-6022-BEC7-F150033377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DE"/>
          </a:p>
        </p:txBody>
      </p:sp>
      <p:sp>
        <p:nvSpPr>
          <p:cNvPr id="3" name="Subtitle 2">
            <a:extLst>
              <a:ext uri="{FF2B5EF4-FFF2-40B4-BE49-F238E27FC236}">
                <a16:creationId xmlns:a16="http://schemas.microsoft.com/office/drawing/2014/main" id="{46CB27B0-50CA-CEF6-7F80-8B964ABE59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E"/>
          </a:p>
        </p:txBody>
      </p:sp>
      <p:sp>
        <p:nvSpPr>
          <p:cNvPr id="4" name="Date Placeholder 3">
            <a:extLst>
              <a:ext uri="{FF2B5EF4-FFF2-40B4-BE49-F238E27FC236}">
                <a16:creationId xmlns:a16="http://schemas.microsoft.com/office/drawing/2014/main" id="{2CDF9F7A-41FE-AA74-C96D-894554A93C3D}"/>
              </a:ext>
            </a:extLst>
          </p:cNvPr>
          <p:cNvSpPr>
            <a:spLocks noGrp="1"/>
          </p:cNvSpPr>
          <p:nvPr>
            <p:ph type="dt" sz="half" idx="10"/>
          </p:nvPr>
        </p:nvSpPr>
        <p:spPr/>
        <p:txBody>
          <a:bodyPr/>
          <a:lstStyle/>
          <a:p>
            <a:fld id="{63F35903-4BA7-4789-92C6-C004B73AB8A2}" type="datetimeFigureOut">
              <a:rPr lang="en-DE" smtClean="0"/>
              <a:t>17/09/2024</a:t>
            </a:fld>
            <a:endParaRPr lang="en-DE"/>
          </a:p>
        </p:txBody>
      </p:sp>
      <p:sp>
        <p:nvSpPr>
          <p:cNvPr id="5" name="Footer Placeholder 4">
            <a:extLst>
              <a:ext uri="{FF2B5EF4-FFF2-40B4-BE49-F238E27FC236}">
                <a16:creationId xmlns:a16="http://schemas.microsoft.com/office/drawing/2014/main" id="{5485B619-F5D2-A7C1-B568-CC6CA2CDE58C}"/>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4074E9CB-03C6-A8A2-FCEB-46CE908D5AA4}"/>
              </a:ext>
            </a:extLst>
          </p:cNvPr>
          <p:cNvSpPr>
            <a:spLocks noGrp="1"/>
          </p:cNvSpPr>
          <p:nvPr>
            <p:ph type="sldNum" sz="quarter" idx="12"/>
          </p:nvPr>
        </p:nvSpPr>
        <p:spPr/>
        <p:txBody>
          <a:bodyPr/>
          <a:lstStyle/>
          <a:p>
            <a:fld id="{C54E697A-42C0-42AE-B03B-D8725494DACC}" type="slidenum">
              <a:rPr lang="en-DE" smtClean="0"/>
              <a:t>‹#›</a:t>
            </a:fld>
            <a:endParaRPr lang="en-DE"/>
          </a:p>
        </p:txBody>
      </p:sp>
    </p:spTree>
    <p:extLst>
      <p:ext uri="{BB962C8B-B14F-4D97-AF65-F5344CB8AC3E}">
        <p14:creationId xmlns:p14="http://schemas.microsoft.com/office/powerpoint/2010/main" val="1756030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C0E8-23BE-786A-0CCA-529DE2785D5D}"/>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E1BD29D0-0E10-678C-08E0-9BFA5E67BE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DF2ADABE-FF50-DE7F-4951-AE947E69E1D3}"/>
              </a:ext>
            </a:extLst>
          </p:cNvPr>
          <p:cNvSpPr>
            <a:spLocks noGrp="1"/>
          </p:cNvSpPr>
          <p:nvPr>
            <p:ph type="dt" sz="half" idx="10"/>
          </p:nvPr>
        </p:nvSpPr>
        <p:spPr/>
        <p:txBody>
          <a:bodyPr/>
          <a:lstStyle/>
          <a:p>
            <a:fld id="{63F35903-4BA7-4789-92C6-C004B73AB8A2}" type="datetimeFigureOut">
              <a:rPr lang="en-DE" smtClean="0"/>
              <a:t>17/09/2024</a:t>
            </a:fld>
            <a:endParaRPr lang="en-DE"/>
          </a:p>
        </p:txBody>
      </p:sp>
      <p:sp>
        <p:nvSpPr>
          <p:cNvPr id="5" name="Footer Placeholder 4">
            <a:extLst>
              <a:ext uri="{FF2B5EF4-FFF2-40B4-BE49-F238E27FC236}">
                <a16:creationId xmlns:a16="http://schemas.microsoft.com/office/drawing/2014/main" id="{E876F05A-78BF-1890-E89D-7D63223D831B}"/>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E7662DA6-2910-C968-3EFD-7AD0D668DFC6}"/>
              </a:ext>
            </a:extLst>
          </p:cNvPr>
          <p:cNvSpPr>
            <a:spLocks noGrp="1"/>
          </p:cNvSpPr>
          <p:nvPr>
            <p:ph type="sldNum" sz="quarter" idx="12"/>
          </p:nvPr>
        </p:nvSpPr>
        <p:spPr/>
        <p:txBody>
          <a:bodyPr/>
          <a:lstStyle/>
          <a:p>
            <a:fld id="{C54E697A-42C0-42AE-B03B-D8725494DACC}" type="slidenum">
              <a:rPr lang="en-DE" smtClean="0"/>
              <a:t>‹#›</a:t>
            </a:fld>
            <a:endParaRPr lang="en-DE"/>
          </a:p>
        </p:txBody>
      </p:sp>
    </p:spTree>
    <p:extLst>
      <p:ext uri="{BB962C8B-B14F-4D97-AF65-F5344CB8AC3E}">
        <p14:creationId xmlns:p14="http://schemas.microsoft.com/office/powerpoint/2010/main" val="1472500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F4541-DB72-4AF4-EE50-84BBEF3848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DE"/>
          </a:p>
        </p:txBody>
      </p:sp>
      <p:sp>
        <p:nvSpPr>
          <p:cNvPr id="3" name="Text Placeholder 2">
            <a:extLst>
              <a:ext uri="{FF2B5EF4-FFF2-40B4-BE49-F238E27FC236}">
                <a16:creationId xmlns:a16="http://schemas.microsoft.com/office/drawing/2014/main" id="{E063E047-0F9B-DF43-A833-BD9F38CB84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8AEB75-20BB-1808-0697-B8417073EF3F}"/>
              </a:ext>
            </a:extLst>
          </p:cNvPr>
          <p:cNvSpPr>
            <a:spLocks noGrp="1"/>
          </p:cNvSpPr>
          <p:nvPr>
            <p:ph type="dt" sz="half" idx="10"/>
          </p:nvPr>
        </p:nvSpPr>
        <p:spPr/>
        <p:txBody>
          <a:bodyPr/>
          <a:lstStyle/>
          <a:p>
            <a:fld id="{63F35903-4BA7-4789-92C6-C004B73AB8A2}" type="datetimeFigureOut">
              <a:rPr lang="en-DE" smtClean="0"/>
              <a:t>17/09/2024</a:t>
            </a:fld>
            <a:endParaRPr lang="en-DE"/>
          </a:p>
        </p:txBody>
      </p:sp>
      <p:sp>
        <p:nvSpPr>
          <p:cNvPr id="5" name="Footer Placeholder 4">
            <a:extLst>
              <a:ext uri="{FF2B5EF4-FFF2-40B4-BE49-F238E27FC236}">
                <a16:creationId xmlns:a16="http://schemas.microsoft.com/office/drawing/2014/main" id="{EC15E152-8517-6F49-0B07-9074979AA046}"/>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353D5BF4-CADB-80B9-E005-DA673C7E3932}"/>
              </a:ext>
            </a:extLst>
          </p:cNvPr>
          <p:cNvSpPr>
            <a:spLocks noGrp="1"/>
          </p:cNvSpPr>
          <p:nvPr>
            <p:ph type="sldNum" sz="quarter" idx="12"/>
          </p:nvPr>
        </p:nvSpPr>
        <p:spPr/>
        <p:txBody>
          <a:bodyPr/>
          <a:lstStyle/>
          <a:p>
            <a:fld id="{C54E697A-42C0-42AE-B03B-D8725494DACC}" type="slidenum">
              <a:rPr lang="en-DE" smtClean="0"/>
              <a:t>‹#›</a:t>
            </a:fld>
            <a:endParaRPr lang="en-DE"/>
          </a:p>
        </p:txBody>
      </p:sp>
    </p:spTree>
    <p:extLst>
      <p:ext uri="{BB962C8B-B14F-4D97-AF65-F5344CB8AC3E}">
        <p14:creationId xmlns:p14="http://schemas.microsoft.com/office/powerpoint/2010/main" val="631969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AC910-1DD5-2CB5-EB2B-5C24B4AEB7A7}"/>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17FE18EF-2654-13B9-33AA-9F450243BD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Content Placeholder 3">
            <a:extLst>
              <a:ext uri="{FF2B5EF4-FFF2-40B4-BE49-F238E27FC236}">
                <a16:creationId xmlns:a16="http://schemas.microsoft.com/office/drawing/2014/main" id="{E345513E-6CA6-F41D-4B3E-A22C63F5DF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5" name="Date Placeholder 4">
            <a:extLst>
              <a:ext uri="{FF2B5EF4-FFF2-40B4-BE49-F238E27FC236}">
                <a16:creationId xmlns:a16="http://schemas.microsoft.com/office/drawing/2014/main" id="{1A659314-9232-43E3-E250-25A9D888E1C1}"/>
              </a:ext>
            </a:extLst>
          </p:cNvPr>
          <p:cNvSpPr>
            <a:spLocks noGrp="1"/>
          </p:cNvSpPr>
          <p:nvPr>
            <p:ph type="dt" sz="half" idx="10"/>
          </p:nvPr>
        </p:nvSpPr>
        <p:spPr/>
        <p:txBody>
          <a:bodyPr/>
          <a:lstStyle/>
          <a:p>
            <a:fld id="{63F35903-4BA7-4789-92C6-C004B73AB8A2}" type="datetimeFigureOut">
              <a:rPr lang="en-DE" smtClean="0"/>
              <a:t>17/09/2024</a:t>
            </a:fld>
            <a:endParaRPr lang="en-DE"/>
          </a:p>
        </p:txBody>
      </p:sp>
      <p:sp>
        <p:nvSpPr>
          <p:cNvPr id="6" name="Footer Placeholder 5">
            <a:extLst>
              <a:ext uri="{FF2B5EF4-FFF2-40B4-BE49-F238E27FC236}">
                <a16:creationId xmlns:a16="http://schemas.microsoft.com/office/drawing/2014/main" id="{5C40221A-D2F3-23D6-E2E2-21804D05B9AA}"/>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9CD9EEF9-C1D4-6204-BA92-8DE0AD3F98D8}"/>
              </a:ext>
            </a:extLst>
          </p:cNvPr>
          <p:cNvSpPr>
            <a:spLocks noGrp="1"/>
          </p:cNvSpPr>
          <p:nvPr>
            <p:ph type="sldNum" sz="quarter" idx="12"/>
          </p:nvPr>
        </p:nvSpPr>
        <p:spPr/>
        <p:txBody>
          <a:bodyPr/>
          <a:lstStyle/>
          <a:p>
            <a:fld id="{C54E697A-42C0-42AE-B03B-D8725494DACC}" type="slidenum">
              <a:rPr lang="en-DE" smtClean="0"/>
              <a:t>‹#›</a:t>
            </a:fld>
            <a:endParaRPr lang="en-DE"/>
          </a:p>
        </p:txBody>
      </p:sp>
    </p:spTree>
    <p:extLst>
      <p:ext uri="{BB962C8B-B14F-4D97-AF65-F5344CB8AC3E}">
        <p14:creationId xmlns:p14="http://schemas.microsoft.com/office/powerpoint/2010/main" val="125249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43A7-50AC-90D3-FF23-6EBA90D20861}"/>
              </a:ext>
            </a:extLst>
          </p:cNvPr>
          <p:cNvSpPr>
            <a:spLocks noGrp="1"/>
          </p:cNvSpPr>
          <p:nvPr>
            <p:ph type="title"/>
          </p:nvPr>
        </p:nvSpPr>
        <p:spPr>
          <a:xfrm>
            <a:off x="839788" y="365125"/>
            <a:ext cx="10515600" cy="1325563"/>
          </a:xfrm>
        </p:spPr>
        <p:txBody>
          <a:bodyPr/>
          <a:lstStyle/>
          <a:p>
            <a:r>
              <a:rPr lang="en-US"/>
              <a:t>Click to edit Master title style</a:t>
            </a:r>
            <a:endParaRPr lang="en-DE"/>
          </a:p>
        </p:txBody>
      </p:sp>
      <p:sp>
        <p:nvSpPr>
          <p:cNvPr id="3" name="Text Placeholder 2">
            <a:extLst>
              <a:ext uri="{FF2B5EF4-FFF2-40B4-BE49-F238E27FC236}">
                <a16:creationId xmlns:a16="http://schemas.microsoft.com/office/drawing/2014/main" id="{ED26E6F5-9329-3C38-E185-6E879003DF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14D1B7-449B-EDA4-4E81-9817410B24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5" name="Text Placeholder 4">
            <a:extLst>
              <a:ext uri="{FF2B5EF4-FFF2-40B4-BE49-F238E27FC236}">
                <a16:creationId xmlns:a16="http://schemas.microsoft.com/office/drawing/2014/main" id="{399794FE-9350-58F5-D426-AF8AFE3994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B5B321-33BB-22B5-DC53-338C7D41F0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7" name="Date Placeholder 6">
            <a:extLst>
              <a:ext uri="{FF2B5EF4-FFF2-40B4-BE49-F238E27FC236}">
                <a16:creationId xmlns:a16="http://schemas.microsoft.com/office/drawing/2014/main" id="{EAB5B438-9100-316A-7F75-C963908C0F66}"/>
              </a:ext>
            </a:extLst>
          </p:cNvPr>
          <p:cNvSpPr>
            <a:spLocks noGrp="1"/>
          </p:cNvSpPr>
          <p:nvPr>
            <p:ph type="dt" sz="half" idx="10"/>
          </p:nvPr>
        </p:nvSpPr>
        <p:spPr/>
        <p:txBody>
          <a:bodyPr/>
          <a:lstStyle/>
          <a:p>
            <a:fld id="{63F35903-4BA7-4789-92C6-C004B73AB8A2}" type="datetimeFigureOut">
              <a:rPr lang="en-DE" smtClean="0"/>
              <a:t>17/09/2024</a:t>
            </a:fld>
            <a:endParaRPr lang="en-DE"/>
          </a:p>
        </p:txBody>
      </p:sp>
      <p:sp>
        <p:nvSpPr>
          <p:cNvPr id="8" name="Footer Placeholder 7">
            <a:extLst>
              <a:ext uri="{FF2B5EF4-FFF2-40B4-BE49-F238E27FC236}">
                <a16:creationId xmlns:a16="http://schemas.microsoft.com/office/drawing/2014/main" id="{EF236D86-995C-88E7-2915-DA1B16C8EF4C}"/>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8EA4CB41-7D5B-5146-5D1A-CBF56BE89EBE}"/>
              </a:ext>
            </a:extLst>
          </p:cNvPr>
          <p:cNvSpPr>
            <a:spLocks noGrp="1"/>
          </p:cNvSpPr>
          <p:nvPr>
            <p:ph type="sldNum" sz="quarter" idx="12"/>
          </p:nvPr>
        </p:nvSpPr>
        <p:spPr/>
        <p:txBody>
          <a:bodyPr/>
          <a:lstStyle/>
          <a:p>
            <a:fld id="{C54E697A-42C0-42AE-B03B-D8725494DACC}" type="slidenum">
              <a:rPr lang="en-DE" smtClean="0"/>
              <a:t>‹#›</a:t>
            </a:fld>
            <a:endParaRPr lang="en-DE"/>
          </a:p>
        </p:txBody>
      </p:sp>
    </p:spTree>
    <p:extLst>
      <p:ext uri="{BB962C8B-B14F-4D97-AF65-F5344CB8AC3E}">
        <p14:creationId xmlns:p14="http://schemas.microsoft.com/office/powerpoint/2010/main" val="33496457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462AE-5775-2087-8F7D-40801BEAA210}"/>
              </a:ext>
            </a:extLst>
          </p:cNvPr>
          <p:cNvSpPr>
            <a:spLocks noGrp="1"/>
          </p:cNvSpPr>
          <p:nvPr>
            <p:ph type="title"/>
          </p:nvPr>
        </p:nvSpPr>
        <p:spPr/>
        <p:txBody>
          <a:bodyPr/>
          <a:lstStyle/>
          <a:p>
            <a:r>
              <a:rPr lang="en-US"/>
              <a:t>Click to edit Master title style</a:t>
            </a:r>
            <a:endParaRPr lang="en-DE"/>
          </a:p>
        </p:txBody>
      </p:sp>
      <p:sp>
        <p:nvSpPr>
          <p:cNvPr id="3" name="Date Placeholder 2">
            <a:extLst>
              <a:ext uri="{FF2B5EF4-FFF2-40B4-BE49-F238E27FC236}">
                <a16:creationId xmlns:a16="http://schemas.microsoft.com/office/drawing/2014/main" id="{E40BD0C7-62D5-0683-312E-5B52CCC6C15F}"/>
              </a:ext>
            </a:extLst>
          </p:cNvPr>
          <p:cNvSpPr>
            <a:spLocks noGrp="1"/>
          </p:cNvSpPr>
          <p:nvPr>
            <p:ph type="dt" sz="half" idx="10"/>
          </p:nvPr>
        </p:nvSpPr>
        <p:spPr/>
        <p:txBody>
          <a:bodyPr/>
          <a:lstStyle/>
          <a:p>
            <a:fld id="{63F35903-4BA7-4789-92C6-C004B73AB8A2}" type="datetimeFigureOut">
              <a:rPr lang="en-DE" smtClean="0"/>
              <a:t>17/09/2024</a:t>
            </a:fld>
            <a:endParaRPr lang="en-DE"/>
          </a:p>
        </p:txBody>
      </p:sp>
      <p:sp>
        <p:nvSpPr>
          <p:cNvPr id="4" name="Footer Placeholder 3">
            <a:extLst>
              <a:ext uri="{FF2B5EF4-FFF2-40B4-BE49-F238E27FC236}">
                <a16:creationId xmlns:a16="http://schemas.microsoft.com/office/drawing/2014/main" id="{CD7C58CE-963B-4FCF-A406-FE37F5461737}"/>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3735AC59-4107-95DF-8BB7-B738CA8B288F}"/>
              </a:ext>
            </a:extLst>
          </p:cNvPr>
          <p:cNvSpPr>
            <a:spLocks noGrp="1"/>
          </p:cNvSpPr>
          <p:nvPr>
            <p:ph type="sldNum" sz="quarter" idx="12"/>
          </p:nvPr>
        </p:nvSpPr>
        <p:spPr/>
        <p:txBody>
          <a:bodyPr/>
          <a:lstStyle/>
          <a:p>
            <a:fld id="{C54E697A-42C0-42AE-B03B-D8725494DACC}" type="slidenum">
              <a:rPr lang="en-DE" smtClean="0"/>
              <a:t>‹#›</a:t>
            </a:fld>
            <a:endParaRPr lang="en-DE"/>
          </a:p>
        </p:txBody>
      </p:sp>
    </p:spTree>
    <p:extLst>
      <p:ext uri="{BB962C8B-B14F-4D97-AF65-F5344CB8AC3E}">
        <p14:creationId xmlns:p14="http://schemas.microsoft.com/office/powerpoint/2010/main" val="38938955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244985-04AC-2EE3-8DDF-991612E8C709}"/>
              </a:ext>
            </a:extLst>
          </p:cNvPr>
          <p:cNvSpPr>
            <a:spLocks noGrp="1"/>
          </p:cNvSpPr>
          <p:nvPr>
            <p:ph type="dt" sz="half" idx="10"/>
          </p:nvPr>
        </p:nvSpPr>
        <p:spPr/>
        <p:txBody>
          <a:bodyPr/>
          <a:lstStyle/>
          <a:p>
            <a:fld id="{63F35903-4BA7-4789-92C6-C004B73AB8A2}" type="datetimeFigureOut">
              <a:rPr lang="en-DE" smtClean="0"/>
              <a:t>17/09/2024</a:t>
            </a:fld>
            <a:endParaRPr lang="en-DE"/>
          </a:p>
        </p:txBody>
      </p:sp>
      <p:sp>
        <p:nvSpPr>
          <p:cNvPr id="3" name="Footer Placeholder 2">
            <a:extLst>
              <a:ext uri="{FF2B5EF4-FFF2-40B4-BE49-F238E27FC236}">
                <a16:creationId xmlns:a16="http://schemas.microsoft.com/office/drawing/2014/main" id="{D3EC2300-9C74-9923-88D9-76F24FDABC79}"/>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3C48CE88-A8CB-F6AD-3471-F029E2CB05E4}"/>
              </a:ext>
            </a:extLst>
          </p:cNvPr>
          <p:cNvSpPr>
            <a:spLocks noGrp="1"/>
          </p:cNvSpPr>
          <p:nvPr>
            <p:ph type="sldNum" sz="quarter" idx="12"/>
          </p:nvPr>
        </p:nvSpPr>
        <p:spPr/>
        <p:txBody>
          <a:bodyPr/>
          <a:lstStyle/>
          <a:p>
            <a:fld id="{C54E697A-42C0-42AE-B03B-D8725494DACC}" type="slidenum">
              <a:rPr lang="en-DE" smtClean="0"/>
              <a:t>‹#›</a:t>
            </a:fld>
            <a:endParaRPr lang="en-DE"/>
          </a:p>
        </p:txBody>
      </p:sp>
    </p:spTree>
    <p:extLst>
      <p:ext uri="{BB962C8B-B14F-4D97-AF65-F5344CB8AC3E}">
        <p14:creationId xmlns:p14="http://schemas.microsoft.com/office/powerpoint/2010/main" val="11826281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FFEF8-77F1-2D52-0B9B-11C17B0F66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Content Placeholder 2">
            <a:extLst>
              <a:ext uri="{FF2B5EF4-FFF2-40B4-BE49-F238E27FC236}">
                <a16:creationId xmlns:a16="http://schemas.microsoft.com/office/drawing/2014/main" id="{153E1EE1-9C86-DBE3-4582-0319A6A55F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Text Placeholder 3">
            <a:extLst>
              <a:ext uri="{FF2B5EF4-FFF2-40B4-BE49-F238E27FC236}">
                <a16:creationId xmlns:a16="http://schemas.microsoft.com/office/drawing/2014/main" id="{979DD265-A646-E367-31EB-53BC4B5FDC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A77382-98B3-0FD0-56AE-20744449DCE9}"/>
              </a:ext>
            </a:extLst>
          </p:cNvPr>
          <p:cNvSpPr>
            <a:spLocks noGrp="1"/>
          </p:cNvSpPr>
          <p:nvPr>
            <p:ph type="dt" sz="half" idx="10"/>
          </p:nvPr>
        </p:nvSpPr>
        <p:spPr/>
        <p:txBody>
          <a:bodyPr/>
          <a:lstStyle/>
          <a:p>
            <a:fld id="{63F35903-4BA7-4789-92C6-C004B73AB8A2}" type="datetimeFigureOut">
              <a:rPr lang="en-DE" smtClean="0"/>
              <a:t>17/09/2024</a:t>
            </a:fld>
            <a:endParaRPr lang="en-DE"/>
          </a:p>
        </p:txBody>
      </p:sp>
      <p:sp>
        <p:nvSpPr>
          <p:cNvPr id="6" name="Footer Placeholder 5">
            <a:extLst>
              <a:ext uri="{FF2B5EF4-FFF2-40B4-BE49-F238E27FC236}">
                <a16:creationId xmlns:a16="http://schemas.microsoft.com/office/drawing/2014/main" id="{EB29E573-119C-9988-9C26-ACFDD47EC58A}"/>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F634D677-52AB-D094-4143-50ED61282F7F}"/>
              </a:ext>
            </a:extLst>
          </p:cNvPr>
          <p:cNvSpPr>
            <a:spLocks noGrp="1"/>
          </p:cNvSpPr>
          <p:nvPr>
            <p:ph type="sldNum" sz="quarter" idx="12"/>
          </p:nvPr>
        </p:nvSpPr>
        <p:spPr/>
        <p:txBody>
          <a:bodyPr/>
          <a:lstStyle/>
          <a:p>
            <a:fld id="{C54E697A-42C0-42AE-B03B-D8725494DACC}" type="slidenum">
              <a:rPr lang="en-DE" smtClean="0"/>
              <a:t>‹#›</a:t>
            </a:fld>
            <a:endParaRPr lang="en-DE"/>
          </a:p>
        </p:txBody>
      </p:sp>
    </p:spTree>
    <p:extLst>
      <p:ext uri="{BB962C8B-B14F-4D97-AF65-F5344CB8AC3E}">
        <p14:creationId xmlns:p14="http://schemas.microsoft.com/office/powerpoint/2010/main" val="538935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C0E0-E126-043D-453C-DDE745946D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Picture Placeholder 2">
            <a:extLst>
              <a:ext uri="{FF2B5EF4-FFF2-40B4-BE49-F238E27FC236}">
                <a16:creationId xmlns:a16="http://schemas.microsoft.com/office/drawing/2014/main" id="{D959F595-FEA7-97D1-2C7B-1DCBDC36AF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0AFA7809-7CAC-2E07-C546-36F8F66BD9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4A197-AE4A-CFBE-20FB-7DC9F00BDD22}"/>
              </a:ext>
            </a:extLst>
          </p:cNvPr>
          <p:cNvSpPr>
            <a:spLocks noGrp="1"/>
          </p:cNvSpPr>
          <p:nvPr>
            <p:ph type="dt" sz="half" idx="10"/>
          </p:nvPr>
        </p:nvSpPr>
        <p:spPr/>
        <p:txBody>
          <a:bodyPr/>
          <a:lstStyle/>
          <a:p>
            <a:fld id="{63F35903-4BA7-4789-92C6-C004B73AB8A2}" type="datetimeFigureOut">
              <a:rPr lang="en-DE" smtClean="0"/>
              <a:t>17/09/2024</a:t>
            </a:fld>
            <a:endParaRPr lang="en-DE"/>
          </a:p>
        </p:txBody>
      </p:sp>
      <p:sp>
        <p:nvSpPr>
          <p:cNvPr id="6" name="Footer Placeholder 5">
            <a:extLst>
              <a:ext uri="{FF2B5EF4-FFF2-40B4-BE49-F238E27FC236}">
                <a16:creationId xmlns:a16="http://schemas.microsoft.com/office/drawing/2014/main" id="{E9191674-F7BF-BBBF-AA25-E1AEDADDBCFA}"/>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E1C11A8E-C158-26CF-55F4-5448070C3209}"/>
              </a:ext>
            </a:extLst>
          </p:cNvPr>
          <p:cNvSpPr>
            <a:spLocks noGrp="1"/>
          </p:cNvSpPr>
          <p:nvPr>
            <p:ph type="sldNum" sz="quarter" idx="12"/>
          </p:nvPr>
        </p:nvSpPr>
        <p:spPr/>
        <p:txBody>
          <a:bodyPr/>
          <a:lstStyle/>
          <a:p>
            <a:fld id="{C54E697A-42C0-42AE-B03B-D8725494DACC}" type="slidenum">
              <a:rPr lang="en-DE" smtClean="0"/>
              <a:t>‹#›</a:t>
            </a:fld>
            <a:endParaRPr lang="en-DE"/>
          </a:p>
        </p:txBody>
      </p:sp>
    </p:spTree>
    <p:extLst>
      <p:ext uri="{BB962C8B-B14F-4D97-AF65-F5344CB8AC3E}">
        <p14:creationId xmlns:p14="http://schemas.microsoft.com/office/powerpoint/2010/main" val="3958260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26D69-5B9D-DBE7-397E-FB6D3DC059D8}"/>
              </a:ext>
            </a:extLst>
          </p:cNvPr>
          <p:cNvSpPr>
            <a:spLocks noGrp="1"/>
          </p:cNvSpPr>
          <p:nvPr>
            <p:ph type="title"/>
          </p:nvPr>
        </p:nvSpPr>
        <p:spPr/>
        <p:txBody>
          <a:bodyPr/>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B73B8E3B-58EC-18D3-96FD-0FF00DD63F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51DD0F39-7985-9B7E-0A2E-1EB667CFA4B5}"/>
              </a:ext>
            </a:extLst>
          </p:cNvPr>
          <p:cNvSpPr>
            <a:spLocks noGrp="1"/>
          </p:cNvSpPr>
          <p:nvPr>
            <p:ph type="dt" sz="half" idx="10"/>
          </p:nvPr>
        </p:nvSpPr>
        <p:spPr/>
        <p:txBody>
          <a:bodyPr/>
          <a:lstStyle/>
          <a:p>
            <a:fld id="{63F35903-4BA7-4789-92C6-C004B73AB8A2}" type="datetimeFigureOut">
              <a:rPr lang="en-DE" smtClean="0"/>
              <a:t>17/09/2024</a:t>
            </a:fld>
            <a:endParaRPr lang="en-DE"/>
          </a:p>
        </p:txBody>
      </p:sp>
      <p:sp>
        <p:nvSpPr>
          <p:cNvPr id="5" name="Footer Placeholder 4">
            <a:extLst>
              <a:ext uri="{FF2B5EF4-FFF2-40B4-BE49-F238E27FC236}">
                <a16:creationId xmlns:a16="http://schemas.microsoft.com/office/drawing/2014/main" id="{D2EBC508-69C8-82AD-60FC-9C295923EDE7}"/>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DF42EBCF-D5A2-BA37-3060-CE633A04E8A7}"/>
              </a:ext>
            </a:extLst>
          </p:cNvPr>
          <p:cNvSpPr>
            <a:spLocks noGrp="1"/>
          </p:cNvSpPr>
          <p:nvPr>
            <p:ph type="sldNum" sz="quarter" idx="12"/>
          </p:nvPr>
        </p:nvSpPr>
        <p:spPr/>
        <p:txBody>
          <a:bodyPr/>
          <a:lstStyle/>
          <a:p>
            <a:fld id="{C54E697A-42C0-42AE-B03B-D8725494DACC}" type="slidenum">
              <a:rPr lang="en-DE" smtClean="0"/>
              <a:t>‹#›</a:t>
            </a:fld>
            <a:endParaRPr lang="en-DE"/>
          </a:p>
        </p:txBody>
      </p:sp>
    </p:spTree>
    <p:extLst>
      <p:ext uri="{BB962C8B-B14F-4D97-AF65-F5344CB8AC3E}">
        <p14:creationId xmlns:p14="http://schemas.microsoft.com/office/powerpoint/2010/main" val="3305826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582B3-FBC6-7D1F-19E9-56CC94004512}"/>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D64E3485-C3F5-B4DC-8042-4D4E7868BB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Content Placeholder 3">
            <a:extLst>
              <a:ext uri="{FF2B5EF4-FFF2-40B4-BE49-F238E27FC236}">
                <a16:creationId xmlns:a16="http://schemas.microsoft.com/office/drawing/2014/main" id="{BBB13A2C-55D3-3474-44A0-8D0C1D3902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5" name="Date Placeholder 4">
            <a:extLst>
              <a:ext uri="{FF2B5EF4-FFF2-40B4-BE49-F238E27FC236}">
                <a16:creationId xmlns:a16="http://schemas.microsoft.com/office/drawing/2014/main" id="{FD9C1238-07A8-862F-3721-356F343D8E40}"/>
              </a:ext>
            </a:extLst>
          </p:cNvPr>
          <p:cNvSpPr>
            <a:spLocks noGrp="1"/>
          </p:cNvSpPr>
          <p:nvPr>
            <p:ph type="dt" sz="half" idx="10"/>
          </p:nvPr>
        </p:nvSpPr>
        <p:spPr/>
        <p:txBody>
          <a:bodyPr/>
          <a:lstStyle/>
          <a:p>
            <a:fld id="{55225419-D078-4F8E-B224-36A0AB70996A}" type="datetimeFigureOut">
              <a:rPr lang="en-DE" smtClean="0"/>
              <a:t>17/09/2024</a:t>
            </a:fld>
            <a:endParaRPr lang="en-DE"/>
          </a:p>
        </p:txBody>
      </p:sp>
      <p:sp>
        <p:nvSpPr>
          <p:cNvPr id="6" name="Footer Placeholder 5">
            <a:extLst>
              <a:ext uri="{FF2B5EF4-FFF2-40B4-BE49-F238E27FC236}">
                <a16:creationId xmlns:a16="http://schemas.microsoft.com/office/drawing/2014/main" id="{BBF075A0-99BD-D344-83AE-0070CAD130FA}"/>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F16F648A-7F24-6455-032E-EB340ECA2D7A}"/>
              </a:ext>
            </a:extLst>
          </p:cNvPr>
          <p:cNvSpPr>
            <a:spLocks noGrp="1"/>
          </p:cNvSpPr>
          <p:nvPr>
            <p:ph type="sldNum" sz="quarter" idx="12"/>
          </p:nvPr>
        </p:nvSpPr>
        <p:spPr/>
        <p:txBody>
          <a:bodyPr/>
          <a:lstStyle/>
          <a:p>
            <a:fld id="{F0F2D589-7A78-4B8C-8934-C79FED2E58C6}" type="slidenum">
              <a:rPr lang="en-DE" smtClean="0"/>
              <a:t>‹#›</a:t>
            </a:fld>
            <a:endParaRPr lang="en-DE"/>
          </a:p>
        </p:txBody>
      </p:sp>
    </p:spTree>
    <p:extLst>
      <p:ext uri="{BB962C8B-B14F-4D97-AF65-F5344CB8AC3E}">
        <p14:creationId xmlns:p14="http://schemas.microsoft.com/office/powerpoint/2010/main" val="2789017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E192DE-1BD6-96BE-1613-B6BDEA9C19D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1EF5DFAF-6B52-D3CD-1854-B90E04BB53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D35A8683-D0F6-D086-01BC-B9E8C0403B2C}"/>
              </a:ext>
            </a:extLst>
          </p:cNvPr>
          <p:cNvSpPr>
            <a:spLocks noGrp="1"/>
          </p:cNvSpPr>
          <p:nvPr>
            <p:ph type="dt" sz="half" idx="10"/>
          </p:nvPr>
        </p:nvSpPr>
        <p:spPr/>
        <p:txBody>
          <a:bodyPr/>
          <a:lstStyle/>
          <a:p>
            <a:fld id="{63F35903-4BA7-4789-92C6-C004B73AB8A2}" type="datetimeFigureOut">
              <a:rPr lang="en-DE" smtClean="0"/>
              <a:t>17/09/2024</a:t>
            </a:fld>
            <a:endParaRPr lang="en-DE"/>
          </a:p>
        </p:txBody>
      </p:sp>
      <p:sp>
        <p:nvSpPr>
          <p:cNvPr id="5" name="Footer Placeholder 4">
            <a:extLst>
              <a:ext uri="{FF2B5EF4-FFF2-40B4-BE49-F238E27FC236}">
                <a16:creationId xmlns:a16="http://schemas.microsoft.com/office/drawing/2014/main" id="{06D3517A-F31F-565C-6569-EE5A0E861100}"/>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73BDF2FE-86E2-5373-B3FD-128CC4EE1ED8}"/>
              </a:ext>
            </a:extLst>
          </p:cNvPr>
          <p:cNvSpPr>
            <a:spLocks noGrp="1"/>
          </p:cNvSpPr>
          <p:nvPr>
            <p:ph type="sldNum" sz="quarter" idx="12"/>
          </p:nvPr>
        </p:nvSpPr>
        <p:spPr/>
        <p:txBody>
          <a:bodyPr/>
          <a:lstStyle/>
          <a:p>
            <a:fld id="{C54E697A-42C0-42AE-B03B-D8725494DACC}" type="slidenum">
              <a:rPr lang="en-DE" smtClean="0"/>
              <a:t>‹#›</a:t>
            </a:fld>
            <a:endParaRPr lang="en-DE"/>
          </a:p>
        </p:txBody>
      </p:sp>
    </p:spTree>
    <p:extLst>
      <p:ext uri="{BB962C8B-B14F-4D97-AF65-F5344CB8AC3E}">
        <p14:creationId xmlns:p14="http://schemas.microsoft.com/office/powerpoint/2010/main" val="19346277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Einstieg Them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9FA98-C856-E044-BFF5-2A740457DB36}"/>
              </a:ext>
            </a:extLst>
          </p:cNvPr>
          <p:cNvSpPr>
            <a:spLocks noGrp="1"/>
          </p:cNvSpPr>
          <p:nvPr>
            <p:ph type="title" hasCustomPrompt="1"/>
          </p:nvPr>
        </p:nvSpPr>
        <p:spPr>
          <a:xfrm>
            <a:off x="577850" y="836613"/>
            <a:ext cx="11036300" cy="1476375"/>
          </a:xfrm>
        </p:spPr>
        <p:txBody>
          <a:bodyPr/>
          <a:lstStyle>
            <a:lvl1pPr algn="ctr">
              <a:defRPr cap="none" baseline="0">
                <a:solidFill>
                  <a:schemeClr val="accent2">
                    <a:alpha val="69875"/>
                  </a:schemeClr>
                </a:solidFill>
              </a:defRPr>
            </a:lvl1pPr>
          </a:lstStyle>
          <a:p>
            <a:r>
              <a:rPr lang="de-DE" dirty="0"/>
              <a:t>Headline 02 Kapitelüberschrift</a:t>
            </a:r>
          </a:p>
        </p:txBody>
      </p:sp>
      <p:sp>
        <p:nvSpPr>
          <p:cNvPr id="3" name="Inhaltsplatzhalter 2">
            <a:extLst>
              <a:ext uri="{FF2B5EF4-FFF2-40B4-BE49-F238E27FC236}">
                <a16:creationId xmlns:a16="http://schemas.microsoft.com/office/drawing/2014/main" id="{D2A781B0-9769-D341-B617-179DA74B86D9}"/>
              </a:ext>
            </a:extLst>
          </p:cNvPr>
          <p:cNvSpPr>
            <a:spLocks noGrp="1"/>
          </p:cNvSpPr>
          <p:nvPr>
            <p:ph idx="1"/>
          </p:nvPr>
        </p:nvSpPr>
        <p:spPr>
          <a:xfrm>
            <a:off x="577850" y="2692399"/>
            <a:ext cx="11036300" cy="3484563"/>
          </a:xfrm>
        </p:spPr>
        <p:txBody>
          <a:bodyPr lIns="0" tIns="0" rIns="0" bIns="0"/>
          <a:lstStyle>
            <a:lvl1pPr marL="0" indent="0" algn="ctr">
              <a:buFontTx/>
              <a:buNone/>
              <a:defRPr sz="2400"/>
            </a:lvl1pPr>
            <a:lvl2pPr marL="457200" indent="0" algn="ctr">
              <a:buFontTx/>
              <a:buNone/>
              <a:defRPr b="1" i="0">
                <a:solidFill>
                  <a:schemeClr val="accent3"/>
                </a:solidFill>
                <a:latin typeface="Source Sans Pro" panose="020B0503030403020204" pitchFamily="34" charset="77"/>
              </a:defRPr>
            </a:lvl2pPr>
            <a:lvl3pPr marL="914400" indent="0" algn="ctr">
              <a:buFontTx/>
              <a:buNone/>
              <a:defRPr/>
            </a:lvl3pPr>
            <a:lvl4pPr marL="1371600" indent="0" algn="ctr">
              <a:buFontTx/>
              <a:buNone/>
              <a:defRPr/>
            </a:lvl4pPr>
            <a:lvl5pPr marL="1828800" indent="0" algn="ctr">
              <a:buFontTx/>
              <a:buNone/>
              <a:defRPr/>
            </a:lvl5pPr>
          </a:lstStyle>
          <a:p>
            <a:pPr lvl="0"/>
            <a:r>
              <a:rPr lang="de-DE" dirty="0"/>
              <a:t>Mastertextformat bearbeiten</a:t>
            </a:r>
          </a:p>
          <a:p>
            <a:pPr lvl="1"/>
            <a:r>
              <a:rPr lang="de-DE" dirty="0"/>
              <a:t>Zweite Ebene</a:t>
            </a:r>
          </a:p>
        </p:txBody>
      </p:sp>
      <p:sp>
        <p:nvSpPr>
          <p:cNvPr id="8" name="Textplatzhalter 7">
            <a:extLst>
              <a:ext uri="{FF2B5EF4-FFF2-40B4-BE49-F238E27FC236}">
                <a16:creationId xmlns:a16="http://schemas.microsoft.com/office/drawing/2014/main" id="{7E2AD197-4354-804D-A1E7-59F2E7372BC5}"/>
              </a:ext>
            </a:extLst>
          </p:cNvPr>
          <p:cNvSpPr>
            <a:spLocks noGrp="1"/>
          </p:cNvSpPr>
          <p:nvPr>
            <p:ph type="body" sz="quarter" idx="13" hasCustomPrompt="1"/>
          </p:nvPr>
        </p:nvSpPr>
        <p:spPr>
          <a:xfrm>
            <a:off x="577850" y="288926"/>
            <a:ext cx="1398661" cy="224546"/>
          </a:xfrm>
        </p:spPr>
        <p:txBody>
          <a:bodyPr lIns="0" tIns="0" rIns="0" bIns="0">
            <a:noAutofit/>
          </a:bodyPr>
          <a:lstStyle>
            <a:lvl1pPr marL="0" indent="0">
              <a:buFontTx/>
              <a:buNone/>
              <a:defRPr sz="2000" cap="all" baseline="0">
                <a:solidFill>
                  <a:schemeClr val="tx2"/>
                </a:solidFill>
              </a:defRPr>
            </a:lvl1pPr>
          </a:lstStyle>
          <a:p>
            <a:pPr lvl="0"/>
            <a:r>
              <a:rPr lang="de-DE" dirty="0"/>
              <a:t>THEMA HIER</a:t>
            </a:r>
          </a:p>
        </p:txBody>
      </p:sp>
      <p:sp>
        <p:nvSpPr>
          <p:cNvPr id="9" name="Rechteck 8">
            <a:extLst>
              <a:ext uri="{FF2B5EF4-FFF2-40B4-BE49-F238E27FC236}">
                <a16:creationId xmlns:a16="http://schemas.microsoft.com/office/drawing/2014/main" id="{E646730D-D583-C94D-B95A-27110E684F13}"/>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55EBD504-B8B4-9347-9CED-32AA328E963C}"/>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7974DF12-08C6-654E-9569-4C87E78C33CF}"/>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oliennummernplatzhalter 11">
            <a:extLst>
              <a:ext uri="{FF2B5EF4-FFF2-40B4-BE49-F238E27FC236}">
                <a16:creationId xmlns:a16="http://schemas.microsoft.com/office/drawing/2014/main" id="{8F191EEA-28FA-46AA-B777-ADFCA32B3D42}"/>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a:t>
            </a:fld>
            <a:endParaRPr lang="de-DE" dirty="0"/>
          </a:p>
        </p:txBody>
      </p:sp>
      <p:pic>
        <p:nvPicPr>
          <p:cNvPr id="15" name="Grafik 14">
            <a:extLst>
              <a:ext uri="{FF2B5EF4-FFF2-40B4-BE49-F238E27FC236}">
                <a16:creationId xmlns:a16="http://schemas.microsoft.com/office/drawing/2014/main" id="{B2687BE2-EE01-4255-AD87-2AE7940BDA52}"/>
              </a:ext>
            </a:extLst>
          </p:cNvPr>
          <p:cNvPicPr>
            <a:picLocks noChangeAspect="1"/>
          </p:cNvPicPr>
          <p:nvPr userDrawn="1"/>
        </p:nvPicPr>
        <p:blipFill rotWithShape="1">
          <a:blip r:embed="rId2"/>
          <a:srcRect t="16098" b="9201"/>
          <a:stretch/>
        </p:blipFill>
        <p:spPr>
          <a:xfrm>
            <a:off x="10382354" y="6371339"/>
            <a:ext cx="1398661" cy="365126"/>
          </a:xfrm>
          <a:prstGeom prst="rect">
            <a:avLst/>
          </a:prstGeom>
        </p:spPr>
      </p:pic>
    </p:spTree>
    <p:extLst>
      <p:ext uri="{BB962C8B-B14F-4D97-AF65-F5344CB8AC3E}">
        <p14:creationId xmlns:p14="http://schemas.microsoft.com/office/powerpoint/2010/main" val="29877079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Folie, Texte, Aufzählung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C42AE-97C8-B14D-B96E-C0E491150703}"/>
              </a:ext>
            </a:extLst>
          </p:cNvPr>
          <p:cNvSpPr>
            <a:spLocks noGrp="1"/>
          </p:cNvSpPr>
          <p:nvPr>
            <p:ph type="title" hasCustomPrompt="1"/>
          </p:nvPr>
        </p:nvSpPr>
        <p:spPr>
          <a:xfrm>
            <a:off x="577850" y="836613"/>
            <a:ext cx="5340350" cy="446087"/>
          </a:xfrm>
        </p:spPr>
        <p:txBody>
          <a:bodyPr anchor="b">
            <a:noAutofit/>
          </a:bodyPr>
          <a:lstStyle>
            <a:lvl1pPr>
              <a:defRPr sz="2400">
                <a:solidFill>
                  <a:schemeClr val="tx2"/>
                </a:solidFill>
              </a:defRPr>
            </a:lvl1pPr>
          </a:lstStyle>
          <a:p>
            <a:r>
              <a:rPr lang="de-DE" dirty="0"/>
              <a:t>Headline 1.1. blau 24 PT</a:t>
            </a:r>
          </a:p>
        </p:txBody>
      </p:sp>
      <p:sp>
        <p:nvSpPr>
          <p:cNvPr id="3" name="Textplatzhalter 2">
            <a:extLst>
              <a:ext uri="{FF2B5EF4-FFF2-40B4-BE49-F238E27FC236}">
                <a16:creationId xmlns:a16="http://schemas.microsoft.com/office/drawing/2014/main" id="{3101CC29-DC3E-4E4A-897B-EC9B6FECC346}"/>
              </a:ext>
            </a:extLst>
          </p:cNvPr>
          <p:cNvSpPr>
            <a:spLocks noGrp="1"/>
          </p:cNvSpPr>
          <p:nvPr>
            <p:ph type="body" idx="1"/>
          </p:nvPr>
        </p:nvSpPr>
        <p:spPr>
          <a:xfrm>
            <a:off x="577850" y="1502172"/>
            <a:ext cx="5314950" cy="4708128"/>
          </a:xfrm>
        </p:spPr>
        <p:txBody>
          <a:bodyPr lIns="0" tIns="0" rIns="0" bIns="0">
            <a:noAutofit/>
          </a:bodyPr>
          <a:lstStyle>
            <a:lvl1pPr marL="285750" indent="-285750">
              <a:lnSpc>
                <a:spcPts val="2500"/>
              </a:lnSpc>
              <a:spcBef>
                <a:spcPts val="500"/>
              </a:spcBef>
              <a:buFont typeface="Arial" panose="020B0604020202020204" pitchFamily="34" charset="0"/>
              <a:buChar char="•"/>
              <a:defRPr sz="1600" b="1" i="0">
                <a:solidFill>
                  <a:schemeClr val="tx1"/>
                </a:solidFill>
                <a:latin typeface="Source Sans Pro Semibold" panose="020B0503030403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a:p>
            <a:pPr lvl="0"/>
            <a:r>
              <a:rPr lang="de-DE" dirty="0"/>
              <a:t>L </a:t>
            </a:r>
            <a:r>
              <a:rPr lang="de-DE" dirty="0" err="1"/>
              <a:t>sdfasödlfasdf</a:t>
            </a:r>
            <a:endParaRPr lang="de-DE" dirty="0"/>
          </a:p>
        </p:txBody>
      </p:sp>
      <p:sp>
        <p:nvSpPr>
          <p:cNvPr id="10" name="Bildplatzhalter 9">
            <a:extLst>
              <a:ext uri="{FF2B5EF4-FFF2-40B4-BE49-F238E27FC236}">
                <a16:creationId xmlns:a16="http://schemas.microsoft.com/office/drawing/2014/main" id="{D6AE1CAD-EEB0-414C-BAC5-0672F1BA05BC}"/>
              </a:ext>
            </a:extLst>
          </p:cNvPr>
          <p:cNvSpPr>
            <a:spLocks noGrp="1"/>
          </p:cNvSpPr>
          <p:nvPr>
            <p:ph type="pic" sz="quarter" idx="14"/>
          </p:nvPr>
        </p:nvSpPr>
        <p:spPr>
          <a:xfrm>
            <a:off x="6096000" y="836614"/>
            <a:ext cx="5518150" cy="3779836"/>
          </a:xfrm>
          <a:solidFill>
            <a:schemeClr val="bg1">
              <a:lumMod val="95000"/>
            </a:schemeClr>
          </a:solidFill>
        </p:spPr>
        <p:txBody>
          <a:bodyPr/>
          <a:lstStyle>
            <a:lvl1pPr marL="0" indent="0">
              <a:buFontTx/>
              <a:buNone/>
              <a:defRPr>
                <a:solidFill>
                  <a:schemeClr val="bg1">
                    <a:lumMod val="75000"/>
                  </a:schemeClr>
                </a:solidFill>
              </a:defRPr>
            </a:lvl1pPr>
          </a:lstStyle>
          <a:p>
            <a:endParaRPr lang="de-DE" dirty="0"/>
          </a:p>
        </p:txBody>
      </p:sp>
      <p:sp>
        <p:nvSpPr>
          <p:cNvPr id="5" name="Textplatzhalter 4">
            <a:extLst>
              <a:ext uri="{FF2B5EF4-FFF2-40B4-BE49-F238E27FC236}">
                <a16:creationId xmlns:a16="http://schemas.microsoft.com/office/drawing/2014/main" id="{70AA9CCE-EA4A-BE49-8BD2-AFBE56982762}"/>
              </a:ext>
            </a:extLst>
          </p:cNvPr>
          <p:cNvSpPr>
            <a:spLocks noGrp="1"/>
          </p:cNvSpPr>
          <p:nvPr>
            <p:ph type="body" sz="quarter" idx="15" hasCustomPrompt="1"/>
          </p:nvPr>
        </p:nvSpPr>
        <p:spPr>
          <a:xfrm>
            <a:off x="6096000" y="4737100"/>
            <a:ext cx="5518150" cy="1485900"/>
          </a:xfrm>
        </p:spPr>
        <p:txBody>
          <a:bodyPr lIns="0" tIns="0" rIns="0" bIns="0"/>
          <a:lstStyle>
            <a:lvl1pPr marL="0" indent="0">
              <a:lnSpc>
                <a:spcPts val="2500"/>
              </a:lnSpc>
              <a:spcBef>
                <a:spcPts val="0"/>
              </a:spcBef>
              <a:buFontTx/>
              <a:buNone/>
              <a:defRPr sz="1200"/>
            </a:lvl1pPr>
            <a:lvl2pPr marL="457200" indent="0">
              <a:buNone/>
              <a:defRPr/>
            </a:lvl2pPr>
          </a:lstStyle>
          <a:p>
            <a:pPr lvl="0"/>
            <a:r>
              <a:rPr lang="de-DE" dirty="0"/>
              <a:t>Hier eine Bildunterschrift</a:t>
            </a:r>
          </a:p>
          <a:p>
            <a:pPr lvl="1"/>
            <a:endParaRPr lang="de-DE" dirty="0"/>
          </a:p>
        </p:txBody>
      </p:sp>
      <p:sp>
        <p:nvSpPr>
          <p:cNvPr id="9" name="Textplatzhalter 7">
            <a:extLst>
              <a:ext uri="{FF2B5EF4-FFF2-40B4-BE49-F238E27FC236}">
                <a16:creationId xmlns:a16="http://schemas.microsoft.com/office/drawing/2014/main" id="{BA25D584-1671-5444-81B4-DC10487C3263}"/>
              </a:ext>
            </a:extLst>
          </p:cNvPr>
          <p:cNvSpPr>
            <a:spLocks noGrp="1"/>
          </p:cNvSpPr>
          <p:nvPr>
            <p:ph type="body" sz="quarter" idx="13"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11" name="Rechteck 10">
            <a:extLst>
              <a:ext uri="{FF2B5EF4-FFF2-40B4-BE49-F238E27FC236}">
                <a16:creationId xmlns:a16="http://schemas.microsoft.com/office/drawing/2014/main" id="{6EF35810-44AF-0840-83B1-2D91259F44AB}"/>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F53E7EE6-F204-5D4F-B230-BAFF77E5CF8B}"/>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4E2FD814-93AA-4342-B25F-53DEB6D1EC35}"/>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oliennummernplatzhalter 11">
            <a:extLst>
              <a:ext uri="{FF2B5EF4-FFF2-40B4-BE49-F238E27FC236}">
                <a16:creationId xmlns:a16="http://schemas.microsoft.com/office/drawing/2014/main" id="{5694B644-B242-414A-A824-E6F19C82B6EB}"/>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e-DE" dirty="0"/>
          </a:p>
        </p:txBody>
      </p:sp>
      <p:sp>
        <p:nvSpPr>
          <p:cNvPr id="23" name="Fußzeilenplatzhalter 4">
            <a:extLst>
              <a:ext uri="{FF2B5EF4-FFF2-40B4-BE49-F238E27FC236}">
                <a16:creationId xmlns:a16="http://schemas.microsoft.com/office/drawing/2014/main" id="{C155008D-C5AD-4B7C-B0F3-DF57B76FA5BB}"/>
              </a:ext>
            </a:extLst>
          </p:cNvPr>
          <p:cNvSpPr>
            <a:spLocks noGrp="1"/>
          </p:cNvSpPr>
          <p:nvPr>
            <p:ph type="ftr" sz="quarter" idx="17"/>
          </p:nvPr>
        </p:nvSpPr>
        <p:spPr>
          <a:xfrm>
            <a:off x="500918" y="6393825"/>
            <a:ext cx="4114800"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de-DE"/>
              <a:t>C. Wang | Photocathodes for SRF photoinjectors: exploring GaN and multi-alkali options| 29.03.2022</a:t>
            </a:r>
          </a:p>
        </p:txBody>
      </p:sp>
      <p:sp>
        <p:nvSpPr>
          <p:cNvPr id="24" name="Foliennummernplatzhalter 11">
            <a:extLst>
              <a:ext uri="{FF2B5EF4-FFF2-40B4-BE49-F238E27FC236}">
                <a16:creationId xmlns:a16="http://schemas.microsoft.com/office/drawing/2014/main" id="{D632255B-B14F-4D4D-9635-ED3A8A42C796}"/>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a:t>
            </a:fld>
            <a:endParaRPr lang="de-DE" dirty="0"/>
          </a:p>
        </p:txBody>
      </p:sp>
      <p:pic>
        <p:nvPicPr>
          <p:cNvPr id="25" name="Grafik 24">
            <a:extLst>
              <a:ext uri="{FF2B5EF4-FFF2-40B4-BE49-F238E27FC236}">
                <a16:creationId xmlns:a16="http://schemas.microsoft.com/office/drawing/2014/main" id="{A46C6E44-73CF-402F-A117-0EB8BB6A2946}"/>
              </a:ext>
            </a:extLst>
          </p:cNvPr>
          <p:cNvPicPr>
            <a:picLocks noChangeAspect="1"/>
          </p:cNvPicPr>
          <p:nvPr userDrawn="1"/>
        </p:nvPicPr>
        <p:blipFill rotWithShape="1">
          <a:blip r:embed="rId2"/>
          <a:srcRect t="16098" b="9201"/>
          <a:stretch/>
        </p:blipFill>
        <p:spPr>
          <a:xfrm>
            <a:off x="10382354" y="6371339"/>
            <a:ext cx="1398661" cy="365126"/>
          </a:xfrm>
          <a:prstGeom prst="rect">
            <a:avLst/>
          </a:prstGeom>
        </p:spPr>
      </p:pic>
    </p:spTree>
    <p:extLst>
      <p:ext uri="{BB962C8B-B14F-4D97-AF65-F5344CB8AC3E}">
        <p14:creationId xmlns:p14="http://schemas.microsoft.com/office/powerpoint/2010/main" val="3996840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62BB7-FD7B-DF62-0345-7F0F4E0DA299}"/>
              </a:ext>
            </a:extLst>
          </p:cNvPr>
          <p:cNvSpPr>
            <a:spLocks noGrp="1"/>
          </p:cNvSpPr>
          <p:nvPr>
            <p:ph type="title"/>
          </p:nvPr>
        </p:nvSpPr>
        <p:spPr>
          <a:xfrm>
            <a:off x="839788" y="365125"/>
            <a:ext cx="10515600" cy="1325563"/>
          </a:xfrm>
        </p:spPr>
        <p:txBody>
          <a:bodyPr/>
          <a:lstStyle/>
          <a:p>
            <a:r>
              <a:rPr lang="en-US"/>
              <a:t>Click to edit Master title style</a:t>
            </a:r>
            <a:endParaRPr lang="en-DE"/>
          </a:p>
        </p:txBody>
      </p:sp>
      <p:sp>
        <p:nvSpPr>
          <p:cNvPr id="3" name="Text Placeholder 2">
            <a:extLst>
              <a:ext uri="{FF2B5EF4-FFF2-40B4-BE49-F238E27FC236}">
                <a16:creationId xmlns:a16="http://schemas.microsoft.com/office/drawing/2014/main" id="{817E7361-F9DF-18DB-3631-610F48E26F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D79D1-8239-8587-9CE6-CF343D34B3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5" name="Text Placeholder 4">
            <a:extLst>
              <a:ext uri="{FF2B5EF4-FFF2-40B4-BE49-F238E27FC236}">
                <a16:creationId xmlns:a16="http://schemas.microsoft.com/office/drawing/2014/main" id="{83ECD630-581C-0A27-7DBE-06D174C455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4C11EF-0644-B108-0E9D-9E806883C6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7" name="Date Placeholder 6">
            <a:extLst>
              <a:ext uri="{FF2B5EF4-FFF2-40B4-BE49-F238E27FC236}">
                <a16:creationId xmlns:a16="http://schemas.microsoft.com/office/drawing/2014/main" id="{2B500F39-C361-DD65-C21D-4788399E1C2A}"/>
              </a:ext>
            </a:extLst>
          </p:cNvPr>
          <p:cNvSpPr>
            <a:spLocks noGrp="1"/>
          </p:cNvSpPr>
          <p:nvPr>
            <p:ph type="dt" sz="half" idx="10"/>
          </p:nvPr>
        </p:nvSpPr>
        <p:spPr/>
        <p:txBody>
          <a:bodyPr/>
          <a:lstStyle/>
          <a:p>
            <a:fld id="{55225419-D078-4F8E-B224-36A0AB70996A}" type="datetimeFigureOut">
              <a:rPr lang="en-DE" smtClean="0"/>
              <a:t>17/09/2024</a:t>
            </a:fld>
            <a:endParaRPr lang="en-DE"/>
          </a:p>
        </p:txBody>
      </p:sp>
      <p:sp>
        <p:nvSpPr>
          <p:cNvPr id="8" name="Footer Placeholder 7">
            <a:extLst>
              <a:ext uri="{FF2B5EF4-FFF2-40B4-BE49-F238E27FC236}">
                <a16:creationId xmlns:a16="http://schemas.microsoft.com/office/drawing/2014/main" id="{89F7C674-C3C5-6FD5-B6B7-F49A23846E4C}"/>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EC223B54-231C-FDDA-0CD0-9B6148F324EF}"/>
              </a:ext>
            </a:extLst>
          </p:cNvPr>
          <p:cNvSpPr>
            <a:spLocks noGrp="1"/>
          </p:cNvSpPr>
          <p:nvPr>
            <p:ph type="sldNum" sz="quarter" idx="12"/>
          </p:nvPr>
        </p:nvSpPr>
        <p:spPr/>
        <p:txBody>
          <a:bodyPr/>
          <a:lstStyle/>
          <a:p>
            <a:fld id="{F0F2D589-7A78-4B8C-8934-C79FED2E58C6}" type="slidenum">
              <a:rPr lang="en-DE" smtClean="0"/>
              <a:t>‹#›</a:t>
            </a:fld>
            <a:endParaRPr lang="en-DE"/>
          </a:p>
        </p:txBody>
      </p:sp>
    </p:spTree>
    <p:extLst>
      <p:ext uri="{BB962C8B-B14F-4D97-AF65-F5344CB8AC3E}">
        <p14:creationId xmlns:p14="http://schemas.microsoft.com/office/powerpoint/2010/main" val="3022165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56615-5F96-7584-B93A-98749D6E4F1E}"/>
              </a:ext>
            </a:extLst>
          </p:cNvPr>
          <p:cNvSpPr>
            <a:spLocks noGrp="1"/>
          </p:cNvSpPr>
          <p:nvPr>
            <p:ph type="title"/>
          </p:nvPr>
        </p:nvSpPr>
        <p:spPr/>
        <p:txBody>
          <a:bodyPr/>
          <a:lstStyle/>
          <a:p>
            <a:r>
              <a:rPr lang="en-US"/>
              <a:t>Click to edit Master title style</a:t>
            </a:r>
            <a:endParaRPr lang="en-DE"/>
          </a:p>
        </p:txBody>
      </p:sp>
      <p:sp>
        <p:nvSpPr>
          <p:cNvPr id="3" name="Date Placeholder 2">
            <a:extLst>
              <a:ext uri="{FF2B5EF4-FFF2-40B4-BE49-F238E27FC236}">
                <a16:creationId xmlns:a16="http://schemas.microsoft.com/office/drawing/2014/main" id="{BE383F22-C53D-FCA8-EEB0-180EFB0AF06A}"/>
              </a:ext>
            </a:extLst>
          </p:cNvPr>
          <p:cNvSpPr>
            <a:spLocks noGrp="1"/>
          </p:cNvSpPr>
          <p:nvPr>
            <p:ph type="dt" sz="half" idx="10"/>
          </p:nvPr>
        </p:nvSpPr>
        <p:spPr/>
        <p:txBody>
          <a:bodyPr/>
          <a:lstStyle/>
          <a:p>
            <a:fld id="{55225419-D078-4F8E-B224-36A0AB70996A}" type="datetimeFigureOut">
              <a:rPr lang="en-DE" smtClean="0"/>
              <a:t>17/09/2024</a:t>
            </a:fld>
            <a:endParaRPr lang="en-DE"/>
          </a:p>
        </p:txBody>
      </p:sp>
      <p:sp>
        <p:nvSpPr>
          <p:cNvPr id="4" name="Footer Placeholder 3">
            <a:extLst>
              <a:ext uri="{FF2B5EF4-FFF2-40B4-BE49-F238E27FC236}">
                <a16:creationId xmlns:a16="http://schemas.microsoft.com/office/drawing/2014/main" id="{9C1FE3FA-2E26-F0C4-7768-4C1539579A6C}"/>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1A57F7C4-9919-7DED-DE96-9C46F9AF52C1}"/>
              </a:ext>
            </a:extLst>
          </p:cNvPr>
          <p:cNvSpPr>
            <a:spLocks noGrp="1"/>
          </p:cNvSpPr>
          <p:nvPr>
            <p:ph type="sldNum" sz="quarter" idx="12"/>
          </p:nvPr>
        </p:nvSpPr>
        <p:spPr/>
        <p:txBody>
          <a:bodyPr/>
          <a:lstStyle/>
          <a:p>
            <a:fld id="{F0F2D589-7A78-4B8C-8934-C79FED2E58C6}" type="slidenum">
              <a:rPr lang="en-DE" smtClean="0"/>
              <a:t>‹#›</a:t>
            </a:fld>
            <a:endParaRPr lang="en-DE"/>
          </a:p>
        </p:txBody>
      </p:sp>
    </p:spTree>
    <p:extLst>
      <p:ext uri="{BB962C8B-B14F-4D97-AF65-F5344CB8AC3E}">
        <p14:creationId xmlns:p14="http://schemas.microsoft.com/office/powerpoint/2010/main" val="205035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113BB-48C2-D99B-D4EC-1A5091CD37F3}"/>
              </a:ext>
            </a:extLst>
          </p:cNvPr>
          <p:cNvSpPr>
            <a:spLocks noGrp="1"/>
          </p:cNvSpPr>
          <p:nvPr>
            <p:ph type="dt" sz="half" idx="10"/>
          </p:nvPr>
        </p:nvSpPr>
        <p:spPr/>
        <p:txBody>
          <a:bodyPr/>
          <a:lstStyle/>
          <a:p>
            <a:fld id="{55225419-D078-4F8E-B224-36A0AB70996A}" type="datetimeFigureOut">
              <a:rPr lang="en-DE" smtClean="0"/>
              <a:t>17/09/2024</a:t>
            </a:fld>
            <a:endParaRPr lang="en-DE"/>
          </a:p>
        </p:txBody>
      </p:sp>
      <p:sp>
        <p:nvSpPr>
          <p:cNvPr id="3" name="Footer Placeholder 2">
            <a:extLst>
              <a:ext uri="{FF2B5EF4-FFF2-40B4-BE49-F238E27FC236}">
                <a16:creationId xmlns:a16="http://schemas.microsoft.com/office/drawing/2014/main" id="{B81FB92F-D136-3285-58BF-8E6E21872554}"/>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F2D242E1-A48B-DB8D-36AA-D76868408D96}"/>
              </a:ext>
            </a:extLst>
          </p:cNvPr>
          <p:cNvSpPr>
            <a:spLocks noGrp="1"/>
          </p:cNvSpPr>
          <p:nvPr>
            <p:ph type="sldNum" sz="quarter" idx="12"/>
          </p:nvPr>
        </p:nvSpPr>
        <p:spPr/>
        <p:txBody>
          <a:bodyPr/>
          <a:lstStyle/>
          <a:p>
            <a:fld id="{F0F2D589-7A78-4B8C-8934-C79FED2E58C6}" type="slidenum">
              <a:rPr lang="en-DE" smtClean="0"/>
              <a:t>‹#›</a:t>
            </a:fld>
            <a:endParaRPr lang="en-DE"/>
          </a:p>
        </p:txBody>
      </p:sp>
    </p:spTree>
    <p:extLst>
      <p:ext uri="{BB962C8B-B14F-4D97-AF65-F5344CB8AC3E}">
        <p14:creationId xmlns:p14="http://schemas.microsoft.com/office/powerpoint/2010/main" val="99009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ACEE0-92F9-371E-2B4C-CE506027D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Content Placeholder 2">
            <a:extLst>
              <a:ext uri="{FF2B5EF4-FFF2-40B4-BE49-F238E27FC236}">
                <a16:creationId xmlns:a16="http://schemas.microsoft.com/office/drawing/2014/main" id="{A862DC61-5AF3-3411-4000-EEB11707B7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Text Placeholder 3">
            <a:extLst>
              <a:ext uri="{FF2B5EF4-FFF2-40B4-BE49-F238E27FC236}">
                <a16:creationId xmlns:a16="http://schemas.microsoft.com/office/drawing/2014/main" id="{CDABA753-6380-2AC6-EF6B-F067943173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082403-6E72-F53F-2E19-6238A3BB2558}"/>
              </a:ext>
            </a:extLst>
          </p:cNvPr>
          <p:cNvSpPr>
            <a:spLocks noGrp="1"/>
          </p:cNvSpPr>
          <p:nvPr>
            <p:ph type="dt" sz="half" idx="10"/>
          </p:nvPr>
        </p:nvSpPr>
        <p:spPr/>
        <p:txBody>
          <a:bodyPr/>
          <a:lstStyle/>
          <a:p>
            <a:fld id="{55225419-D078-4F8E-B224-36A0AB70996A}" type="datetimeFigureOut">
              <a:rPr lang="en-DE" smtClean="0"/>
              <a:t>17/09/2024</a:t>
            </a:fld>
            <a:endParaRPr lang="en-DE"/>
          </a:p>
        </p:txBody>
      </p:sp>
      <p:sp>
        <p:nvSpPr>
          <p:cNvPr id="6" name="Footer Placeholder 5">
            <a:extLst>
              <a:ext uri="{FF2B5EF4-FFF2-40B4-BE49-F238E27FC236}">
                <a16:creationId xmlns:a16="http://schemas.microsoft.com/office/drawing/2014/main" id="{D1DEEAF2-44EE-CBB4-41C9-6E9C33EB18E4}"/>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5DAB7390-A3BD-1B95-5FDB-BEB73F739B53}"/>
              </a:ext>
            </a:extLst>
          </p:cNvPr>
          <p:cNvSpPr>
            <a:spLocks noGrp="1"/>
          </p:cNvSpPr>
          <p:nvPr>
            <p:ph type="sldNum" sz="quarter" idx="12"/>
          </p:nvPr>
        </p:nvSpPr>
        <p:spPr/>
        <p:txBody>
          <a:bodyPr/>
          <a:lstStyle/>
          <a:p>
            <a:fld id="{F0F2D589-7A78-4B8C-8934-C79FED2E58C6}" type="slidenum">
              <a:rPr lang="en-DE" smtClean="0"/>
              <a:t>‹#›</a:t>
            </a:fld>
            <a:endParaRPr lang="en-DE"/>
          </a:p>
        </p:txBody>
      </p:sp>
    </p:spTree>
    <p:extLst>
      <p:ext uri="{BB962C8B-B14F-4D97-AF65-F5344CB8AC3E}">
        <p14:creationId xmlns:p14="http://schemas.microsoft.com/office/powerpoint/2010/main" val="1181566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FAFE5-46C6-9503-56EB-DB156199FC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Picture Placeholder 2">
            <a:extLst>
              <a:ext uri="{FF2B5EF4-FFF2-40B4-BE49-F238E27FC236}">
                <a16:creationId xmlns:a16="http://schemas.microsoft.com/office/drawing/2014/main" id="{EDA50862-D076-E61F-26D6-596FE0DFF6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F00A3DC9-012D-7C64-1856-E58E8ED8C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E0CB81-E574-FE2D-2527-6174817A6E09}"/>
              </a:ext>
            </a:extLst>
          </p:cNvPr>
          <p:cNvSpPr>
            <a:spLocks noGrp="1"/>
          </p:cNvSpPr>
          <p:nvPr>
            <p:ph type="dt" sz="half" idx="10"/>
          </p:nvPr>
        </p:nvSpPr>
        <p:spPr/>
        <p:txBody>
          <a:bodyPr/>
          <a:lstStyle/>
          <a:p>
            <a:fld id="{55225419-D078-4F8E-B224-36A0AB70996A}" type="datetimeFigureOut">
              <a:rPr lang="en-DE" smtClean="0"/>
              <a:t>17/09/2024</a:t>
            </a:fld>
            <a:endParaRPr lang="en-DE"/>
          </a:p>
        </p:txBody>
      </p:sp>
      <p:sp>
        <p:nvSpPr>
          <p:cNvPr id="6" name="Footer Placeholder 5">
            <a:extLst>
              <a:ext uri="{FF2B5EF4-FFF2-40B4-BE49-F238E27FC236}">
                <a16:creationId xmlns:a16="http://schemas.microsoft.com/office/drawing/2014/main" id="{5AB370D9-8CA8-D848-DD47-D4F581803B54}"/>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CBCFE89D-AEF2-E630-5B85-4108241B6982}"/>
              </a:ext>
            </a:extLst>
          </p:cNvPr>
          <p:cNvSpPr>
            <a:spLocks noGrp="1"/>
          </p:cNvSpPr>
          <p:nvPr>
            <p:ph type="sldNum" sz="quarter" idx="12"/>
          </p:nvPr>
        </p:nvSpPr>
        <p:spPr/>
        <p:txBody>
          <a:bodyPr/>
          <a:lstStyle/>
          <a:p>
            <a:fld id="{F0F2D589-7A78-4B8C-8934-C79FED2E58C6}" type="slidenum">
              <a:rPr lang="en-DE" smtClean="0"/>
              <a:t>‹#›</a:t>
            </a:fld>
            <a:endParaRPr lang="en-DE"/>
          </a:p>
        </p:txBody>
      </p:sp>
    </p:spTree>
    <p:extLst>
      <p:ext uri="{BB962C8B-B14F-4D97-AF65-F5344CB8AC3E}">
        <p14:creationId xmlns:p14="http://schemas.microsoft.com/office/powerpoint/2010/main" val="127383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2E6203-C27D-E35E-82D8-6C7445D1AD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7D223BD1-844F-EC4D-726E-F94E4C2F4F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74802E16-E4D0-CF2A-7B46-8F2D5630DC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225419-D078-4F8E-B224-36A0AB70996A}" type="datetimeFigureOut">
              <a:rPr lang="en-DE" smtClean="0"/>
              <a:t>17/09/2024</a:t>
            </a:fld>
            <a:endParaRPr lang="en-DE"/>
          </a:p>
        </p:txBody>
      </p:sp>
      <p:sp>
        <p:nvSpPr>
          <p:cNvPr id="5" name="Footer Placeholder 4">
            <a:extLst>
              <a:ext uri="{FF2B5EF4-FFF2-40B4-BE49-F238E27FC236}">
                <a16:creationId xmlns:a16="http://schemas.microsoft.com/office/drawing/2014/main" id="{49CB1989-7785-45D3-0F97-6DB79B500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E"/>
          </a:p>
        </p:txBody>
      </p:sp>
      <p:sp>
        <p:nvSpPr>
          <p:cNvPr id="6" name="Slide Number Placeholder 5">
            <a:extLst>
              <a:ext uri="{FF2B5EF4-FFF2-40B4-BE49-F238E27FC236}">
                <a16:creationId xmlns:a16="http://schemas.microsoft.com/office/drawing/2014/main" id="{53E0F304-10A3-E78E-EF46-E4F10F68C3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F2D589-7A78-4B8C-8934-C79FED2E58C6}" type="slidenum">
              <a:rPr lang="en-DE" smtClean="0"/>
              <a:t>‹#›</a:t>
            </a:fld>
            <a:endParaRPr lang="en-DE"/>
          </a:p>
        </p:txBody>
      </p:sp>
    </p:spTree>
    <p:extLst>
      <p:ext uri="{BB962C8B-B14F-4D97-AF65-F5344CB8AC3E}">
        <p14:creationId xmlns:p14="http://schemas.microsoft.com/office/powerpoint/2010/main" val="2538987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9751980-83CB-1643-BA70-568A79691D0A}"/>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BFB9FB86-B7F2-0B45-90CD-EF690A68C8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extfeld 6">
            <a:extLst>
              <a:ext uri="{FF2B5EF4-FFF2-40B4-BE49-F238E27FC236}">
                <a16:creationId xmlns:a16="http://schemas.microsoft.com/office/drawing/2014/main" id="{C3E64365-23B6-AE43-A8B0-AA3407368BBC}"/>
              </a:ext>
            </a:extLst>
          </p:cNvPr>
          <p:cNvSpPr txBox="1"/>
          <p:nvPr userDrawn="1"/>
        </p:nvSpPr>
        <p:spPr>
          <a:xfrm>
            <a:off x="509155" y="1880755"/>
            <a:ext cx="184731"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16375462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hf sldNum="0" hdr="0" dt="0"/>
  <p:txStyles>
    <p:titleStyle>
      <a:lvl1pPr algn="l" defTabSz="914400" rtl="0" eaLnBrk="1" latinLnBrk="0" hangingPunct="1">
        <a:lnSpc>
          <a:spcPct val="90000"/>
        </a:lnSpc>
        <a:spcBef>
          <a:spcPct val="0"/>
        </a:spcBef>
        <a:buNone/>
        <a:defRPr sz="3600" b="1" i="0" kern="1200" cap="all" baseline="0">
          <a:solidFill>
            <a:schemeClr val="tx1"/>
          </a:solidFill>
          <a:latin typeface="Source Sans Pro" panose="020B0503030403020204" pitchFamily="34" charset="77"/>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panose="020B0503030403020204" pitchFamily="34" charset="77"/>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77"/>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panose="020B0503030403020204" pitchFamily="34" charset="77"/>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77"/>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77"/>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3840">
          <p15:clr>
            <a:srgbClr val="F26B43"/>
          </p15:clr>
        </p15:guide>
        <p15:guide id="3" orient="horz" pos="1457">
          <p15:clr>
            <a:srgbClr val="F26B43"/>
          </p15:clr>
        </p15:guide>
        <p15:guide id="4" orient="horz" pos="2183">
          <p15:clr>
            <a:srgbClr val="F26B43"/>
          </p15:clr>
        </p15:guide>
        <p15:guide id="5" orient="horz" pos="2908">
          <p15:clr>
            <a:srgbClr val="F26B43"/>
          </p15:clr>
        </p15:guide>
        <p15:guide id="6" orient="horz" pos="3634">
          <p15:clr>
            <a:srgbClr val="F26B43"/>
          </p15:clr>
        </p15:guide>
        <p15:guide id="7" orient="horz" pos="182">
          <p15:clr>
            <a:srgbClr val="F26B43"/>
          </p15:clr>
        </p15:guide>
        <p15:guide id="8" pos="182">
          <p15:clr>
            <a:srgbClr val="F26B43"/>
          </p15:clr>
        </p15:guide>
        <p15:guide id="9" pos="7498">
          <p15:clr>
            <a:srgbClr val="F26B43"/>
          </p15:clr>
        </p15:guide>
        <p15:guide id="10" pos="7316">
          <p15:clr>
            <a:srgbClr val="F26B43"/>
          </p15:clr>
        </p15:guide>
        <p15:guide id="11" pos="364">
          <p15:clr>
            <a:srgbClr val="F26B43"/>
          </p15:clr>
        </p15:guide>
        <p15:guide id="12" orient="horz" pos="52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FF1817-741C-D508-6EC3-58D3A99ABB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90F4BBD6-7977-D87D-7F9C-244354ADF7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1C82B271-A440-5802-7A72-30C09A2A8F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35903-4BA7-4789-92C6-C004B73AB8A2}" type="datetimeFigureOut">
              <a:rPr lang="en-DE" smtClean="0"/>
              <a:t>17/09/2024</a:t>
            </a:fld>
            <a:endParaRPr lang="en-DE"/>
          </a:p>
        </p:txBody>
      </p:sp>
      <p:sp>
        <p:nvSpPr>
          <p:cNvPr id="5" name="Footer Placeholder 4">
            <a:extLst>
              <a:ext uri="{FF2B5EF4-FFF2-40B4-BE49-F238E27FC236}">
                <a16:creationId xmlns:a16="http://schemas.microsoft.com/office/drawing/2014/main" id="{C35E0C16-D8B9-2DBC-CD39-A6FA45E22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05F24EC6-27EB-7989-AAF3-11C9F16201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4E697A-42C0-42AE-B03B-D8725494DACC}" type="slidenum">
              <a:rPr lang="en-DE" smtClean="0"/>
              <a:t>‹#›</a:t>
            </a:fld>
            <a:endParaRPr lang="en-DE"/>
          </a:p>
        </p:txBody>
      </p:sp>
    </p:spTree>
    <p:extLst>
      <p:ext uri="{BB962C8B-B14F-4D97-AF65-F5344CB8AC3E}">
        <p14:creationId xmlns:p14="http://schemas.microsoft.com/office/powerpoint/2010/main" val="35683033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16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jpe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eg"/><Relationship Id="rId1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41.xml"/><Relationship Id="rId4" Type="http://schemas.openxmlformats.org/officeDocument/2006/relationships/image" Target="../media/image280.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F274BE-FC71-4DB9-88FB-B5DBFD8DADAD}"/>
              </a:ext>
            </a:extLst>
          </p:cNvPr>
          <p:cNvSpPr>
            <a:spLocks noGrp="1"/>
          </p:cNvSpPr>
          <p:nvPr>
            <p:ph type="ctrTitle"/>
          </p:nvPr>
        </p:nvSpPr>
        <p:spPr>
          <a:xfrm>
            <a:off x="431735" y="2591734"/>
            <a:ext cx="9503573" cy="909896"/>
          </a:xfrm>
        </p:spPr>
        <p:txBody>
          <a:bodyPr>
            <a:noAutofit/>
          </a:bodyPr>
          <a:lstStyle/>
          <a:p>
            <a:r>
              <a:rPr lang="en-US" sz="3600" dirty="0"/>
              <a:t>Photocathodes for high brilliant electron beams</a:t>
            </a:r>
            <a:endParaRPr lang="de-DE" sz="3600" dirty="0"/>
          </a:p>
        </p:txBody>
      </p:sp>
      <p:sp>
        <p:nvSpPr>
          <p:cNvPr id="4" name="Textplatzhalter 3">
            <a:extLst>
              <a:ext uri="{FF2B5EF4-FFF2-40B4-BE49-F238E27FC236}">
                <a16:creationId xmlns:a16="http://schemas.microsoft.com/office/drawing/2014/main" id="{3C84EEE2-825A-49A8-9492-FF5FD6A0073C}"/>
              </a:ext>
            </a:extLst>
          </p:cNvPr>
          <p:cNvSpPr>
            <a:spLocks noGrp="1"/>
          </p:cNvSpPr>
          <p:nvPr>
            <p:ph type="body" sz="quarter" idx="10"/>
          </p:nvPr>
        </p:nvSpPr>
        <p:spPr>
          <a:xfrm>
            <a:off x="492125" y="4467374"/>
            <a:ext cx="5118100" cy="696912"/>
          </a:xfrm>
        </p:spPr>
        <p:txBody>
          <a:bodyPr>
            <a:normAutofit fontScale="92500" lnSpcReduction="10000"/>
          </a:bodyPr>
          <a:lstStyle/>
          <a:p>
            <a:r>
              <a:rPr lang="de-DE" dirty="0"/>
              <a:t>202</a:t>
            </a:r>
            <a:r>
              <a:rPr lang="en-US" altLang="zh-CN" dirty="0"/>
              <a:t>4</a:t>
            </a:r>
            <a:r>
              <a:rPr lang="de-DE" dirty="0"/>
              <a:t>-0</a:t>
            </a:r>
            <a:r>
              <a:rPr lang="en-US" altLang="zh-CN" dirty="0"/>
              <a:t>9</a:t>
            </a:r>
            <a:r>
              <a:rPr lang="de-DE" dirty="0"/>
              <a:t>-18</a:t>
            </a:r>
          </a:p>
          <a:p>
            <a:r>
              <a:rPr lang="de-DE" dirty="0"/>
              <a:t>Chen Wang</a:t>
            </a:r>
          </a:p>
        </p:txBody>
      </p:sp>
      <p:sp>
        <p:nvSpPr>
          <p:cNvPr id="5" name="Textplatzhalter 4">
            <a:extLst>
              <a:ext uri="{FF2B5EF4-FFF2-40B4-BE49-F238E27FC236}">
                <a16:creationId xmlns:a16="http://schemas.microsoft.com/office/drawing/2014/main" id="{445B0CE7-A5F8-4647-9607-F148E2E31F7D}"/>
              </a:ext>
            </a:extLst>
          </p:cNvPr>
          <p:cNvSpPr>
            <a:spLocks noGrp="1"/>
          </p:cNvSpPr>
          <p:nvPr>
            <p:ph type="body" sz="quarter" idx="11"/>
          </p:nvPr>
        </p:nvSpPr>
        <p:spPr>
          <a:xfrm rot="486283">
            <a:off x="8946252" y="5171342"/>
            <a:ext cx="1386591" cy="603868"/>
          </a:xfrm>
        </p:spPr>
        <p:txBody>
          <a:bodyPr>
            <a:normAutofit fontScale="92500" lnSpcReduction="10000"/>
          </a:bodyPr>
          <a:lstStyle/>
          <a:p>
            <a:r>
              <a:rPr lang="en-US" sz="2000" dirty="0"/>
              <a:t>EWPAA2024</a:t>
            </a:r>
          </a:p>
          <a:p>
            <a:r>
              <a:rPr lang="en-US" dirty="0"/>
              <a:t>Dresden</a:t>
            </a:r>
          </a:p>
        </p:txBody>
      </p:sp>
    </p:spTree>
    <p:extLst>
      <p:ext uri="{BB962C8B-B14F-4D97-AF65-F5344CB8AC3E}">
        <p14:creationId xmlns:p14="http://schemas.microsoft.com/office/powerpoint/2010/main" val="1155733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3">
            <a:extLst>
              <a:ext uri="{FF2B5EF4-FFF2-40B4-BE49-F238E27FC236}">
                <a16:creationId xmlns:a16="http://schemas.microsoft.com/office/drawing/2014/main" id="{7B293780-44EC-7F37-B983-E53A7EBC720A}"/>
              </a:ext>
            </a:extLst>
          </p:cNvPr>
          <p:cNvSpPr>
            <a:spLocks noGrp="1"/>
          </p:cNvSpPr>
          <p:nvPr>
            <p:ph type="body" sz="quarter" idx="13"/>
          </p:nvPr>
        </p:nvSpPr>
        <p:spPr>
          <a:xfrm>
            <a:off x="577849" y="288926"/>
            <a:ext cx="5680338" cy="300734"/>
          </a:xfrm>
        </p:spPr>
        <p:txBody>
          <a:bodyPr>
            <a:normAutofit/>
          </a:bodyPr>
          <a:lstStyle/>
          <a:p>
            <a:r>
              <a:rPr lang="en-US" dirty="0"/>
              <a:t>Recipe of stable Na-K-Sb photocathode </a:t>
            </a:r>
            <a:endParaRPr lang="en-DE" dirty="0"/>
          </a:p>
        </p:txBody>
      </p:sp>
      <p:pic>
        <p:nvPicPr>
          <p:cNvPr id="3" name="Picture 6" descr="Chart, histogram&#10;&#10;Description automatically generated">
            <a:extLst>
              <a:ext uri="{FF2B5EF4-FFF2-40B4-BE49-F238E27FC236}">
                <a16:creationId xmlns:a16="http://schemas.microsoft.com/office/drawing/2014/main" id="{06AB3229-1708-9F4B-CCC6-812A53CD1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81" y="730152"/>
            <a:ext cx="6205849" cy="4287322"/>
          </a:xfrm>
          <a:prstGeom prst="rect">
            <a:avLst/>
          </a:prstGeom>
        </p:spPr>
      </p:pic>
      <p:sp>
        <p:nvSpPr>
          <p:cNvPr id="14" name="TextBox 23">
            <a:extLst>
              <a:ext uri="{FF2B5EF4-FFF2-40B4-BE49-F238E27FC236}">
                <a16:creationId xmlns:a16="http://schemas.microsoft.com/office/drawing/2014/main" id="{DBB3EB8B-EAF0-7994-26F7-901F5148A172}"/>
              </a:ext>
            </a:extLst>
          </p:cNvPr>
          <p:cNvSpPr txBox="1"/>
          <p:nvPr/>
        </p:nvSpPr>
        <p:spPr>
          <a:xfrm>
            <a:off x="6881682" y="3709733"/>
            <a:ext cx="44762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QE and stoichiometry of Na-K-Sb films</a:t>
            </a:r>
            <a:endParaRPr kumimoji="0" lang="en-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4">
            <a:extLst>
              <a:ext uri="{FF2B5EF4-FFF2-40B4-BE49-F238E27FC236}">
                <a16:creationId xmlns:a16="http://schemas.microsoft.com/office/drawing/2014/main" id="{84B904AA-3AFD-8FA9-E184-5C008CC41F6A}"/>
              </a:ext>
            </a:extLst>
          </p:cNvPr>
          <p:cNvSpPr txBox="1"/>
          <p:nvPr/>
        </p:nvSpPr>
        <p:spPr>
          <a:xfrm>
            <a:off x="947056" y="5279862"/>
            <a:ext cx="4676441" cy="646331"/>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Sb (0) 3d 5/2  at 528.3 eV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Sb (3-) 5/2 shift to lower energy  to 526.8 eV</a:t>
            </a:r>
            <a:endParaRPr kumimoji="0" lang="en-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Connector 10">
            <a:extLst>
              <a:ext uri="{FF2B5EF4-FFF2-40B4-BE49-F238E27FC236}">
                <a16:creationId xmlns:a16="http://schemas.microsoft.com/office/drawing/2014/main" id="{E37B7D0D-FBE5-06C1-F3CC-B3319F2537B8}"/>
              </a:ext>
            </a:extLst>
          </p:cNvPr>
          <p:cNvCxnSpPr>
            <a:cxnSpLocks/>
          </p:cNvCxnSpPr>
          <p:nvPr/>
        </p:nvCxnSpPr>
        <p:spPr>
          <a:xfrm>
            <a:off x="4510009" y="1221650"/>
            <a:ext cx="33332" cy="336393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1">
            <a:extLst>
              <a:ext uri="{FF2B5EF4-FFF2-40B4-BE49-F238E27FC236}">
                <a16:creationId xmlns:a16="http://schemas.microsoft.com/office/drawing/2014/main" id="{77E30EA5-5E26-AD67-A986-50F5B2DA9319}"/>
              </a:ext>
            </a:extLst>
          </p:cNvPr>
          <p:cNvCxnSpPr>
            <a:cxnSpLocks/>
          </p:cNvCxnSpPr>
          <p:nvPr/>
        </p:nvCxnSpPr>
        <p:spPr>
          <a:xfrm>
            <a:off x="4168781" y="1221650"/>
            <a:ext cx="0" cy="3363931"/>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8" name="TextBox 25">
            <a:extLst>
              <a:ext uri="{FF2B5EF4-FFF2-40B4-BE49-F238E27FC236}">
                <a16:creationId xmlns:a16="http://schemas.microsoft.com/office/drawing/2014/main" id="{85C3E8E6-0BEE-209E-EEB2-26C61495B9F5}"/>
              </a:ext>
            </a:extLst>
          </p:cNvPr>
          <p:cNvSpPr txBox="1"/>
          <p:nvPr/>
        </p:nvSpPr>
        <p:spPr>
          <a:xfrm>
            <a:off x="4603355" y="1323885"/>
            <a:ext cx="11381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Sb 3d 5/2 </a:t>
            </a:r>
            <a:endParaRPr kumimoji="0" lang="en-DE"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9" name="TextBox 27">
            <a:extLst>
              <a:ext uri="{FF2B5EF4-FFF2-40B4-BE49-F238E27FC236}">
                <a16:creationId xmlns:a16="http://schemas.microsoft.com/office/drawing/2014/main" id="{C8C5B7E8-3A76-A045-E7C8-A80482CC47F0}"/>
              </a:ext>
            </a:extLst>
          </p:cNvPr>
          <p:cNvSpPr txBox="1"/>
          <p:nvPr/>
        </p:nvSpPr>
        <p:spPr>
          <a:xfrm>
            <a:off x="2383347" y="1569904"/>
            <a:ext cx="107654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Sb 3d 3/2 </a:t>
            </a:r>
            <a:endParaRPr kumimoji="0" lang="en-DE"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20" name="TextBox 30">
            <a:extLst>
              <a:ext uri="{FF2B5EF4-FFF2-40B4-BE49-F238E27FC236}">
                <a16:creationId xmlns:a16="http://schemas.microsoft.com/office/drawing/2014/main" id="{6358EC9D-D066-FCC2-E740-517A19A7C34B}"/>
              </a:ext>
            </a:extLst>
          </p:cNvPr>
          <p:cNvSpPr txBox="1"/>
          <p:nvPr/>
        </p:nvSpPr>
        <p:spPr>
          <a:xfrm>
            <a:off x="2712889" y="2102284"/>
            <a:ext cx="107654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9900"/>
                </a:solidFill>
                <a:effectLst/>
                <a:uLnTx/>
                <a:uFillTx/>
                <a:latin typeface="Calibri" panose="020F0502020204030204"/>
                <a:ea typeface="+mn-ea"/>
                <a:cs typeface="+mn-cs"/>
              </a:rPr>
              <a:t>O 1s</a:t>
            </a:r>
            <a:endParaRPr kumimoji="0" lang="en-DE" sz="1800" b="0" i="0" u="none" strike="noStrike" kern="1200" cap="none" spc="0" normalizeH="0" baseline="0" noProof="0" dirty="0">
              <a:ln>
                <a:noFill/>
              </a:ln>
              <a:solidFill>
                <a:srgbClr val="FF9900"/>
              </a:solidFill>
              <a:effectLst/>
              <a:uLnTx/>
              <a:uFillTx/>
              <a:latin typeface="Calibri" panose="020F0502020204030204"/>
              <a:ea typeface="+mn-ea"/>
              <a:cs typeface="+mn-cs"/>
            </a:endParaRPr>
          </a:p>
        </p:txBody>
      </p:sp>
      <p:sp>
        <p:nvSpPr>
          <p:cNvPr id="21" name="TextBox 14">
            <a:extLst>
              <a:ext uri="{FF2B5EF4-FFF2-40B4-BE49-F238E27FC236}">
                <a16:creationId xmlns:a16="http://schemas.microsoft.com/office/drawing/2014/main" id="{ECCC5B30-052C-6B3C-4489-1D0F7639E847}"/>
              </a:ext>
            </a:extLst>
          </p:cNvPr>
          <p:cNvSpPr txBox="1"/>
          <p:nvPr/>
        </p:nvSpPr>
        <p:spPr>
          <a:xfrm>
            <a:off x="5834762" y="6045127"/>
            <a:ext cx="657007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badi" panose="020F0502020204030204" pitchFamily="34" charset="0"/>
                <a:ea typeface="+mn-ea"/>
                <a:cs typeface="+mn-cs"/>
              </a:rPr>
              <a:t>S. Mistry, T. Kamps, J. Kühn, and C. Wang, “Multi-Alkali Antimonide Photocathode Development for High Brightness Beams”, in Proc. IPAC'22, Bangkok, Thailand, Jun. 2022, pp. 2610-2613. doi:10.18429/JACoW-IPAC2022-THPOPT019</a:t>
            </a:r>
            <a:endParaRPr kumimoji="0" lang="en-DE"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17">
            <a:extLst>
              <a:ext uri="{FF2B5EF4-FFF2-40B4-BE49-F238E27FC236}">
                <a16:creationId xmlns:a16="http://schemas.microsoft.com/office/drawing/2014/main" id="{B350F0D4-A658-BB29-66A7-954A709469B3}"/>
              </a:ext>
            </a:extLst>
          </p:cNvPr>
          <p:cNvSpPr txBox="1"/>
          <p:nvPr/>
        </p:nvSpPr>
        <p:spPr>
          <a:xfrm>
            <a:off x="6568504" y="4555809"/>
            <a:ext cx="4439888" cy="923330"/>
          </a:xfrm>
          <a:prstGeom prst="rect">
            <a:avLst/>
          </a:prstGeom>
          <a:solidFill>
            <a:schemeClr val="bg1">
              <a:lumMod val="95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Sb fully reacted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Avoid K deficiency and Na saturation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higher QE with K/Sb≈1.5 up 2.6%</a:t>
            </a:r>
          </a:p>
        </p:txBody>
      </p:sp>
      <p:sp>
        <p:nvSpPr>
          <p:cNvPr id="24" name="TextBox 1">
            <a:extLst>
              <a:ext uri="{FF2B5EF4-FFF2-40B4-BE49-F238E27FC236}">
                <a16:creationId xmlns:a16="http://schemas.microsoft.com/office/drawing/2014/main" id="{79C6461A-CB94-4ECD-387F-7AB4D29EF643}"/>
              </a:ext>
            </a:extLst>
          </p:cNvPr>
          <p:cNvSpPr txBox="1"/>
          <p:nvPr/>
        </p:nvSpPr>
        <p:spPr>
          <a:xfrm>
            <a:off x="1010477" y="2463382"/>
            <a:ext cx="9332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Na-K-Sb</a:t>
            </a:r>
            <a:endParaRPr kumimoji="0" lang="en-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12">
            <a:extLst>
              <a:ext uri="{FF2B5EF4-FFF2-40B4-BE49-F238E27FC236}">
                <a16:creationId xmlns:a16="http://schemas.microsoft.com/office/drawing/2014/main" id="{5928797F-BB8B-0E8A-9EA4-173599A88E22}"/>
              </a:ext>
            </a:extLst>
          </p:cNvPr>
          <p:cNvSpPr txBox="1"/>
          <p:nvPr/>
        </p:nvSpPr>
        <p:spPr>
          <a:xfrm>
            <a:off x="1010477" y="4025130"/>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Sb</a:t>
            </a:r>
            <a:endParaRPr kumimoji="0" lang="en-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7" name="Table 7">
            <a:extLst>
              <a:ext uri="{FF2B5EF4-FFF2-40B4-BE49-F238E27FC236}">
                <a16:creationId xmlns:a16="http://schemas.microsoft.com/office/drawing/2014/main" id="{C7127E96-EB3B-7BBD-0369-125ABE44C235}"/>
              </a:ext>
            </a:extLst>
          </p:cNvPr>
          <p:cNvGraphicFramePr>
            <a:graphicFrameLocks noGrp="1"/>
          </p:cNvGraphicFramePr>
          <p:nvPr>
            <p:extLst>
              <p:ext uri="{D42A27DB-BD31-4B8C-83A1-F6EECF244321}">
                <p14:modId xmlns:p14="http://schemas.microsoft.com/office/powerpoint/2010/main" val="1910748056"/>
              </p:ext>
            </p:extLst>
          </p:nvPr>
        </p:nvGraphicFramePr>
        <p:xfrm>
          <a:off x="6045024" y="1027275"/>
          <a:ext cx="5545291" cy="2587620"/>
        </p:xfrm>
        <a:graphic>
          <a:graphicData uri="http://schemas.openxmlformats.org/drawingml/2006/table">
            <a:tbl>
              <a:tblPr>
                <a:tableStyleId>{8EC20E35-A176-4012-BC5E-935CFFF8708E}</a:tableStyleId>
              </a:tblPr>
              <a:tblGrid>
                <a:gridCol w="1398450">
                  <a:extLst>
                    <a:ext uri="{9D8B030D-6E8A-4147-A177-3AD203B41FA5}">
                      <a16:colId xmlns:a16="http://schemas.microsoft.com/office/drawing/2014/main" val="3379407487"/>
                    </a:ext>
                  </a:extLst>
                </a:gridCol>
                <a:gridCol w="881415">
                  <a:extLst>
                    <a:ext uri="{9D8B030D-6E8A-4147-A177-3AD203B41FA5}">
                      <a16:colId xmlns:a16="http://schemas.microsoft.com/office/drawing/2014/main" val="2198746390"/>
                    </a:ext>
                  </a:extLst>
                </a:gridCol>
                <a:gridCol w="843073">
                  <a:extLst>
                    <a:ext uri="{9D8B030D-6E8A-4147-A177-3AD203B41FA5}">
                      <a16:colId xmlns:a16="http://schemas.microsoft.com/office/drawing/2014/main" val="89968415"/>
                    </a:ext>
                  </a:extLst>
                </a:gridCol>
                <a:gridCol w="700433">
                  <a:extLst>
                    <a:ext uri="{9D8B030D-6E8A-4147-A177-3AD203B41FA5}">
                      <a16:colId xmlns:a16="http://schemas.microsoft.com/office/drawing/2014/main" val="775329130"/>
                    </a:ext>
                  </a:extLst>
                </a:gridCol>
                <a:gridCol w="961967">
                  <a:extLst>
                    <a:ext uri="{9D8B030D-6E8A-4147-A177-3AD203B41FA5}">
                      <a16:colId xmlns:a16="http://schemas.microsoft.com/office/drawing/2014/main" val="3580909592"/>
                    </a:ext>
                  </a:extLst>
                </a:gridCol>
                <a:gridCol w="759953">
                  <a:extLst>
                    <a:ext uri="{9D8B030D-6E8A-4147-A177-3AD203B41FA5}">
                      <a16:colId xmlns:a16="http://schemas.microsoft.com/office/drawing/2014/main" val="4054103571"/>
                    </a:ext>
                  </a:extLst>
                </a:gridCol>
              </a:tblGrid>
              <a:tr h="431270">
                <a:tc rowSpan="2">
                  <a:txBody>
                    <a:bodyPr/>
                    <a:lstStyle/>
                    <a:p>
                      <a:pPr algn="ctr" fontAlgn="b"/>
                      <a:endParaRPr lang="en-DE" sz="1600" b="0" i="0" u="none" strike="noStrike" dirty="0">
                        <a:solidFill>
                          <a:srgbClr val="000000"/>
                        </a:solidFill>
                        <a:effectLst/>
                        <a:latin typeface="+mn-lt"/>
                      </a:endParaRPr>
                    </a:p>
                  </a:txBody>
                  <a:tcPr marL="6350" marR="6350" marT="635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fontAlgn="b"/>
                      <a:r>
                        <a:rPr lang="en-US" sz="1600" u="none" strike="noStrike" dirty="0">
                          <a:effectLst/>
                          <a:latin typeface="+mn-lt"/>
                        </a:rPr>
                        <a:t>QE</a:t>
                      </a:r>
                      <a:r>
                        <a:rPr lang="en-US" sz="1600" b="0" i="0" u="none" strike="noStrike" dirty="0">
                          <a:solidFill>
                            <a:srgbClr val="000000"/>
                          </a:solidFill>
                          <a:effectLst/>
                          <a:latin typeface="+mn-lt"/>
                        </a:rPr>
                        <a:t> at 515 nm</a:t>
                      </a:r>
                      <a:endParaRPr lang="en-US" sz="1600" u="none" strike="noStrike" dirty="0">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4">
                  <a:txBody>
                    <a:bodyPr/>
                    <a:lstStyle/>
                    <a:p>
                      <a:pPr algn="ctr" fontAlgn="b"/>
                      <a:r>
                        <a:rPr lang="en-US" sz="1600" u="none" strike="noStrike" dirty="0">
                          <a:effectLst/>
                          <a:latin typeface="+mn-lt"/>
                        </a:rPr>
                        <a:t>XPS stoichiometry content</a:t>
                      </a:r>
                      <a:endParaRPr lang="en-US" sz="1600" b="0" i="0" u="none" strike="noStrike" dirty="0">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tcPr>
                </a:tc>
                <a:tc hMerge="1">
                  <a:txBody>
                    <a:bodyPr/>
                    <a:lstStyle/>
                    <a:p>
                      <a:endParaRPr lang="en-DE"/>
                    </a:p>
                  </a:txBody>
                  <a:tcPr/>
                </a:tc>
                <a:tc hMerge="1">
                  <a:txBody>
                    <a:bodyPr/>
                    <a:lstStyle/>
                    <a:p>
                      <a:endParaRPr lang="en-DE"/>
                    </a:p>
                  </a:txBody>
                  <a:tcPr/>
                </a:tc>
                <a:tc hMerge="1">
                  <a:txBody>
                    <a:bodyPr/>
                    <a:lstStyle/>
                    <a:p>
                      <a:endParaRPr lang="en-DE"/>
                    </a:p>
                  </a:txBody>
                  <a:tcPr/>
                </a:tc>
                <a:extLst>
                  <a:ext uri="{0D108BD9-81ED-4DB2-BD59-A6C34878D82A}">
                    <a16:rowId xmlns:a16="http://schemas.microsoft.com/office/drawing/2014/main" val="961076440"/>
                  </a:ext>
                </a:extLst>
              </a:tr>
              <a:tr h="431270">
                <a:tc vMerge="1">
                  <a:txBody>
                    <a:bodyPr/>
                    <a:lstStyle/>
                    <a:p>
                      <a:endParaRPr lang="en-DE"/>
                    </a:p>
                  </a:txBody>
                  <a:tcPr/>
                </a:tc>
                <a:tc vMerge="1">
                  <a:txBody>
                    <a:bodyPr/>
                    <a:lstStyle/>
                    <a:p>
                      <a:pPr algn="ctr" fontAlgn="b"/>
                      <a:r>
                        <a:rPr lang="en-US" sz="2000" u="none" strike="noStrike" dirty="0">
                          <a:effectLst/>
                          <a:latin typeface="+mn-lt"/>
                        </a:rPr>
                        <a:t>QE</a:t>
                      </a:r>
                      <a:endParaRPr lang="en-US" sz="2000" b="0" i="0" u="none" strike="noStrike" dirty="0">
                        <a:solidFill>
                          <a:srgbClr val="000000"/>
                        </a:solidFill>
                        <a:effectLst/>
                        <a:latin typeface="+mn-lt"/>
                      </a:endParaRPr>
                    </a:p>
                  </a:txBody>
                  <a:tcPr marL="6350" marR="6350" marT="6350"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Na/Sb</a:t>
                      </a:r>
                      <a:endParaRPr lang="en-US"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K/Sb</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a:t>
                      </a:r>
                      <a:r>
                        <a:rPr lang="en-US" sz="1600" u="none" strike="noStrike" dirty="0" err="1">
                          <a:effectLst/>
                          <a:latin typeface="+mn-lt"/>
                        </a:rPr>
                        <a:t>Na+K</a:t>
                      </a:r>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Na/K</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9987321"/>
                  </a:ext>
                </a:extLst>
              </a:tr>
              <a:tr h="431270">
                <a:tc>
                  <a:txBody>
                    <a:bodyPr/>
                    <a:lstStyle/>
                    <a:p>
                      <a:pPr algn="ctr" fontAlgn="b"/>
                      <a:r>
                        <a:rPr lang="en-US" sz="1600" b="0" i="0" u="none" strike="noStrike" dirty="0">
                          <a:solidFill>
                            <a:srgbClr val="000000"/>
                          </a:solidFill>
                          <a:effectLst/>
                          <a:latin typeface="+mn-lt"/>
                        </a:rPr>
                        <a:t>WH13</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t"/>
                      <a:r>
                        <a:rPr lang="en-US" sz="1600" b="0" i="0" u="none" strike="noStrike" dirty="0">
                          <a:solidFill>
                            <a:srgbClr val="000000"/>
                          </a:solidFill>
                          <a:effectLst/>
                          <a:latin typeface="+mn-lt"/>
                        </a:rPr>
                        <a:t>1.3%</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2.0</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600" b="0" i="0" u="none" strike="noStrike" dirty="0">
                          <a:solidFill>
                            <a:srgbClr val="FF0000"/>
                          </a:solidFill>
                          <a:effectLst/>
                          <a:latin typeface="+mn-lt"/>
                        </a:rPr>
                        <a:t>0.9</a:t>
                      </a:r>
                      <a:endParaRPr lang="en-DE" sz="1600" b="0" i="0" u="none" strike="noStrike" dirty="0">
                        <a:solidFill>
                          <a:srgbClr val="FF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2.9</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2.2</a:t>
                      </a:r>
                      <a:endParaRPr lang="en-DE" sz="1600" b="0" i="0" u="none" strike="noStrike" dirty="0">
                        <a:solidFill>
                          <a:srgbClr val="000000"/>
                        </a:solidFill>
                        <a:effectLst/>
                        <a:latin typeface="Calibri" panose="020F0502020204030204" pitchFamily="34" charset="0"/>
                      </a:endParaRPr>
                    </a:p>
                  </a:txBody>
                  <a:tcPr marL="6350" marR="6350" marT="6350"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51528761"/>
                  </a:ext>
                </a:extLst>
              </a:tr>
              <a:tr h="431270">
                <a:tc>
                  <a:txBody>
                    <a:bodyPr/>
                    <a:lstStyle/>
                    <a:p>
                      <a:pPr algn="ctr" fontAlgn="b"/>
                      <a:r>
                        <a:rPr lang="en-US" sz="1600" b="0" i="0" u="none" strike="noStrike" dirty="0">
                          <a:solidFill>
                            <a:srgbClr val="000000"/>
                          </a:solidFill>
                          <a:effectLst/>
                          <a:latin typeface="+mn-lt"/>
                        </a:rPr>
                        <a:t>WH09</a:t>
                      </a:r>
                    </a:p>
                  </a:txBody>
                  <a:tcPr marL="6350" marR="6350" marT="6350" marB="0" anchor="ctr">
                    <a:lnR w="12700" cap="flat" cmpd="sng" algn="ctr">
                      <a:solidFill>
                        <a:schemeClr val="tx1"/>
                      </a:solidFill>
                      <a:prstDash val="solid"/>
                      <a:round/>
                      <a:headEnd type="none" w="med" len="med"/>
                      <a:tailEnd type="none" w="med" len="med"/>
                    </a:lnR>
                    <a:lnT>
                      <a:noFill/>
                    </a:lnT>
                  </a:tcPr>
                </a:tc>
                <a:tc>
                  <a:txBody>
                    <a:bodyPr/>
                    <a:lstStyle/>
                    <a:p>
                      <a:pPr algn="ctr" fontAlgn="t"/>
                      <a:r>
                        <a:rPr lang="en-US" sz="1600" u="none" strike="noStrike" dirty="0">
                          <a:effectLst/>
                          <a:latin typeface="+mn-lt"/>
                        </a:rPr>
                        <a:t>2.6%</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tcPr>
                </a:tc>
                <a:tc>
                  <a:txBody>
                    <a:bodyPr/>
                    <a:lstStyle/>
                    <a:p>
                      <a:pPr algn="ctr" fontAlgn="b"/>
                      <a:r>
                        <a:rPr lang="en-US" sz="1600" b="0" i="0" u="none" strike="noStrike" dirty="0">
                          <a:solidFill>
                            <a:srgbClr val="000000"/>
                          </a:solidFill>
                          <a:effectLst/>
                          <a:latin typeface="+mn-lt"/>
                        </a:rPr>
                        <a:t>1.4</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a:noFill/>
                    </a:lnT>
                  </a:tcPr>
                </a:tc>
                <a:tc>
                  <a:txBody>
                    <a:bodyPr/>
                    <a:lstStyle/>
                    <a:p>
                      <a:pPr algn="ctr" fontAlgn="b"/>
                      <a:r>
                        <a:rPr lang="en-US" sz="1600" b="0" i="0" u="none" strike="noStrike" dirty="0">
                          <a:solidFill>
                            <a:srgbClr val="FF0000"/>
                          </a:solidFill>
                          <a:effectLst/>
                          <a:latin typeface="+mn-lt"/>
                        </a:rPr>
                        <a:t>1.5</a:t>
                      </a:r>
                      <a:endParaRPr lang="en-DE" sz="1600" b="0" i="0" u="none" strike="noStrike" dirty="0">
                        <a:solidFill>
                          <a:srgbClr val="FF0000"/>
                        </a:solidFill>
                        <a:effectLst/>
                        <a:latin typeface="+mn-lt"/>
                      </a:endParaRPr>
                    </a:p>
                  </a:txBody>
                  <a:tcPr marL="6350" marR="6350" marT="6350" marB="0" anchor="ctr">
                    <a:lnT>
                      <a:noFill/>
                    </a:lnT>
                  </a:tcPr>
                </a:tc>
                <a:tc>
                  <a:txBody>
                    <a:bodyPr/>
                    <a:lstStyle/>
                    <a:p>
                      <a:pPr algn="ctr" fontAlgn="b"/>
                      <a:r>
                        <a:rPr lang="en-US" sz="1600" b="0" i="0" u="none" strike="noStrike" dirty="0">
                          <a:solidFill>
                            <a:srgbClr val="000000"/>
                          </a:solidFill>
                          <a:effectLst/>
                          <a:latin typeface="+mn-lt"/>
                        </a:rPr>
                        <a:t>2.9</a:t>
                      </a:r>
                      <a:endParaRPr lang="en-DE" sz="1600" b="0" i="0" u="none" strike="noStrike" dirty="0">
                        <a:solidFill>
                          <a:srgbClr val="000000"/>
                        </a:solidFill>
                        <a:effectLst/>
                        <a:latin typeface="+mn-lt"/>
                      </a:endParaRPr>
                    </a:p>
                  </a:txBody>
                  <a:tcPr marL="6350" marR="6350" marT="6350" marB="0" anchor="ctr">
                    <a:lnT>
                      <a:noFill/>
                    </a:lnT>
                  </a:tcPr>
                </a:tc>
                <a:tc>
                  <a:txBody>
                    <a:bodyPr/>
                    <a:lstStyle/>
                    <a:p>
                      <a:pPr algn="ctr" fontAlgn="b"/>
                      <a:r>
                        <a:rPr lang="en-US" sz="1600" b="0" i="0" u="none" strike="noStrike" dirty="0">
                          <a:solidFill>
                            <a:srgbClr val="000000"/>
                          </a:solidFill>
                          <a:effectLst/>
                          <a:latin typeface="+mn-lt"/>
                        </a:rPr>
                        <a:t>0.9</a:t>
                      </a:r>
                    </a:p>
                  </a:txBody>
                  <a:tcPr marL="6350" marR="6350" marT="6350" marB="0" anchor="ctr">
                    <a:lnT>
                      <a:noFill/>
                    </a:lnT>
                  </a:tcPr>
                </a:tc>
                <a:extLst>
                  <a:ext uri="{0D108BD9-81ED-4DB2-BD59-A6C34878D82A}">
                    <a16:rowId xmlns:a16="http://schemas.microsoft.com/office/drawing/2014/main" val="3555902669"/>
                  </a:ext>
                </a:extLst>
              </a:tr>
              <a:tr h="431270">
                <a:tc>
                  <a:txBody>
                    <a:bodyPr/>
                    <a:lstStyle/>
                    <a:p>
                      <a:pPr algn="ctr" fontAlgn="b"/>
                      <a:r>
                        <a:rPr lang="en-US" sz="1600" b="0" i="0" u="none" strike="noStrike" dirty="0">
                          <a:solidFill>
                            <a:srgbClr val="000000"/>
                          </a:solidFill>
                          <a:effectLst/>
                          <a:latin typeface="+mn-lt"/>
                        </a:rPr>
                        <a:t>WH14</a:t>
                      </a: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t"/>
                      <a:r>
                        <a:rPr lang="en-US" sz="1600" b="0" i="0" u="none" strike="noStrike" dirty="0">
                          <a:solidFill>
                            <a:srgbClr val="000000"/>
                          </a:solidFill>
                          <a:effectLst/>
                          <a:latin typeface="+mn-lt"/>
                        </a:rPr>
                        <a:t>2.4%</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0000"/>
                          </a:solidFill>
                          <a:effectLst/>
                          <a:latin typeface="+mn-lt"/>
                        </a:rPr>
                        <a:t>1.8</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rgbClr val="FF0000"/>
                          </a:solidFill>
                          <a:effectLst/>
                          <a:latin typeface="+mn-lt"/>
                        </a:rPr>
                        <a:t>1.6</a:t>
                      </a:r>
                      <a:endParaRPr lang="en-DE" sz="1600" b="0" i="0" u="none" strike="noStrike" dirty="0">
                        <a:solidFill>
                          <a:srgbClr val="FF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3.4</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Calibri" panose="020F0502020204030204" pitchFamily="34" charset="0"/>
                        </a:rPr>
                        <a:t>1.1</a:t>
                      </a:r>
                      <a:endParaRPr lang="en-DE" sz="16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084869442"/>
                  </a:ext>
                </a:extLst>
              </a:tr>
              <a:tr h="431270">
                <a:tc>
                  <a:txBody>
                    <a:bodyPr/>
                    <a:lstStyle/>
                    <a:p>
                      <a:pPr algn="ctr" fontAlgn="b"/>
                      <a:r>
                        <a:rPr lang="en-US" sz="1600" b="0" i="0" u="none" strike="noStrike" dirty="0">
                          <a:solidFill>
                            <a:srgbClr val="000000"/>
                          </a:solidFill>
                          <a:effectLst/>
                          <a:latin typeface="+mn-lt"/>
                        </a:rPr>
                        <a:t>WH17</a:t>
                      </a: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t"/>
                      <a:r>
                        <a:rPr lang="en-US" sz="1600" b="0" i="0" u="none" strike="noStrike" dirty="0">
                          <a:solidFill>
                            <a:srgbClr val="000000"/>
                          </a:solidFill>
                          <a:effectLst/>
                          <a:latin typeface="+mn-lt"/>
                        </a:rPr>
                        <a:t>1.9%</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0000"/>
                          </a:solidFill>
                          <a:effectLst/>
                          <a:latin typeface="+mn-lt"/>
                        </a:rPr>
                        <a:t>1.5</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rgbClr val="FF0000"/>
                          </a:solidFill>
                          <a:effectLst/>
                          <a:latin typeface="+mn-lt"/>
                        </a:rPr>
                        <a:t>1.9</a:t>
                      </a:r>
                      <a:endParaRPr lang="en-DE" sz="1600" b="0" i="0" u="none" strike="noStrike" dirty="0">
                        <a:solidFill>
                          <a:srgbClr val="FF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3.4</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0.8</a:t>
                      </a:r>
                    </a:p>
                  </a:txBody>
                  <a:tcPr marL="6350" marR="6350" marT="6350" marB="0" anchor="ctr"/>
                </a:tc>
                <a:extLst>
                  <a:ext uri="{0D108BD9-81ED-4DB2-BD59-A6C34878D82A}">
                    <a16:rowId xmlns:a16="http://schemas.microsoft.com/office/drawing/2014/main" val="4069791499"/>
                  </a:ext>
                </a:extLst>
              </a:tr>
            </a:tbl>
          </a:graphicData>
        </a:graphic>
      </p:graphicFrame>
      <p:sp>
        <p:nvSpPr>
          <p:cNvPr id="28" name="TextBox 5">
            <a:extLst>
              <a:ext uri="{FF2B5EF4-FFF2-40B4-BE49-F238E27FC236}">
                <a16:creationId xmlns:a16="http://schemas.microsoft.com/office/drawing/2014/main" id="{31691DA6-FC1A-6680-BC12-8400EC7F2136}"/>
              </a:ext>
            </a:extLst>
          </p:cNvPr>
          <p:cNvSpPr txBox="1"/>
          <p:nvPr/>
        </p:nvSpPr>
        <p:spPr>
          <a:xfrm>
            <a:off x="857301" y="4918764"/>
            <a:ext cx="482877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Peak position of Sb 3d for Sb and Na-K-Sb films:</a:t>
            </a:r>
            <a:endParaRPr kumimoji="0" lang="en-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0544C97-33E2-74C3-231B-5A777DFDB982}"/>
              </a:ext>
            </a:extLst>
          </p:cNvPr>
          <p:cNvSpPr txBox="1"/>
          <p:nvPr/>
        </p:nvSpPr>
        <p:spPr>
          <a:xfrm>
            <a:off x="3925046" y="922997"/>
            <a:ext cx="739212" cy="276999"/>
          </a:xfrm>
          <a:prstGeom prst="rect">
            <a:avLst/>
          </a:prstGeom>
          <a:noFill/>
        </p:spPr>
        <p:txBody>
          <a:bodyPr wrap="square">
            <a:spAutoFit/>
          </a:bodyPr>
          <a:lstStyle/>
          <a:p>
            <a:r>
              <a:rPr kumimoji="0" lang="en-US" sz="1200" b="0"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Sb (0)</a:t>
            </a:r>
            <a:endParaRPr lang="en-DE" sz="1200" dirty="0">
              <a:highlight>
                <a:srgbClr val="C0C0C0"/>
              </a:highlight>
            </a:endParaRPr>
          </a:p>
        </p:txBody>
      </p:sp>
      <p:sp>
        <p:nvSpPr>
          <p:cNvPr id="6" name="TextBox 5">
            <a:extLst>
              <a:ext uri="{FF2B5EF4-FFF2-40B4-BE49-F238E27FC236}">
                <a16:creationId xmlns:a16="http://schemas.microsoft.com/office/drawing/2014/main" id="{9F253CE5-3D2F-3C26-2843-31137E1EF91A}"/>
              </a:ext>
            </a:extLst>
          </p:cNvPr>
          <p:cNvSpPr txBox="1"/>
          <p:nvPr/>
        </p:nvSpPr>
        <p:spPr>
          <a:xfrm>
            <a:off x="4294652" y="922997"/>
            <a:ext cx="739212" cy="276999"/>
          </a:xfrm>
          <a:prstGeom prst="rect">
            <a:avLst/>
          </a:prstGeom>
          <a:noFill/>
        </p:spPr>
        <p:txBody>
          <a:bodyPr wrap="square">
            <a:spAutoFit/>
          </a:bodyPr>
          <a:lstStyle/>
          <a:p>
            <a:r>
              <a:rPr kumimoji="0" lang="en-US" sz="12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Sb (3-)</a:t>
            </a:r>
            <a:endParaRPr lang="en-DE" sz="1200" dirty="0">
              <a:highlight>
                <a:srgbClr val="00FFFF"/>
              </a:highlight>
            </a:endParaRPr>
          </a:p>
        </p:txBody>
      </p:sp>
    </p:spTree>
    <p:extLst>
      <p:ext uri="{BB962C8B-B14F-4D97-AF65-F5344CB8AC3E}">
        <p14:creationId xmlns:p14="http://schemas.microsoft.com/office/powerpoint/2010/main" val="736601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3">
            <a:extLst>
              <a:ext uri="{FF2B5EF4-FFF2-40B4-BE49-F238E27FC236}">
                <a16:creationId xmlns:a16="http://schemas.microsoft.com/office/drawing/2014/main" id="{7B293780-44EC-7F37-B983-E53A7EBC720A}"/>
              </a:ext>
            </a:extLst>
          </p:cNvPr>
          <p:cNvSpPr>
            <a:spLocks noGrp="1"/>
          </p:cNvSpPr>
          <p:nvPr>
            <p:ph type="body" sz="quarter" idx="13"/>
          </p:nvPr>
        </p:nvSpPr>
        <p:spPr>
          <a:xfrm>
            <a:off x="577849" y="288926"/>
            <a:ext cx="5680338" cy="300734"/>
          </a:xfrm>
        </p:spPr>
        <p:txBody>
          <a:bodyPr>
            <a:normAutofit/>
          </a:bodyPr>
          <a:lstStyle/>
          <a:p>
            <a:r>
              <a:rPr lang="en-US" altLang="zh-CN" dirty="0"/>
              <a:t>QE of </a:t>
            </a:r>
            <a:r>
              <a:rPr lang="en-US" dirty="0"/>
              <a:t>Na-K-Sb and Cs-K-Sb</a:t>
            </a:r>
          </a:p>
        </p:txBody>
      </p:sp>
      <p:sp>
        <p:nvSpPr>
          <p:cNvPr id="7" name="TextBox 6">
            <a:extLst>
              <a:ext uri="{FF2B5EF4-FFF2-40B4-BE49-F238E27FC236}">
                <a16:creationId xmlns:a16="http://schemas.microsoft.com/office/drawing/2014/main" id="{7D47FF8D-DE80-DCBB-BDCA-B7C1F55A571E}"/>
              </a:ext>
            </a:extLst>
          </p:cNvPr>
          <p:cNvSpPr txBox="1"/>
          <p:nvPr/>
        </p:nvSpPr>
        <p:spPr>
          <a:xfrm>
            <a:off x="979898" y="5723480"/>
            <a:ext cx="5389371" cy="369332"/>
          </a:xfrm>
          <a:prstGeom prst="rect">
            <a:avLst/>
          </a:prstGeom>
          <a:noFill/>
        </p:spPr>
        <p:txBody>
          <a:bodyPr wrap="square">
            <a:spAutoFit/>
          </a:bodyPr>
          <a:lstStyle/>
          <a:p>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rPr>
              <a:t>QE of 13x Na-K-Sb and 9x Cs-K-Sb photocathodes</a:t>
            </a:r>
            <a:endParaRPr lang="en-DE" dirty="0"/>
          </a:p>
        </p:txBody>
      </p:sp>
      <p:sp>
        <p:nvSpPr>
          <p:cNvPr id="8" name="TextBox 7">
            <a:extLst>
              <a:ext uri="{FF2B5EF4-FFF2-40B4-BE49-F238E27FC236}">
                <a16:creationId xmlns:a16="http://schemas.microsoft.com/office/drawing/2014/main" id="{4974E0DA-982C-ED8D-9186-74CAE09DA36B}"/>
              </a:ext>
            </a:extLst>
          </p:cNvPr>
          <p:cNvSpPr txBox="1"/>
          <p:nvPr/>
        </p:nvSpPr>
        <p:spPr>
          <a:xfrm>
            <a:off x="6062976" y="4359101"/>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Chemical composition and the QE of the alkali antimonide films</a:t>
            </a:r>
            <a:endParaRPr kumimoji="0" lang="en-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D56031CC-9A8B-B4C5-0749-E788C36A0689}"/>
              </a:ext>
            </a:extLst>
          </p:cNvPr>
          <p:cNvPicPr>
            <a:picLocks noChangeAspect="1"/>
          </p:cNvPicPr>
          <p:nvPr/>
        </p:nvPicPr>
        <p:blipFill>
          <a:blip r:embed="rId3"/>
          <a:stretch>
            <a:fillRect/>
          </a:stretch>
        </p:blipFill>
        <p:spPr>
          <a:xfrm>
            <a:off x="47188" y="945248"/>
            <a:ext cx="6048811" cy="4791976"/>
          </a:xfrm>
          <a:prstGeom prst="rect">
            <a:avLst/>
          </a:prstGeom>
        </p:spPr>
      </p:pic>
      <p:sp>
        <p:nvSpPr>
          <p:cNvPr id="14" name="TextBox 13">
            <a:extLst>
              <a:ext uri="{FF2B5EF4-FFF2-40B4-BE49-F238E27FC236}">
                <a16:creationId xmlns:a16="http://schemas.microsoft.com/office/drawing/2014/main" id="{1C9931F8-A551-B35A-B0B7-AEB7804015FE}"/>
              </a:ext>
            </a:extLst>
          </p:cNvPr>
          <p:cNvSpPr txBox="1"/>
          <p:nvPr/>
        </p:nvSpPr>
        <p:spPr>
          <a:xfrm>
            <a:off x="6997769" y="6127228"/>
            <a:ext cx="4816279" cy="338554"/>
          </a:xfrm>
          <a:prstGeom prst="rect">
            <a:avLst/>
          </a:prstGeom>
          <a:noFill/>
        </p:spPr>
        <p:txBody>
          <a:bodyPr wrap="square">
            <a:spAutoFit/>
          </a:bodyPr>
          <a:lstStyle/>
          <a:p>
            <a:r>
              <a:rPr lang="en-US" sz="800" b="0" i="0" dirty="0" err="1">
                <a:solidFill>
                  <a:srgbClr val="222222"/>
                </a:solidFill>
                <a:effectLst/>
                <a:latin typeface="Arial" panose="020B0604020202020204" pitchFamily="34" charset="0"/>
              </a:rPr>
              <a:t>Schmeißer</a:t>
            </a:r>
            <a:r>
              <a:rPr lang="en-US" sz="800" b="0" i="0" dirty="0">
                <a:solidFill>
                  <a:srgbClr val="222222"/>
                </a:solidFill>
                <a:effectLst/>
                <a:latin typeface="Arial" panose="020B0604020202020204" pitchFamily="34" charset="0"/>
              </a:rPr>
              <a:t>, Martin Anton Helmut. </a:t>
            </a:r>
            <a:r>
              <a:rPr lang="en-US" sz="800" b="0" i="1" dirty="0">
                <a:solidFill>
                  <a:srgbClr val="222222"/>
                </a:solidFill>
                <a:effectLst/>
                <a:latin typeface="Arial" panose="020B0604020202020204" pitchFamily="34" charset="0"/>
              </a:rPr>
              <a:t>Photocathodes for high brightness, high average current photoelectron injectors</a:t>
            </a:r>
            <a:r>
              <a:rPr lang="en-US" sz="800" b="0" i="0" dirty="0">
                <a:solidFill>
                  <a:srgbClr val="222222"/>
                </a:solidFill>
                <a:effectLst/>
                <a:latin typeface="Arial" panose="020B0604020202020204" pitchFamily="34" charset="0"/>
              </a:rPr>
              <a:t>. Humboldt </a:t>
            </a:r>
            <a:r>
              <a:rPr lang="en-US" sz="800" b="0" i="0" dirty="0" err="1">
                <a:solidFill>
                  <a:srgbClr val="222222"/>
                </a:solidFill>
                <a:effectLst/>
                <a:latin typeface="Arial" panose="020B0604020202020204" pitchFamily="34" charset="0"/>
              </a:rPr>
              <a:t>Universitaet</a:t>
            </a:r>
            <a:r>
              <a:rPr lang="en-US" sz="800" b="0" i="0" dirty="0">
                <a:solidFill>
                  <a:srgbClr val="222222"/>
                </a:solidFill>
                <a:effectLst/>
                <a:latin typeface="Arial" panose="020B0604020202020204" pitchFamily="34" charset="0"/>
              </a:rPr>
              <a:t> </a:t>
            </a:r>
            <a:r>
              <a:rPr lang="en-US" sz="800" b="0" i="0" dirty="0" err="1">
                <a:solidFill>
                  <a:srgbClr val="222222"/>
                </a:solidFill>
                <a:effectLst/>
                <a:latin typeface="Arial" panose="020B0604020202020204" pitchFamily="34" charset="0"/>
              </a:rPr>
              <a:t>zu</a:t>
            </a:r>
            <a:r>
              <a:rPr lang="en-US" sz="800" b="0" i="0" dirty="0">
                <a:solidFill>
                  <a:srgbClr val="222222"/>
                </a:solidFill>
                <a:effectLst/>
                <a:latin typeface="Arial" panose="020B0604020202020204" pitchFamily="34" charset="0"/>
              </a:rPr>
              <a:t> Berlin (Germany), 2019.</a:t>
            </a:r>
            <a:endParaRPr lang="en-DE" sz="800" dirty="0"/>
          </a:p>
        </p:txBody>
      </p:sp>
      <p:graphicFrame>
        <p:nvGraphicFramePr>
          <p:cNvPr id="15" name="Table 7">
            <a:extLst>
              <a:ext uri="{FF2B5EF4-FFF2-40B4-BE49-F238E27FC236}">
                <a16:creationId xmlns:a16="http://schemas.microsoft.com/office/drawing/2014/main" id="{AE06C34E-8A88-0E76-F5EB-4D0761BE3CD7}"/>
              </a:ext>
            </a:extLst>
          </p:cNvPr>
          <p:cNvGraphicFramePr>
            <a:graphicFrameLocks noGrp="1"/>
          </p:cNvGraphicFramePr>
          <p:nvPr>
            <p:extLst>
              <p:ext uri="{D42A27DB-BD31-4B8C-83A1-F6EECF244321}">
                <p14:modId xmlns:p14="http://schemas.microsoft.com/office/powerpoint/2010/main" val="3665057311"/>
              </p:ext>
            </p:extLst>
          </p:nvPr>
        </p:nvGraphicFramePr>
        <p:xfrm>
          <a:off x="6195096" y="1376587"/>
          <a:ext cx="5462376" cy="2650380"/>
        </p:xfrm>
        <a:graphic>
          <a:graphicData uri="http://schemas.openxmlformats.org/drawingml/2006/table">
            <a:tbl>
              <a:tblPr>
                <a:tableStyleId>{8EC20E35-A176-4012-BC5E-935CFFF8708E}</a:tableStyleId>
              </a:tblPr>
              <a:tblGrid>
                <a:gridCol w="973576">
                  <a:extLst>
                    <a:ext uri="{9D8B030D-6E8A-4147-A177-3AD203B41FA5}">
                      <a16:colId xmlns:a16="http://schemas.microsoft.com/office/drawing/2014/main" val="4054385247"/>
                    </a:ext>
                  </a:extLst>
                </a:gridCol>
                <a:gridCol w="973576">
                  <a:extLst>
                    <a:ext uri="{9D8B030D-6E8A-4147-A177-3AD203B41FA5}">
                      <a16:colId xmlns:a16="http://schemas.microsoft.com/office/drawing/2014/main" val="3379407487"/>
                    </a:ext>
                  </a:extLst>
                </a:gridCol>
                <a:gridCol w="774638">
                  <a:extLst>
                    <a:ext uri="{9D8B030D-6E8A-4147-A177-3AD203B41FA5}">
                      <a16:colId xmlns:a16="http://schemas.microsoft.com/office/drawing/2014/main" val="2198746390"/>
                    </a:ext>
                  </a:extLst>
                </a:gridCol>
                <a:gridCol w="425921">
                  <a:extLst>
                    <a:ext uri="{9D8B030D-6E8A-4147-A177-3AD203B41FA5}">
                      <a16:colId xmlns:a16="http://schemas.microsoft.com/office/drawing/2014/main" val="89968415"/>
                    </a:ext>
                  </a:extLst>
                </a:gridCol>
                <a:gridCol w="586933">
                  <a:extLst>
                    <a:ext uri="{9D8B030D-6E8A-4147-A177-3AD203B41FA5}">
                      <a16:colId xmlns:a16="http://schemas.microsoft.com/office/drawing/2014/main" val="493693071"/>
                    </a:ext>
                  </a:extLst>
                </a:gridCol>
                <a:gridCol w="570400">
                  <a:extLst>
                    <a:ext uri="{9D8B030D-6E8A-4147-A177-3AD203B41FA5}">
                      <a16:colId xmlns:a16="http://schemas.microsoft.com/office/drawing/2014/main" val="775329130"/>
                    </a:ext>
                  </a:extLst>
                </a:gridCol>
                <a:gridCol w="570399">
                  <a:extLst>
                    <a:ext uri="{9D8B030D-6E8A-4147-A177-3AD203B41FA5}">
                      <a16:colId xmlns:a16="http://schemas.microsoft.com/office/drawing/2014/main" val="3459513732"/>
                    </a:ext>
                  </a:extLst>
                </a:gridCol>
                <a:gridCol w="586933">
                  <a:extLst>
                    <a:ext uri="{9D8B030D-6E8A-4147-A177-3AD203B41FA5}">
                      <a16:colId xmlns:a16="http://schemas.microsoft.com/office/drawing/2014/main" val="3580909592"/>
                    </a:ext>
                  </a:extLst>
                </a:gridCol>
              </a:tblGrid>
              <a:tr h="431270">
                <a:tc rowSpan="2">
                  <a:txBody>
                    <a:bodyPr/>
                    <a:lstStyle/>
                    <a:p>
                      <a:pPr marL="0" algn="ctr" defTabSz="914400" rtl="0" eaLnBrk="1" fontAlgn="b" latinLnBrk="0" hangingPunct="1"/>
                      <a:r>
                        <a:rPr lang="en-US" sz="1600" u="none" strike="noStrike" kern="1200" dirty="0">
                          <a:solidFill>
                            <a:schemeClr val="dk1"/>
                          </a:solidFill>
                          <a:effectLst/>
                          <a:latin typeface="+mn-lt"/>
                          <a:ea typeface="+mn-ea"/>
                          <a:cs typeface="+mn-cs"/>
                        </a:rPr>
                        <a:t>Type</a:t>
                      </a:r>
                    </a:p>
                    <a:p>
                      <a:pPr marL="0" algn="ctr" defTabSz="914400" rtl="0" eaLnBrk="1" fontAlgn="b" latinLnBrk="0" hangingPunct="1"/>
                      <a:endParaRPr lang="en-DE" sz="1600" u="none" strike="noStrike" kern="1200" dirty="0">
                        <a:solidFill>
                          <a:schemeClr val="dk1"/>
                        </a:solidFill>
                        <a:effectLst/>
                        <a:latin typeface="+mn-lt"/>
                        <a:ea typeface="+mn-ea"/>
                        <a:cs typeface="+mn-cs"/>
                      </a:endParaRPr>
                    </a:p>
                  </a:txBody>
                  <a:tcPr marL="6350" marR="6350" marT="635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marL="0" algn="ctr" defTabSz="914400" rtl="0" eaLnBrk="1" fontAlgn="b" latinLnBrk="0" hangingPunct="1"/>
                      <a:r>
                        <a:rPr lang="en-US" sz="1600" u="none" strike="noStrike" kern="1200" dirty="0">
                          <a:solidFill>
                            <a:schemeClr val="dk1"/>
                          </a:solidFill>
                          <a:effectLst/>
                          <a:latin typeface="+mn-lt"/>
                          <a:ea typeface="+mn-ea"/>
                          <a:cs typeface="+mn-cs"/>
                        </a:rPr>
                        <a:t>Number</a:t>
                      </a:r>
                    </a:p>
                    <a:p>
                      <a:pPr marL="0" algn="ctr" defTabSz="914400" rtl="0" eaLnBrk="1" fontAlgn="b" latinLnBrk="0" hangingPunct="1"/>
                      <a:endParaRPr lang="en-DE" sz="1600" u="none" strike="noStrike" kern="1200" dirty="0">
                        <a:solidFill>
                          <a:schemeClr val="dk1"/>
                        </a:solidFill>
                        <a:effectLst/>
                        <a:latin typeface="+mn-lt"/>
                        <a:ea typeface="+mn-ea"/>
                        <a:cs typeface="+mn-cs"/>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fontAlgn="b"/>
                      <a:r>
                        <a:rPr lang="en-US" sz="1600" u="none" strike="noStrike" dirty="0">
                          <a:effectLst/>
                          <a:latin typeface="+mn-lt"/>
                        </a:rPr>
                        <a:t>QE</a:t>
                      </a:r>
                      <a:r>
                        <a:rPr lang="en-US" sz="1600" b="0" i="0" u="none" strike="noStrike" dirty="0">
                          <a:solidFill>
                            <a:srgbClr val="000000"/>
                          </a:solidFill>
                          <a:effectLst/>
                          <a:latin typeface="+mn-lt"/>
                        </a:rPr>
                        <a:t> at 515 nm</a:t>
                      </a:r>
                      <a:endParaRPr lang="en-US" sz="1600" u="none" strike="noStrike" dirty="0">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5">
                  <a:txBody>
                    <a:bodyPr/>
                    <a:lstStyle/>
                    <a:p>
                      <a:pPr algn="ctr" fontAlgn="b"/>
                      <a:r>
                        <a:rPr lang="en-US" sz="1600" u="none" strike="noStrike" dirty="0">
                          <a:effectLst/>
                          <a:latin typeface="+mn-lt"/>
                        </a:rPr>
                        <a:t>XPS stoichiometry content</a:t>
                      </a:r>
                      <a:endParaRPr lang="en-US" sz="1600" b="0" i="0" u="none" strike="noStrike" dirty="0">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tcPr>
                </a:tc>
                <a:tc hMerge="1">
                  <a:txBody>
                    <a:bodyPr/>
                    <a:lstStyle/>
                    <a:p>
                      <a:endParaRPr lang="en-DE"/>
                    </a:p>
                  </a:txBody>
                  <a:tcPr/>
                </a:tc>
                <a:tc hMerge="1">
                  <a:txBody>
                    <a:bodyPr/>
                    <a:lstStyle/>
                    <a:p>
                      <a:endParaRPr lang="en-DE"/>
                    </a:p>
                  </a:txBody>
                  <a:tcPr/>
                </a:tc>
                <a:tc hMerge="1">
                  <a:txBody>
                    <a:bodyPr/>
                    <a:lstStyle/>
                    <a:p>
                      <a:endParaRPr lang="en-DE"/>
                    </a:p>
                  </a:txBody>
                  <a:tcPr/>
                </a:tc>
                <a:tc hMerge="1">
                  <a:txBody>
                    <a:bodyPr/>
                    <a:lstStyle/>
                    <a:p>
                      <a:endParaRPr lang="en-DE"/>
                    </a:p>
                  </a:txBody>
                  <a:tcPr/>
                </a:tc>
                <a:extLst>
                  <a:ext uri="{0D108BD9-81ED-4DB2-BD59-A6C34878D82A}">
                    <a16:rowId xmlns:a16="http://schemas.microsoft.com/office/drawing/2014/main" val="961076440"/>
                  </a:ext>
                </a:extLst>
              </a:tr>
              <a:tr h="431270">
                <a:tc vMerge="1">
                  <a:txBody>
                    <a:bodyPr/>
                    <a:lstStyle/>
                    <a:p>
                      <a:endParaRPr lang="en-DE"/>
                    </a:p>
                  </a:txBody>
                  <a:tcPr/>
                </a:tc>
                <a:tc vMerge="1">
                  <a:txBody>
                    <a:bodyPr/>
                    <a:lstStyle/>
                    <a:p>
                      <a:endParaRPr lang="en-DE"/>
                    </a:p>
                  </a:txBody>
                  <a:tcPr/>
                </a:tc>
                <a:tc vMerge="1">
                  <a:txBody>
                    <a:bodyPr/>
                    <a:lstStyle/>
                    <a:p>
                      <a:pPr algn="ctr" fontAlgn="b"/>
                      <a:r>
                        <a:rPr lang="en-US" sz="2000" u="none" strike="noStrike" dirty="0">
                          <a:effectLst/>
                          <a:latin typeface="+mn-lt"/>
                        </a:rPr>
                        <a:t>QE</a:t>
                      </a:r>
                      <a:endParaRPr lang="en-US" sz="2000" b="0" i="0" u="none" strike="noStrike" dirty="0">
                        <a:solidFill>
                          <a:srgbClr val="000000"/>
                        </a:solidFill>
                        <a:effectLst/>
                        <a:latin typeface="+mn-lt"/>
                      </a:endParaRPr>
                    </a:p>
                  </a:txBody>
                  <a:tcPr marL="6350" marR="6350" marT="6350"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solidFill>
                            <a:srgbClr val="0070C0"/>
                          </a:solidFill>
                          <a:effectLst/>
                          <a:latin typeface="+mn-lt"/>
                        </a:rPr>
                        <a:t>Na</a:t>
                      </a:r>
                      <a:endParaRPr lang="en-US" sz="1600" b="0" i="0" u="none" strike="noStrike" dirty="0">
                        <a:solidFill>
                          <a:srgbClr val="0070C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FF0000"/>
                          </a:solidFill>
                          <a:effectLst/>
                          <a:latin typeface="+mn-lt"/>
                        </a:rPr>
                        <a:t>Cs</a:t>
                      </a: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K</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(Alkali)/Sb</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9987321"/>
                  </a:ext>
                </a:extLst>
              </a:tr>
              <a:tr h="431270">
                <a:tc rowSpan="2">
                  <a:txBody>
                    <a:bodyPr/>
                    <a:lstStyle/>
                    <a:p>
                      <a:pPr algn="ctr" fontAlgn="b"/>
                      <a:r>
                        <a:rPr lang="en-US" sz="1600" b="0" i="0" u="none" strike="noStrike" dirty="0">
                          <a:solidFill>
                            <a:srgbClr val="0070C0"/>
                          </a:solidFill>
                          <a:effectLst/>
                          <a:latin typeface="+mn-lt"/>
                        </a:rPr>
                        <a:t>Na-K-Sb</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70C0"/>
                          </a:solidFill>
                          <a:effectLst/>
                          <a:latin typeface="+mn-lt"/>
                        </a:rPr>
                        <a:t>WH09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t"/>
                      <a:r>
                        <a:rPr lang="en-US" sz="1600" u="none" strike="noStrike" dirty="0">
                          <a:effectLst/>
                          <a:latin typeface="+mn-lt"/>
                        </a:rPr>
                        <a:t>2.6%</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1.4</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chemeClr val="tx1"/>
                          </a:solidFill>
                          <a:effectLst/>
                          <a:latin typeface="+mn-lt"/>
                        </a:rPr>
                        <a:t>1.5</a:t>
                      </a:r>
                      <a:endParaRPr lang="en-DE" sz="1600" b="0" i="0" u="none" strike="noStrike" dirty="0">
                        <a:solidFill>
                          <a:schemeClr val="tx1"/>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DE" sz="1600" u="none" strike="noStrike" dirty="0">
                          <a:effectLst/>
                          <a:latin typeface="+mn-lt"/>
                        </a:rPr>
                        <a:t>1.0</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2.9</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5902669"/>
                  </a:ext>
                </a:extLst>
              </a:tr>
              <a:tr h="431270">
                <a:tc vMerge="1">
                  <a:txBody>
                    <a:bodyPr/>
                    <a:lstStyle/>
                    <a:p>
                      <a:pPr algn="ctr" fontAlgn="b"/>
                      <a:endParaRPr lang="en-US" sz="1600" b="0" i="0" u="none" strike="noStrike" dirty="0">
                        <a:solidFill>
                          <a:srgbClr val="0070C0"/>
                        </a:solidFill>
                        <a:effectLst/>
                        <a:latin typeface="+mn-lt"/>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70C0"/>
                          </a:solidFill>
                          <a:effectLst/>
                          <a:latin typeface="+mn-lt"/>
                        </a:rPr>
                        <a:t>WH14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t"/>
                      <a:r>
                        <a:rPr lang="en-US" sz="1600" b="0" i="0" u="none" strike="noStrike" dirty="0">
                          <a:solidFill>
                            <a:srgbClr val="000000"/>
                          </a:solidFill>
                          <a:effectLst/>
                          <a:latin typeface="+mn-lt"/>
                        </a:rPr>
                        <a:t>2.4%</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1.8</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a:t>
                      </a:r>
                      <a:endParaRPr lang="en-DE"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mn-lt"/>
                        </a:rPr>
                        <a:t>1.6</a:t>
                      </a:r>
                      <a:endParaRPr lang="en-DE" sz="1600" b="0" i="0" u="none" strike="noStrike" dirty="0">
                        <a:solidFill>
                          <a:schemeClr val="tx1"/>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3.4</a:t>
                      </a:r>
                      <a:endParaRPr lang="en-DE"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4869442"/>
                  </a:ext>
                </a:extLst>
              </a:tr>
              <a:tr h="431270">
                <a:tc rowSpan="2">
                  <a:txBody>
                    <a:bodyPr/>
                    <a:lstStyle/>
                    <a:p>
                      <a:pPr algn="ctr" fontAlgn="b"/>
                      <a:r>
                        <a:rPr lang="en-US" sz="1600" b="0" i="0" u="none" strike="noStrike" dirty="0">
                          <a:solidFill>
                            <a:srgbClr val="FF0000"/>
                          </a:solidFill>
                          <a:effectLst/>
                          <a:latin typeface="+mn-lt"/>
                        </a:rPr>
                        <a:t>Cs-K-Sb</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FF0000"/>
                          </a:solidFill>
                          <a:effectLst/>
                          <a:latin typeface="+mn-lt"/>
                        </a:rPr>
                        <a:t>P14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t"/>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1.8</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chemeClr val="tx1"/>
                          </a:solidFill>
                          <a:effectLst/>
                          <a:latin typeface="+mn-lt"/>
                        </a:rPr>
                        <a:t>0.5</a:t>
                      </a:r>
                      <a:endParaRPr lang="en-DE" sz="1600" b="0" i="0" u="none" strike="noStrike" dirty="0">
                        <a:solidFill>
                          <a:schemeClr val="tx1"/>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2.3</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98644857"/>
                  </a:ext>
                </a:extLst>
              </a:tr>
              <a:tr h="431270">
                <a:tc vMerge="1">
                  <a:txBody>
                    <a:bodyPr/>
                    <a:lstStyle/>
                    <a:p>
                      <a:pPr algn="ctr" fontAlgn="b"/>
                      <a:endParaRPr lang="en-US" sz="1600" b="0" i="0" u="none" strike="noStrike" dirty="0">
                        <a:solidFill>
                          <a:srgbClr val="FF0000"/>
                        </a:solidFill>
                        <a:effectLst/>
                        <a:latin typeface="+mn-lt"/>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FF0000"/>
                          </a:solidFill>
                          <a:effectLst/>
                          <a:latin typeface="+mn-lt"/>
                        </a:rPr>
                        <a:t>P15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t"/>
                      <a:r>
                        <a:rPr lang="en-US" sz="1600" b="0" i="0" u="none" strike="noStrike" dirty="0">
                          <a:solidFill>
                            <a:srgbClr val="000000"/>
                          </a:solidFill>
                          <a:effectLst/>
                          <a:latin typeface="+mn-lt"/>
                        </a:rPr>
                        <a:t>10.5%</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0000"/>
                          </a:solidFill>
                          <a:effectLst/>
                          <a:latin typeface="+mn-lt"/>
                        </a:rPr>
                        <a:t>-</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rgbClr val="000000"/>
                          </a:solidFill>
                          <a:effectLst/>
                          <a:latin typeface="+mn-lt"/>
                        </a:rPr>
                        <a:t>2.3</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chemeClr val="tx1"/>
                          </a:solidFill>
                          <a:effectLst/>
                          <a:latin typeface="+mn-lt"/>
                        </a:rPr>
                        <a:t>1.0</a:t>
                      </a:r>
                      <a:endParaRPr lang="en-DE" sz="1600" b="0" i="0" u="none" strike="noStrike" dirty="0">
                        <a:solidFill>
                          <a:schemeClr val="tx1"/>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3.3</a:t>
                      </a:r>
                      <a:endParaRPr lang="en-DE" sz="16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4174814991"/>
                  </a:ext>
                </a:extLst>
              </a:tr>
            </a:tbl>
          </a:graphicData>
        </a:graphic>
      </p:graphicFrame>
    </p:spTree>
    <p:extLst>
      <p:ext uri="{BB962C8B-B14F-4D97-AF65-F5344CB8AC3E}">
        <p14:creationId xmlns:p14="http://schemas.microsoft.com/office/powerpoint/2010/main" val="1896036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3">
            <a:extLst>
              <a:ext uri="{FF2B5EF4-FFF2-40B4-BE49-F238E27FC236}">
                <a16:creationId xmlns:a16="http://schemas.microsoft.com/office/drawing/2014/main" id="{7B293780-44EC-7F37-B983-E53A7EBC720A}"/>
              </a:ext>
            </a:extLst>
          </p:cNvPr>
          <p:cNvSpPr>
            <a:spLocks noGrp="1"/>
          </p:cNvSpPr>
          <p:nvPr>
            <p:ph type="body" sz="quarter" idx="13"/>
          </p:nvPr>
        </p:nvSpPr>
        <p:spPr>
          <a:xfrm>
            <a:off x="577849" y="288926"/>
            <a:ext cx="5680338" cy="300734"/>
          </a:xfrm>
        </p:spPr>
        <p:txBody>
          <a:bodyPr>
            <a:normAutofit/>
          </a:bodyPr>
          <a:lstStyle/>
          <a:p>
            <a:r>
              <a:rPr lang="en-US" altLang="zh-CN" dirty="0"/>
              <a:t>QE of </a:t>
            </a:r>
            <a:r>
              <a:rPr lang="en-US" dirty="0"/>
              <a:t>Na-K-Sb and Cs-K-Sb</a:t>
            </a:r>
          </a:p>
        </p:txBody>
      </p:sp>
      <p:sp>
        <p:nvSpPr>
          <p:cNvPr id="7" name="TextBox 6">
            <a:extLst>
              <a:ext uri="{FF2B5EF4-FFF2-40B4-BE49-F238E27FC236}">
                <a16:creationId xmlns:a16="http://schemas.microsoft.com/office/drawing/2014/main" id="{7D47FF8D-DE80-DCBB-BDCA-B7C1F55A571E}"/>
              </a:ext>
            </a:extLst>
          </p:cNvPr>
          <p:cNvSpPr txBox="1"/>
          <p:nvPr/>
        </p:nvSpPr>
        <p:spPr>
          <a:xfrm>
            <a:off x="979898" y="5723480"/>
            <a:ext cx="5389371" cy="369332"/>
          </a:xfrm>
          <a:prstGeom prst="rect">
            <a:avLst/>
          </a:prstGeom>
          <a:noFill/>
        </p:spPr>
        <p:txBody>
          <a:bodyPr wrap="square">
            <a:spAutoFit/>
          </a:bodyPr>
          <a:lstStyle/>
          <a:p>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rPr>
              <a:t>QE of 13x Na-K-Sb and 9x Cs-K-Sb photocathodes</a:t>
            </a:r>
            <a:endParaRPr lang="en-DE" dirty="0"/>
          </a:p>
        </p:txBody>
      </p:sp>
      <p:pic>
        <p:nvPicPr>
          <p:cNvPr id="13" name="Picture 12">
            <a:extLst>
              <a:ext uri="{FF2B5EF4-FFF2-40B4-BE49-F238E27FC236}">
                <a16:creationId xmlns:a16="http://schemas.microsoft.com/office/drawing/2014/main" id="{D56031CC-9A8B-B4C5-0749-E788C36A0689}"/>
              </a:ext>
            </a:extLst>
          </p:cNvPr>
          <p:cNvPicPr>
            <a:picLocks noChangeAspect="1"/>
          </p:cNvPicPr>
          <p:nvPr/>
        </p:nvPicPr>
        <p:blipFill>
          <a:blip r:embed="rId3"/>
          <a:stretch>
            <a:fillRect/>
          </a:stretch>
        </p:blipFill>
        <p:spPr>
          <a:xfrm>
            <a:off x="47188" y="945248"/>
            <a:ext cx="6048811" cy="4791976"/>
          </a:xfrm>
          <a:prstGeom prst="rect">
            <a:avLst/>
          </a:prstGeom>
        </p:spPr>
      </p:pic>
      <p:sp>
        <p:nvSpPr>
          <p:cNvPr id="14" name="TextBox 13">
            <a:extLst>
              <a:ext uri="{FF2B5EF4-FFF2-40B4-BE49-F238E27FC236}">
                <a16:creationId xmlns:a16="http://schemas.microsoft.com/office/drawing/2014/main" id="{1C9931F8-A551-B35A-B0B7-AEB7804015FE}"/>
              </a:ext>
            </a:extLst>
          </p:cNvPr>
          <p:cNvSpPr txBox="1"/>
          <p:nvPr/>
        </p:nvSpPr>
        <p:spPr>
          <a:xfrm>
            <a:off x="6997769" y="6127228"/>
            <a:ext cx="4816279" cy="338554"/>
          </a:xfrm>
          <a:prstGeom prst="rect">
            <a:avLst/>
          </a:prstGeom>
          <a:noFill/>
        </p:spPr>
        <p:txBody>
          <a:bodyPr wrap="square">
            <a:spAutoFit/>
          </a:bodyPr>
          <a:lstStyle/>
          <a:p>
            <a:r>
              <a:rPr lang="en-US" sz="800" b="0" i="0" dirty="0" err="1">
                <a:solidFill>
                  <a:srgbClr val="222222"/>
                </a:solidFill>
                <a:effectLst/>
                <a:latin typeface="Arial" panose="020B0604020202020204" pitchFamily="34" charset="0"/>
              </a:rPr>
              <a:t>Schmeißer</a:t>
            </a:r>
            <a:r>
              <a:rPr lang="en-US" sz="800" b="0" i="0" dirty="0">
                <a:solidFill>
                  <a:srgbClr val="222222"/>
                </a:solidFill>
                <a:effectLst/>
                <a:latin typeface="Arial" panose="020B0604020202020204" pitchFamily="34" charset="0"/>
              </a:rPr>
              <a:t>, Martin Anton Helmut. </a:t>
            </a:r>
            <a:r>
              <a:rPr lang="en-US" sz="800" b="0" i="1" dirty="0">
                <a:solidFill>
                  <a:srgbClr val="222222"/>
                </a:solidFill>
                <a:effectLst/>
                <a:latin typeface="Arial" panose="020B0604020202020204" pitchFamily="34" charset="0"/>
              </a:rPr>
              <a:t>Photocathodes for high brightness, high average current photoelectron injectors</a:t>
            </a:r>
            <a:r>
              <a:rPr lang="en-US" sz="800" b="0" i="0" dirty="0">
                <a:solidFill>
                  <a:srgbClr val="222222"/>
                </a:solidFill>
                <a:effectLst/>
                <a:latin typeface="Arial" panose="020B0604020202020204" pitchFamily="34" charset="0"/>
              </a:rPr>
              <a:t>. Humboldt </a:t>
            </a:r>
            <a:r>
              <a:rPr lang="en-US" sz="800" b="0" i="0" dirty="0" err="1">
                <a:solidFill>
                  <a:srgbClr val="222222"/>
                </a:solidFill>
                <a:effectLst/>
                <a:latin typeface="Arial" panose="020B0604020202020204" pitchFamily="34" charset="0"/>
              </a:rPr>
              <a:t>Universitaet</a:t>
            </a:r>
            <a:r>
              <a:rPr lang="en-US" sz="800" b="0" i="0" dirty="0">
                <a:solidFill>
                  <a:srgbClr val="222222"/>
                </a:solidFill>
                <a:effectLst/>
                <a:latin typeface="Arial" panose="020B0604020202020204" pitchFamily="34" charset="0"/>
              </a:rPr>
              <a:t> </a:t>
            </a:r>
            <a:r>
              <a:rPr lang="en-US" sz="800" b="0" i="0" dirty="0" err="1">
                <a:solidFill>
                  <a:srgbClr val="222222"/>
                </a:solidFill>
                <a:effectLst/>
                <a:latin typeface="Arial" panose="020B0604020202020204" pitchFamily="34" charset="0"/>
              </a:rPr>
              <a:t>zu</a:t>
            </a:r>
            <a:r>
              <a:rPr lang="en-US" sz="800" b="0" i="0" dirty="0">
                <a:solidFill>
                  <a:srgbClr val="222222"/>
                </a:solidFill>
                <a:effectLst/>
                <a:latin typeface="Arial" panose="020B0604020202020204" pitchFamily="34" charset="0"/>
              </a:rPr>
              <a:t> Berlin (Germany), 2019.</a:t>
            </a:r>
            <a:endParaRPr lang="en-DE" sz="800" dirty="0"/>
          </a:p>
        </p:txBody>
      </p:sp>
      <p:graphicFrame>
        <p:nvGraphicFramePr>
          <p:cNvPr id="15" name="Table 7">
            <a:extLst>
              <a:ext uri="{FF2B5EF4-FFF2-40B4-BE49-F238E27FC236}">
                <a16:creationId xmlns:a16="http://schemas.microsoft.com/office/drawing/2014/main" id="{AE06C34E-8A88-0E76-F5EB-4D0761BE3CD7}"/>
              </a:ext>
            </a:extLst>
          </p:cNvPr>
          <p:cNvGraphicFramePr>
            <a:graphicFrameLocks noGrp="1"/>
          </p:cNvGraphicFramePr>
          <p:nvPr>
            <p:extLst>
              <p:ext uri="{D42A27DB-BD31-4B8C-83A1-F6EECF244321}">
                <p14:modId xmlns:p14="http://schemas.microsoft.com/office/powerpoint/2010/main" val="593956287"/>
              </p:ext>
            </p:extLst>
          </p:nvPr>
        </p:nvGraphicFramePr>
        <p:xfrm>
          <a:off x="6195096" y="1376587"/>
          <a:ext cx="5462376" cy="2650380"/>
        </p:xfrm>
        <a:graphic>
          <a:graphicData uri="http://schemas.openxmlformats.org/drawingml/2006/table">
            <a:tbl>
              <a:tblPr>
                <a:tableStyleId>{8EC20E35-A176-4012-BC5E-935CFFF8708E}</a:tableStyleId>
              </a:tblPr>
              <a:tblGrid>
                <a:gridCol w="973576">
                  <a:extLst>
                    <a:ext uri="{9D8B030D-6E8A-4147-A177-3AD203B41FA5}">
                      <a16:colId xmlns:a16="http://schemas.microsoft.com/office/drawing/2014/main" val="4054385247"/>
                    </a:ext>
                  </a:extLst>
                </a:gridCol>
                <a:gridCol w="973576">
                  <a:extLst>
                    <a:ext uri="{9D8B030D-6E8A-4147-A177-3AD203B41FA5}">
                      <a16:colId xmlns:a16="http://schemas.microsoft.com/office/drawing/2014/main" val="3379407487"/>
                    </a:ext>
                  </a:extLst>
                </a:gridCol>
                <a:gridCol w="774638">
                  <a:extLst>
                    <a:ext uri="{9D8B030D-6E8A-4147-A177-3AD203B41FA5}">
                      <a16:colId xmlns:a16="http://schemas.microsoft.com/office/drawing/2014/main" val="2198746390"/>
                    </a:ext>
                  </a:extLst>
                </a:gridCol>
                <a:gridCol w="425921">
                  <a:extLst>
                    <a:ext uri="{9D8B030D-6E8A-4147-A177-3AD203B41FA5}">
                      <a16:colId xmlns:a16="http://schemas.microsoft.com/office/drawing/2014/main" val="89968415"/>
                    </a:ext>
                  </a:extLst>
                </a:gridCol>
                <a:gridCol w="586933">
                  <a:extLst>
                    <a:ext uri="{9D8B030D-6E8A-4147-A177-3AD203B41FA5}">
                      <a16:colId xmlns:a16="http://schemas.microsoft.com/office/drawing/2014/main" val="493693071"/>
                    </a:ext>
                  </a:extLst>
                </a:gridCol>
                <a:gridCol w="570400">
                  <a:extLst>
                    <a:ext uri="{9D8B030D-6E8A-4147-A177-3AD203B41FA5}">
                      <a16:colId xmlns:a16="http://schemas.microsoft.com/office/drawing/2014/main" val="775329130"/>
                    </a:ext>
                  </a:extLst>
                </a:gridCol>
                <a:gridCol w="570399">
                  <a:extLst>
                    <a:ext uri="{9D8B030D-6E8A-4147-A177-3AD203B41FA5}">
                      <a16:colId xmlns:a16="http://schemas.microsoft.com/office/drawing/2014/main" val="3459513732"/>
                    </a:ext>
                  </a:extLst>
                </a:gridCol>
                <a:gridCol w="586933">
                  <a:extLst>
                    <a:ext uri="{9D8B030D-6E8A-4147-A177-3AD203B41FA5}">
                      <a16:colId xmlns:a16="http://schemas.microsoft.com/office/drawing/2014/main" val="3580909592"/>
                    </a:ext>
                  </a:extLst>
                </a:gridCol>
              </a:tblGrid>
              <a:tr h="431270">
                <a:tc rowSpan="2">
                  <a:txBody>
                    <a:bodyPr/>
                    <a:lstStyle/>
                    <a:p>
                      <a:pPr marL="0" algn="ctr" defTabSz="914400" rtl="0" eaLnBrk="1" fontAlgn="b" latinLnBrk="0" hangingPunct="1"/>
                      <a:r>
                        <a:rPr lang="en-US" sz="1600" u="none" strike="noStrike" kern="1200" dirty="0">
                          <a:solidFill>
                            <a:schemeClr val="dk1"/>
                          </a:solidFill>
                          <a:effectLst/>
                          <a:latin typeface="+mn-lt"/>
                          <a:ea typeface="+mn-ea"/>
                          <a:cs typeface="+mn-cs"/>
                        </a:rPr>
                        <a:t>Type</a:t>
                      </a:r>
                    </a:p>
                    <a:p>
                      <a:pPr marL="0" algn="ctr" defTabSz="914400" rtl="0" eaLnBrk="1" fontAlgn="b" latinLnBrk="0" hangingPunct="1"/>
                      <a:endParaRPr lang="en-DE" sz="1600" u="none" strike="noStrike" kern="1200" dirty="0">
                        <a:solidFill>
                          <a:schemeClr val="dk1"/>
                        </a:solidFill>
                        <a:effectLst/>
                        <a:latin typeface="+mn-lt"/>
                        <a:ea typeface="+mn-ea"/>
                        <a:cs typeface="+mn-cs"/>
                      </a:endParaRPr>
                    </a:p>
                  </a:txBody>
                  <a:tcPr marL="6350" marR="6350" marT="635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marL="0" algn="ctr" defTabSz="914400" rtl="0" eaLnBrk="1" fontAlgn="b" latinLnBrk="0" hangingPunct="1"/>
                      <a:r>
                        <a:rPr lang="en-US" sz="1600" u="none" strike="noStrike" kern="1200" dirty="0">
                          <a:solidFill>
                            <a:schemeClr val="dk1"/>
                          </a:solidFill>
                          <a:effectLst/>
                          <a:latin typeface="+mn-lt"/>
                          <a:ea typeface="+mn-ea"/>
                          <a:cs typeface="+mn-cs"/>
                        </a:rPr>
                        <a:t>Number</a:t>
                      </a:r>
                    </a:p>
                    <a:p>
                      <a:pPr marL="0" algn="ctr" defTabSz="914400" rtl="0" eaLnBrk="1" fontAlgn="b" latinLnBrk="0" hangingPunct="1"/>
                      <a:endParaRPr lang="en-DE" sz="1600" u="none" strike="noStrike" kern="1200" dirty="0">
                        <a:solidFill>
                          <a:schemeClr val="dk1"/>
                        </a:solidFill>
                        <a:effectLst/>
                        <a:latin typeface="+mn-lt"/>
                        <a:ea typeface="+mn-ea"/>
                        <a:cs typeface="+mn-cs"/>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fontAlgn="b"/>
                      <a:r>
                        <a:rPr lang="en-US" sz="1600" u="none" strike="noStrike" dirty="0">
                          <a:effectLst/>
                          <a:latin typeface="+mn-lt"/>
                        </a:rPr>
                        <a:t>QE</a:t>
                      </a:r>
                      <a:r>
                        <a:rPr lang="en-US" sz="1600" b="0" i="0" u="none" strike="noStrike" dirty="0">
                          <a:solidFill>
                            <a:srgbClr val="000000"/>
                          </a:solidFill>
                          <a:effectLst/>
                          <a:latin typeface="+mn-lt"/>
                        </a:rPr>
                        <a:t> at 515 nm</a:t>
                      </a:r>
                      <a:endParaRPr lang="en-US" sz="1600" u="none" strike="noStrike" dirty="0">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5">
                  <a:txBody>
                    <a:bodyPr/>
                    <a:lstStyle/>
                    <a:p>
                      <a:pPr algn="ctr" fontAlgn="b"/>
                      <a:r>
                        <a:rPr lang="en-US" sz="1600" u="none" strike="noStrike" dirty="0">
                          <a:effectLst/>
                          <a:latin typeface="+mn-lt"/>
                        </a:rPr>
                        <a:t>XPS stoichiometry content</a:t>
                      </a:r>
                      <a:endParaRPr lang="en-US" sz="1600" b="0" i="0" u="none" strike="noStrike" dirty="0">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tcPr>
                </a:tc>
                <a:tc hMerge="1">
                  <a:txBody>
                    <a:bodyPr/>
                    <a:lstStyle/>
                    <a:p>
                      <a:endParaRPr lang="en-DE"/>
                    </a:p>
                  </a:txBody>
                  <a:tcPr/>
                </a:tc>
                <a:tc hMerge="1">
                  <a:txBody>
                    <a:bodyPr/>
                    <a:lstStyle/>
                    <a:p>
                      <a:endParaRPr lang="en-DE"/>
                    </a:p>
                  </a:txBody>
                  <a:tcPr/>
                </a:tc>
                <a:tc hMerge="1">
                  <a:txBody>
                    <a:bodyPr/>
                    <a:lstStyle/>
                    <a:p>
                      <a:endParaRPr lang="en-DE"/>
                    </a:p>
                  </a:txBody>
                  <a:tcPr/>
                </a:tc>
                <a:tc hMerge="1">
                  <a:txBody>
                    <a:bodyPr/>
                    <a:lstStyle/>
                    <a:p>
                      <a:endParaRPr lang="en-DE"/>
                    </a:p>
                  </a:txBody>
                  <a:tcPr/>
                </a:tc>
                <a:extLst>
                  <a:ext uri="{0D108BD9-81ED-4DB2-BD59-A6C34878D82A}">
                    <a16:rowId xmlns:a16="http://schemas.microsoft.com/office/drawing/2014/main" val="961076440"/>
                  </a:ext>
                </a:extLst>
              </a:tr>
              <a:tr h="431270">
                <a:tc vMerge="1">
                  <a:txBody>
                    <a:bodyPr/>
                    <a:lstStyle/>
                    <a:p>
                      <a:endParaRPr lang="en-DE"/>
                    </a:p>
                  </a:txBody>
                  <a:tcPr/>
                </a:tc>
                <a:tc vMerge="1">
                  <a:txBody>
                    <a:bodyPr/>
                    <a:lstStyle/>
                    <a:p>
                      <a:endParaRPr lang="en-DE"/>
                    </a:p>
                  </a:txBody>
                  <a:tcPr/>
                </a:tc>
                <a:tc vMerge="1">
                  <a:txBody>
                    <a:bodyPr/>
                    <a:lstStyle/>
                    <a:p>
                      <a:pPr algn="ctr" fontAlgn="b"/>
                      <a:r>
                        <a:rPr lang="en-US" sz="2000" u="none" strike="noStrike" dirty="0">
                          <a:effectLst/>
                          <a:latin typeface="+mn-lt"/>
                        </a:rPr>
                        <a:t>QE</a:t>
                      </a:r>
                      <a:endParaRPr lang="en-US" sz="2000" b="0" i="0" u="none" strike="noStrike" dirty="0">
                        <a:solidFill>
                          <a:srgbClr val="000000"/>
                        </a:solidFill>
                        <a:effectLst/>
                        <a:latin typeface="+mn-lt"/>
                      </a:endParaRPr>
                    </a:p>
                  </a:txBody>
                  <a:tcPr marL="6350" marR="6350" marT="6350"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solidFill>
                            <a:srgbClr val="0070C0"/>
                          </a:solidFill>
                          <a:effectLst/>
                          <a:latin typeface="+mn-lt"/>
                        </a:rPr>
                        <a:t>Na</a:t>
                      </a:r>
                      <a:endParaRPr lang="en-US" sz="1600" b="0" i="0" u="none" strike="noStrike" dirty="0">
                        <a:solidFill>
                          <a:srgbClr val="0070C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FF0000"/>
                          </a:solidFill>
                          <a:effectLst/>
                          <a:latin typeface="+mn-lt"/>
                        </a:rPr>
                        <a:t>Cs</a:t>
                      </a: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K</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Alkali</a:t>
                      </a:r>
                    </a:p>
                    <a:p>
                      <a:pPr algn="ctr" fontAlgn="b"/>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9987321"/>
                  </a:ext>
                </a:extLst>
              </a:tr>
              <a:tr h="431270">
                <a:tc rowSpan="2">
                  <a:txBody>
                    <a:bodyPr/>
                    <a:lstStyle/>
                    <a:p>
                      <a:pPr algn="ctr" fontAlgn="b"/>
                      <a:r>
                        <a:rPr lang="en-US" sz="1600" b="0" i="0" u="none" strike="noStrike" dirty="0">
                          <a:solidFill>
                            <a:srgbClr val="0070C0"/>
                          </a:solidFill>
                          <a:effectLst/>
                          <a:latin typeface="+mn-lt"/>
                        </a:rPr>
                        <a:t>Na-K-Sb</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70C0"/>
                          </a:solidFill>
                          <a:effectLst/>
                          <a:latin typeface="+mn-lt"/>
                        </a:rPr>
                        <a:t>WH09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t"/>
                      <a:r>
                        <a:rPr lang="en-US" sz="1600" u="none" strike="noStrike" dirty="0">
                          <a:effectLst/>
                          <a:latin typeface="+mn-lt"/>
                        </a:rPr>
                        <a:t>2.6%</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1.4</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chemeClr val="tx1"/>
                          </a:solidFill>
                          <a:effectLst/>
                          <a:latin typeface="+mn-lt"/>
                        </a:rPr>
                        <a:t>1.5</a:t>
                      </a:r>
                      <a:endParaRPr lang="en-DE" sz="1600" b="0" i="0" u="none" strike="noStrike" dirty="0">
                        <a:solidFill>
                          <a:schemeClr val="tx1"/>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DE" sz="1600" u="none" strike="noStrike" dirty="0">
                          <a:effectLst/>
                          <a:latin typeface="+mn-lt"/>
                        </a:rPr>
                        <a:t>1.0</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2.9</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55902669"/>
                  </a:ext>
                </a:extLst>
              </a:tr>
              <a:tr h="431270">
                <a:tc vMerge="1">
                  <a:txBody>
                    <a:bodyPr/>
                    <a:lstStyle/>
                    <a:p>
                      <a:pPr algn="ctr" fontAlgn="b"/>
                      <a:endParaRPr lang="en-US" sz="1600" b="0" i="0" u="none" strike="noStrike" dirty="0">
                        <a:solidFill>
                          <a:srgbClr val="0070C0"/>
                        </a:solidFill>
                        <a:effectLst/>
                        <a:latin typeface="+mn-lt"/>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70C0"/>
                          </a:solidFill>
                          <a:effectLst/>
                          <a:latin typeface="+mn-lt"/>
                        </a:rPr>
                        <a:t>WH14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t"/>
                      <a:r>
                        <a:rPr lang="en-US" sz="1600" b="0" i="0" u="none" strike="noStrike" dirty="0">
                          <a:solidFill>
                            <a:srgbClr val="000000"/>
                          </a:solidFill>
                          <a:effectLst/>
                          <a:latin typeface="+mn-lt"/>
                        </a:rPr>
                        <a:t>2.4%</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1.8</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a:t>
                      </a:r>
                      <a:endParaRPr lang="en-DE"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mn-lt"/>
                        </a:rPr>
                        <a:t>1.6</a:t>
                      </a:r>
                      <a:endParaRPr lang="en-DE" sz="1600" b="0" i="0" u="none" strike="noStrike" dirty="0">
                        <a:solidFill>
                          <a:schemeClr val="tx1"/>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3.4</a:t>
                      </a:r>
                      <a:endParaRPr lang="en-DE"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4869442"/>
                  </a:ext>
                </a:extLst>
              </a:tr>
              <a:tr h="431270">
                <a:tc rowSpan="2">
                  <a:txBody>
                    <a:bodyPr/>
                    <a:lstStyle/>
                    <a:p>
                      <a:pPr algn="ctr" fontAlgn="b"/>
                      <a:r>
                        <a:rPr lang="en-US" sz="1600" b="0" i="0" u="none" strike="noStrike" dirty="0">
                          <a:solidFill>
                            <a:srgbClr val="FF0000"/>
                          </a:solidFill>
                          <a:effectLst/>
                          <a:latin typeface="+mn-lt"/>
                        </a:rPr>
                        <a:t>Cs-K-Sb</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FF0000"/>
                          </a:solidFill>
                          <a:effectLst/>
                          <a:latin typeface="+mn-lt"/>
                        </a:rPr>
                        <a:t>P14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t"/>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1.8</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chemeClr val="tx1"/>
                          </a:solidFill>
                          <a:effectLst/>
                          <a:latin typeface="+mn-lt"/>
                        </a:rPr>
                        <a:t>0.5</a:t>
                      </a:r>
                      <a:endParaRPr lang="en-DE" sz="1600" b="0" i="0" u="none" strike="noStrike" dirty="0">
                        <a:solidFill>
                          <a:schemeClr val="tx1"/>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2.3</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98644857"/>
                  </a:ext>
                </a:extLst>
              </a:tr>
              <a:tr h="431270">
                <a:tc vMerge="1">
                  <a:txBody>
                    <a:bodyPr/>
                    <a:lstStyle/>
                    <a:p>
                      <a:pPr algn="ctr" fontAlgn="b"/>
                      <a:endParaRPr lang="en-US" sz="1600" b="0" i="0" u="none" strike="noStrike" dirty="0">
                        <a:solidFill>
                          <a:srgbClr val="FF0000"/>
                        </a:solidFill>
                        <a:effectLst/>
                        <a:latin typeface="+mn-lt"/>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FF0000"/>
                          </a:solidFill>
                          <a:effectLst/>
                          <a:latin typeface="+mn-lt"/>
                        </a:rPr>
                        <a:t>P15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t"/>
                      <a:r>
                        <a:rPr lang="en-US" sz="1600" b="0" i="0" u="none" strike="noStrike" dirty="0">
                          <a:solidFill>
                            <a:srgbClr val="000000"/>
                          </a:solidFill>
                          <a:effectLst/>
                          <a:latin typeface="+mn-lt"/>
                        </a:rPr>
                        <a:t>10.5%</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0000"/>
                          </a:solidFill>
                          <a:effectLst/>
                          <a:latin typeface="+mn-lt"/>
                        </a:rPr>
                        <a:t>-</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rgbClr val="000000"/>
                          </a:solidFill>
                          <a:effectLst/>
                          <a:latin typeface="+mn-lt"/>
                        </a:rPr>
                        <a:t>2.3</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chemeClr val="tx1"/>
                          </a:solidFill>
                          <a:effectLst/>
                          <a:latin typeface="+mn-lt"/>
                        </a:rPr>
                        <a:t>1.0</a:t>
                      </a:r>
                      <a:endParaRPr lang="en-DE" sz="1600" b="0" i="0" u="none" strike="noStrike" dirty="0">
                        <a:solidFill>
                          <a:schemeClr val="tx1"/>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3.3</a:t>
                      </a:r>
                      <a:endParaRPr lang="en-DE" sz="16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4174814991"/>
                  </a:ext>
                </a:extLst>
              </a:tr>
            </a:tbl>
          </a:graphicData>
        </a:graphic>
      </p:graphicFrame>
      <p:sp>
        <p:nvSpPr>
          <p:cNvPr id="3" name="TextBox 2">
            <a:extLst>
              <a:ext uri="{FF2B5EF4-FFF2-40B4-BE49-F238E27FC236}">
                <a16:creationId xmlns:a16="http://schemas.microsoft.com/office/drawing/2014/main" id="{FAE9DD52-0FF1-0A67-5CB5-932701198C47}"/>
              </a:ext>
            </a:extLst>
          </p:cNvPr>
          <p:cNvSpPr txBox="1"/>
          <p:nvPr/>
        </p:nvSpPr>
        <p:spPr>
          <a:xfrm>
            <a:off x="5271688" y="4765692"/>
            <a:ext cx="824311" cy="369332"/>
          </a:xfrm>
          <a:prstGeom prst="rect">
            <a:avLst/>
          </a:prstGeom>
          <a:solidFill>
            <a:schemeClr val="bg2">
              <a:lumMod val="90000"/>
            </a:schemeClr>
          </a:solidFill>
        </p:spPr>
        <p:txBody>
          <a:bodyPr wrap="square" rtlCol="0">
            <a:spAutoFit/>
          </a:bodyPr>
          <a:lstStyle/>
          <a:p>
            <a:r>
              <a:rPr lang="en-US" dirty="0"/>
              <a:t>K3Sb</a:t>
            </a:r>
            <a:endParaRPr lang="en-DE" dirty="0"/>
          </a:p>
        </p:txBody>
      </p:sp>
      <p:cxnSp>
        <p:nvCxnSpPr>
          <p:cNvPr id="5" name="Straight Arrow Connector 4">
            <a:extLst>
              <a:ext uri="{FF2B5EF4-FFF2-40B4-BE49-F238E27FC236}">
                <a16:creationId xmlns:a16="http://schemas.microsoft.com/office/drawing/2014/main" id="{B1AD79E0-252A-706C-139E-E5E11A9C31FB}"/>
              </a:ext>
            </a:extLst>
          </p:cNvPr>
          <p:cNvCxnSpPr/>
          <p:nvPr/>
        </p:nvCxnSpPr>
        <p:spPr>
          <a:xfrm flipH="1" flipV="1">
            <a:off x="2058526" y="2166633"/>
            <a:ext cx="3040493" cy="259905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E629A71D-C9E7-740F-7839-5D14C7D70051}"/>
              </a:ext>
            </a:extLst>
          </p:cNvPr>
          <p:cNvCxnSpPr>
            <a:cxnSpLocks/>
          </p:cNvCxnSpPr>
          <p:nvPr/>
        </p:nvCxnSpPr>
        <p:spPr>
          <a:xfrm flipH="1" flipV="1">
            <a:off x="3522467" y="4454885"/>
            <a:ext cx="963949" cy="6216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39AC261-0A47-0646-0CE4-FD985A08999C}"/>
              </a:ext>
            </a:extLst>
          </p:cNvPr>
          <p:cNvCxnSpPr>
            <a:cxnSpLocks/>
          </p:cNvCxnSpPr>
          <p:nvPr/>
        </p:nvCxnSpPr>
        <p:spPr>
          <a:xfrm flipH="1">
            <a:off x="2058526" y="4454885"/>
            <a:ext cx="1118600" cy="4954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345EB3D3-B58A-9711-D204-B96C8DCD179B}"/>
              </a:ext>
            </a:extLst>
          </p:cNvPr>
          <p:cNvSpPr txBox="1"/>
          <p:nvPr/>
        </p:nvSpPr>
        <p:spPr>
          <a:xfrm>
            <a:off x="5999914" y="428679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Chemical composition and the QE of alkali antimonide films</a:t>
            </a:r>
            <a:endParaRPr kumimoji="0" lang="en-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13">
            <a:extLst>
              <a:ext uri="{FF2B5EF4-FFF2-40B4-BE49-F238E27FC236}">
                <a16:creationId xmlns:a16="http://schemas.microsoft.com/office/drawing/2014/main" id="{4EC5DD99-5F5D-CF56-A276-4C4FDAD107EF}"/>
              </a:ext>
            </a:extLst>
          </p:cNvPr>
          <p:cNvSpPr txBox="1"/>
          <p:nvPr/>
        </p:nvSpPr>
        <p:spPr>
          <a:xfrm>
            <a:off x="6195097" y="4989639"/>
            <a:ext cx="5462376" cy="646331"/>
          </a:xfrm>
          <a:prstGeom prst="rect">
            <a:avLst/>
          </a:prstGeom>
          <a:solidFill>
            <a:schemeClr val="bg1">
              <a:lumMod val="95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Cs-K-Sb, QE peaks at high Cs content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Na-K-Sb, QE peaks at moderate Na content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6B4F483-97CE-5C79-EBCA-398EC9D782C6}"/>
              </a:ext>
            </a:extLst>
          </p:cNvPr>
          <p:cNvGrpSpPr/>
          <p:nvPr/>
        </p:nvGrpSpPr>
        <p:grpSpPr>
          <a:xfrm>
            <a:off x="1961389" y="4264406"/>
            <a:ext cx="800219" cy="656688"/>
            <a:chOff x="1961389" y="4264406"/>
            <a:chExt cx="800219" cy="656688"/>
          </a:xfrm>
        </p:grpSpPr>
        <p:sp>
          <p:nvSpPr>
            <p:cNvPr id="8" name="Oval 7">
              <a:extLst>
                <a:ext uri="{FF2B5EF4-FFF2-40B4-BE49-F238E27FC236}">
                  <a16:creationId xmlns:a16="http://schemas.microsoft.com/office/drawing/2014/main" id="{C21F58BA-79E9-D6AA-F241-068F8B2C8444}"/>
                </a:ext>
              </a:extLst>
            </p:cNvPr>
            <p:cNvSpPr/>
            <p:nvPr/>
          </p:nvSpPr>
          <p:spPr>
            <a:xfrm>
              <a:off x="2152620" y="4626866"/>
              <a:ext cx="364178" cy="294228"/>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TextBox 10">
              <a:extLst>
                <a:ext uri="{FF2B5EF4-FFF2-40B4-BE49-F238E27FC236}">
                  <a16:creationId xmlns:a16="http://schemas.microsoft.com/office/drawing/2014/main" id="{DCDB3B9A-BFC0-2E7B-5490-94B2D93D3B87}"/>
                </a:ext>
              </a:extLst>
            </p:cNvPr>
            <p:cNvSpPr txBox="1"/>
            <p:nvPr/>
          </p:nvSpPr>
          <p:spPr>
            <a:xfrm>
              <a:off x="1961389" y="4264406"/>
              <a:ext cx="800219" cy="369332"/>
            </a:xfrm>
            <a:prstGeom prst="rect">
              <a:avLst/>
            </a:prstGeom>
            <a:noFill/>
          </p:spPr>
          <p:txBody>
            <a:bodyPr wrap="none" rtlCol="0">
              <a:spAutoFit/>
            </a:bodyPr>
            <a:lstStyle/>
            <a:p>
              <a:r>
                <a:rPr lang="en-US" dirty="0">
                  <a:solidFill>
                    <a:srgbClr val="FFC000"/>
                  </a:solidFill>
                </a:rPr>
                <a:t>WH13</a:t>
              </a:r>
              <a:endParaRPr lang="en-DE" dirty="0">
                <a:solidFill>
                  <a:srgbClr val="FFC000"/>
                </a:solidFill>
              </a:endParaRPr>
            </a:p>
          </p:txBody>
        </p:sp>
      </p:grpSp>
    </p:spTree>
    <p:extLst>
      <p:ext uri="{BB962C8B-B14F-4D97-AF65-F5344CB8AC3E}">
        <p14:creationId xmlns:p14="http://schemas.microsoft.com/office/powerpoint/2010/main" val="77893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077507E-2D15-D480-B3A6-0CBFC4A27A4C}"/>
              </a:ext>
            </a:extLst>
          </p:cNvPr>
          <p:cNvPicPr>
            <a:picLocks noChangeAspect="1"/>
          </p:cNvPicPr>
          <p:nvPr/>
        </p:nvPicPr>
        <p:blipFill>
          <a:blip r:embed="rId3"/>
          <a:stretch>
            <a:fillRect/>
          </a:stretch>
        </p:blipFill>
        <p:spPr>
          <a:xfrm>
            <a:off x="1162423" y="504826"/>
            <a:ext cx="9281197" cy="5856136"/>
          </a:xfrm>
          <a:prstGeom prst="rect">
            <a:avLst/>
          </a:prstGeom>
        </p:spPr>
      </p:pic>
      <p:cxnSp>
        <p:nvCxnSpPr>
          <p:cNvPr id="18" name="Straight Connector 17">
            <a:extLst>
              <a:ext uri="{FF2B5EF4-FFF2-40B4-BE49-F238E27FC236}">
                <a16:creationId xmlns:a16="http://schemas.microsoft.com/office/drawing/2014/main" id="{1008BD81-C600-42C3-C0D8-68878FD70BBA}"/>
              </a:ext>
            </a:extLst>
          </p:cNvPr>
          <p:cNvCxnSpPr>
            <a:cxnSpLocks/>
          </p:cNvCxnSpPr>
          <p:nvPr/>
        </p:nvCxnSpPr>
        <p:spPr>
          <a:xfrm>
            <a:off x="5107112" y="938254"/>
            <a:ext cx="0" cy="4651513"/>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33F99F5-F6B3-7D3F-7DD1-369B9202029B}"/>
              </a:ext>
            </a:extLst>
          </p:cNvPr>
          <p:cNvCxnSpPr>
            <a:cxnSpLocks/>
          </p:cNvCxnSpPr>
          <p:nvPr/>
        </p:nvCxnSpPr>
        <p:spPr>
          <a:xfrm>
            <a:off x="6269327" y="938254"/>
            <a:ext cx="0" cy="4663364"/>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2" name="Textplatzhalter 3">
            <a:extLst>
              <a:ext uri="{FF2B5EF4-FFF2-40B4-BE49-F238E27FC236}">
                <a16:creationId xmlns:a16="http://schemas.microsoft.com/office/drawing/2014/main" id="{383D99E4-8FF7-BFC1-E38E-F4E2749A581C}"/>
              </a:ext>
            </a:extLst>
          </p:cNvPr>
          <p:cNvSpPr>
            <a:spLocks noGrp="1"/>
          </p:cNvSpPr>
          <p:nvPr>
            <p:ph type="body" sz="quarter" idx="13"/>
          </p:nvPr>
        </p:nvSpPr>
        <p:spPr>
          <a:xfrm>
            <a:off x="577850" y="288925"/>
            <a:ext cx="6957158" cy="223838"/>
          </a:xfrm>
        </p:spPr>
        <p:txBody>
          <a:bodyPr>
            <a:noAutofit/>
          </a:bodyPr>
          <a:lstStyle/>
          <a:p>
            <a:r>
              <a:rPr lang="en-US" sz="2000" dirty="0"/>
              <a:t>A example of Na over saturated Na-K-Sb</a:t>
            </a:r>
          </a:p>
        </p:txBody>
      </p:sp>
      <p:cxnSp>
        <p:nvCxnSpPr>
          <p:cNvPr id="26" name="Straight Connector 25">
            <a:extLst>
              <a:ext uri="{FF2B5EF4-FFF2-40B4-BE49-F238E27FC236}">
                <a16:creationId xmlns:a16="http://schemas.microsoft.com/office/drawing/2014/main" id="{209A3843-8009-0ADA-AC08-3FC43D5D0651}"/>
              </a:ext>
            </a:extLst>
          </p:cNvPr>
          <p:cNvCxnSpPr>
            <a:cxnSpLocks/>
          </p:cNvCxnSpPr>
          <p:nvPr/>
        </p:nvCxnSpPr>
        <p:spPr>
          <a:xfrm>
            <a:off x="6634939" y="950105"/>
            <a:ext cx="0" cy="4651513"/>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EA4A355-5E3F-DFF5-989B-5F2A5240F119}"/>
              </a:ext>
            </a:extLst>
          </p:cNvPr>
          <p:cNvSpPr txBox="1"/>
          <p:nvPr/>
        </p:nvSpPr>
        <p:spPr>
          <a:xfrm>
            <a:off x="2498202" y="724771"/>
            <a:ext cx="4136737" cy="183833"/>
          </a:xfrm>
          <a:prstGeom prst="rect">
            <a:avLst/>
          </a:prstGeom>
          <a:solidFill>
            <a:srgbClr val="0070C0"/>
          </a:solidFill>
        </p:spPr>
        <p:txBody>
          <a:bodyPr wrap="square" rtlCol="0">
            <a:spAutoFit/>
          </a:bodyPr>
          <a:lstStyle/>
          <a:p>
            <a:pPr algn="ctr">
              <a:lnSpc>
                <a:spcPct val="50000"/>
              </a:lnSpc>
            </a:pPr>
            <a:r>
              <a:rPr lang="en-US" sz="1000" b="1" dirty="0">
                <a:solidFill>
                  <a:schemeClr val="bg1"/>
                </a:solidFill>
                <a:latin typeface="Arial Black" panose="020B0A04020102020204" pitchFamily="34" charset="0"/>
              </a:rPr>
              <a:t>K dispenser on</a:t>
            </a:r>
            <a:endParaRPr lang="en-DE" sz="1000" b="1" dirty="0">
              <a:solidFill>
                <a:schemeClr val="bg1"/>
              </a:solidFill>
              <a:latin typeface="Arial Black" panose="020B0A04020102020204" pitchFamily="34" charset="0"/>
            </a:endParaRPr>
          </a:p>
        </p:txBody>
      </p:sp>
      <p:sp>
        <p:nvSpPr>
          <p:cNvPr id="28" name="TextBox 27">
            <a:extLst>
              <a:ext uri="{FF2B5EF4-FFF2-40B4-BE49-F238E27FC236}">
                <a16:creationId xmlns:a16="http://schemas.microsoft.com/office/drawing/2014/main" id="{2CB895A8-AA15-843E-F208-263414F75CAB}"/>
              </a:ext>
            </a:extLst>
          </p:cNvPr>
          <p:cNvSpPr txBox="1"/>
          <p:nvPr/>
        </p:nvSpPr>
        <p:spPr>
          <a:xfrm>
            <a:off x="5107112" y="541675"/>
            <a:ext cx="1162215" cy="183833"/>
          </a:xfrm>
          <a:prstGeom prst="rect">
            <a:avLst/>
          </a:prstGeom>
          <a:solidFill>
            <a:srgbClr val="FFC000"/>
          </a:solidFill>
        </p:spPr>
        <p:txBody>
          <a:bodyPr wrap="square" rtlCol="0">
            <a:spAutoFit/>
          </a:bodyPr>
          <a:lstStyle/>
          <a:p>
            <a:pPr algn="ctr">
              <a:lnSpc>
                <a:spcPct val="50000"/>
              </a:lnSpc>
            </a:pPr>
            <a:r>
              <a:rPr lang="en-US" sz="1000" b="1" dirty="0">
                <a:solidFill>
                  <a:schemeClr val="bg1"/>
                </a:solidFill>
                <a:latin typeface="Arial Black" panose="020B0A04020102020204" pitchFamily="34" charset="0"/>
              </a:rPr>
              <a:t>Na on</a:t>
            </a:r>
            <a:endParaRPr lang="en-DE" sz="1000" b="1" dirty="0">
              <a:solidFill>
                <a:schemeClr val="bg1"/>
              </a:solidFill>
              <a:latin typeface="Arial Black" panose="020B0A04020102020204" pitchFamily="34" charset="0"/>
            </a:endParaRPr>
          </a:p>
        </p:txBody>
      </p:sp>
      <p:sp>
        <p:nvSpPr>
          <p:cNvPr id="13" name="TextBox 12">
            <a:extLst>
              <a:ext uri="{FF2B5EF4-FFF2-40B4-BE49-F238E27FC236}">
                <a16:creationId xmlns:a16="http://schemas.microsoft.com/office/drawing/2014/main" id="{C152AE54-90A8-96E8-E9C4-96D77CCF8FF4}"/>
              </a:ext>
            </a:extLst>
          </p:cNvPr>
          <p:cNvSpPr txBox="1"/>
          <p:nvPr/>
        </p:nvSpPr>
        <p:spPr>
          <a:xfrm>
            <a:off x="7368624" y="2886543"/>
            <a:ext cx="3308462" cy="584775"/>
          </a:xfrm>
          <a:prstGeom prst="rect">
            <a:avLst/>
          </a:prstGeom>
          <a:solidFill>
            <a:schemeClr val="bg2"/>
          </a:solidFill>
        </p:spPr>
        <p:txBody>
          <a:bodyPr wrap="square">
            <a:spAutoFit/>
          </a:bodyPr>
          <a:lstStyle/>
          <a:p>
            <a:r>
              <a:rPr lang="en-US" sz="1600" dirty="0"/>
              <a:t>Current starts to fall back as T goes down, indicate alkali saturation  </a:t>
            </a:r>
            <a:endParaRPr lang="en-DE" sz="1600" dirty="0"/>
          </a:p>
        </p:txBody>
      </p:sp>
      <p:sp>
        <p:nvSpPr>
          <p:cNvPr id="9" name="TextBox 8">
            <a:extLst>
              <a:ext uri="{FF2B5EF4-FFF2-40B4-BE49-F238E27FC236}">
                <a16:creationId xmlns:a16="http://schemas.microsoft.com/office/drawing/2014/main" id="{73619152-049D-0E39-26DD-B32FCAC9FBBA}"/>
              </a:ext>
            </a:extLst>
          </p:cNvPr>
          <p:cNvSpPr txBox="1"/>
          <p:nvPr/>
        </p:nvSpPr>
        <p:spPr>
          <a:xfrm>
            <a:off x="6101934" y="5569115"/>
            <a:ext cx="466931" cy="246221"/>
          </a:xfrm>
          <a:prstGeom prst="rect">
            <a:avLst/>
          </a:prstGeom>
          <a:noFill/>
        </p:spPr>
        <p:txBody>
          <a:bodyPr wrap="square" rtlCol="0">
            <a:spAutoFit/>
          </a:bodyPr>
          <a:lstStyle/>
          <a:p>
            <a:r>
              <a:rPr lang="en-US" sz="1000" dirty="0"/>
              <a:t>208</a:t>
            </a:r>
            <a:endParaRPr lang="en-DE" sz="1000" dirty="0"/>
          </a:p>
        </p:txBody>
      </p:sp>
      <p:sp>
        <p:nvSpPr>
          <p:cNvPr id="11" name="TextBox 10">
            <a:extLst>
              <a:ext uri="{FF2B5EF4-FFF2-40B4-BE49-F238E27FC236}">
                <a16:creationId xmlns:a16="http://schemas.microsoft.com/office/drawing/2014/main" id="{3F2C282A-DF89-47FE-04B1-72ECA603D0B3}"/>
              </a:ext>
            </a:extLst>
          </p:cNvPr>
          <p:cNvSpPr txBox="1"/>
          <p:nvPr/>
        </p:nvSpPr>
        <p:spPr>
          <a:xfrm>
            <a:off x="6436721" y="5568703"/>
            <a:ext cx="466931" cy="246221"/>
          </a:xfrm>
          <a:prstGeom prst="rect">
            <a:avLst/>
          </a:prstGeom>
          <a:noFill/>
        </p:spPr>
        <p:txBody>
          <a:bodyPr wrap="square" rtlCol="0">
            <a:spAutoFit/>
          </a:bodyPr>
          <a:lstStyle/>
          <a:p>
            <a:r>
              <a:rPr lang="en-US" sz="1000" dirty="0"/>
              <a:t>225</a:t>
            </a:r>
            <a:endParaRPr lang="en-DE" sz="1000" dirty="0"/>
          </a:p>
        </p:txBody>
      </p:sp>
      <p:cxnSp>
        <p:nvCxnSpPr>
          <p:cNvPr id="2" name="Straight Arrow Connector 1">
            <a:extLst>
              <a:ext uri="{FF2B5EF4-FFF2-40B4-BE49-F238E27FC236}">
                <a16:creationId xmlns:a16="http://schemas.microsoft.com/office/drawing/2014/main" id="{245AE125-76C6-0067-D10E-D22EBFBFD8BC}"/>
              </a:ext>
            </a:extLst>
          </p:cNvPr>
          <p:cNvCxnSpPr>
            <a:cxnSpLocks/>
          </p:cNvCxnSpPr>
          <p:nvPr/>
        </p:nvCxnSpPr>
        <p:spPr>
          <a:xfrm>
            <a:off x="6839306" y="2980895"/>
            <a:ext cx="2435989" cy="188949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8" name="Table 7">
            <a:extLst>
              <a:ext uri="{FF2B5EF4-FFF2-40B4-BE49-F238E27FC236}">
                <a16:creationId xmlns:a16="http://schemas.microsoft.com/office/drawing/2014/main" id="{7DCCB944-6E91-EADE-9BDD-EF635B25A602}"/>
              </a:ext>
            </a:extLst>
          </p:cNvPr>
          <p:cNvGraphicFramePr>
            <a:graphicFrameLocks noGrp="1"/>
          </p:cNvGraphicFramePr>
          <p:nvPr>
            <p:extLst>
              <p:ext uri="{D42A27DB-BD31-4B8C-83A1-F6EECF244321}">
                <p14:modId xmlns:p14="http://schemas.microsoft.com/office/powerpoint/2010/main" val="736161683"/>
              </p:ext>
            </p:extLst>
          </p:nvPr>
        </p:nvGraphicFramePr>
        <p:xfrm>
          <a:off x="2725784" y="3925640"/>
          <a:ext cx="4585809" cy="844551"/>
        </p:xfrm>
        <a:graphic>
          <a:graphicData uri="http://schemas.openxmlformats.org/drawingml/2006/table">
            <a:tbl>
              <a:tblPr>
                <a:tableStyleId>{8EC20E35-A176-4012-BC5E-935CFFF8708E}</a:tableStyleId>
              </a:tblPr>
              <a:tblGrid>
                <a:gridCol w="657573">
                  <a:extLst>
                    <a:ext uri="{9D8B030D-6E8A-4147-A177-3AD203B41FA5}">
                      <a16:colId xmlns:a16="http://schemas.microsoft.com/office/drawing/2014/main" val="3397027015"/>
                    </a:ext>
                  </a:extLst>
                </a:gridCol>
                <a:gridCol w="1130736">
                  <a:extLst>
                    <a:ext uri="{9D8B030D-6E8A-4147-A177-3AD203B41FA5}">
                      <a16:colId xmlns:a16="http://schemas.microsoft.com/office/drawing/2014/main" val="1675258046"/>
                    </a:ext>
                  </a:extLst>
                </a:gridCol>
                <a:gridCol w="729361">
                  <a:extLst>
                    <a:ext uri="{9D8B030D-6E8A-4147-A177-3AD203B41FA5}">
                      <a16:colId xmlns:a16="http://schemas.microsoft.com/office/drawing/2014/main" val="934998442"/>
                    </a:ext>
                  </a:extLst>
                </a:gridCol>
                <a:gridCol w="594289">
                  <a:extLst>
                    <a:ext uri="{9D8B030D-6E8A-4147-A177-3AD203B41FA5}">
                      <a16:colId xmlns:a16="http://schemas.microsoft.com/office/drawing/2014/main" val="1476984840"/>
                    </a:ext>
                  </a:extLst>
                </a:gridCol>
                <a:gridCol w="540955">
                  <a:extLst>
                    <a:ext uri="{9D8B030D-6E8A-4147-A177-3AD203B41FA5}">
                      <a16:colId xmlns:a16="http://schemas.microsoft.com/office/drawing/2014/main" val="2423578338"/>
                    </a:ext>
                  </a:extLst>
                </a:gridCol>
                <a:gridCol w="932895">
                  <a:extLst>
                    <a:ext uri="{9D8B030D-6E8A-4147-A177-3AD203B41FA5}">
                      <a16:colId xmlns:a16="http://schemas.microsoft.com/office/drawing/2014/main" val="1540964529"/>
                    </a:ext>
                  </a:extLst>
                </a:gridCol>
              </a:tblGrid>
              <a:tr h="231842">
                <a:tc rowSpan="2">
                  <a:txBody>
                    <a:bodyPr/>
                    <a:lstStyle/>
                    <a:p>
                      <a:pPr algn="ctr" fontAlgn="b"/>
                      <a:endParaRPr lang="en-DE" sz="1600" b="0" i="0" u="none" strike="noStrike" dirty="0">
                        <a:solidFill>
                          <a:srgbClr val="000000"/>
                        </a:solidFill>
                        <a:effectLst/>
                        <a:latin typeface="+mn-lt"/>
                      </a:endParaRPr>
                    </a:p>
                  </a:txBody>
                  <a:tcPr marL="6350" marR="6350" marT="635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fontAlgn="b"/>
                      <a:r>
                        <a:rPr lang="en-US" sz="1600" u="none" strike="noStrike" dirty="0">
                          <a:effectLst/>
                          <a:latin typeface="+mn-lt"/>
                        </a:rPr>
                        <a:t>QE</a:t>
                      </a:r>
                      <a:r>
                        <a:rPr lang="en-US" sz="1600" b="0" i="0" u="none" strike="noStrike" dirty="0">
                          <a:solidFill>
                            <a:srgbClr val="000000"/>
                          </a:solidFill>
                          <a:effectLst/>
                          <a:latin typeface="+mn-lt"/>
                        </a:rPr>
                        <a:t> at 515 nm</a:t>
                      </a:r>
                      <a:endParaRPr lang="en-US" sz="1600" u="none" strike="noStrike" dirty="0">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4">
                  <a:txBody>
                    <a:bodyPr/>
                    <a:lstStyle/>
                    <a:p>
                      <a:pPr algn="ctr" fontAlgn="b"/>
                      <a:r>
                        <a:rPr lang="en-US" sz="1600" u="none" strike="noStrike" dirty="0">
                          <a:effectLst/>
                          <a:latin typeface="+mn-lt"/>
                        </a:rPr>
                        <a:t>XPS stoichiometry content</a:t>
                      </a:r>
                      <a:endParaRPr lang="en-US" sz="1600" b="0" i="0" u="none" strike="noStrike" dirty="0">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hMerge="1">
                  <a:txBody>
                    <a:bodyPr/>
                    <a:lstStyle/>
                    <a:p>
                      <a:endParaRPr lang="en-DE"/>
                    </a:p>
                  </a:txBody>
                  <a:tcPr/>
                </a:tc>
                <a:tc hMerge="1">
                  <a:txBody>
                    <a:bodyPr/>
                    <a:lstStyle/>
                    <a:p>
                      <a:endParaRPr lang="en-DE"/>
                    </a:p>
                  </a:txBody>
                  <a:tcPr/>
                </a:tc>
                <a:tc hMerge="1">
                  <a:txBody>
                    <a:bodyPr/>
                    <a:lstStyle/>
                    <a:p>
                      <a:endParaRPr lang="en-DE"/>
                    </a:p>
                  </a:txBody>
                  <a:tcPr/>
                </a:tc>
                <a:extLst>
                  <a:ext uri="{0D108BD9-81ED-4DB2-BD59-A6C34878D82A}">
                    <a16:rowId xmlns:a16="http://schemas.microsoft.com/office/drawing/2014/main" val="3671694572"/>
                  </a:ext>
                </a:extLst>
              </a:tr>
              <a:tr h="231842">
                <a:tc vMerge="1">
                  <a:txBody>
                    <a:bodyPr/>
                    <a:lstStyle/>
                    <a:p>
                      <a:endParaRPr lang="en-DE"/>
                    </a:p>
                  </a:txBody>
                  <a:tcPr/>
                </a:tc>
                <a:tc vMerge="1">
                  <a:txBody>
                    <a:bodyPr/>
                    <a:lstStyle/>
                    <a:p>
                      <a:pPr algn="ctr" fontAlgn="b"/>
                      <a:r>
                        <a:rPr lang="en-US" sz="2000" u="none" strike="noStrike" dirty="0">
                          <a:effectLst/>
                          <a:latin typeface="+mn-lt"/>
                        </a:rPr>
                        <a:t>QE</a:t>
                      </a:r>
                      <a:endParaRPr lang="en-US" sz="2000" b="0" i="0" u="none" strike="noStrike" dirty="0">
                        <a:solidFill>
                          <a:srgbClr val="000000"/>
                        </a:solidFill>
                        <a:effectLst/>
                        <a:latin typeface="+mn-lt"/>
                      </a:endParaRPr>
                    </a:p>
                  </a:txBody>
                  <a:tcPr marL="6350" marR="6350" marT="6350"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Na</a:t>
                      </a:r>
                      <a:endParaRPr lang="en-US"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K</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a:t>
                      </a:r>
                      <a:r>
                        <a:rPr lang="en-US" sz="1600" u="none" strike="noStrike" dirty="0" err="1">
                          <a:effectLst/>
                          <a:latin typeface="+mn-lt"/>
                        </a:rPr>
                        <a:t>Na+K</a:t>
                      </a:r>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505582"/>
                  </a:ext>
                </a:extLst>
              </a:tr>
              <a:tr h="344171">
                <a:tc>
                  <a:txBody>
                    <a:bodyPr/>
                    <a:lstStyle/>
                    <a:p>
                      <a:pPr algn="ctr" fontAlgn="b"/>
                      <a:r>
                        <a:rPr lang="en-US" sz="1600" b="0" i="0" u="none" strike="noStrike" dirty="0">
                          <a:solidFill>
                            <a:srgbClr val="000000"/>
                          </a:solidFill>
                          <a:effectLst/>
                          <a:latin typeface="+mn-lt"/>
                        </a:rPr>
                        <a:t>WH13</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t"/>
                      <a:r>
                        <a:rPr lang="en-US" sz="1600" b="0" i="0" u="none" strike="noStrike" dirty="0">
                          <a:solidFill>
                            <a:srgbClr val="000000"/>
                          </a:solidFill>
                          <a:effectLst/>
                          <a:latin typeface="+mn-lt"/>
                        </a:rPr>
                        <a:t>1.3%</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FF0000"/>
                          </a:solidFill>
                          <a:effectLst/>
                          <a:latin typeface="+mn-lt"/>
                        </a:rPr>
                        <a:t>2.0</a:t>
                      </a:r>
                      <a:endParaRPr lang="en-DE" sz="1600" b="0" i="0" u="none" strike="noStrike" dirty="0">
                        <a:solidFill>
                          <a:srgbClr val="FF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0.9</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2.8</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02463138"/>
                  </a:ext>
                </a:extLst>
              </a:tr>
            </a:tbl>
          </a:graphicData>
        </a:graphic>
      </p:graphicFrame>
      <p:sp>
        <p:nvSpPr>
          <p:cNvPr id="3" name="TextBox 2">
            <a:extLst>
              <a:ext uri="{FF2B5EF4-FFF2-40B4-BE49-F238E27FC236}">
                <a16:creationId xmlns:a16="http://schemas.microsoft.com/office/drawing/2014/main" id="{AD9E8FD2-8002-0F84-C442-D52ED9A17ED6}"/>
              </a:ext>
            </a:extLst>
          </p:cNvPr>
          <p:cNvSpPr txBox="1"/>
          <p:nvPr/>
        </p:nvSpPr>
        <p:spPr>
          <a:xfrm>
            <a:off x="4592364" y="6174726"/>
            <a:ext cx="2942644" cy="369332"/>
          </a:xfrm>
          <a:prstGeom prst="rect">
            <a:avLst/>
          </a:prstGeom>
          <a:noFill/>
        </p:spPr>
        <p:txBody>
          <a:bodyPr wrap="square" rtlCol="0">
            <a:spAutoFit/>
          </a:bodyPr>
          <a:lstStyle/>
          <a:p>
            <a:pPr algn="ctr"/>
            <a:r>
              <a:rPr lang="en-US" dirty="0"/>
              <a:t>Growth of WH13 Na-K-Sb</a:t>
            </a:r>
            <a:endParaRPr lang="en-DE" dirty="0"/>
          </a:p>
        </p:txBody>
      </p:sp>
      <p:cxnSp>
        <p:nvCxnSpPr>
          <p:cNvPr id="4" name="Straight Arrow Connector 3">
            <a:extLst>
              <a:ext uri="{FF2B5EF4-FFF2-40B4-BE49-F238E27FC236}">
                <a16:creationId xmlns:a16="http://schemas.microsoft.com/office/drawing/2014/main" id="{402DD253-67A7-6BF2-2317-11DE9C339134}"/>
              </a:ext>
            </a:extLst>
          </p:cNvPr>
          <p:cNvCxnSpPr>
            <a:cxnSpLocks/>
          </p:cNvCxnSpPr>
          <p:nvPr/>
        </p:nvCxnSpPr>
        <p:spPr>
          <a:xfrm flipH="1" flipV="1">
            <a:off x="6607688" y="3371652"/>
            <a:ext cx="2399342" cy="1827009"/>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95659F69-0494-67E5-BAC9-0C58E7C2403C}"/>
              </a:ext>
            </a:extLst>
          </p:cNvPr>
          <p:cNvSpPr txBox="1"/>
          <p:nvPr/>
        </p:nvSpPr>
        <p:spPr>
          <a:xfrm>
            <a:off x="7510315" y="5045128"/>
            <a:ext cx="1326705" cy="338554"/>
          </a:xfrm>
          <a:prstGeom prst="rect">
            <a:avLst/>
          </a:prstGeom>
          <a:solidFill>
            <a:schemeClr val="bg2"/>
          </a:solidFill>
        </p:spPr>
        <p:txBody>
          <a:bodyPr wrap="square">
            <a:spAutoFit/>
          </a:bodyPr>
          <a:lstStyle/>
          <a:p>
            <a:r>
              <a:rPr lang="en-US" sz="1600" dirty="0"/>
              <a:t>Reversible</a:t>
            </a:r>
            <a:endParaRPr lang="en-DE" sz="1600" dirty="0"/>
          </a:p>
        </p:txBody>
      </p:sp>
    </p:spTree>
    <p:extLst>
      <p:ext uri="{BB962C8B-B14F-4D97-AF65-F5344CB8AC3E}">
        <p14:creationId xmlns:p14="http://schemas.microsoft.com/office/powerpoint/2010/main" val="1913189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3">
            <a:extLst>
              <a:ext uri="{FF2B5EF4-FFF2-40B4-BE49-F238E27FC236}">
                <a16:creationId xmlns:a16="http://schemas.microsoft.com/office/drawing/2014/main" id="{7B293780-44EC-7F37-B983-E53A7EBC720A}"/>
              </a:ext>
            </a:extLst>
          </p:cNvPr>
          <p:cNvSpPr>
            <a:spLocks noGrp="1"/>
          </p:cNvSpPr>
          <p:nvPr>
            <p:ph type="body" sz="quarter" idx="13"/>
          </p:nvPr>
        </p:nvSpPr>
        <p:spPr>
          <a:xfrm>
            <a:off x="577849" y="288926"/>
            <a:ext cx="5680338" cy="300734"/>
          </a:xfrm>
        </p:spPr>
        <p:txBody>
          <a:bodyPr>
            <a:normAutofit/>
          </a:bodyPr>
          <a:lstStyle/>
          <a:p>
            <a:r>
              <a:rPr lang="en-US" altLang="zh-CN" dirty="0"/>
              <a:t>Dark lifetime of </a:t>
            </a:r>
            <a:r>
              <a:rPr lang="en-US" dirty="0"/>
              <a:t>Na-K-Sb and Cs-K-Sb</a:t>
            </a:r>
          </a:p>
        </p:txBody>
      </p:sp>
      <p:graphicFrame>
        <p:nvGraphicFramePr>
          <p:cNvPr id="4" name="Table 5">
            <a:extLst>
              <a:ext uri="{FF2B5EF4-FFF2-40B4-BE49-F238E27FC236}">
                <a16:creationId xmlns:a16="http://schemas.microsoft.com/office/drawing/2014/main" id="{ACFD8ECF-8B07-EBC9-5E9B-4240E326764F}"/>
              </a:ext>
            </a:extLst>
          </p:cNvPr>
          <p:cNvGraphicFramePr>
            <a:graphicFrameLocks noGrp="1"/>
          </p:cNvGraphicFramePr>
          <p:nvPr>
            <p:extLst>
              <p:ext uri="{D42A27DB-BD31-4B8C-83A1-F6EECF244321}">
                <p14:modId xmlns:p14="http://schemas.microsoft.com/office/powerpoint/2010/main" val="3790025467"/>
              </p:ext>
            </p:extLst>
          </p:nvPr>
        </p:nvGraphicFramePr>
        <p:xfrm>
          <a:off x="6258187" y="1593668"/>
          <a:ext cx="5692459" cy="3081650"/>
        </p:xfrm>
        <a:graphic>
          <a:graphicData uri="http://schemas.openxmlformats.org/drawingml/2006/table">
            <a:tbl>
              <a:tblPr>
                <a:tableStyleId>{8EC20E35-A176-4012-BC5E-935CFFF8708E}</a:tableStyleId>
              </a:tblPr>
              <a:tblGrid>
                <a:gridCol w="982109">
                  <a:extLst>
                    <a:ext uri="{9D8B030D-6E8A-4147-A177-3AD203B41FA5}">
                      <a16:colId xmlns:a16="http://schemas.microsoft.com/office/drawing/2014/main" val="3379407487"/>
                    </a:ext>
                  </a:extLst>
                </a:gridCol>
                <a:gridCol w="839480">
                  <a:extLst>
                    <a:ext uri="{9D8B030D-6E8A-4147-A177-3AD203B41FA5}">
                      <a16:colId xmlns:a16="http://schemas.microsoft.com/office/drawing/2014/main" val="2198746390"/>
                    </a:ext>
                  </a:extLst>
                </a:gridCol>
                <a:gridCol w="673607">
                  <a:extLst>
                    <a:ext uri="{9D8B030D-6E8A-4147-A177-3AD203B41FA5}">
                      <a16:colId xmlns:a16="http://schemas.microsoft.com/office/drawing/2014/main" val="89968415"/>
                    </a:ext>
                  </a:extLst>
                </a:gridCol>
                <a:gridCol w="654633">
                  <a:extLst>
                    <a:ext uri="{9D8B030D-6E8A-4147-A177-3AD203B41FA5}">
                      <a16:colId xmlns:a16="http://schemas.microsoft.com/office/drawing/2014/main" val="775329130"/>
                    </a:ext>
                  </a:extLst>
                </a:gridCol>
                <a:gridCol w="654632">
                  <a:extLst>
                    <a:ext uri="{9D8B030D-6E8A-4147-A177-3AD203B41FA5}">
                      <a16:colId xmlns:a16="http://schemas.microsoft.com/office/drawing/2014/main" val="3459513732"/>
                    </a:ext>
                  </a:extLst>
                </a:gridCol>
                <a:gridCol w="673608">
                  <a:extLst>
                    <a:ext uri="{9D8B030D-6E8A-4147-A177-3AD203B41FA5}">
                      <a16:colId xmlns:a16="http://schemas.microsoft.com/office/drawing/2014/main" val="3580909592"/>
                    </a:ext>
                  </a:extLst>
                </a:gridCol>
                <a:gridCol w="581090">
                  <a:extLst>
                    <a:ext uri="{9D8B030D-6E8A-4147-A177-3AD203B41FA5}">
                      <a16:colId xmlns:a16="http://schemas.microsoft.com/office/drawing/2014/main" val="4054103571"/>
                    </a:ext>
                  </a:extLst>
                </a:gridCol>
                <a:gridCol w="633300">
                  <a:extLst>
                    <a:ext uri="{9D8B030D-6E8A-4147-A177-3AD203B41FA5}">
                      <a16:colId xmlns:a16="http://schemas.microsoft.com/office/drawing/2014/main" val="3946933621"/>
                    </a:ext>
                  </a:extLst>
                </a:gridCol>
              </a:tblGrid>
              <a:tr h="431270">
                <a:tc rowSpan="2">
                  <a:txBody>
                    <a:bodyPr/>
                    <a:lstStyle/>
                    <a:p>
                      <a:pPr algn="ctr" fontAlgn="b"/>
                      <a:endParaRPr lang="en-DE" sz="1600" b="0" i="0" u="none" strike="noStrike" dirty="0">
                        <a:solidFill>
                          <a:srgbClr val="000000"/>
                        </a:solidFill>
                        <a:effectLst/>
                        <a:latin typeface="+mn-lt"/>
                      </a:endParaRPr>
                    </a:p>
                  </a:txBody>
                  <a:tcPr marL="6350" marR="6350" marT="635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fontAlgn="b"/>
                      <a:r>
                        <a:rPr lang="en-US" sz="1600" u="none" strike="noStrike" dirty="0">
                          <a:effectLst/>
                          <a:latin typeface="+mn-lt"/>
                        </a:rPr>
                        <a:t>QE (max)</a:t>
                      </a:r>
                      <a:r>
                        <a:rPr lang="en-US" sz="1600" b="0" i="0" u="none" strike="noStrike" dirty="0">
                          <a:solidFill>
                            <a:srgbClr val="000000"/>
                          </a:solidFill>
                          <a:effectLst/>
                          <a:latin typeface="+mn-lt"/>
                        </a:rPr>
                        <a:t> at 515 nm</a:t>
                      </a:r>
                      <a:endParaRPr lang="en-US" sz="1600" u="none" strike="noStrike" dirty="0">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5">
                  <a:txBody>
                    <a:bodyPr/>
                    <a:lstStyle/>
                    <a:p>
                      <a:pPr algn="ctr" fontAlgn="b"/>
                      <a:r>
                        <a:rPr lang="en-US" sz="1600" u="none" strike="noStrike" dirty="0">
                          <a:effectLst/>
                          <a:latin typeface="+mn-lt"/>
                        </a:rPr>
                        <a:t>XPS stoichiometry content</a:t>
                      </a:r>
                      <a:endParaRPr lang="en-US" sz="1600" b="0" i="0" u="none" strike="noStrike" dirty="0">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DE"/>
                    </a:p>
                  </a:txBody>
                  <a:tcPr/>
                </a:tc>
                <a:tc hMerge="1">
                  <a:txBody>
                    <a:bodyPr/>
                    <a:lstStyle/>
                    <a:p>
                      <a:endParaRPr lang="en-DE"/>
                    </a:p>
                  </a:txBody>
                  <a:tcPr/>
                </a:tc>
                <a:tc hMerge="1">
                  <a:txBody>
                    <a:bodyPr/>
                    <a:lstStyle/>
                    <a:p>
                      <a:endParaRPr lang="en-DE"/>
                    </a:p>
                  </a:txBody>
                  <a:tcPr/>
                </a:tc>
                <a:tc hMerge="1">
                  <a:txBody>
                    <a:bodyPr/>
                    <a:lstStyle/>
                    <a:p>
                      <a:endParaRPr lang="en-DE"/>
                    </a:p>
                  </a:txBody>
                  <a:tcPr/>
                </a:tc>
                <a:tc rowSpan="2">
                  <a:txBody>
                    <a:bodyPr/>
                    <a:lstStyle/>
                    <a:p>
                      <a:pPr algn="ctr" fontAlgn="b"/>
                      <a:r>
                        <a:rPr lang="en-US" sz="1600" b="0" i="0" u="none" strike="noStrike" dirty="0">
                          <a:solidFill>
                            <a:srgbClr val="000000"/>
                          </a:solidFill>
                          <a:effectLst/>
                          <a:latin typeface="+mn-lt"/>
                        </a:rPr>
                        <a:t>Days</a:t>
                      </a:r>
                    </a:p>
                    <a:p>
                      <a:pPr algn="ctr" fontAlgn="b"/>
                      <a:r>
                        <a:rPr lang="en-US" sz="1600" b="0" i="0" u="none" strike="noStrike" dirty="0">
                          <a:solidFill>
                            <a:srgbClr val="000000"/>
                          </a:solidFill>
                          <a:effectLst/>
                          <a:latin typeface="+mn-lt"/>
                        </a:rPr>
                        <a:t>&gt;1.0%</a:t>
                      </a: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61076440"/>
                  </a:ext>
                </a:extLst>
              </a:tr>
              <a:tr h="431270">
                <a:tc vMerge="1">
                  <a:txBody>
                    <a:bodyPr/>
                    <a:lstStyle/>
                    <a:p>
                      <a:endParaRPr lang="en-DE"/>
                    </a:p>
                  </a:txBody>
                  <a:tcPr/>
                </a:tc>
                <a:tc vMerge="1">
                  <a:txBody>
                    <a:bodyPr/>
                    <a:lstStyle/>
                    <a:p>
                      <a:pPr algn="ctr" fontAlgn="b"/>
                      <a:r>
                        <a:rPr lang="en-US" sz="2000" u="none" strike="noStrike" dirty="0">
                          <a:effectLst/>
                          <a:latin typeface="+mn-lt"/>
                        </a:rPr>
                        <a:t>QE</a:t>
                      </a:r>
                      <a:endParaRPr lang="en-US" sz="2000" b="0" i="0" u="none" strike="noStrike" dirty="0">
                        <a:solidFill>
                          <a:srgbClr val="000000"/>
                        </a:solidFill>
                        <a:effectLst/>
                        <a:latin typeface="+mn-lt"/>
                      </a:endParaRPr>
                    </a:p>
                  </a:txBody>
                  <a:tcPr marL="6350" marR="6350" marT="6350"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Na</a:t>
                      </a:r>
                      <a:endParaRPr lang="en-US"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K</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a:t>
                      </a:r>
                      <a:r>
                        <a:rPr lang="en-US" sz="1600" u="none" strike="noStrike" dirty="0" err="1">
                          <a:effectLst/>
                          <a:latin typeface="+mn-lt"/>
                        </a:rPr>
                        <a:t>Na+K</a:t>
                      </a:r>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Na/K</a:t>
                      </a:r>
                      <a:endParaRPr lang="en-US" sz="1600" b="0" i="0" u="none" strike="noStrike" dirty="0">
                        <a:solidFill>
                          <a:srgbClr val="000000"/>
                        </a:solidFill>
                        <a:effectLst/>
                        <a:latin typeface="+mn-lt"/>
                      </a:endParaRPr>
                    </a:p>
                  </a:txBody>
                  <a:tcPr marL="6350" marR="6350" marT="635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pPr algn="ctr" fontAlgn="b"/>
                      <a:r>
                        <a:rPr lang="en-US" sz="1600" b="0" i="0" u="none" strike="noStrike" dirty="0">
                          <a:solidFill>
                            <a:srgbClr val="000000"/>
                          </a:solidFill>
                          <a:effectLst/>
                          <a:latin typeface="+mn-lt"/>
                        </a:rPr>
                        <a:t>&gt;1.0%</a:t>
                      </a: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9987321"/>
                  </a:ext>
                </a:extLst>
              </a:tr>
              <a:tr h="431270">
                <a:tc>
                  <a:txBody>
                    <a:bodyPr/>
                    <a:lstStyle/>
                    <a:p>
                      <a:pPr algn="ctr" fontAlgn="b"/>
                      <a:r>
                        <a:rPr lang="en-US" sz="1600" b="0" i="0" u="none" strike="noStrike" dirty="0">
                          <a:solidFill>
                            <a:srgbClr val="000000"/>
                          </a:solidFill>
                          <a:effectLst/>
                          <a:latin typeface="+mn-lt"/>
                        </a:rPr>
                        <a:t>WH09</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t"/>
                      <a:r>
                        <a:rPr lang="en-US" sz="1600" u="none" strike="noStrike" dirty="0">
                          <a:effectLst/>
                          <a:latin typeface="+mn-lt"/>
                        </a:rPr>
                        <a:t>2.6%</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1.4</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chemeClr val="tx1"/>
                          </a:solidFill>
                          <a:effectLst/>
                          <a:latin typeface="+mn-lt"/>
                        </a:rPr>
                        <a:t>1.5</a:t>
                      </a:r>
                      <a:endParaRPr lang="en-DE" sz="1600" b="0" i="0" u="none" strike="noStrike" dirty="0">
                        <a:solidFill>
                          <a:schemeClr val="tx1"/>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fontAlgn="b"/>
                      <a:r>
                        <a:rPr lang="en-DE" sz="1600" u="none" strike="noStrike" dirty="0">
                          <a:effectLst/>
                          <a:latin typeface="+mn-lt"/>
                        </a:rPr>
                        <a:t>1.0</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2.9</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0.9</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a:t>
                      </a: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084869442"/>
                  </a:ext>
                </a:extLst>
              </a:tr>
              <a:tr h="431270">
                <a:tc>
                  <a:txBody>
                    <a:bodyPr/>
                    <a:lstStyle/>
                    <a:p>
                      <a:pPr algn="ctr" fontAlgn="b"/>
                      <a:r>
                        <a:rPr lang="en-US" sz="1600" b="0" i="0" u="none" strike="noStrike" dirty="0">
                          <a:solidFill>
                            <a:srgbClr val="FF0000"/>
                          </a:solidFill>
                          <a:effectLst/>
                          <a:latin typeface="+mn-lt"/>
                        </a:rPr>
                        <a:t>WH14</a:t>
                      </a: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t"/>
                      <a:r>
                        <a:rPr lang="en-US" sz="1600" b="0" i="0" u="none" strike="noStrike" dirty="0">
                          <a:solidFill>
                            <a:srgbClr val="000000"/>
                          </a:solidFill>
                          <a:effectLst/>
                          <a:latin typeface="+mn-lt"/>
                        </a:rPr>
                        <a:t>2.4%</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0000"/>
                          </a:solidFill>
                          <a:effectLst/>
                          <a:latin typeface="+mn-lt"/>
                        </a:rPr>
                        <a:t>1.8</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chemeClr val="tx1"/>
                          </a:solidFill>
                          <a:effectLst/>
                          <a:latin typeface="+mn-lt"/>
                        </a:rPr>
                        <a:t>1.6</a:t>
                      </a:r>
                      <a:endParaRPr lang="en-DE" sz="1600" b="0" i="0" u="none" strike="noStrike" dirty="0">
                        <a:solidFill>
                          <a:schemeClr val="tx1"/>
                        </a:solidFill>
                        <a:effectLst/>
                        <a:latin typeface="+mn-lt"/>
                      </a:endParaRPr>
                    </a:p>
                  </a:txBody>
                  <a:tcPr marL="6350" marR="6350" marT="6350" marB="0" anchor="ctr">
                    <a:solidFill>
                      <a:schemeClr val="bg1">
                        <a:lumMod val="95000"/>
                      </a:schemeClr>
                    </a:solidFill>
                  </a:tcP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3.4</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Calibri" panose="020F0502020204030204" pitchFamily="34" charset="0"/>
                        </a:rPr>
                        <a:t>1.1</a:t>
                      </a:r>
                      <a:endParaRPr lang="en-DE" sz="1600" b="0"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0000"/>
                          </a:solidFill>
                          <a:effectLst/>
                          <a:latin typeface="Calibri" panose="020F0502020204030204" pitchFamily="34" charset="0"/>
                        </a:rPr>
                        <a:t>++</a:t>
                      </a:r>
                      <a:endParaRPr lang="en-DE" sz="16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01440317"/>
                  </a:ext>
                </a:extLst>
              </a:tr>
              <a:tr h="431270">
                <a:tc>
                  <a:txBody>
                    <a:bodyPr/>
                    <a:lstStyle/>
                    <a:p>
                      <a:pPr algn="ctr" fontAlgn="b"/>
                      <a:r>
                        <a:rPr lang="en-US" sz="1600" b="0" i="0" u="none" strike="noStrike" dirty="0">
                          <a:solidFill>
                            <a:srgbClr val="00B050"/>
                          </a:solidFill>
                          <a:effectLst/>
                          <a:latin typeface="+mn-lt"/>
                        </a:rPr>
                        <a:t>WH17</a:t>
                      </a:r>
                    </a:p>
                  </a:txBody>
                  <a:tcPr marL="6350" marR="6350" marT="635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t"/>
                      <a:r>
                        <a:rPr lang="en-US" sz="1600" b="0" i="0" u="none" strike="noStrike" dirty="0">
                          <a:solidFill>
                            <a:srgbClr val="000000"/>
                          </a:solidFill>
                          <a:effectLst/>
                          <a:latin typeface="+mn-lt"/>
                        </a:rPr>
                        <a:t>1.9%</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1.5</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mn-lt"/>
                        </a:rPr>
                        <a:t>1.9</a:t>
                      </a:r>
                      <a:endParaRPr lang="en-DE" sz="1600" b="0" i="0" u="none" strike="noStrike" dirty="0">
                        <a:solidFill>
                          <a:schemeClr val="tx1"/>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3.4</a:t>
                      </a:r>
                      <a:endParaRPr lang="en-DE"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0.8</a:t>
                      </a:r>
                    </a:p>
                  </a:txBody>
                  <a:tcPr marL="6350" marR="6350" marT="635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16</a:t>
                      </a: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251468"/>
                  </a:ext>
                </a:extLst>
              </a:tr>
              <a:tr h="431270">
                <a:tc>
                  <a:txBody>
                    <a:bodyPr/>
                    <a:lstStyle/>
                    <a:p>
                      <a:pPr algn="ctr" fontAlgn="b"/>
                      <a:r>
                        <a:rPr lang="en-US" sz="1600" b="0" i="0" u="none" strike="noStrike" dirty="0">
                          <a:solidFill>
                            <a:srgbClr val="0070C0"/>
                          </a:solidFill>
                          <a:effectLst/>
                          <a:latin typeface="+mn-lt"/>
                        </a:rPr>
                        <a:t>P16</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t"/>
                      <a:r>
                        <a:rPr lang="en-US" sz="1600" b="0" i="0" u="none" strike="noStrike" dirty="0">
                          <a:solidFill>
                            <a:srgbClr val="000000"/>
                          </a:solidFill>
                          <a:effectLst/>
                          <a:latin typeface="+mn-lt"/>
                        </a:rPr>
                        <a:t>4.8%</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chemeClr val="tx1"/>
                          </a:solidFill>
                          <a:effectLst/>
                          <a:latin typeface="+mn-lt"/>
                        </a:rPr>
                        <a:t>-</a:t>
                      </a:r>
                      <a:endParaRPr lang="en-DE" sz="1600" b="0" i="0" u="none" strike="noStrike" dirty="0">
                        <a:solidFill>
                          <a:schemeClr val="tx1"/>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fontAlgn="b"/>
                      <a:r>
                        <a:rPr lang="en-US" sz="1600" b="0" i="0" u="none" strike="noStrike" dirty="0">
                          <a:solidFill>
                            <a:srgbClr val="000000"/>
                          </a:solidFill>
                          <a:effectLst/>
                          <a:latin typeface="+mn-lt"/>
                        </a:rPr>
                        <a:t>-</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5</a:t>
                      </a: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095805633"/>
                  </a:ext>
                </a:extLst>
              </a:tr>
              <a:tr h="431270">
                <a:tc>
                  <a:txBody>
                    <a:bodyPr/>
                    <a:lstStyle/>
                    <a:p>
                      <a:pPr algn="ctr" fontAlgn="b"/>
                      <a:r>
                        <a:rPr lang="en-US" sz="1600" b="0" i="0" u="none" strike="noStrike" dirty="0">
                          <a:solidFill>
                            <a:srgbClr val="FFC000"/>
                          </a:solidFill>
                          <a:effectLst/>
                          <a:latin typeface="+mn-lt"/>
                        </a:rPr>
                        <a:t>P18</a:t>
                      </a: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t"/>
                      <a:r>
                        <a:rPr lang="en-US" sz="1600" b="0" i="0" u="none" strike="noStrike" dirty="0">
                          <a:solidFill>
                            <a:srgbClr val="000000"/>
                          </a:solidFill>
                          <a:effectLst/>
                          <a:latin typeface="+mn-lt"/>
                        </a:rPr>
                        <a:t>3.4%</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0000"/>
                          </a:solidFill>
                          <a:effectLst/>
                          <a:latin typeface="+mn-lt"/>
                        </a:rPr>
                        <a:t>-</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chemeClr val="tx1"/>
                          </a:solidFill>
                          <a:effectLst/>
                          <a:latin typeface="+mn-lt"/>
                        </a:rPr>
                        <a:t>-</a:t>
                      </a:r>
                      <a:endParaRPr lang="en-DE" sz="1600" b="0" i="0" u="none" strike="noStrike" dirty="0">
                        <a:solidFill>
                          <a:schemeClr val="tx1"/>
                        </a:solidFill>
                        <a:effectLst/>
                        <a:latin typeface="+mn-lt"/>
                      </a:endParaRPr>
                    </a:p>
                  </a:txBody>
                  <a:tcPr marL="6350" marR="6350" marT="6350" marB="0" anchor="ctr">
                    <a:solidFill>
                      <a:schemeClr val="bg1">
                        <a:lumMod val="95000"/>
                      </a:schemeClr>
                    </a:solidFill>
                  </a:tcPr>
                </a:tc>
                <a:tc>
                  <a:txBody>
                    <a:bodyPr/>
                    <a:lstStyle/>
                    <a:p>
                      <a:pPr algn="ctr" fontAlgn="b"/>
                      <a:r>
                        <a:rPr lang="en-US" sz="1600" b="0" i="0" u="none" strike="noStrike" dirty="0">
                          <a:solidFill>
                            <a:srgbClr val="000000"/>
                          </a:solidFill>
                          <a:effectLst/>
                          <a:latin typeface="+mn-lt"/>
                        </a:rPr>
                        <a:t>-</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a:t>
                      </a: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0000"/>
                          </a:solidFill>
                          <a:effectLst/>
                          <a:latin typeface="+mn-lt"/>
                        </a:rPr>
                        <a:t>11</a:t>
                      </a:r>
                    </a:p>
                  </a:txBody>
                  <a:tcPr marL="6350" marR="6350" marT="6350" marB="0" anchor="ctr">
                    <a:lnL w="12700" cap="flat" cmpd="sng" algn="ctr">
                      <a:solidFill>
                        <a:schemeClr val="tx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529648195"/>
                  </a:ext>
                </a:extLst>
              </a:tr>
            </a:tbl>
          </a:graphicData>
        </a:graphic>
      </p:graphicFrame>
      <p:sp>
        <p:nvSpPr>
          <p:cNvPr id="9" name="TextBox 13">
            <a:extLst>
              <a:ext uri="{FF2B5EF4-FFF2-40B4-BE49-F238E27FC236}">
                <a16:creationId xmlns:a16="http://schemas.microsoft.com/office/drawing/2014/main" id="{A854F8F5-B7ED-6D58-8684-E7D5C41138FC}"/>
              </a:ext>
            </a:extLst>
          </p:cNvPr>
          <p:cNvSpPr txBox="1"/>
          <p:nvPr/>
        </p:nvSpPr>
        <p:spPr>
          <a:xfrm>
            <a:off x="6326767" y="5575525"/>
            <a:ext cx="5692459" cy="646331"/>
          </a:xfrm>
          <a:prstGeom prst="rect">
            <a:avLst/>
          </a:prstGeom>
          <a:solidFill>
            <a:schemeClr val="bg1">
              <a:lumMod val="95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 K composition - Dark lifetime (chemical stability) decreased </a:t>
            </a:r>
          </a:p>
        </p:txBody>
      </p:sp>
      <mc:AlternateContent xmlns:mc="http://schemas.openxmlformats.org/markup-compatibility/2006" xmlns:a14="http://schemas.microsoft.com/office/drawing/2010/main">
        <mc:Choice Requires="a14">
          <p:sp>
            <p:nvSpPr>
              <p:cNvPr id="10" name="TextBox 15">
                <a:extLst>
                  <a:ext uri="{FF2B5EF4-FFF2-40B4-BE49-F238E27FC236}">
                    <a16:creationId xmlns:a16="http://schemas.microsoft.com/office/drawing/2014/main" id="{A393EFAE-C516-ADCE-8BC7-774A53DBEADC}"/>
                  </a:ext>
                </a:extLst>
              </p:cNvPr>
              <p:cNvSpPr txBox="1"/>
              <p:nvPr/>
            </p:nvSpPr>
            <p:spPr>
              <a:xfrm>
                <a:off x="527406" y="927094"/>
                <a:ext cx="11137187" cy="375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Chemical composition (K/Sb) of Na-K-Sb photocathodes and their dark lifetime at low </a:t>
                </a:r>
                <a14:m>
                  <m:oMath xmlns:m="http://schemas.openxmlformats.org/officeDocument/2006/math">
                    <m:sSup>
                      <m:sSupPr>
                        <m:ctrlP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𝟏𝟎</m:t>
                        </m:r>
                      </m:e>
                      <m:sup>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𝟏𝟎</m:t>
                        </m:r>
                      </m:sup>
                    </m:sSup>
                  </m:oMath>
                </a14:m>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mbar</a:t>
                </a:r>
              </a:p>
            </p:txBody>
          </p:sp>
        </mc:Choice>
        <mc:Fallback xmlns="">
          <p:sp>
            <p:nvSpPr>
              <p:cNvPr id="10" name="TextBox 15">
                <a:extLst>
                  <a:ext uri="{FF2B5EF4-FFF2-40B4-BE49-F238E27FC236}">
                    <a16:creationId xmlns:a16="http://schemas.microsoft.com/office/drawing/2014/main" id="{A393EFAE-C516-ADCE-8BC7-774A53DBEADC}"/>
                  </a:ext>
                </a:extLst>
              </p:cNvPr>
              <p:cNvSpPr txBox="1">
                <a:spLocks noRot="1" noChangeAspect="1" noMove="1" noResize="1" noEditPoints="1" noAdjustHandles="1" noChangeArrowheads="1" noChangeShapeType="1" noTextEdit="1"/>
              </p:cNvSpPr>
              <p:nvPr/>
            </p:nvSpPr>
            <p:spPr>
              <a:xfrm>
                <a:off x="527406" y="927094"/>
                <a:ext cx="11137187" cy="375552"/>
              </a:xfrm>
              <a:prstGeom prst="rect">
                <a:avLst/>
              </a:prstGeom>
              <a:blipFill>
                <a:blip r:embed="rId4"/>
                <a:stretch>
                  <a:fillRect l="-493" t="-6452" b="-24194"/>
                </a:stretch>
              </a:blipFill>
            </p:spPr>
            <p:txBody>
              <a:bodyPr/>
              <a:lstStyle/>
              <a:p>
                <a:r>
                  <a:rPr lang="en-DE">
                    <a:noFill/>
                  </a:rPr>
                  <a:t> </a:t>
                </a:r>
              </a:p>
            </p:txBody>
          </p:sp>
        </mc:Fallback>
      </mc:AlternateContent>
      <p:sp>
        <p:nvSpPr>
          <p:cNvPr id="7" name="TextBox 6">
            <a:extLst>
              <a:ext uri="{FF2B5EF4-FFF2-40B4-BE49-F238E27FC236}">
                <a16:creationId xmlns:a16="http://schemas.microsoft.com/office/drawing/2014/main" id="{7D47FF8D-DE80-DCBB-BDCA-B7C1F55A571E}"/>
              </a:ext>
            </a:extLst>
          </p:cNvPr>
          <p:cNvSpPr txBox="1"/>
          <p:nvPr/>
        </p:nvSpPr>
        <p:spPr>
          <a:xfrm>
            <a:off x="655579" y="6069230"/>
            <a:ext cx="6096000" cy="369332"/>
          </a:xfrm>
          <a:prstGeom prst="rect">
            <a:avLst/>
          </a:prstGeom>
          <a:noFill/>
        </p:spPr>
        <p:txBody>
          <a:bodyPr wrap="square">
            <a:spAutoFit/>
          </a:bodyPr>
          <a:lstStyle/>
          <a:p>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rPr>
              <a:t>Dark lifetime of Na-K-Sb and Cs-K-Sb photocathodes</a:t>
            </a:r>
            <a:endParaRPr lang="en-DE" dirty="0"/>
          </a:p>
        </p:txBody>
      </p:sp>
      <p:sp>
        <p:nvSpPr>
          <p:cNvPr id="8" name="TextBox 7">
            <a:extLst>
              <a:ext uri="{FF2B5EF4-FFF2-40B4-BE49-F238E27FC236}">
                <a16:creationId xmlns:a16="http://schemas.microsoft.com/office/drawing/2014/main" id="{4974E0DA-982C-ED8D-9186-74CAE09DA36B}"/>
              </a:ext>
            </a:extLst>
          </p:cNvPr>
          <p:cNvSpPr txBox="1"/>
          <p:nvPr/>
        </p:nvSpPr>
        <p:spPr>
          <a:xfrm>
            <a:off x="6326767" y="4698439"/>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Chemical composition and the dark lifetime of the film</a:t>
            </a:r>
            <a:endParaRPr kumimoji="0" lang="en-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ABA5BC3-47C9-BE27-55D4-341F82D047F7}"/>
              </a:ext>
            </a:extLst>
          </p:cNvPr>
          <p:cNvPicPr>
            <a:picLocks noChangeAspect="1"/>
          </p:cNvPicPr>
          <p:nvPr/>
        </p:nvPicPr>
        <p:blipFill>
          <a:blip r:embed="rId5"/>
          <a:stretch>
            <a:fillRect/>
          </a:stretch>
        </p:blipFill>
        <p:spPr>
          <a:xfrm>
            <a:off x="689250" y="1640080"/>
            <a:ext cx="5244564" cy="4406029"/>
          </a:xfrm>
          <a:prstGeom prst="rect">
            <a:avLst/>
          </a:prstGeom>
        </p:spPr>
      </p:pic>
    </p:spTree>
    <p:extLst>
      <p:ext uri="{BB962C8B-B14F-4D97-AF65-F5344CB8AC3E}">
        <p14:creationId xmlns:p14="http://schemas.microsoft.com/office/powerpoint/2010/main" val="385395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55" y="1080961"/>
            <a:ext cx="10058400" cy="4369117"/>
          </a:xfrm>
          <a:prstGeom prst="rect">
            <a:avLst/>
          </a:prstGeom>
        </p:spPr>
      </p:pic>
      <p:sp>
        <p:nvSpPr>
          <p:cNvPr id="10" name="Textplatzhalter 3">
            <a:extLst>
              <a:ext uri="{FF2B5EF4-FFF2-40B4-BE49-F238E27FC236}">
                <a16:creationId xmlns:a16="http://schemas.microsoft.com/office/drawing/2014/main" id="{3A3D19B8-42A5-C17A-3003-CFC62FE4F1E3}"/>
              </a:ext>
            </a:extLst>
          </p:cNvPr>
          <p:cNvSpPr>
            <a:spLocks noGrp="1"/>
          </p:cNvSpPr>
          <p:nvPr>
            <p:ph type="body" sz="quarter" idx="13"/>
          </p:nvPr>
        </p:nvSpPr>
        <p:spPr>
          <a:xfrm>
            <a:off x="577849" y="288925"/>
            <a:ext cx="9957289" cy="380926"/>
          </a:xfrm>
        </p:spPr>
        <p:txBody>
          <a:bodyPr>
            <a:noAutofit/>
          </a:bodyPr>
          <a:lstStyle/>
          <a:p>
            <a:r>
              <a:rPr lang="en-US" altLang="zh-CN" dirty="0"/>
              <a:t>Thermal stability test (WH09)</a:t>
            </a:r>
            <a:endParaRPr lang="en-US" dirty="0"/>
          </a:p>
        </p:txBody>
      </p:sp>
      <p:sp>
        <p:nvSpPr>
          <p:cNvPr id="4" name="TextBox 3"/>
          <p:cNvSpPr txBox="1"/>
          <p:nvPr/>
        </p:nvSpPr>
        <p:spPr>
          <a:xfrm>
            <a:off x="3788735" y="5665805"/>
            <a:ext cx="46145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B050"/>
                </a:solidFill>
                <a:effectLst/>
                <a:uLnTx/>
                <a:uFillTx/>
                <a:latin typeface="Calibri" panose="020F0502020204030204"/>
                <a:ea typeface="+mn-ea"/>
                <a:cs typeface="+mn-cs"/>
              </a:rPr>
              <a:t>QE </a:t>
            </a:r>
            <a:r>
              <a:rPr kumimoji="0" lang="de-DE" sz="2000" b="1" i="0" u="none" strike="noStrike" kern="1200" cap="none" spc="0" normalizeH="0" baseline="0" noProof="0" dirty="0" err="1">
                <a:ln>
                  <a:noFill/>
                </a:ln>
                <a:solidFill>
                  <a:srgbClr val="00B050"/>
                </a:solidFill>
                <a:effectLst/>
                <a:uLnTx/>
                <a:uFillTx/>
                <a:latin typeface="Calibri" panose="020F0502020204030204"/>
                <a:ea typeface="+mn-ea"/>
                <a:cs typeface="+mn-cs"/>
              </a:rPr>
              <a:t>remain</a:t>
            </a:r>
            <a:r>
              <a:rPr kumimoji="0" lang="de-DE" sz="20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de-DE" sz="2000" b="1" i="0" u="none" strike="noStrike" kern="1200" cap="none" spc="0" normalizeH="0" baseline="0" noProof="0" dirty="0" err="1">
                <a:ln>
                  <a:noFill/>
                </a:ln>
                <a:solidFill>
                  <a:srgbClr val="00B050"/>
                </a:solidFill>
                <a:effectLst/>
                <a:uLnTx/>
                <a:uFillTx/>
                <a:latin typeface="Calibri" panose="020F0502020204030204"/>
                <a:ea typeface="+mn-ea"/>
                <a:cs typeface="+mn-cs"/>
              </a:rPr>
              <a:t>higher</a:t>
            </a:r>
            <a:r>
              <a:rPr kumimoji="0" lang="de-DE" sz="20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de-DE" sz="2000" b="1" i="0" u="none" strike="noStrike" kern="1200" cap="none" spc="0" normalizeH="0" baseline="0" noProof="0" dirty="0" err="1">
                <a:ln>
                  <a:noFill/>
                </a:ln>
                <a:solidFill>
                  <a:srgbClr val="00B050"/>
                </a:solidFill>
                <a:effectLst/>
                <a:uLnTx/>
                <a:uFillTx/>
                <a:latin typeface="Calibri" panose="020F0502020204030204"/>
                <a:ea typeface="+mn-ea"/>
                <a:cs typeface="+mn-cs"/>
              </a:rPr>
              <a:t>than</a:t>
            </a:r>
            <a:r>
              <a:rPr kumimoji="0" lang="de-DE" sz="2000" b="1" i="0" u="none" strike="noStrike" kern="1200" cap="none" spc="0" normalizeH="0" baseline="0" noProof="0" dirty="0">
                <a:ln>
                  <a:noFill/>
                </a:ln>
                <a:solidFill>
                  <a:srgbClr val="00B050"/>
                </a:solidFill>
                <a:effectLst/>
                <a:uLnTx/>
                <a:uFillTx/>
                <a:latin typeface="Calibri" panose="020F0502020204030204"/>
                <a:ea typeface="+mn-ea"/>
                <a:cs typeface="+mn-cs"/>
              </a:rPr>
              <a:t> 1 % </a:t>
            </a:r>
            <a:r>
              <a:rPr lang="de-DE" sz="2000" b="1" dirty="0" err="1">
                <a:solidFill>
                  <a:srgbClr val="00B050"/>
                </a:solidFill>
                <a:latin typeface="Calibri" panose="020F0502020204030204"/>
              </a:rPr>
              <a:t>below</a:t>
            </a:r>
            <a:r>
              <a:rPr kumimoji="0" lang="de-DE" sz="2000" b="1" i="0" u="none" strike="noStrike" kern="1200" cap="none" spc="0" normalizeH="0" baseline="0" noProof="0" dirty="0">
                <a:ln>
                  <a:noFill/>
                </a:ln>
                <a:solidFill>
                  <a:srgbClr val="00B050"/>
                </a:solidFill>
                <a:effectLst/>
                <a:uLnTx/>
                <a:uFillTx/>
                <a:latin typeface="Calibri" panose="020F0502020204030204"/>
                <a:ea typeface="+mn-ea"/>
                <a:cs typeface="+mn-cs"/>
              </a:rPr>
              <a:t> 100 </a:t>
            </a:r>
            <a:r>
              <a:rPr kumimoji="0" lang="de-DE" sz="2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a:t>
            </a:r>
            <a:r>
              <a:rPr kumimoji="0" lang="de-DE" sz="2000" b="1" i="0" u="none" strike="noStrike" kern="1200" cap="none" spc="0" normalizeH="0" baseline="0" noProof="0" dirty="0">
                <a:ln>
                  <a:noFill/>
                </a:ln>
                <a:solidFill>
                  <a:srgbClr val="00B050"/>
                </a:solidFill>
                <a:effectLst/>
                <a:uLnTx/>
                <a:uFillTx/>
                <a:latin typeface="Calibri" panose="020F0502020204030204"/>
                <a:ea typeface="+mn-ea"/>
                <a:cs typeface="+mn-cs"/>
              </a:rPr>
              <a:t>C (90</a:t>
            </a:r>
            <a:r>
              <a:rPr kumimoji="0" lang="de-DE" sz="2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de-DE" sz="2000" b="1" i="0" u="none" strike="noStrike" kern="1200" cap="none" spc="0" normalizeH="0" baseline="0" noProof="0" dirty="0">
                <a:ln>
                  <a:noFill/>
                </a:ln>
                <a:solidFill>
                  <a:srgbClr val="00B050"/>
                </a:solidFill>
                <a:effectLst/>
                <a:uLnTx/>
                <a:uFillTx/>
                <a:latin typeface="Calibri" panose="020F0502020204030204"/>
                <a:ea typeface="+mn-ea"/>
                <a:cs typeface="+mn-cs"/>
              </a:rPr>
              <a:t>C </a:t>
            </a:r>
            <a:r>
              <a:rPr kumimoji="0" lang="de-DE" sz="2000" b="1" i="0" u="none" strike="noStrike" kern="1200" cap="none" spc="0" normalizeH="0" baseline="0" noProof="0" dirty="0" err="1">
                <a:ln>
                  <a:noFill/>
                </a:ln>
                <a:solidFill>
                  <a:srgbClr val="00B050"/>
                </a:solidFill>
                <a:effectLst/>
                <a:uLnTx/>
                <a:uFillTx/>
                <a:latin typeface="Calibri" panose="020F0502020204030204"/>
                <a:ea typeface="+mn-ea"/>
                <a:cs typeface="+mn-cs"/>
              </a:rPr>
              <a:t>stage</a:t>
            </a:r>
            <a:r>
              <a:rPr kumimoji="0" lang="de-DE" sz="20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de-DE" sz="2000" b="1" i="0" u="none" strike="noStrike" kern="1200" cap="none" spc="0" normalizeH="0" baseline="0" noProof="0" dirty="0" err="1">
                <a:ln>
                  <a:noFill/>
                </a:ln>
                <a:solidFill>
                  <a:srgbClr val="00B050"/>
                </a:solidFill>
                <a:effectLst/>
                <a:uLnTx/>
                <a:uFillTx/>
                <a:latin typeface="Calibri" panose="020F0502020204030204"/>
                <a:ea typeface="+mn-ea"/>
                <a:cs typeface="+mn-cs"/>
              </a:rPr>
              <a:t>temperature</a:t>
            </a:r>
            <a:r>
              <a:rPr kumimoji="0" lang="de-DE" sz="2000" b="1" i="0" u="none" strike="noStrike" kern="1200" cap="none" spc="0" normalizeH="0" baseline="0" noProof="0" dirty="0">
                <a:ln>
                  <a:noFill/>
                </a:ln>
                <a:solidFill>
                  <a:srgbClr val="00B050"/>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D00767-7C67-ABBC-03D0-AA18707789F4}"/>
              </a:ext>
            </a:extLst>
          </p:cNvPr>
          <p:cNvSpPr txBox="1"/>
          <p:nvPr/>
        </p:nvSpPr>
        <p:spPr>
          <a:xfrm>
            <a:off x="3975841" y="2896187"/>
            <a:ext cx="620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90°C</a:t>
            </a:r>
          </a:p>
        </p:txBody>
      </p:sp>
      <p:sp>
        <p:nvSpPr>
          <p:cNvPr id="3" name="TextBox 2">
            <a:extLst>
              <a:ext uri="{FF2B5EF4-FFF2-40B4-BE49-F238E27FC236}">
                <a16:creationId xmlns:a16="http://schemas.microsoft.com/office/drawing/2014/main" id="{CD9F6BEA-7AE2-81E4-5BFB-018DCC85253A}"/>
              </a:ext>
            </a:extLst>
          </p:cNvPr>
          <p:cNvSpPr txBox="1"/>
          <p:nvPr/>
        </p:nvSpPr>
        <p:spPr>
          <a:xfrm>
            <a:off x="3168052" y="3265519"/>
            <a:ext cx="620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70°C</a:t>
            </a:r>
          </a:p>
        </p:txBody>
      </p:sp>
      <p:sp>
        <p:nvSpPr>
          <p:cNvPr id="5" name="TextBox 4">
            <a:extLst>
              <a:ext uri="{FF2B5EF4-FFF2-40B4-BE49-F238E27FC236}">
                <a16:creationId xmlns:a16="http://schemas.microsoft.com/office/drawing/2014/main" id="{3B779F0C-5656-8717-D827-E3F55CB5E84F}"/>
              </a:ext>
            </a:extLst>
          </p:cNvPr>
          <p:cNvSpPr txBox="1"/>
          <p:nvPr/>
        </p:nvSpPr>
        <p:spPr>
          <a:xfrm>
            <a:off x="4680791" y="2593607"/>
            <a:ext cx="7377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110°C</a:t>
            </a:r>
          </a:p>
        </p:txBody>
      </p:sp>
      <p:sp>
        <p:nvSpPr>
          <p:cNvPr id="6" name="TextBox 5">
            <a:extLst>
              <a:ext uri="{FF2B5EF4-FFF2-40B4-BE49-F238E27FC236}">
                <a16:creationId xmlns:a16="http://schemas.microsoft.com/office/drawing/2014/main" id="{7F968435-B051-534C-3BF8-832C0646C8B8}"/>
              </a:ext>
            </a:extLst>
          </p:cNvPr>
          <p:cNvSpPr txBox="1"/>
          <p:nvPr/>
        </p:nvSpPr>
        <p:spPr>
          <a:xfrm>
            <a:off x="5358297" y="2173309"/>
            <a:ext cx="7377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130°C</a:t>
            </a:r>
          </a:p>
        </p:txBody>
      </p:sp>
      <p:sp>
        <p:nvSpPr>
          <p:cNvPr id="7" name="TextBox 6">
            <a:extLst>
              <a:ext uri="{FF2B5EF4-FFF2-40B4-BE49-F238E27FC236}">
                <a16:creationId xmlns:a16="http://schemas.microsoft.com/office/drawing/2014/main" id="{589F25F4-A88A-959A-1E2F-47201731FBB7}"/>
              </a:ext>
            </a:extLst>
          </p:cNvPr>
          <p:cNvSpPr txBox="1"/>
          <p:nvPr/>
        </p:nvSpPr>
        <p:spPr>
          <a:xfrm>
            <a:off x="6095999" y="1803977"/>
            <a:ext cx="7377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150°C</a:t>
            </a:r>
          </a:p>
        </p:txBody>
      </p:sp>
      <p:sp>
        <p:nvSpPr>
          <p:cNvPr id="8" name="TextBox 7">
            <a:extLst>
              <a:ext uri="{FF2B5EF4-FFF2-40B4-BE49-F238E27FC236}">
                <a16:creationId xmlns:a16="http://schemas.microsoft.com/office/drawing/2014/main" id="{844CB1F0-D712-98AB-C2A5-F3530F70632E}"/>
              </a:ext>
            </a:extLst>
          </p:cNvPr>
          <p:cNvSpPr txBox="1"/>
          <p:nvPr/>
        </p:nvSpPr>
        <p:spPr>
          <a:xfrm>
            <a:off x="3134388" y="1952958"/>
            <a:ext cx="688009" cy="369332"/>
          </a:xfrm>
          <a:prstGeom prst="rect">
            <a:avLst/>
          </a:prstGeom>
          <a:noFill/>
        </p:spPr>
        <p:txBody>
          <a:bodyPr wrap="none" rtlCol="0">
            <a:spAutoFit/>
          </a:bodyPr>
          <a:lstStyle/>
          <a:p>
            <a:r>
              <a:rPr lang="en-US" dirty="0">
                <a:solidFill>
                  <a:srgbClr val="0070C0"/>
                </a:solidFill>
              </a:rPr>
              <a:t>1.7%</a:t>
            </a:r>
            <a:endParaRPr lang="en-DE" dirty="0">
              <a:solidFill>
                <a:srgbClr val="0070C0"/>
              </a:solidFill>
            </a:endParaRPr>
          </a:p>
        </p:txBody>
      </p:sp>
      <p:sp>
        <p:nvSpPr>
          <p:cNvPr id="11" name="TextBox 10">
            <a:extLst>
              <a:ext uri="{FF2B5EF4-FFF2-40B4-BE49-F238E27FC236}">
                <a16:creationId xmlns:a16="http://schemas.microsoft.com/office/drawing/2014/main" id="{5565B7FB-3911-8E4E-88F8-6581CB7C6FC3}"/>
              </a:ext>
            </a:extLst>
          </p:cNvPr>
          <p:cNvSpPr txBox="1"/>
          <p:nvPr/>
        </p:nvSpPr>
        <p:spPr>
          <a:xfrm>
            <a:off x="3857557" y="2420106"/>
            <a:ext cx="688009" cy="369332"/>
          </a:xfrm>
          <a:prstGeom prst="rect">
            <a:avLst/>
          </a:prstGeom>
          <a:noFill/>
        </p:spPr>
        <p:txBody>
          <a:bodyPr wrap="none" rtlCol="0">
            <a:spAutoFit/>
          </a:bodyPr>
          <a:lstStyle/>
          <a:p>
            <a:r>
              <a:rPr lang="en-US" dirty="0">
                <a:solidFill>
                  <a:srgbClr val="0070C0"/>
                </a:solidFill>
              </a:rPr>
              <a:t>1.2%</a:t>
            </a:r>
            <a:endParaRPr lang="en-DE" dirty="0">
              <a:solidFill>
                <a:srgbClr val="0070C0"/>
              </a:solidFill>
            </a:endParaRPr>
          </a:p>
        </p:txBody>
      </p:sp>
      <p:sp>
        <p:nvSpPr>
          <p:cNvPr id="12" name="TextBox 11">
            <a:extLst>
              <a:ext uri="{FF2B5EF4-FFF2-40B4-BE49-F238E27FC236}">
                <a16:creationId xmlns:a16="http://schemas.microsoft.com/office/drawing/2014/main" id="{CC1F7BA3-C5A1-D8F4-11FB-AF89B386A0B4}"/>
              </a:ext>
            </a:extLst>
          </p:cNvPr>
          <p:cNvSpPr txBox="1"/>
          <p:nvPr/>
        </p:nvSpPr>
        <p:spPr>
          <a:xfrm>
            <a:off x="4635654" y="3178666"/>
            <a:ext cx="688009" cy="369332"/>
          </a:xfrm>
          <a:prstGeom prst="rect">
            <a:avLst/>
          </a:prstGeom>
          <a:noFill/>
        </p:spPr>
        <p:txBody>
          <a:bodyPr wrap="none" rtlCol="0">
            <a:spAutoFit/>
          </a:bodyPr>
          <a:lstStyle/>
          <a:p>
            <a:r>
              <a:rPr lang="en-US" dirty="0">
                <a:solidFill>
                  <a:srgbClr val="0070C0"/>
                </a:solidFill>
              </a:rPr>
              <a:t>0.8%</a:t>
            </a:r>
            <a:endParaRPr lang="en-DE" dirty="0">
              <a:solidFill>
                <a:srgbClr val="0070C0"/>
              </a:solidFill>
            </a:endParaRPr>
          </a:p>
        </p:txBody>
      </p:sp>
      <p:sp>
        <p:nvSpPr>
          <p:cNvPr id="13" name="TextBox 12">
            <a:extLst>
              <a:ext uri="{FF2B5EF4-FFF2-40B4-BE49-F238E27FC236}">
                <a16:creationId xmlns:a16="http://schemas.microsoft.com/office/drawing/2014/main" id="{E166A691-FC3F-6D9A-BC44-0F07D81B0399}"/>
              </a:ext>
            </a:extLst>
          </p:cNvPr>
          <p:cNvSpPr txBox="1"/>
          <p:nvPr/>
        </p:nvSpPr>
        <p:spPr>
          <a:xfrm>
            <a:off x="5418493" y="3460021"/>
            <a:ext cx="688009" cy="369332"/>
          </a:xfrm>
          <a:prstGeom prst="rect">
            <a:avLst/>
          </a:prstGeom>
          <a:noFill/>
        </p:spPr>
        <p:txBody>
          <a:bodyPr wrap="none" rtlCol="0">
            <a:spAutoFit/>
          </a:bodyPr>
          <a:lstStyle/>
          <a:p>
            <a:r>
              <a:rPr lang="en-US" dirty="0">
                <a:solidFill>
                  <a:srgbClr val="0070C0"/>
                </a:solidFill>
              </a:rPr>
              <a:t>0.6%</a:t>
            </a:r>
            <a:endParaRPr lang="en-DE" dirty="0">
              <a:solidFill>
                <a:srgbClr val="0070C0"/>
              </a:solidFill>
            </a:endParaRPr>
          </a:p>
        </p:txBody>
      </p:sp>
    </p:spTree>
    <p:extLst>
      <p:ext uri="{BB962C8B-B14F-4D97-AF65-F5344CB8AC3E}">
        <p14:creationId xmlns:p14="http://schemas.microsoft.com/office/powerpoint/2010/main" val="1040307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D66264-EA1C-7AF7-46F2-EFD3689719FF}"/>
              </a:ext>
            </a:extLst>
          </p:cNvPr>
          <p:cNvPicPr>
            <a:picLocks noChangeAspect="1"/>
          </p:cNvPicPr>
          <p:nvPr/>
        </p:nvPicPr>
        <p:blipFill>
          <a:blip r:embed="rId3"/>
          <a:stretch>
            <a:fillRect/>
          </a:stretch>
        </p:blipFill>
        <p:spPr>
          <a:xfrm>
            <a:off x="1571502" y="429494"/>
            <a:ext cx="9465479" cy="5999011"/>
          </a:xfrm>
          <a:prstGeom prst="rect">
            <a:avLst/>
          </a:prstGeom>
        </p:spPr>
      </p:pic>
      <p:cxnSp>
        <p:nvCxnSpPr>
          <p:cNvPr id="8" name="Straight Connector 7">
            <a:extLst>
              <a:ext uri="{FF2B5EF4-FFF2-40B4-BE49-F238E27FC236}">
                <a16:creationId xmlns:a16="http://schemas.microsoft.com/office/drawing/2014/main" id="{839CCED3-855D-6F3E-991D-E07B90D85765}"/>
              </a:ext>
            </a:extLst>
          </p:cNvPr>
          <p:cNvCxnSpPr>
            <a:cxnSpLocks/>
          </p:cNvCxnSpPr>
          <p:nvPr/>
        </p:nvCxnSpPr>
        <p:spPr>
          <a:xfrm>
            <a:off x="3271706" y="604007"/>
            <a:ext cx="0" cy="50921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B51B12F-E84B-787E-968E-61FD9FED6399}"/>
              </a:ext>
            </a:extLst>
          </p:cNvPr>
          <p:cNvCxnSpPr>
            <a:cxnSpLocks/>
          </p:cNvCxnSpPr>
          <p:nvPr/>
        </p:nvCxnSpPr>
        <p:spPr>
          <a:xfrm>
            <a:off x="6855204" y="604007"/>
            <a:ext cx="0" cy="50921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D497CB-2A75-C094-F2EC-34C8B898B238}"/>
              </a:ext>
            </a:extLst>
          </p:cNvPr>
          <p:cNvCxnSpPr>
            <a:cxnSpLocks/>
          </p:cNvCxnSpPr>
          <p:nvPr/>
        </p:nvCxnSpPr>
        <p:spPr>
          <a:xfrm>
            <a:off x="8400177" y="604007"/>
            <a:ext cx="0" cy="50921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B21CBF-E5B0-47AF-80FC-B4991CE189A0}"/>
              </a:ext>
            </a:extLst>
          </p:cNvPr>
          <p:cNvCxnSpPr>
            <a:cxnSpLocks/>
          </p:cNvCxnSpPr>
          <p:nvPr/>
        </p:nvCxnSpPr>
        <p:spPr>
          <a:xfrm>
            <a:off x="9534089" y="604007"/>
            <a:ext cx="0" cy="5092118"/>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FFBE50C-F5C0-2548-D4F6-8B995FDBA4B8}"/>
              </a:ext>
            </a:extLst>
          </p:cNvPr>
          <p:cNvSpPr txBox="1"/>
          <p:nvPr/>
        </p:nvSpPr>
        <p:spPr>
          <a:xfrm>
            <a:off x="3078868" y="2112300"/>
            <a:ext cx="5293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XPS</a:t>
            </a:r>
          </a:p>
        </p:txBody>
      </p:sp>
      <p:sp>
        <p:nvSpPr>
          <p:cNvPr id="17" name="TextBox 16">
            <a:extLst>
              <a:ext uri="{FF2B5EF4-FFF2-40B4-BE49-F238E27FC236}">
                <a16:creationId xmlns:a16="http://schemas.microsoft.com/office/drawing/2014/main" id="{5ED7DD75-0DF7-8A3D-FF2F-77F376D4FF60}"/>
              </a:ext>
            </a:extLst>
          </p:cNvPr>
          <p:cNvSpPr txBox="1"/>
          <p:nvPr/>
        </p:nvSpPr>
        <p:spPr>
          <a:xfrm>
            <a:off x="6632630" y="2112300"/>
            <a:ext cx="5293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XPS</a:t>
            </a:r>
          </a:p>
        </p:txBody>
      </p:sp>
      <p:sp>
        <p:nvSpPr>
          <p:cNvPr id="18" name="TextBox 17">
            <a:extLst>
              <a:ext uri="{FF2B5EF4-FFF2-40B4-BE49-F238E27FC236}">
                <a16:creationId xmlns:a16="http://schemas.microsoft.com/office/drawing/2014/main" id="{9B6086CF-51A0-6AAB-0299-1C421CA0663A}"/>
              </a:ext>
            </a:extLst>
          </p:cNvPr>
          <p:cNvSpPr txBox="1"/>
          <p:nvPr/>
        </p:nvSpPr>
        <p:spPr>
          <a:xfrm>
            <a:off x="9366418" y="2112300"/>
            <a:ext cx="5293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XPS</a:t>
            </a:r>
          </a:p>
        </p:txBody>
      </p:sp>
      <p:sp>
        <p:nvSpPr>
          <p:cNvPr id="19" name="TextBox 18">
            <a:extLst>
              <a:ext uri="{FF2B5EF4-FFF2-40B4-BE49-F238E27FC236}">
                <a16:creationId xmlns:a16="http://schemas.microsoft.com/office/drawing/2014/main" id="{6FDDD8CD-4F39-53EB-BD5C-4FD7D5E4A018}"/>
              </a:ext>
            </a:extLst>
          </p:cNvPr>
          <p:cNvSpPr txBox="1"/>
          <p:nvPr/>
        </p:nvSpPr>
        <p:spPr>
          <a:xfrm>
            <a:off x="8177657" y="2112300"/>
            <a:ext cx="5293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XPS</a:t>
            </a:r>
          </a:p>
        </p:txBody>
      </p:sp>
      <p:sp>
        <p:nvSpPr>
          <p:cNvPr id="20" name="TextBox 19">
            <a:extLst>
              <a:ext uri="{FF2B5EF4-FFF2-40B4-BE49-F238E27FC236}">
                <a16:creationId xmlns:a16="http://schemas.microsoft.com/office/drawing/2014/main" id="{B6FF853D-41FA-26C4-5CB3-86C8A5CCC053}"/>
              </a:ext>
            </a:extLst>
          </p:cNvPr>
          <p:cNvSpPr txBox="1"/>
          <p:nvPr/>
        </p:nvSpPr>
        <p:spPr>
          <a:xfrm>
            <a:off x="2602706" y="1307602"/>
            <a:ext cx="620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70°C</a:t>
            </a:r>
          </a:p>
        </p:txBody>
      </p:sp>
      <p:sp>
        <p:nvSpPr>
          <p:cNvPr id="21" name="TextBox 20">
            <a:extLst>
              <a:ext uri="{FF2B5EF4-FFF2-40B4-BE49-F238E27FC236}">
                <a16:creationId xmlns:a16="http://schemas.microsoft.com/office/drawing/2014/main" id="{9C3E1E2D-7759-CB1C-A85A-4CF1FB4205C3}"/>
              </a:ext>
            </a:extLst>
          </p:cNvPr>
          <p:cNvSpPr txBox="1"/>
          <p:nvPr/>
        </p:nvSpPr>
        <p:spPr>
          <a:xfrm>
            <a:off x="3660530" y="1307602"/>
            <a:ext cx="620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90°C</a:t>
            </a:r>
          </a:p>
        </p:txBody>
      </p:sp>
      <p:sp>
        <p:nvSpPr>
          <p:cNvPr id="22" name="TextBox 21">
            <a:extLst>
              <a:ext uri="{FF2B5EF4-FFF2-40B4-BE49-F238E27FC236}">
                <a16:creationId xmlns:a16="http://schemas.microsoft.com/office/drawing/2014/main" id="{0B8EEB1F-3293-CFF8-8796-BA65C0CA51C3}"/>
              </a:ext>
            </a:extLst>
          </p:cNvPr>
          <p:cNvSpPr txBox="1"/>
          <p:nvPr/>
        </p:nvSpPr>
        <p:spPr>
          <a:xfrm>
            <a:off x="7258840" y="1302402"/>
            <a:ext cx="7377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110°C</a:t>
            </a:r>
          </a:p>
        </p:txBody>
      </p:sp>
      <p:sp>
        <p:nvSpPr>
          <p:cNvPr id="23" name="TextBox 22">
            <a:extLst>
              <a:ext uri="{FF2B5EF4-FFF2-40B4-BE49-F238E27FC236}">
                <a16:creationId xmlns:a16="http://schemas.microsoft.com/office/drawing/2014/main" id="{5AC6F830-89FB-FBF8-5CCB-72895FF97202}"/>
              </a:ext>
            </a:extLst>
          </p:cNvPr>
          <p:cNvSpPr txBox="1"/>
          <p:nvPr/>
        </p:nvSpPr>
        <p:spPr>
          <a:xfrm>
            <a:off x="8853609" y="1293284"/>
            <a:ext cx="7377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130°C</a:t>
            </a:r>
          </a:p>
        </p:txBody>
      </p:sp>
      <p:sp>
        <p:nvSpPr>
          <p:cNvPr id="4" name="Textplatzhalter 3">
            <a:extLst>
              <a:ext uri="{FF2B5EF4-FFF2-40B4-BE49-F238E27FC236}">
                <a16:creationId xmlns:a16="http://schemas.microsoft.com/office/drawing/2014/main" id="{4429BC6A-724F-2166-7F87-B95BB2E42D1A}"/>
              </a:ext>
            </a:extLst>
          </p:cNvPr>
          <p:cNvSpPr>
            <a:spLocks noGrp="1"/>
          </p:cNvSpPr>
          <p:nvPr>
            <p:ph type="body" sz="quarter" idx="13"/>
          </p:nvPr>
        </p:nvSpPr>
        <p:spPr>
          <a:xfrm>
            <a:off x="577849" y="288926"/>
            <a:ext cx="5680338" cy="300734"/>
          </a:xfrm>
        </p:spPr>
        <p:txBody>
          <a:bodyPr>
            <a:normAutofit/>
          </a:bodyPr>
          <a:lstStyle/>
          <a:p>
            <a:r>
              <a:rPr lang="en-US" altLang="zh-CN" dirty="0"/>
              <a:t>Thermal stability test (WH17)</a:t>
            </a:r>
            <a:endParaRPr lang="en-US" dirty="0"/>
          </a:p>
        </p:txBody>
      </p:sp>
      <p:sp>
        <p:nvSpPr>
          <p:cNvPr id="2" name="TextBox 1">
            <a:extLst>
              <a:ext uri="{FF2B5EF4-FFF2-40B4-BE49-F238E27FC236}">
                <a16:creationId xmlns:a16="http://schemas.microsoft.com/office/drawing/2014/main" id="{3875FEC3-B850-C6AA-495E-72EF8F44F5CA}"/>
              </a:ext>
            </a:extLst>
          </p:cNvPr>
          <p:cNvSpPr txBox="1"/>
          <p:nvPr/>
        </p:nvSpPr>
        <p:spPr>
          <a:xfrm>
            <a:off x="2621125" y="1728621"/>
            <a:ext cx="5405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24h</a:t>
            </a:r>
          </a:p>
        </p:txBody>
      </p:sp>
      <p:sp>
        <p:nvSpPr>
          <p:cNvPr id="3" name="TextBox 2">
            <a:extLst>
              <a:ext uri="{FF2B5EF4-FFF2-40B4-BE49-F238E27FC236}">
                <a16:creationId xmlns:a16="http://schemas.microsoft.com/office/drawing/2014/main" id="{E087DEBD-B4A9-FFC3-7178-75642BC270EB}"/>
              </a:ext>
            </a:extLst>
          </p:cNvPr>
          <p:cNvSpPr txBox="1"/>
          <p:nvPr/>
        </p:nvSpPr>
        <p:spPr>
          <a:xfrm>
            <a:off x="3724827" y="1742968"/>
            <a:ext cx="5405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24h</a:t>
            </a:r>
          </a:p>
        </p:txBody>
      </p:sp>
      <p:sp>
        <p:nvSpPr>
          <p:cNvPr id="6" name="TextBox 5">
            <a:extLst>
              <a:ext uri="{FF2B5EF4-FFF2-40B4-BE49-F238E27FC236}">
                <a16:creationId xmlns:a16="http://schemas.microsoft.com/office/drawing/2014/main" id="{0CA33EC9-1911-70CD-376B-98BE7A9EC876}"/>
              </a:ext>
            </a:extLst>
          </p:cNvPr>
          <p:cNvSpPr txBox="1"/>
          <p:nvPr/>
        </p:nvSpPr>
        <p:spPr>
          <a:xfrm>
            <a:off x="7387560" y="1714925"/>
            <a:ext cx="5405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24h</a:t>
            </a:r>
          </a:p>
        </p:txBody>
      </p:sp>
      <p:sp>
        <p:nvSpPr>
          <p:cNvPr id="7" name="TextBox 6">
            <a:extLst>
              <a:ext uri="{FF2B5EF4-FFF2-40B4-BE49-F238E27FC236}">
                <a16:creationId xmlns:a16="http://schemas.microsoft.com/office/drawing/2014/main" id="{412E25E5-5A87-8967-D932-BA46764ACB89}"/>
              </a:ext>
            </a:extLst>
          </p:cNvPr>
          <p:cNvSpPr txBox="1"/>
          <p:nvPr/>
        </p:nvSpPr>
        <p:spPr>
          <a:xfrm>
            <a:off x="8988679" y="1751794"/>
            <a:ext cx="5405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24h</a:t>
            </a:r>
          </a:p>
        </p:txBody>
      </p:sp>
      <p:cxnSp>
        <p:nvCxnSpPr>
          <p:cNvPr id="9" name="Straight Connector 8">
            <a:extLst>
              <a:ext uri="{FF2B5EF4-FFF2-40B4-BE49-F238E27FC236}">
                <a16:creationId xmlns:a16="http://schemas.microsoft.com/office/drawing/2014/main" id="{51A5A9EC-D1A1-6065-C35F-4907EDF83B70}"/>
              </a:ext>
            </a:extLst>
          </p:cNvPr>
          <p:cNvCxnSpPr>
            <a:cxnSpLocks/>
          </p:cNvCxnSpPr>
          <p:nvPr/>
        </p:nvCxnSpPr>
        <p:spPr>
          <a:xfrm flipH="1">
            <a:off x="2463925" y="3261210"/>
            <a:ext cx="7472855"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08BA7A6-BA91-37E9-EB77-6A69F8010D37}"/>
              </a:ext>
            </a:extLst>
          </p:cNvPr>
          <p:cNvSpPr txBox="1"/>
          <p:nvPr/>
        </p:nvSpPr>
        <p:spPr>
          <a:xfrm>
            <a:off x="5067823" y="3514423"/>
            <a:ext cx="1676094" cy="369332"/>
          </a:xfrm>
          <a:prstGeom prst="rect">
            <a:avLst/>
          </a:prstGeom>
          <a:solidFill>
            <a:schemeClr val="bg2">
              <a:lumMod val="90000"/>
            </a:schemeClr>
          </a:solidFill>
        </p:spPr>
        <p:txBody>
          <a:bodyPr wrap="square" rtlCol="0">
            <a:spAutoFit/>
          </a:bodyPr>
          <a:lstStyle/>
          <a:p>
            <a:r>
              <a:rPr lang="en-US" dirty="0"/>
              <a:t>Fully restored</a:t>
            </a:r>
            <a:endParaRPr lang="en-DE" dirty="0"/>
          </a:p>
        </p:txBody>
      </p:sp>
    </p:spTree>
    <p:extLst>
      <p:ext uri="{BB962C8B-B14F-4D97-AF65-F5344CB8AC3E}">
        <p14:creationId xmlns:p14="http://schemas.microsoft.com/office/powerpoint/2010/main" val="2081174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79A29D-A206-6C88-D405-D5453C251EE1}"/>
              </a:ext>
            </a:extLst>
          </p:cNvPr>
          <p:cNvSpPr>
            <a:spLocks noGrp="1"/>
          </p:cNvSpPr>
          <p:nvPr>
            <p:ph type="body" sz="quarter" idx="13"/>
          </p:nvPr>
        </p:nvSpPr>
        <p:spPr>
          <a:xfrm>
            <a:off x="577850" y="288926"/>
            <a:ext cx="4546600" cy="276224"/>
          </a:xfrm>
        </p:spPr>
        <p:txBody>
          <a:bodyPr/>
          <a:lstStyle/>
          <a:p>
            <a:r>
              <a:rPr lang="en-US" dirty="0"/>
              <a:t>Lab move</a:t>
            </a:r>
            <a:endParaRPr lang="en-DE" dirty="0"/>
          </a:p>
        </p:txBody>
      </p:sp>
      <p:sp>
        <p:nvSpPr>
          <p:cNvPr id="8" name="TextBox 7">
            <a:extLst>
              <a:ext uri="{FF2B5EF4-FFF2-40B4-BE49-F238E27FC236}">
                <a16:creationId xmlns:a16="http://schemas.microsoft.com/office/drawing/2014/main" id="{E91A7625-728C-8F74-4E6C-A2402193A21D}"/>
              </a:ext>
            </a:extLst>
          </p:cNvPr>
          <p:cNvSpPr txBox="1"/>
          <p:nvPr/>
        </p:nvSpPr>
        <p:spPr>
          <a:xfrm>
            <a:off x="1605232" y="1054098"/>
            <a:ext cx="1165127" cy="369332"/>
          </a:xfrm>
          <a:prstGeom prst="rect">
            <a:avLst/>
          </a:prstGeom>
          <a:noFill/>
        </p:spPr>
        <p:txBody>
          <a:bodyPr wrap="none" rtlCol="0">
            <a:spAutoFit/>
          </a:bodyPr>
          <a:lstStyle/>
          <a:p>
            <a:r>
              <a:rPr lang="en-US" dirty="0"/>
              <a:t>Sep. 2023</a:t>
            </a:r>
            <a:endParaRPr lang="en-DE" dirty="0"/>
          </a:p>
        </p:txBody>
      </p:sp>
      <p:pic>
        <p:nvPicPr>
          <p:cNvPr id="11" name="Picture 10" descr="Two men standing next to a machine&#10;&#10;Description automatically generated">
            <a:extLst>
              <a:ext uri="{FF2B5EF4-FFF2-40B4-BE49-F238E27FC236}">
                <a16:creationId xmlns:a16="http://schemas.microsoft.com/office/drawing/2014/main" id="{C469DEC9-0509-8E43-8785-5103085BD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18" y="1665768"/>
            <a:ext cx="3006356" cy="4008475"/>
          </a:xfrm>
          <a:prstGeom prst="rect">
            <a:avLst/>
          </a:prstGeom>
        </p:spPr>
      </p:pic>
      <p:pic>
        <p:nvPicPr>
          <p:cNvPr id="5" name="Picture 4" descr="A circular metal object with holes&#10;&#10;Description automatically generated">
            <a:extLst>
              <a:ext uri="{FF2B5EF4-FFF2-40B4-BE49-F238E27FC236}">
                <a16:creationId xmlns:a16="http://schemas.microsoft.com/office/drawing/2014/main" id="{1FF64B86-26C6-C862-EEA5-5EDE6A318E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3079" y="1665768"/>
            <a:ext cx="3006357" cy="4008475"/>
          </a:xfrm>
          <a:prstGeom prst="rect">
            <a:avLst/>
          </a:prstGeom>
        </p:spPr>
      </p:pic>
      <p:sp>
        <p:nvSpPr>
          <p:cNvPr id="6" name="TextBox 5">
            <a:extLst>
              <a:ext uri="{FF2B5EF4-FFF2-40B4-BE49-F238E27FC236}">
                <a16:creationId xmlns:a16="http://schemas.microsoft.com/office/drawing/2014/main" id="{1AB86E71-0774-5CAC-17CA-8E7E6F80B732}"/>
              </a:ext>
            </a:extLst>
          </p:cNvPr>
          <p:cNvSpPr txBox="1"/>
          <p:nvPr/>
        </p:nvSpPr>
        <p:spPr>
          <a:xfrm>
            <a:off x="4565194" y="1054098"/>
            <a:ext cx="1118511" cy="369332"/>
          </a:xfrm>
          <a:prstGeom prst="rect">
            <a:avLst/>
          </a:prstGeom>
          <a:noFill/>
        </p:spPr>
        <p:txBody>
          <a:bodyPr wrap="none" rtlCol="0">
            <a:spAutoFit/>
          </a:bodyPr>
          <a:lstStyle/>
          <a:p>
            <a:r>
              <a:rPr lang="en-US" dirty="0"/>
              <a:t>Jan. 2024</a:t>
            </a:r>
            <a:endParaRPr lang="en-DE" dirty="0"/>
          </a:p>
        </p:txBody>
      </p:sp>
      <p:pic>
        <p:nvPicPr>
          <p:cNvPr id="9" name="Picture 8">
            <a:extLst>
              <a:ext uri="{FF2B5EF4-FFF2-40B4-BE49-F238E27FC236}">
                <a16:creationId xmlns:a16="http://schemas.microsoft.com/office/drawing/2014/main" id="{D7B5AB07-8E09-AF82-E4F1-1BF61103CD9E}"/>
              </a:ext>
            </a:extLst>
          </p:cNvPr>
          <p:cNvPicPr>
            <a:picLocks noChangeAspect="1"/>
          </p:cNvPicPr>
          <p:nvPr/>
        </p:nvPicPr>
        <p:blipFill>
          <a:blip r:embed="rId5"/>
          <a:stretch>
            <a:fillRect/>
          </a:stretch>
        </p:blipFill>
        <p:spPr>
          <a:xfrm>
            <a:off x="7001541" y="2040444"/>
            <a:ext cx="4345495" cy="3259121"/>
          </a:xfrm>
          <a:prstGeom prst="rect">
            <a:avLst/>
          </a:prstGeom>
        </p:spPr>
      </p:pic>
      <p:sp>
        <p:nvSpPr>
          <p:cNvPr id="10" name="TextBox 9">
            <a:extLst>
              <a:ext uri="{FF2B5EF4-FFF2-40B4-BE49-F238E27FC236}">
                <a16:creationId xmlns:a16="http://schemas.microsoft.com/office/drawing/2014/main" id="{C799274C-0138-B437-7D1D-076E42A489AD}"/>
              </a:ext>
            </a:extLst>
          </p:cNvPr>
          <p:cNvSpPr txBox="1"/>
          <p:nvPr/>
        </p:nvSpPr>
        <p:spPr>
          <a:xfrm>
            <a:off x="8555657" y="999608"/>
            <a:ext cx="1237262" cy="369332"/>
          </a:xfrm>
          <a:prstGeom prst="rect">
            <a:avLst/>
          </a:prstGeom>
          <a:noFill/>
        </p:spPr>
        <p:txBody>
          <a:bodyPr wrap="none" rtlCol="0">
            <a:spAutoFit/>
          </a:bodyPr>
          <a:lstStyle/>
          <a:p>
            <a:r>
              <a:rPr lang="en-US" dirty="0"/>
              <a:t>June. 2024</a:t>
            </a:r>
            <a:endParaRPr lang="en-DE" dirty="0"/>
          </a:p>
        </p:txBody>
      </p:sp>
    </p:spTree>
    <p:extLst>
      <p:ext uri="{BB962C8B-B14F-4D97-AF65-F5344CB8AC3E}">
        <p14:creationId xmlns:p14="http://schemas.microsoft.com/office/powerpoint/2010/main" val="934876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ECB71685-08E0-AC93-6B57-5E27B76A7205}"/>
              </a:ext>
            </a:extLst>
          </p:cNvPr>
          <p:cNvGrpSpPr/>
          <p:nvPr/>
        </p:nvGrpSpPr>
        <p:grpSpPr>
          <a:xfrm>
            <a:off x="405328" y="843875"/>
            <a:ext cx="6257026" cy="4787242"/>
            <a:chOff x="383880" y="609510"/>
            <a:chExt cx="6257026" cy="4787242"/>
          </a:xfrm>
        </p:grpSpPr>
        <p:pic>
          <p:nvPicPr>
            <p:cNvPr id="56" name="Picture 55">
              <a:extLst>
                <a:ext uri="{FF2B5EF4-FFF2-40B4-BE49-F238E27FC236}">
                  <a16:creationId xmlns:a16="http://schemas.microsoft.com/office/drawing/2014/main" id="{338B46F9-CAF5-201C-9B5E-D98DFEC3D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80" y="1173259"/>
              <a:ext cx="6257026" cy="4223493"/>
            </a:xfrm>
            <a:prstGeom prst="rect">
              <a:avLst/>
            </a:prstGeom>
          </p:spPr>
        </p:pic>
        <p:grpSp>
          <p:nvGrpSpPr>
            <p:cNvPr id="6" name="Group 5">
              <a:extLst>
                <a:ext uri="{FF2B5EF4-FFF2-40B4-BE49-F238E27FC236}">
                  <a16:creationId xmlns:a16="http://schemas.microsoft.com/office/drawing/2014/main" id="{55BAEF3A-F5B7-4E54-9FEA-4C5811B0B83E}"/>
                </a:ext>
              </a:extLst>
            </p:cNvPr>
            <p:cNvGrpSpPr>
              <a:grpSpLocks noChangeAspect="1"/>
            </p:cNvGrpSpPr>
            <p:nvPr/>
          </p:nvGrpSpPr>
          <p:grpSpPr>
            <a:xfrm>
              <a:off x="383880" y="609510"/>
              <a:ext cx="6257026" cy="4290292"/>
              <a:chOff x="3056077" y="1125215"/>
              <a:chExt cx="5748908" cy="3941888"/>
            </a:xfrm>
          </p:grpSpPr>
          <p:sp>
            <p:nvSpPr>
              <p:cNvPr id="8" name="Textfeld 31">
                <a:extLst>
                  <a:ext uri="{FF2B5EF4-FFF2-40B4-BE49-F238E27FC236}">
                    <a16:creationId xmlns:a16="http://schemas.microsoft.com/office/drawing/2014/main" id="{2CB44BA1-C659-456F-A35E-E321DCBE707C}"/>
                  </a:ext>
                </a:extLst>
              </p:cNvPr>
              <p:cNvSpPr txBox="1"/>
              <p:nvPr/>
            </p:nvSpPr>
            <p:spPr>
              <a:xfrm>
                <a:off x="7100240" y="2564491"/>
                <a:ext cx="1619813" cy="646331"/>
              </a:xfrm>
              <a:prstGeom prst="rect">
                <a:avLst/>
              </a:prstGeom>
              <a:solidFill>
                <a:schemeClr val="tx2"/>
              </a:solidFill>
              <a:ln>
                <a:solidFill>
                  <a:schemeClr val="tx2"/>
                </a:soli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ctr"/>
                <a:r>
                  <a:rPr lang="de-DE" sz="1400" b="1" dirty="0" err="1">
                    <a:solidFill>
                      <a:schemeClr val="bg1"/>
                    </a:solidFill>
                  </a:rPr>
                  <a:t>Photocathode</a:t>
                </a:r>
                <a:endParaRPr lang="de-DE" sz="1400" b="1" dirty="0">
                  <a:solidFill>
                    <a:schemeClr val="bg1"/>
                  </a:solidFill>
                </a:endParaRPr>
              </a:p>
              <a:p>
                <a:pPr algn="ctr"/>
                <a:r>
                  <a:rPr lang="de-DE" sz="1400" b="1" dirty="0" err="1">
                    <a:solidFill>
                      <a:schemeClr val="bg1"/>
                    </a:solidFill>
                  </a:rPr>
                  <a:t>Preparation</a:t>
                </a:r>
                <a:r>
                  <a:rPr lang="de-DE" sz="1400" b="1" dirty="0">
                    <a:solidFill>
                      <a:schemeClr val="bg1"/>
                    </a:solidFill>
                  </a:rPr>
                  <a:t> </a:t>
                </a:r>
                <a:r>
                  <a:rPr lang="de-DE" sz="1400" b="1" dirty="0" err="1">
                    <a:solidFill>
                      <a:schemeClr val="bg1"/>
                    </a:solidFill>
                  </a:rPr>
                  <a:t>Chamber</a:t>
                </a:r>
                <a:endParaRPr lang="de-DE" sz="1400" b="1" dirty="0">
                  <a:solidFill>
                    <a:schemeClr val="bg1"/>
                  </a:solidFill>
                </a:endParaRPr>
              </a:p>
              <a:p>
                <a:pPr algn="ctr"/>
                <a:r>
                  <a:rPr lang="de-DE" sz="1400" dirty="0">
                    <a:solidFill>
                      <a:schemeClr val="bg1"/>
                    </a:solidFill>
                    <a:latin typeface="Aharoni" panose="02010803020104030203" pitchFamily="2" charset="-79"/>
                    <a:cs typeface="Aharoni" panose="02010803020104030203" pitchFamily="2" charset="-79"/>
                  </a:rPr>
                  <a:t>~</a:t>
                </a:r>
                <a:r>
                  <a:rPr lang="de-DE" sz="1400" dirty="0">
                    <a:solidFill>
                      <a:schemeClr val="bg1"/>
                    </a:solidFill>
                  </a:rPr>
                  <a:t>1·10</a:t>
                </a:r>
                <a:r>
                  <a:rPr lang="de-DE" sz="1400" baseline="30000" dirty="0">
                    <a:solidFill>
                      <a:schemeClr val="bg1"/>
                    </a:solidFill>
                  </a:rPr>
                  <a:t>-10</a:t>
                </a:r>
                <a:r>
                  <a:rPr lang="de-DE" sz="1400" dirty="0">
                    <a:solidFill>
                      <a:schemeClr val="bg1"/>
                    </a:solidFill>
                  </a:rPr>
                  <a:t> mbar</a:t>
                </a:r>
              </a:p>
            </p:txBody>
          </p:sp>
          <p:sp>
            <p:nvSpPr>
              <p:cNvPr id="9" name="Textfeld 32">
                <a:extLst>
                  <a:ext uri="{FF2B5EF4-FFF2-40B4-BE49-F238E27FC236}">
                    <a16:creationId xmlns:a16="http://schemas.microsoft.com/office/drawing/2014/main" id="{713C0BEC-DE78-4E11-94DC-23B160EC6908}"/>
                  </a:ext>
                </a:extLst>
              </p:cNvPr>
              <p:cNvSpPr txBox="1"/>
              <p:nvPr/>
            </p:nvSpPr>
            <p:spPr>
              <a:xfrm>
                <a:off x="3351834" y="3498864"/>
                <a:ext cx="1932191" cy="395896"/>
              </a:xfrm>
              <a:prstGeom prst="rect">
                <a:avLst/>
              </a:prstGeom>
              <a:solidFill>
                <a:schemeClr val="accent1"/>
              </a:solidFill>
              <a:ln>
                <a:solidFill>
                  <a:schemeClr val="tx2"/>
                </a:soli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ctr"/>
                <a:r>
                  <a:rPr lang="de-DE" sz="1400" b="1" dirty="0" err="1">
                    <a:solidFill>
                      <a:schemeClr val="bg1"/>
                    </a:solidFill>
                  </a:rPr>
                  <a:t>Spectral</a:t>
                </a:r>
                <a:r>
                  <a:rPr lang="de-DE" sz="1400" b="1" dirty="0">
                    <a:solidFill>
                      <a:schemeClr val="bg1"/>
                    </a:solidFill>
                  </a:rPr>
                  <a:t> Response System </a:t>
                </a:r>
                <a:r>
                  <a:rPr lang="de-DE" sz="1400" b="1" dirty="0" err="1">
                    <a:solidFill>
                      <a:schemeClr val="bg1"/>
                    </a:solidFill>
                  </a:rPr>
                  <a:t>for</a:t>
                </a:r>
                <a:r>
                  <a:rPr lang="de-DE" sz="1400" b="1" dirty="0">
                    <a:solidFill>
                      <a:schemeClr val="bg1"/>
                    </a:solidFill>
                  </a:rPr>
                  <a:t> </a:t>
                </a:r>
                <a:r>
                  <a:rPr lang="de-DE" sz="1400" b="1" dirty="0">
                    <a:solidFill>
                      <a:schemeClr val="bg1"/>
                    </a:solidFill>
                    <a:highlight>
                      <a:srgbClr val="00FF00"/>
                    </a:highlight>
                  </a:rPr>
                  <a:t>QE(</a:t>
                </a:r>
                <a:r>
                  <a:rPr lang="el-GR" sz="1400" b="1" dirty="0">
                    <a:solidFill>
                      <a:schemeClr val="bg1"/>
                    </a:solidFill>
                    <a:highlight>
                      <a:srgbClr val="00FF00"/>
                    </a:highlight>
                  </a:rPr>
                  <a:t>λ</a:t>
                </a:r>
                <a:r>
                  <a:rPr lang="de-DE" sz="1400" b="1" dirty="0">
                    <a:solidFill>
                      <a:schemeClr val="bg1"/>
                    </a:solidFill>
                    <a:highlight>
                      <a:srgbClr val="00FF00"/>
                    </a:highlight>
                  </a:rPr>
                  <a:t>)</a:t>
                </a:r>
                <a:r>
                  <a:rPr lang="de-DE" sz="1400" b="1" dirty="0">
                    <a:solidFill>
                      <a:schemeClr val="bg1"/>
                    </a:solidFill>
                  </a:rPr>
                  <a:t> </a:t>
                </a:r>
                <a:r>
                  <a:rPr lang="de-DE" sz="1400" b="1" dirty="0" err="1">
                    <a:solidFill>
                      <a:schemeClr val="bg1"/>
                    </a:solidFill>
                  </a:rPr>
                  <a:t>measurement</a:t>
                </a:r>
                <a:endParaRPr lang="de-DE" sz="1400" dirty="0">
                  <a:solidFill>
                    <a:schemeClr val="bg1"/>
                  </a:solidFill>
                </a:endParaRPr>
              </a:p>
            </p:txBody>
          </p:sp>
          <p:sp>
            <p:nvSpPr>
              <p:cNvPr id="10" name="Textfeld 33">
                <a:extLst>
                  <a:ext uri="{FF2B5EF4-FFF2-40B4-BE49-F238E27FC236}">
                    <a16:creationId xmlns:a16="http://schemas.microsoft.com/office/drawing/2014/main" id="{2185609C-C2ED-40B8-A228-85D7297C1155}"/>
                  </a:ext>
                </a:extLst>
              </p:cNvPr>
              <p:cNvSpPr txBox="1"/>
              <p:nvPr/>
            </p:nvSpPr>
            <p:spPr>
              <a:xfrm>
                <a:off x="7100240" y="4473259"/>
                <a:ext cx="1619813" cy="593844"/>
              </a:xfrm>
              <a:prstGeom prst="rect">
                <a:avLst/>
              </a:prstGeom>
              <a:solidFill>
                <a:schemeClr val="accent1"/>
              </a:solidFill>
              <a:ln>
                <a:solidFill>
                  <a:schemeClr val="tx2"/>
                </a:soli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ctr"/>
                <a:r>
                  <a:rPr lang="de-DE" sz="1400" b="1" dirty="0">
                    <a:solidFill>
                      <a:schemeClr val="bg1"/>
                    </a:solidFill>
                  </a:rPr>
                  <a:t>Analysis Chamber </a:t>
                </a:r>
                <a:r>
                  <a:rPr lang="de-DE" sz="1400" b="1" dirty="0" err="1">
                    <a:solidFill>
                      <a:schemeClr val="bg1"/>
                    </a:solidFill>
                  </a:rPr>
                  <a:t>for</a:t>
                </a:r>
                <a:r>
                  <a:rPr lang="de-DE" sz="1400" b="1" dirty="0">
                    <a:solidFill>
                      <a:schemeClr val="bg1"/>
                    </a:solidFill>
                  </a:rPr>
                  <a:t> </a:t>
                </a:r>
                <a:r>
                  <a:rPr lang="de-DE" sz="1400" b="1" dirty="0">
                    <a:solidFill>
                      <a:schemeClr val="bg1"/>
                    </a:solidFill>
                    <a:highlight>
                      <a:srgbClr val="FF9900"/>
                    </a:highlight>
                  </a:rPr>
                  <a:t>XPS</a:t>
                </a:r>
                <a:r>
                  <a:rPr lang="de-DE" sz="1400" b="1" dirty="0">
                    <a:solidFill>
                      <a:schemeClr val="bg1"/>
                    </a:solidFill>
                  </a:rPr>
                  <a:t> </a:t>
                </a:r>
                <a:r>
                  <a:rPr lang="de-DE" sz="1400" b="1" dirty="0" err="1">
                    <a:solidFill>
                      <a:schemeClr val="bg1"/>
                    </a:solidFill>
                  </a:rPr>
                  <a:t>measurement</a:t>
                </a:r>
                <a:endParaRPr lang="de-DE" sz="1400" b="1" dirty="0">
                  <a:solidFill>
                    <a:schemeClr val="bg1"/>
                  </a:solidFill>
                </a:endParaRPr>
              </a:p>
              <a:p>
                <a:pPr algn="ctr"/>
                <a:r>
                  <a:rPr lang="de-DE" sz="1400" dirty="0">
                    <a:solidFill>
                      <a:schemeClr val="bg1"/>
                    </a:solidFill>
                    <a:latin typeface="Aharoni" panose="02010803020104030203" pitchFamily="2" charset="-79"/>
                    <a:cs typeface="Aharoni" panose="02010803020104030203" pitchFamily="2" charset="-79"/>
                  </a:rPr>
                  <a:t>~</a:t>
                </a:r>
                <a:r>
                  <a:rPr lang="de-DE" sz="1400" dirty="0">
                    <a:solidFill>
                      <a:schemeClr val="bg1"/>
                    </a:solidFill>
                  </a:rPr>
                  <a:t>1·10</a:t>
                </a:r>
                <a:r>
                  <a:rPr lang="de-DE" sz="1400" baseline="30000" dirty="0">
                    <a:solidFill>
                      <a:schemeClr val="bg1"/>
                    </a:solidFill>
                  </a:rPr>
                  <a:t>-10</a:t>
                </a:r>
                <a:r>
                  <a:rPr lang="de-DE" sz="1400" dirty="0">
                    <a:solidFill>
                      <a:schemeClr val="bg1"/>
                    </a:solidFill>
                  </a:rPr>
                  <a:t> mbar</a:t>
                </a:r>
              </a:p>
            </p:txBody>
          </p:sp>
          <p:sp>
            <p:nvSpPr>
              <p:cNvPr id="12" name="Textfeld 27">
                <a:extLst>
                  <a:ext uri="{FF2B5EF4-FFF2-40B4-BE49-F238E27FC236}">
                    <a16:creationId xmlns:a16="http://schemas.microsoft.com/office/drawing/2014/main" id="{9D5C3582-0127-44A6-9D4B-6576A2334FC3}"/>
                  </a:ext>
                </a:extLst>
              </p:cNvPr>
              <p:cNvSpPr txBox="1"/>
              <p:nvPr/>
            </p:nvSpPr>
            <p:spPr>
              <a:xfrm>
                <a:off x="3056077" y="1125215"/>
                <a:ext cx="5748908" cy="509009"/>
              </a:xfrm>
              <a:prstGeom prst="rect">
                <a:avLst/>
              </a:prstGeom>
              <a:solidFill>
                <a:schemeClr val="tx2"/>
              </a:solidFill>
              <a:ln>
                <a:solidFill>
                  <a:schemeClr val="tx2"/>
                </a:solidFill>
              </a:ln>
            </p:spPr>
            <p:txBody>
              <a:bodyPr wrap="square" lIns="0" tIns="0" rIns="0" bIns="0">
                <a:spAutoFit/>
              </a:bodyPr>
              <a:lstStyle/>
              <a:p>
                <a:pPr algn="ctr">
                  <a:defRPr/>
                </a:pPr>
                <a:r>
                  <a:rPr lang="de-DE" b="1" dirty="0" err="1">
                    <a:solidFill>
                      <a:schemeClr val="bg1"/>
                    </a:solidFill>
                    <a:latin typeface="+mn-lt"/>
                  </a:rPr>
                  <a:t>Preparation</a:t>
                </a:r>
                <a:r>
                  <a:rPr lang="de-DE" b="1" dirty="0">
                    <a:solidFill>
                      <a:schemeClr val="bg1"/>
                    </a:solidFill>
                    <a:latin typeface="+mn-lt"/>
                  </a:rPr>
                  <a:t> &amp; Analysis System (PAS) </a:t>
                </a:r>
                <a:r>
                  <a:rPr lang="de-DE" b="1" dirty="0" err="1">
                    <a:solidFill>
                      <a:schemeClr val="bg1"/>
                    </a:solidFill>
                    <a:latin typeface="+mn-lt"/>
                  </a:rPr>
                  <a:t>and</a:t>
                </a:r>
                <a:r>
                  <a:rPr lang="de-DE" b="1" dirty="0">
                    <a:solidFill>
                      <a:schemeClr val="bg1"/>
                    </a:solidFill>
                    <a:latin typeface="+mn-lt"/>
                  </a:rPr>
                  <a:t> </a:t>
                </a:r>
              </a:p>
              <a:p>
                <a:pPr algn="ctr">
                  <a:defRPr/>
                </a:pPr>
                <a:r>
                  <a:rPr lang="de-DE" b="1" dirty="0" err="1">
                    <a:solidFill>
                      <a:schemeClr val="bg1"/>
                    </a:solidFill>
                    <a:latin typeface="+mn-lt"/>
                  </a:rPr>
                  <a:t>spectral</a:t>
                </a:r>
                <a:r>
                  <a:rPr lang="de-DE" b="1" dirty="0">
                    <a:solidFill>
                      <a:schemeClr val="bg1"/>
                    </a:solidFill>
                    <a:latin typeface="+mn-lt"/>
                  </a:rPr>
                  <a:t> </a:t>
                </a:r>
                <a:r>
                  <a:rPr lang="de-DE" b="1" dirty="0" err="1">
                    <a:solidFill>
                      <a:schemeClr val="bg1"/>
                    </a:solidFill>
                    <a:latin typeface="+mn-lt"/>
                  </a:rPr>
                  <a:t>response</a:t>
                </a:r>
                <a:r>
                  <a:rPr lang="de-DE" b="1" dirty="0">
                    <a:solidFill>
                      <a:schemeClr val="bg1"/>
                    </a:solidFill>
                    <a:latin typeface="+mn-lt"/>
                  </a:rPr>
                  <a:t> </a:t>
                </a:r>
                <a:r>
                  <a:rPr lang="de-DE" b="1" dirty="0" err="1">
                    <a:solidFill>
                      <a:schemeClr val="bg1"/>
                    </a:solidFill>
                    <a:latin typeface="+mn-lt"/>
                  </a:rPr>
                  <a:t>setup</a:t>
                </a:r>
                <a:endParaRPr lang="de-DE" b="1" dirty="0">
                  <a:solidFill>
                    <a:schemeClr val="bg1"/>
                  </a:solidFill>
                  <a:latin typeface="+mn-lt"/>
                </a:endParaRPr>
              </a:p>
            </p:txBody>
          </p:sp>
        </p:grpSp>
      </p:grpSp>
      <p:sp>
        <p:nvSpPr>
          <p:cNvPr id="16" name="Textplatzhalter 3">
            <a:extLst>
              <a:ext uri="{FF2B5EF4-FFF2-40B4-BE49-F238E27FC236}">
                <a16:creationId xmlns:a16="http://schemas.microsoft.com/office/drawing/2014/main" id="{03CB4EA3-7CD0-17D5-8D8D-493650F76337}"/>
              </a:ext>
            </a:extLst>
          </p:cNvPr>
          <p:cNvSpPr>
            <a:spLocks noGrp="1"/>
          </p:cNvSpPr>
          <p:nvPr>
            <p:ph type="body" sz="quarter" idx="13"/>
          </p:nvPr>
        </p:nvSpPr>
        <p:spPr>
          <a:xfrm>
            <a:off x="577849" y="288924"/>
            <a:ext cx="6418852" cy="436837"/>
          </a:xfrm>
        </p:spPr>
        <p:txBody>
          <a:bodyPr>
            <a:normAutofit/>
          </a:bodyPr>
          <a:lstStyle/>
          <a:p>
            <a:r>
              <a:rPr lang="en-US" sz="2000" dirty="0"/>
              <a:t>PREPARATION Chamber for alkali antimonide</a:t>
            </a:r>
            <a:endParaRPr lang="de-DE" sz="2000" dirty="0"/>
          </a:p>
        </p:txBody>
      </p:sp>
      <p:sp>
        <p:nvSpPr>
          <p:cNvPr id="57" name="Right Brace 26">
            <a:extLst>
              <a:ext uri="{FF2B5EF4-FFF2-40B4-BE49-F238E27FC236}">
                <a16:creationId xmlns:a16="http://schemas.microsoft.com/office/drawing/2014/main" id="{FD188FCE-5D17-2934-155E-9ADDADCA8433}"/>
              </a:ext>
            </a:extLst>
          </p:cNvPr>
          <p:cNvSpPr/>
          <p:nvPr/>
        </p:nvSpPr>
        <p:spPr>
          <a:xfrm>
            <a:off x="10556921" y="3465075"/>
            <a:ext cx="270998" cy="1033689"/>
          </a:xfrm>
          <a:prstGeom prst="rightBrace">
            <a:avLst>
              <a:gd name="adj1" fmla="val 51661"/>
              <a:gd name="adj2" fmla="val 5000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dirty="0">
              <a:solidFill>
                <a:prstClr val="black"/>
              </a:solidFill>
              <a:cs typeface="Arial" panose="020B0604020202020204" pitchFamily="34" charset="0"/>
            </a:endParaRPr>
          </a:p>
        </p:txBody>
      </p:sp>
      <p:sp>
        <p:nvSpPr>
          <p:cNvPr id="58" name="Rectangle 31">
            <a:extLst>
              <a:ext uri="{FF2B5EF4-FFF2-40B4-BE49-F238E27FC236}">
                <a16:creationId xmlns:a16="http://schemas.microsoft.com/office/drawing/2014/main" id="{E4CB37A7-E5ED-3D50-1A9A-84E3DBBEA53F}"/>
              </a:ext>
            </a:extLst>
          </p:cNvPr>
          <p:cNvSpPr/>
          <p:nvPr/>
        </p:nvSpPr>
        <p:spPr>
          <a:xfrm>
            <a:off x="10624758" y="3664437"/>
            <a:ext cx="1636232" cy="646331"/>
          </a:xfrm>
          <a:prstGeom prst="rect">
            <a:avLst/>
          </a:prstGeom>
        </p:spPr>
        <p:txBody>
          <a:bodyPr wrap="square">
            <a:spAutoFit/>
          </a:bodyPr>
          <a:lstStyle/>
          <a:p>
            <a:pPr algn="ctr" eaLnBrk="1" fontAlgn="auto" hangingPunct="1">
              <a:spcBef>
                <a:spcPts val="0"/>
              </a:spcBef>
              <a:spcAft>
                <a:spcPts val="0"/>
              </a:spcAft>
              <a:defRPr/>
            </a:pPr>
            <a:r>
              <a:rPr lang="en-US" dirty="0">
                <a:solidFill>
                  <a:prstClr val="black"/>
                </a:solidFill>
                <a:ea typeface="+mn-ea"/>
                <a:cs typeface="Arial" panose="020B0604020202020204" pitchFamily="34" charset="0"/>
              </a:rPr>
              <a:t> alkali effusion cells</a:t>
            </a:r>
          </a:p>
        </p:txBody>
      </p:sp>
      <p:sp>
        <p:nvSpPr>
          <p:cNvPr id="59" name="Rectangle 7">
            <a:extLst>
              <a:ext uri="{FF2B5EF4-FFF2-40B4-BE49-F238E27FC236}">
                <a16:creationId xmlns:a16="http://schemas.microsoft.com/office/drawing/2014/main" id="{862E6255-C821-53B6-0036-4BAFF7F772A7}"/>
              </a:ext>
            </a:extLst>
          </p:cNvPr>
          <p:cNvSpPr/>
          <p:nvPr/>
        </p:nvSpPr>
        <p:spPr bwMode="auto">
          <a:xfrm>
            <a:off x="9592211" y="4013163"/>
            <a:ext cx="708025" cy="120650"/>
          </a:xfrm>
          <a:prstGeom prst="rect">
            <a:avLst/>
          </a:prstGeom>
          <a:solidFill>
            <a:srgbClr val="00B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sp>
        <p:nvSpPr>
          <p:cNvPr id="60" name="Rectangle 7">
            <a:extLst>
              <a:ext uri="{FF2B5EF4-FFF2-40B4-BE49-F238E27FC236}">
                <a16:creationId xmlns:a16="http://schemas.microsoft.com/office/drawing/2014/main" id="{62A19446-A91C-41E3-2099-DB18E75E176B}"/>
              </a:ext>
            </a:extLst>
          </p:cNvPr>
          <p:cNvSpPr/>
          <p:nvPr/>
        </p:nvSpPr>
        <p:spPr bwMode="auto">
          <a:xfrm>
            <a:off x="9592211" y="3797725"/>
            <a:ext cx="708025" cy="120650"/>
          </a:xfrm>
          <a:prstGeom prst="rect">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sp>
        <p:nvSpPr>
          <p:cNvPr id="61" name="Rectangle 7">
            <a:extLst>
              <a:ext uri="{FF2B5EF4-FFF2-40B4-BE49-F238E27FC236}">
                <a16:creationId xmlns:a16="http://schemas.microsoft.com/office/drawing/2014/main" id="{497F3802-881A-A805-8854-C81C27CEA2F0}"/>
              </a:ext>
            </a:extLst>
          </p:cNvPr>
          <p:cNvSpPr/>
          <p:nvPr/>
        </p:nvSpPr>
        <p:spPr bwMode="auto">
          <a:xfrm rot="5400000">
            <a:off x="7756049" y="3053658"/>
            <a:ext cx="1396799" cy="120879"/>
          </a:xfrm>
          <a:prstGeom prst="rect">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sp>
        <p:nvSpPr>
          <p:cNvPr id="62" name="Rectangle 7">
            <a:extLst>
              <a:ext uri="{FF2B5EF4-FFF2-40B4-BE49-F238E27FC236}">
                <a16:creationId xmlns:a16="http://schemas.microsoft.com/office/drawing/2014/main" id="{730A9FE1-45A3-BD58-E22F-2CCD7CCE7730}"/>
              </a:ext>
            </a:extLst>
          </p:cNvPr>
          <p:cNvSpPr/>
          <p:nvPr/>
        </p:nvSpPr>
        <p:spPr bwMode="auto">
          <a:xfrm rot="5400000">
            <a:off x="7790295" y="4677245"/>
            <a:ext cx="1336045" cy="113139"/>
          </a:xfrm>
          <a:prstGeom prst="rect">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cxnSp>
        <p:nvCxnSpPr>
          <p:cNvPr id="63" name="Straight Connector 62">
            <a:extLst>
              <a:ext uri="{FF2B5EF4-FFF2-40B4-BE49-F238E27FC236}">
                <a16:creationId xmlns:a16="http://schemas.microsoft.com/office/drawing/2014/main" id="{9A767B73-ABB9-3AE8-2583-ACE93F914724}"/>
              </a:ext>
            </a:extLst>
          </p:cNvPr>
          <p:cNvCxnSpPr>
            <a:cxnSpLocks/>
          </p:cNvCxnSpPr>
          <p:nvPr/>
        </p:nvCxnSpPr>
        <p:spPr>
          <a:xfrm>
            <a:off x="8392076" y="3823614"/>
            <a:ext cx="3869" cy="25329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64" name="Group 63">
            <a:extLst>
              <a:ext uri="{FF2B5EF4-FFF2-40B4-BE49-F238E27FC236}">
                <a16:creationId xmlns:a16="http://schemas.microsoft.com/office/drawing/2014/main" id="{49ACF7DC-E7FF-5D82-A434-E3FA4C40E610}"/>
              </a:ext>
            </a:extLst>
          </p:cNvPr>
          <p:cNvGrpSpPr/>
          <p:nvPr/>
        </p:nvGrpSpPr>
        <p:grpSpPr>
          <a:xfrm>
            <a:off x="6813063" y="1808168"/>
            <a:ext cx="1511896" cy="2797824"/>
            <a:chOff x="6819915" y="670693"/>
            <a:chExt cx="1511896" cy="2797824"/>
          </a:xfrm>
        </p:grpSpPr>
        <p:sp>
          <p:nvSpPr>
            <p:cNvPr id="65" name="Rectangle 64">
              <a:extLst>
                <a:ext uri="{FF2B5EF4-FFF2-40B4-BE49-F238E27FC236}">
                  <a16:creationId xmlns:a16="http://schemas.microsoft.com/office/drawing/2014/main" id="{6C7CD893-B03C-A5C4-8D36-AD634ADB7B17}"/>
                </a:ext>
              </a:extLst>
            </p:cNvPr>
            <p:cNvSpPr/>
            <p:nvPr/>
          </p:nvSpPr>
          <p:spPr>
            <a:xfrm>
              <a:off x="7393448" y="670693"/>
              <a:ext cx="113136" cy="13981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6" name="Rectangle 9">
              <a:extLst>
                <a:ext uri="{FF2B5EF4-FFF2-40B4-BE49-F238E27FC236}">
                  <a16:creationId xmlns:a16="http://schemas.microsoft.com/office/drawing/2014/main" id="{651DB2CF-7AEC-1627-047D-5919075C05C5}"/>
                </a:ext>
              </a:extLst>
            </p:cNvPr>
            <p:cNvSpPr/>
            <p:nvPr/>
          </p:nvSpPr>
          <p:spPr bwMode="auto">
            <a:xfrm rot="5400000">
              <a:off x="6767064" y="2616240"/>
              <a:ext cx="1396797" cy="30775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a:p>
              <a:pPr algn="ctr" eaLnBrk="1" fontAlgn="auto" hangingPunct="1">
                <a:spcBef>
                  <a:spcPts val="0"/>
                </a:spcBef>
                <a:spcAft>
                  <a:spcPts val="0"/>
                </a:spcAft>
                <a:defRPr/>
              </a:pPr>
              <a:endParaRPr lang="en-US" sz="1600" dirty="0">
                <a:solidFill>
                  <a:schemeClr val="tx1"/>
                </a:solidFill>
                <a:cs typeface="Arial" panose="020B0604020202020204" pitchFamily="34" charset="0"/>
              </a:endParaRPr>
            </a:p>
          </p:txBody>
        </p:sp>
        <p:sp>
          <p:nvSpPr>
            <p:cNvPr id="67" name="Freeform: Shape 43">
              <a:extLst>
                <a:ext uri="{FF2B5EF4-FFF2-40B4-BE49-F238E27FC236}">
                  <a16:creationId xmlns:a16="http://schemas.microsoft.com/office/drawing/2014/main" id="{4F8A892A-F12E-FD4C-CA96-027BB3952B1F}"/>
                </a:ext>
              </a:extLst>
            </p:cNvPr>
            <p:cNvSpPr/>
            <p:nvPr/>
          </p:nvSpPr>
          <p:spPr bwMode="auto">
            <a:xfrm rot="5400000">
              <a:off x="7224145" y="2673552"/>
              <a:ext cx="600075" cy="147637"/>
            </a:xfrm>
            <a:custGeom>
              <a:avLst/>
              <a:gdLst>
                <a:gd name="connsiteX0" fmla="*/ 0 w 6077712"/>
                <a:gd name="connsiteY0" fmla="*/ 1487428 h 1487428"/>
                <a:gd name="connsiteX1" fmla="*/ 762000 w 6077712"/>
                <a:gd name="connsiteY1" fmla="*/ 4 h 1487428"/>
                <a:gd name="connsiteX2" fmla="*/ 1517904 w 6077712"/>
                <a:gd name="connsiteY2" fmla="*/ 1469140 h 1487428"/>
                <a:gd name="connsiteX3" fmla="*/ 2279904 w 6077712"/>
                <a:gd name="connsiteY3" fmla="*/ 12196 h 1487428"/>
                <a:gd name="connsiteX4" fmla="*/ 3041904 w 6077712"/>
                <a:gd name="connsiteY4" fmla="*/ 1469140 h 1487428"/>
                <a:gd name="connsiteX5" fmla="*/ 3797808 w 6077712"/>
                <a:gd name="connsiteY5" fmla="*/ 6100 h 1487428"/>
                <a:gd name="connsiteX6" fmla="*/ 4559808 w 6077712"/>
                <a:gd name="connsiteY6" fmla="*/ 1444756 h 1487428"/>
                <a:gd name="connsiteX7" fmla="*/ 5321808 w 6077712"/>
                <a:gd name="connsiteY7" fmla="*/ 12196 h 1487428"/>
                <a:gd name="connsiteX8" fmla="*/ 6077712 w 6077712"/>
                <a:gd name="connsiteY8" fmla="*/ 1456948 h 148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7712" h="1487428">
                  <a:moveTo>
                    <a:pt x="0" y="1487428"/>
                  </a:moveTo>
                  <a:cubicBezTo>
                    <a:pt x="254508" y="745240"/>
                    <a:pt x="509016" y="3052"/>
                    <a:pt x="762000" y="4"/>
                  </a:cubicBezTo>
                  <a:cubicBezTo>
                    <a:pt x="1014984" y="-3044"/>
                    <a:pt x="1264920" y="1467108"/>
                    <a:pt x="1517904" y="1469140"/>
                  </a:cubicBezTo>
                  <a:cubicBezTo>
                    <a:pt x="1770888" y="1471172"/>
                    <a:pt x="2025904" y="12196"/>
                    <a:pt x="2279904" y="12196"/>
                  </a:cubicBezTo>
                  <a:cubicBezTo>
                    <a:pt x="2533904" y="12196"/>
                    <a:pt x="2788920" y="1470156"/>
                    <a:pt x="3041904" y="1469140"/>
                  </a:cubicBezTo>
                  <a:cubicBezTo>
                    <a:pt x="3294888" y="1468124"/>
                    <a:pt x="3544824" y="10164"/>
                    <a:pt x="3797808" y="6100"/>
                  </a:cubicBezTo>
                  <a:cubicBezTo>
                    <a:pt x="4050792" y="2036"/>
                    <a:pt x="4305808" y="1443740"/>
                    <a:pt x="4559808" y="1444756"/>
                  </a:cubicBezTo>
                  <a:cubicBezTo>
                    <a:pt x="4813808" y="1445772"/>
                    <a:pt x="5068824" y="10164"/>
                    <a:pt x="5321808" y="12196"/>
                  </a:cubicBezTo>
                  <a:cubicBezTo>
                    <a:pt x="5574792" y="14228"/>
                    <a:pt x="5826252" y="735588"/>
                    <a:pt x="6077712" y="1456948"/>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cs typeface="Arial" panose="020B0604020202020204" pitchFamily="34" charset="0"/>
              </a:endParaRPr>
            </a:p>
          </p:txBody>
        </p:sp>
        <p:sp>
          <p:nvSpPr>
            <p:cNvPr id="68" name="Rectangle 22">
              <a:extLst>
                <a:ext uri="{FF2B5EF4-FFF2-40B4-BE49-F238E27FC236}">
                  <a16:creationId xmlns:a16="http://schemas.microsoft.com/office/drawing/2014/main" id="{15652679-2ED3-3942-2758-829DA4A0EFED}"/>
                </a:ext>
              </a:extLst>
            </p:cNvPr>
            <p:cNvSpPr/>
            <p:nvPr/>
          </p:nvSpPr>
          <p:spPr>
            <a:xfrm rot="16200000">
              <a:off x="7407867" y="2426928"/>
              <a:ext cx="600076" cy="713444"/>
            </a:xfrm>
            <a:prstGeom prst="rect">
              <a:avLst/>
            </a:prstGeom>
            <a:solidFill>
              <a:srgbClr val="FF0000">
                <a:alpha val="2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sp>
          <p:nvSpPr>
            <p:cNvPr id="69" name="Rectangle 14">
              <a:extLst>
                <a:ext uri="{FF2B5EF4-FFF2-40B4-BE49-F238E27FC236}">
                  <a16:creationId xmlns:a16="http://schemas.microsoft.com/office/drawing/2014/main" id="{B702E521-F50A-1FDB-B755-DF640F45776E}"/>
                </a:ext>
              </a:extLst>
            </p:cNvPr>
            <p:cNvSpPr/>
            <p:nvPr/>
          </p:nvSpPr>
          <p:spPr>
            <a:xfrm rot="16200000">
              <a:off x="7681255" y="2421700"/>
              <a:ext cx="588643" cy="712468"/>
            </a:xfrm>
            <a:prstGeom prst="rect">
              <a:avLst/>
            </a:prstGeom>
            <a:solidFill>
              <a:srgbClr val="FFC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cs typeface="Arial" panose="020B0604020202020204" pitchFamily="34" charset="0"/>
                </a:rPr>
                <a:t>Mo</a:t>
              </a:r>
            </a:p>
          </p:txBody>
        </p:sp>
        <p:sp>
          <p:nvSpPr>
            <p:cNvPr id="70" name="Arrow: Up-Down 69">
              <a:extLst>
                <a:ext uri="{FF2B5EF4-FFF2-40B4-BE49-F238E27FC236}">
                  <a16:creationId xmlns:a16="http://schemas.microsoft.com/office/drawing/2014/main" id="{14B41B69-3FEC-FA01-4B40-2EB3A51A05A8}"/>
                </a:ext>
              </a:extLst>
            </p:cNvPr>
            <p:cNvSpPr/>
            <p:nvPr/>
          </p:nvSpPr>
          <p:spPr>
            <a:xfrm>
              <a:off x="6819915" y="2284117"/>
              <a:ext cx="211935" cy="821142"/>
            </a:xfrm>
            <a:prstGeom prst="up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71" name="Rectangle 7">
            <a:extLst>
              <a:ext uri="{FF2B5EF4-FFF2-40B4-BE49-F238E27FC236}">
                <a16:creationId xmlns:a16="http://schemas.microsoft.com/office/drawing/2014/main" id="{6B57ACD0-FB8E-BFBA-241A-0B01C3DE57E5}"/>
              </a:ext>
            </a:extLst>
          </p:cNvPr>
          <p:cNvSpPr/>
          <p:nvPr/>
        </p:nvSpPr>
        <p:spPr bwMode="auto">
          <a:xfrm rot="19330871">
            <a:off x="9465661" y="2858348"/>
            <a:ext cx="708025" cy="120650"/>
          </a:xfrm>
          <a:prstGeom prst="rect">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sp>
        <p:nvSpPr>
          <p:cNvPr id="72" name="Rectangle 31">
            <a:extLst>
              <a:ext uri="{FF2B5EF4-FFF2-40B4-BE49-F238E27FC236}">
                <a16:creationId xmlns:a16="http://schemas.microsoft.com/office/drawing/2014/main" id="{BAB38A99-3D08-593D-210F-DB9D8158BA74}"/>
              </a:ext>
            </a:extLst>
          </p:cNvPr>
          <p:cNvSpPr/>
          <p:nvPr/>
        </p:nvSpPr>
        <p:spPr>
          <a:xfrm>
            <a:off x="10934378" y="2205876"/>
            <a:ext cx="1186050" cy="923330"/>
          </a:xfrm>
          <a:prstGeom prst="rect">
            <a:avLst/>
          </a:prstGeom>
        </p:spPr>
        <p:txBody>
          <a:bodyPr wrap="square">
            <a:spAutoFit/>
          </a:bodyPr>
          <a:lstStyle/>
          <a:p>
            <a:pPr algn="ctr" eaLnBrk="1" fontAlgn="auto" hangingPunct="1">
              <a:spcBef>
                <a:spcPts val="0"/>
              </a:spcBef>
              <a:spcAft>
                <a:spcPts val="0"/>
              </a:spcAft>
              <a:defRPr/>
            </a:pPr>
            <a:r>
              <a:rPr lang="en-US" dirty="0">
                <a:solidFill>
                  <a:prstClr val="black"/>
                </a:solidFill>
                <a:ea typeface="+mn-ea"/>
                <a:cs typeface="Arial" panose="020B0604020202020204" pitchFamily="34" charset="0"/>
              </a:rPr>
              <a:t> Sb</a:t>
            </a:r>
          </a:p>
          <a:p>
            <a:pPr algn="ctr" eaLnBrk="1" fontAlgn="auto" hangingPunct="1">
              <a:spcBef>
                <a:spcPts val="0"/>
              </a:spcBef>
              <a:spcAft>
                <a:spcPts val="0"/>
              </a:spcAft>
              <a:defRPr/>
            </a:pPr>
            <a:r>
              <a:rPr lang="en-US" dirty="0">
                <a:solidFill>
                  <a:prstClr val="black"/>
                </a:solidFill>
                <a:cs typeface="Arial" panose="020B0604020202020204" pitchFamily="34" charset="0"/>
              </a:rPr>
              <a:t>thermal crack cell</a:t>
            </a:r>
            <a:endParaRPr lang="en-US" dirty="0">
              <a:solidFill>
                <a:prstClr val="black"/>
              </a:solidFill>
              <a:ea typeface="+mn-ea"/>
              <a:cs typeface="Arial" panose="020B0604020202020204" pitchFamily="34" charset="0"/>
            </a:endParaRPr>
          </a:p>
        </p:txBody>
      </p:sp>
      <p:cxnSp>
        <p:nvCxnSpPr>
          <p:cNvPr id="73" name="Straight Connector 72">
            <a:extLst>
              <a:ext uri="{FF2B5EF4-FFF2-40B4-BE49-F238E27FC236}">
                <a16:creationId xmlns:a16="http://schemas.microsoft.com/office/drawing/2014/main" id="{439B9A7B-0047-D063-D93C-77D730FB8E97}"/>
              </a:ext>
            </a:extLst>
          </p:cNvPr>
          <p:cNvCxnSpPr>
            <a:cxnSpLocks/>
          </p:cNvCxnSpPr>
          <p:nvPr/>
        </p:nvCxnSpPr>
        <p:spPr>
          <a:xfrm flipV="1">
            <a:off x="8401750" y="2460852"/>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74" name="Straight Connector 73">
            <a:extLst>
              <a:ext uri="{FF2B5EF4-FFF2-40B4-BE49-F238E27FC236}">
                <a16:creationId xmlns:a16="http://schemas.microsoft.com/office/drawing/2014/main" id="{A4DF78E8-7CE2-EBD6-660D-FAE38783C59D}"/>
              </a:ext>
            </a:extLst>
          </p:cNvPr>
          <p:cNvCxnSpPr>
            <a:cxnSpLocks/>
          </p:cNvCxnSpPr>
          <p:nvPr/>
        </p:nvCxnSpPr>
        <p:spPr>
          <a:xfrm flipV="1">
            <a:off x="8401750" y="2653951"/>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75" name="Straight Connector 74">
            <a:extLst>
              <a:ext uri="{FF2B5EF4-FFF2-40B4-BE49-F238E27FC236}">
                <a16:creationId xmlns:a16="http://schemas.microsoft.com/office/drawing/2014/main" id="{8721371D-CE85-C9AE-968C-C824EC4E52EB}"/>
              </a:ext>
            </a:extLst>
          </p:cNvPr>
          <p:cNvCxnSpPr>
            <a:cxnSpLocks/>
          </p:cNvCxnSpPr>
          <p:nvPr/>
        </p:nvCxnSpPr>
        <p:spPr>
          <a:xfrm flipV="1">
            <a:off x="8401750" y="2853068"/>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76" name="Straight Connector 75">
            <a:extLst>
              <a:ext uri="{FF2B5EF4-FFF2-40B4-BE49-F238E27FC236}">
                <a16:creationId xmlns:a16="http://schemas.microsoft.com/office/drawing/2014/main" id="{1A68F47F-89DD-72FB-915D-1D65567EC616}"/>
              </a:ext>
            </a:extLst>
          </p:cNvPr>
          <p:cNvCxnSpPr>
            <a:cxnSpLocks/>
          </p:cNvCxnSpPr>
          <p:nvPr/>
        </p:nvCxnSpPr>
        <p:spPr>
          <a:xfrm flipV="1">
            <a:off x="8401750" y="3058195"/>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77" name="Straight Connector 76">
            <a:extLst>
              <a:ext uri="{FF2B5EF4-FFF2-40B4-BE49-F238E27FC236}">
                <a16:creationId xmlns:a16="http://schemas.microsoft.com/office/drawing/2014/main" id="{019BC17D-2D43-4C0D-93F2-7A61B82034EC}"/>
              </a:ext>
            </a:extLst>
          </p:cNvPr>
          <p:cNvCxnSpPr>
            <a:cxnSpLocks/>
          </p:cNvCxnSpPr>
          <p:nvPr/>
        </p:nvCxnSpPr>
        <p:spPr>
          <a:xfrm flipV="1">
            <a:off x="8401749" y="3263322"/>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78" name="Straight Connector 77">
            <a:extLst>
              <a:ext uri="{FF2B5EF4-FFF2-40B4-BE49-F238E27FC236}">
                <a16:creationId xmlns:a16="http://schemas.microsoft.com/office/drawing/2014/main" id="{6CAA8933-DC77-3848-4417-DEA5F82ABE61}"/>
              </a:ext>
            </a:extLst>
          </p:cNvPr>
          <p:cNvCxnSpPr>
            <a:cxnSpLocks/>
          </p:cNvCxnSpPr>
          <p:nvPr/>
        </p:nvCxnSpPr>
        <p:spPr>
          <a:xfrm flipV="1">
            <a:off x="8401751" y="3477217"/>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79" name="Straight Connector 78">
            <a:extLst>
              <a:ext uri="{FF2B5EF4-FFF2-40B4-BE49-F238E27FC236}">
                <a16:creationId xmlns:a16="http://schemas.microsoft.com/office/drawing/2014/main" id="{DFC4F849-DD7C-E69B-D158-47F929F38076}"/>
              </a:ext>
            </a:extLst>
          </p:cNvPr>
          <p:cNvCxnSpPr>
            <a:cxnSpLocks/>
          </p:cNvCxnSpPr>
          <p:nvPr/>
        </p:nvCxnSpPr>
        <p:spPr>
          <a:xfrm flipV="1">
            <a:off x="8394011" y="4211531"/>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80" name="Straight Connector 79">
            <a:extLst>
              <a:ext uri="{FF2B5EF4-FFF2-40B4-BE49-F238E27FC236}">
                <a16:creationId xmlns:a16="http://schemas.microsoft.com/office/drawing/2014/main" id="{AFAB3030-6388-DC01-79A5-F3A6D8C43D7D}"/>
              </a:ext>
            </a:extLst>
          </p:cNvPr>
          <p:cNvCxnSpPr>
            <a:cxnSpLocks/>
          </p:cNvCxnSpPr>
          <p:nvPr/>
        </p:nvCxnSpPr>
        <p:spPr>
          <a:xfrm flipV="1">
            <a:off x="8394011" y="4404630"/>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81" name="Straight Connector 80">
            <a:extLst>
              <a:ext uri="{FF2B5EF4-FFF2-40B4-BE49-F238E27FC236}">
                <a16:creationId xmlns:a16="http://schemas.microsoft.com/office/drawing/2014/main" id="{91C5567B-F782-EB0C-2805-CEBB575AB62B}"/>
              </a:ext>
            </a:extLst>
          </p:cNvPr>
          <p:cNvCxnSpPr>
            <a:cxnSpLocks/>
          </p:cNvCxnSpPr>
          <p:nvPr/>
        </p:nvCxnSpPr>
        <p:spPr>
          <a:xfrm flipV="1">
            <a:off x="8394011" y="4603747"/>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82" name="Straight Connector 81">
            <a:extLst>
              <a:ext uri="{FF2B5EF4-FFF2-40B4-BE49-F238E27FC236}">
                <a16:creationId xmlns:a16="http://schemas.microsoft.com/office/drawing/2014/main" id="{B14DDBBC-6055-66D7-E973-72BA893A3826}"/>
              </a:ext>
            </a:extLst>
          </p:cNvPr>
          <p:cNvCxnSpPr>
            <a:cxnSpLocks/>
          </p:cNvCxnSpPr>
          <p:nvPr/>
        </p:nvCxnSpPr>
        <p:spPr>
          <a:xfrm flipV="1">
            <a:off x="8394011" y="4808874"/>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83" name="Straight Connector 82">
            <a:extLst>
              <a:ext uri="{FF2B5EF4-FFF2-40B4-BE49-F238E27FC236}">
                <a16:creationId xmlns:a16="http://schemas.microsoft.com/office/drawing/2014/main" id="{37332A39-8FD3-3B65-3A8D-9F5AE5F840DA}"/>
              </a:ext>
            </a:extLst>
          </p:cNvPr>
          <p:cNvCxnSpPr>
            <a:cxnSpLocks/>
          </p:cNvCxnSpPr>
          <p:nvPr/>
        </p:nvCxnSpPr>
        <p:spPr>
          <a:xfrm flipV="1">
            <a:off x="8394010" y="5014001"/>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84" name="Straight Connector 83">
            <a:extLst>
              <a:ext uri="{FF2B5EF4-FFF2-40B4-BE49-F238E27FC236}">
                <a16:creationId xmlns:a16="http://schemas.microsoft.com/office/drawing/2014/main" id="{F2DC8F89-FCED-EE75-8041-A6F06474CE07}"/>
              </a:ext>
            </a:extLst>
          </p:cNvPr>
          <p:cNvCxnSpPr>
            <a:cxnSpLocks/>
          </p:cNvCxnSpPr>
          <p:nvPr/>
        </p:nvCxnSpPr>
        <p:spPr>
          <a:xfrm flipV="1">
            <a:off x="8394012" y="5227896"/>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85" name="Rectangle 31">
            <a:extLst>
              <a:ext uri="{FF2B5EF4-FFF2-40B4-BE49-F238E27FC236}">
                <a16:creationId xmlns:a16="http://schemas.microsoft.com/office/drawing/2014/main" id="{72F5E313-DC99-649E-C3B9-9A3694EBBF5F}"/>
              </a:ext>
            </a:extLst>
          </p:cNvPr>
          <p:cNvSpPr/>
          <p:nvPr/>
        </p:nvSpPr>
        <p:spPr>
          <a:xfrm>
            <a:off x="8280032" y="1535775"/>
            <a:ext cx="1636232" cy="369332"/>
          </a:xfrm>
          <a:prstGeom prst="rect">
            <a:avLst/>
          </a:prstGeom>
        </p:spPr>
        <p:txBody>
          <a:bodyPr wrap="square">
            <a:spAutoFit/>
          </a:bodyPr>
          <a:lstStyle/>
          <a:p>
            <a:pPr algn="ctr" eaLnBrk="1" fontAlgn="auto" hangingPunct="1">
              <a:spcBef>
                <a:spcPts val="0"/>
              </a:spcBef>
              <a:spcAft>
                <a:spcPts val="0"/>
              </a:spcAft>
              <a:defRPr/>
            </a:pPr>
            <a:r>
              <a:rPr lang="en-US" dirty="0">
                <a:solidFill>
                  <a:prstClr val="black"/>
                </a:solidFill>
                <a:ea typeface="+mn-ea"/>
                <a:cs typeface="Arial" panose="020B0604020202020204" pitchFamily="34" charset="0"/>
              </a:rPr>
              <a:t>Aperture</a:t>
            </a:r>
          </a:p>
        </p:txBody>
      </p:sp>
      <p:sp>
        <p:nvSpPr>
          <p:cNvPr id="86" name="Rectangle 31">
            <a:extLst>
              <a:ext uri="{FF2B5EF4-FFF2-40B4-BE49-F238E27FC236}">
                <a16:creationId xmlns:a16="http://schemas.microsoft.com/office/drawing/2014/main" id="{C285A9CF-033B-1BC0-7E89-99C6426899D5}"/>
              </a:ext>
            </a:extLst>
          </p:cNvPr>
          <p:cNvSpPr/>
          <p:nvPr/>
        </p:nvSpPr>
        <p:spPr>
          <a:xfrm>
            <a:off x="7517330" y="697689"/>
            <a:ext cx="1636232" cy="369332"/>
          </a:xfrm>
          <a:prstGeom prst="rect">
            <a:avLst/>
          </a:prstGeom>
        </p:spPr>
        <p:txBody>
          <a:bodyPr wrap="square">
            <a:spAutoFit/>
          </a:bodyPr>
          <a:lstStyle/>
          <a:p>
            <a:pPr algn="ctr" eaLnBrk="1" fontAlgn="auto" hangingPunct="1">
              <a:spcBef>
                <a:spcPts val="0"/>
              </a:spcBef>
              <a:spcAft>
                <a:spcPts val="0"/>
              </a:spcAft>
              <a:defRPr/>
            </a:pPr>
            <a:r>
              <a:rPr lang="en-US" dirty="0">
                <a:solidFill>
                  <a:prstClr val="black"/>
                </a:solidFill>
                <a:ea typeface="+mn-ea"/>
                <a:cs typeface="Arial" panose="020B0604020202020204" pitchFamily="34" charset="0"/>
              </a:rPr>
              <a:t>Manipulator</a:t>
            </a:r>
          </a:p>
        </p:txBody>
      </p:sp>
      <p:cxnSp>
        <p:nvCxnSpPr>
          <p:cNvPr id="87" name="Straight Arrow Connector 86">
            <a:extLst>
              <a:ext uri="{FF2B5EF4-FFF2-40B4-BE49-F238E27FC236}">
                <a16:creationId xmlns:a16="http://schemas.microsoft.com/office/drawing/2014/main" id="{ECB357B7-FC76-893E-5E09-E5D802D769CB}"/>
              </a:ext>
            </a:extLst>
          </p:cNvPr>
          <p:cNvCxnSpPr>
            <a:cxnSpLocks/>
          </p:cNvCxnSpPr>
          <p:nvPr/>
        </p:nvCxnSpPr>
        <p:spPr>
          <a:xfrm flipH="1">
            <a:off x="10300236" y="2667541"/>
            <a:ext cx="634142" cy="186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551A4DB4-5971-0077-DAD8-0F2D7DF90B37}"/>
              </a:ext>
            </a:extLst>
          </p:cNvPr>
          <p:cNvCxnSpPr>
            <a:cxnSpLocks/>
          </p:cNvCxnSpPr>
          <p:nvPr/>
        </p:nvCxnSpPr>
        <p:spPr>
          <a:xfrm flipH="1">
            <a:off x="8471687" y="1930036"/>
            <a:ext cx="602644" cy="3376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3AB4FDC-6F6B-EC20-2175-6E42071317A2}"/>
              </a:ext>
            </a:extLst>
          </p:cNvPr>
          <p:cNvCxnSpPr>
            <a:cxnSpLocks/>
          </p:cNvCxnSpPr>
          <p:nvPr/>
        </p:nvCxnSpPr>
        <p:spPr>
          <a:xfrm flipH="1">
            <a:off x="7480515" y="1136727"/>
            <a:ext cx="786158" cy="437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9AEB7DA-168F-1D74-252D-CD233CCEF5D6}"/>
              </a:ext>
            </a:extLst>
          </p:cNvPr>
          <p:cNvCxnSpPr>
            <a:cxnSpLocks/>
          </p:cNvCxnSpPr>
          <p:nvPr/>
        </p:nvCxnSpPr>
        <p:spPr>
          <a:xfrm>
            <a:off x="8513093" y="3821531"/>
            <a:ext cx="3869" cy="25329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1" name="Straight Arrow Connector 90">
            <a:extLst>
              <a:ext uri="{FF2B5EF4-FFF2-40B4-BE49-F238E27FC236}">
                <a16:creationId xmlns:a16="http://schemas.microsoft.com/office/drawing/2014/main" id="{84B08280-358A-250A-0253-52C70A8400E8}"/>
              </a:ext>
            </a:extLst>
          </p:cNvPr>
          <p:cNvCxnSpPr>
            <a:cxnSpLocks/>
          </p:cNvCxnSpPr>
          <p:nvPr/>
        </p:nvCxnSpPr>
        <p:spPr>
          <a:xfrm flipV="1">
            <a:off x="8593118" y="3157432"/>
            <a:ext cx="909912" cy="7274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649F2613-31DC-5B59-EA8E-687E677EB6D8}"/>
              </a:ext>
            </a:extLst>
          </p:cNvPr>
          <p:cNvSpPr txBox="1"/>
          <p:nvPr/>
        </p:nvSpPr>
        <p:spPr>
          <a:xfrm rot="19378969">
            <a:off x="8747807" y="3279586"/>
            <a:ext cx="653049" cy="246221"/>
          </a:xfrm>
          <a:prstGeom prst="rect">
            <a:avLst/>
          </a:prstGeom>
          <a:noFill/>
        </p:spPr>
        <p:txBody>
          <a:bodyPr wrap="square" rtlCol="0">
            <a:spAutoFit/>
          </a:bodyPr>
          <a:lstStyle/>
          <a:p>
            <a:r>
              <a:rPr lang="en-US" sz="1000" dirty="0"/>
              <a:t>148mm</a:t>
            </a:r>
            <a:endParaRPr lang="en-DE" sz="1000" dirty="0"/>
          </a:p>
        </p:txBody>
      </p:sp>
      <p:cxnSp>
        <p:nvCxnSpPr>
          <p:cNvPr id="93" name="Straight Arrow Connector 92">
            <a:extLst>
              <a:ext uri="{FF2B5EF4-FFF2-40B4-BE49-F238E27FC236}">
                <a16:creationId xmlns:a16="http://schemas.microsoft.com/office/drawing/2014/main" id="{7CDC6218-6EEF-0140-4274-08D2B0F48150}"/>
              </a:ext>
            </a:extLst>
          </p:cNvPr>
          <p:cNvCxnSpPr>
            <a:cxnSpLocks/>
          </p:cNvCxnSpPr>
          <p:nvPr/>
        </p:nvCxnSpPr>
        <p:spPr>
          <a:xfrm>
            <a:off x="8604086" y="3981919"/>
            <a:ext cx="98812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3C32E52D-0A88-CE55-2EBE-F86C1622A5EC}"/>
              </a:ext>
            </a:extLst>
          </p:cNvPr>
          <p:cNvSpPr txBox="1"/>
          <p:nvPr/>
        </p:nvSpPr>
        <p:spPr>
          <a:xfrm>
            <a:off x="8757575" y="3766942"/>
            <a:ext cx="791386" cy="246221"/>
          </a:xfrm>
          <a:prstGeom prst="rect">
            <a:avLst/>
          </a:prstGeom>
          <a:noFill/>
        </p:spPr>
        <p:txBody>
          <a:bodyPr wrap="square" rtlCol="0">
            <a:spAutoFit/>
          </a:bodyPr>
          <a:lstStyle/>
          <a:p>
            <a:r>
              <a:rPr lang="en-US" sz="1000" dirty="0"/>
              <a:t>40-190mm</a:t>
            </a:r>
            <a:endParaRPr lang="en-DE" sz="1000" dirty="0"/>
          </a:p>
        </p:txBody>
      </p:sp>
      <p:pic>
        <p:nvPicPr>
          <p:cNvPr id="5" name="Picture 4">
            <a:extLst>
              <a:ext uri="{FF2B5EF4-FFF2-40B4-BE49-F238E27FC236}">
                <a16:creationId xmlns:a16="http://schemas.microsoft.com/office/drawing/2014/main" id="{13515345-D225-4681-59C3-E9871C26D8E6}"/>
              </a:ext>
            </a:extLst>
          </p:cNvPr>
          <p:cNvPicPr>
            <a:picLocks noChangeAspect="1"/>
          </p:cNvPicPr>
          <p:nvPr/>
        </p:nvPicPr>
        <p:blipFill>
          <a:blip r:embed="rId4">
            <a:extLst>
              <a:ext uri="{28A0092B-C50C-407E-A947-70E740481C1C}">
                <a14:useLocalDpi xmlns:a14="http://schemas.microsoft.com/office/drawing/2010/main" val="0"/>
              </a:ext>
            </a:extLst>
          </a:blip>
          <a:srcRect l="11773" t="13233" r="48485" b="62961"/>
          <a:stretch/>
        </p:blipFill>
        <p:spPr>
          <a:xfrm>
            <a:off x="10181402" y="4660667"/>
            <a:ext cx="1022035" cy="816299"/>
          </a:xfrm>
          <a:prstGeom prst="rect">
            <a:avLst/>
          </a:prstGeom>
        </p:spPr>
      </p:pic>
      <p:sp>
        <p:nvSpPr>
          <p:cNvPr id="11" name="TextBox 10">
            <a:extLst>
              <a:ext uri="{FF2B5EF4-FFF2-40B4-BE49-F238E27FC236}">
                <a16:creationId xmlns:a16="http://schemas.microsoft.com/office/drawing/2014/main" id="{D8F66A95-8195-4CBE-3CC1-DCB0ACB090C0}"/>
              </a:ext>
            </a:extLst>
          </p:cNvPr>
          <p:cNvSpPr txBox="1"/>
          <p:nvPr/>
        </p:nvSpPr>
        <p:spPr>
          <a:xfrm>
            <a:off x="10181402" y="5523475"/>
            <a:ext cx="1228940" cy="369332"/>
          </a:xfrm>
          <a:prstGeom prst="rect">
            <a:avLst/>
          </a:prstGeom>
          <a:noFill/>
        </p:spPr>
        <p:txBody>
          <a:bodyPr wrap="square">
            <a:spAutoFit/>
          </a:bodyPr>
          <a:lstStyle/>
          <a:p>
            <a:r>
              <a:rPr lang="en-US" dirty="0">
                <a:solidFill>
                  <a:prstClr val="black"/>
                </a:solidFill>
                <a:ea typeface="+mn-ea"/>
                <a:cs typeface="Arial" panose="020B0604020202020204" pitchFamily="34" charset="0"/>
              </a:rPr>
              <a:t>Alkali pills</a:t>
            </a:r>
            <a:endParaRPr lang="en-DE" dirty="0"/>
          </a:p>
        </p:txBody>
      </p:sp>
      <p:sp>
        <p:nvSpPr>
          <p:cNvPr id="13" name="TextBox 12">
            <a:extLst>
              <a:ext uri="{FF2B5EF4-FFF2-40B4-BE49-F238E27FC236}">
                <a16:creationId xmlns:a16="http://schemas.microsoft.com/office/drawing/2014/main" id="{A794805E-05BB-0A9B-38B9-7963BF279CC7}"/>
              </a:ext>
            </a:extLst>
          </p:cNvPr>
          <p:cNvSpPr txBox="1"/>
          <p:nvPr/>
        </p:nvSpPr>
        <p:spPr>
          <a:xfrm rot="19148123">
            <a:off x="8884922" y="3387106"/>
            <a:ext cx="653049" cy="246221"/>
          </a:xfrm>
          <a:prstGeom prst="rect">
            <a:avLst/>
          </a:prstGeom>
          <a:noFill/>
        </p:spPr>
        <p:txBody>
          <a:bodyPr wrap="square" rtlCol="0">
            <a:spAutoFit/>
          </a:bodyPr>
          <a:lstStyle/>
          <a:p>
            <a:r>
              <a:rPr lang="en-US" sz="1000" dirty="0"/>
              <a:t>51deg</a:t>
            </a:r>
            <a:endParaRPr lang="en-DE" sz="1000" dirty="0"/>
          </a:p>
        </p:txBody>
      </p:sp>
      <p:sp>
        <p:nvSpPr>
          <p:cNvPr id="15" name="TextBox 14">
            <a:extLst>
              <a:ext uri="{FF2B5EF4-FFF2-40B4-BE49-F238E27FC236}">
                <a16:creationId xmlns:a16="http://schemas.microsoft.com/office/drawing/2014/main" id="{387A2B88-074D-9925-44AF-2D8D4C9186E0}"/>
              </a:ext>
            </a:extLst>
          </p:cNvPr>
          <p:cNvSpPr txBox="1"/>
          <p:nvPr/>
        </p:nvSpPr>
        <p:spPr>
          <a:xfrm>
            <a:off x="8876612" y="3968139"/>
            <a:ext cx="791386" cy="246221"/>
          </a:xfrm>
          <a:prstGeom prst="rect">
            <a:avLst/>
          </a:prstGeom>
          <a:noFill/>
        </p:spPr>
        <p:txBody>
          <a:bodyPr wrap="square" rtlCol="0">
            <a:spAutoFit/>
          </a:bodyPr>
          <a:lstStyle/>
          <a:p>
            <a:r>
              <a:rPr lang="en-US" sz="1000" dirty="0"/>
              <a:t>30deg</a:t>
            </a:r>
            <a:endParaRPr lang="en-DE" sz="1000" dirty="0"/>
          </a:p>
        </p:txBody>
      </p:sp>
    </p:spTree>
    <p:extLst>
      <p:ext uri="{BB962C8B-B14F-4D97-AF65-F5344CB8AC3E}">
        <p14:creationId xmlns:p14="http://schemas.microsoft.com/office/powerpoint/2010/main" val="163800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79A29D-A206-6C88-D405-D5453C251EE1}"/>
              </a:ext>
            </a:extLst>
          </p:cNvPr>
          <p:cNvSpPr>
            <a:spLocks noGrp="1"/>
          </p:cNvSpPr>
          <p:nvPr>
            <p:ph type="body" sz="quarter" idx="13"/>
          </p:nvPr>
        </p:nvSpPr>
        <p:spPr>
          <a:xfrm>
            <a:off x="577850" y="288926"/>
            <a:ext cx="4546600" cy="276224"/>
          </a:xfrm>
        </p:spPr>
        <p:txBody>
          <a:bodyPr/>
          <a:lstStyle/>
          <a:p>
            <a:r>
              <a:rPr lang="en-US" dirty="0"/>
              <a:t>First XPS measurement</a:t>
            </a:r>
            <a:endParaRPr lang="en-DE" dirty="0"/>
          </a:p>
        </p:txBody>
      </p:sp>
      <p:sp>
        <p:nvSpPr>
          <p:cNvPr id="8" name="TextBox 7">
            <a:extLst>
              <a:ext uri="{FF2B5EF4-FFF2-40B4-BE49-F238E27FC236}">
                <a16:creationId xmlns:a16="http://schemas.microsoft.com/office/drawing/2014/main" id="{E91A7625-728C-8F74-4E6C-A2402193A21D}"/>
              </a:ext>
            </a:extLst>
          </p:cNvPr>
          <p:cNvSpPr txBox="1"/>
          <p:nvPr/>
        </p:nvSpPr>
        <p:spPr>
          <a:xfrm>
            <a:off x="744279" y="1031358"/>
            <a:ext cx="1165127" cy="369332"/>
          </a:xfrm>
          <a:prstGeom prst="rect">
            <a:avLst/>
          </a:prstGeom>
          <a:noFill/>
        </p:spPr>
        <p:txBody>
          <a:bodyPr wrap="none" rtlCol="0">
            <a:spAutoFit/>
          </a:bodyPr>
          <a:lstStyle/>
          <a:p>
            <a:r>
              <a:rPr lang="en-US" dirty="0"/>
              <a:t>Sep. 2023</a:t>
            </a:r>
            <a:endParaRPr lang="en-DE" dirty="0"/>
          </a:p>
        </p:txBody>
      </p:sp>
      <p:pic>
        <p:nvPicPr>
          <p:cNvPr id="11" name="Picture 10" descr="Two men standing next to a machine&#10;&#10;Description automatically generated">
            <a:extLst>
              <a:ext uri="{FF2B5EF4-FFF2-40B4-BE49-F238E27FC236}">
                <a16:creationId xmlns:a16="http://schemas.microsoft.com/office/drawing/2014/main" id="{C469DEC9-0509-8E43-8785-5103085BD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618" y="1665768"/>
            <a:ext cx="3006356" cy="4008475"/>
          </a:xfrm>
          <a:prstGeom prst="rect">
            <a:avLst/>
          </a:prstGeom>
        </p:spPr>
      </p:pic>
      <p:pic>
        <p:nvPicPr>
          <p:cNvPr id="5" name="Picture 4" descr="A circular metal object with holes&#10;&#10;Description automatically generated">
            <a:extLst>
              <a:ext uri="{FF2B5EF4-FFF2-40B4-BE49-F238E27FC236}">
                <a16:creationId xmlns:a16="http://schemas.microsoft.com/office/drawing/2014/main" id="{1FF64B86-26C6-C862-EEA5-5EDE6A318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079" y="1665768"/>
            <a:ext cx="3006357" cy="4008475"/>
          </a:xfrm>
          <a:prstGeom prst="rect">
            <a:avLst/>
          </a:prstGeom>
        </p:spPr>
      </p:pic>
      <p:sp>
        <p:nvSpPr>
          <p:cNvPr id="6" name="TextBox 5">
            <a:extLst>
              <a:ext uri="{FF2B5EF4-FFF2-40B4-BE49-F238E27FC236}">
                <a16:creationId xmlns:a16="http://schemas.microsoft.com/office/drawing/2014/main" id="{1AB86E71-0774-5CAC-17CA-8E7E6F80B732}"/>
              </a:ext>
            </a:extLst>
          </p:cNvPr>
          <p:cNvSpPr txBox="1"/>
          <p:nvPr/>
        </p:nvSpPr>
        <p:spPr>
          <a:xfrm>
            <a:off x="3843079" y="1031358"/>
            <a:ext cx="1118511" cy="369332"/>
          </a:xfrm>
          <a:prstGeom prst="rect">
            <a:avLst/>
          </a:prstGeom>
          <a:noFill/>
        </p:spPr>
        <p:txBody>
          <a:bodyPr wrap="none" rtlCol="0">
            <a:spAutoFit/>
          </a:bodyPr>
          <a:lstStyle/>
          <a:p>
            <a:r>
              <a:rPr lang="en-US" dirty="0"/>
              <a:t>Jan. 2024</a:t>
            </a:r>
            <a:endParaRPr lang="en-DE" dirty="0"/>
          </a:p>
        </p:txBody>
      </p:sp>
      <p:pic>
        <p:nvPicPr>
          <p:cNvPr id="9" name="Picture 8">
            <a:extLst>
              <a:ext uri="{FF2B5EF4-FFF2-40B4-BE49-F238E27FC236}">
                <a16:creationId xmlns:a16="http://schemas.microsoft.com/office/drawing/2014/main" id="{D7B5AB07-8E09-AF82-E4F1-1BF61103CD9E}"/>
              </a:ext>
            </a:extLst>
          </p:cNvPr>
          <p:cNvPicPr>
            <a:picLocks noChangeAspect="1"/>
          </p:cNvPicPr>
          <p:nvPr/>
        </p:nvPicPr>
        <p:blipFill>
          <a:blip r:embed="rId4"/>
          <a:stretch>
            <a:fillRect/>
          </a:stretch>
        </p:blipFill>
        <p:spPr>
          <a:xfrm>
            <a:off x="7001541" y="2040444"/>
            <a:ext cx="4345495" cy="3259121"/>
          </a:xfrm>
          <a:prstGeom prst="rect">
            <a:avLst/>
          </a:prstGeom>
        </p:spPr>
      </p:pic>
      <p:sp>
        <p:nvSpPr>
          <p:cNvPr id="10" name="TextBox 9">
            <a:extLst>
              <a:ext uri="{FF2B5EF4-FFF2-40B4-BE49-F238E27FC236}">
                <a16:creationId xmlns:a16="http://schemas.microsoft.com/office/drawing/2014/main" id="{C799274C-0138-B437-7D1D-076E42A489AD}"/>
              </a:ext>
            </a:extLst>
          </p:cNvPr>
          <p:cNvSpPr txBox="1"/>
          <p:nvPr/>
        </p:nvSpPr>
        <p:spPr>
          <a:xfrm>
            <a:off x="8582674" y="1066798"/>
            <a:ext cx="1237262" cy="369332"/>
          </a:xfrm>
          <a:prstGeom prst="rect">
            <a:avLst/>
          </a:prstGeom>
          <a:noFill/>
        </p:spPr>
        <p:txBody>
          <a:bodyPr wrap="none" rtlCol="0">
            <a:spAutoFit/>
          </a:bodyPr>
          <a:lstStyle/>
          <a:p>
            <a:r>
              <a:rPr lang="en-US" dirty="0"/>
              <a:t>June. 2024</a:t>
            </a:r>
            <a:endParaRPr lang="en-DE" dirty="0"/>
          </a:p>
        </p:txBody>
      </p:sp>
      <p:pic>
        <p:nvPicPr>
          <p:cNvPr id="7" name="Picture 6">
            <a:extLst>
              <a:ext uri="{FF2B5EF4-FFF2-40B4-BE49-F238E27FC236}">
                <a16:creationId xmlns:a16="http://schemas.microsoft.com/office/drawing/2014/main" id="{C9ED2926-07CB-972E-CC62-6098B5194240}"/>
              </a:ext>
            </a:extLst>
          </p:cNvPr>
          <p:cNvPicPr>
            <a:picLocks noChangeAspect="1"/>
          </p:cNvPicPr>
          <p:nvPr/>
        </p:nvPicPr>
        <p:blipFill>
          <a:blip r:embed="rId5"/>
          <a:stretch>
            <a:fillRect/>
          </a:stretch>
        </p:blipFill>
        <p:spPr>
          <a:xfrm>
            <a:off x="47454" y="1034125"/>
            <a:ext cx="8187015" cy="4640118"/>
          </a:xfrm>
          <a:prstGeom prst="rect">
            <a:avLst/>
          </a:prstGeom>
        </p:spPr>
      </p:pic>
      <p:sp>
        <p:nvSpPr>
          <p:cNvPr id="12" name="TextBox 11">
            <a:extLst>
              <a:ext uri="{FF2B5EF4-FFF2-40B4-BE49-F238E27FC236}">
                <a16:creationId xmlns:a16="http://schemas.microsoft.com/office/drawing/2014/main" id="{CF59E574-3439-2486-1BD7-51E3360A9C41}"/>
              </a:ext>
            </a:extLst>
          </p:cNvPr>
          <p:cNvSpPr txBox="1"/>
          <p:nvPr/>
        </p:nvSpPr>
        <p:spPr>
          <a:xfrm>
            <a:off x="1247513" y="2017109"/>
            <a:ext cx="436227" cy="430887"/>
          </a:xfrm>
          <a:prstGeom prst="rect">
            <a:avLst/>
          </a:prstGeom>
          <a:noFill/>
        </p:spPr>
        <p:txBody>
          <a:bodyPr wrap="square" rtlCol="0">
            <a:spAutoFit/>
          </a:bodyPr>
          <a:lstStyle/>
          <a:p>
            <a:r>
              <a:rPr lang="en-US" sz="1100" b="1" dirty="0"/>
              <a:t>Na 1s</a:t>
            </a:r>
            <a:endParaRPr lang="en-DE" sz="1100" b="1" dirty="0"/>
          </a:p>
        </p:txBody>
      </p:sp>
      <p:sp>
        <p:nvSpPr>
          <p:cNvPr id="13" name="TextBox 12">
            <a:extLst>
              <a:ext uri="{FF2B5EF4-FFF2-40B4-BE49-F238E27FC236}">
                <a16:creationId xmlns:a16="http://schemas.microsoft.com/office/drawing/2014/main" id="{2C6D2127-E4D0-285F-2E83-0352E4D34E0C}"/>
              </a:ext>
            </a:extLst>
          </p:cNvPr>
          <p:cNvSpPr txBox="1"/>
          <p:nvPr/>
        </p:nvSpPr>
        <p:spPr>
          <a:xfrm>
            <a:off x="1465626" y="2085619"/>
            <a:ext cx="510330" cy="430887"/>
          </a:xfrm>
          <a:prstGeom prst="rect">
            <a:avLst/>
          </a:prstGeom>
          <a:noFill/>
        </p:spPr>
        <p:txBody>
          <a:bodyPr wrap="square" rtlCol="0">
            <a:spAutoFit/>
          </a:bodyPr>
          <a:lstStyle/>
          <a:p>
            <a:r>
              <a:rPr lang="en-US" sz="1100" b="1" dirty="0"/>
              <a:t>Sb MNN</a:t>
            </a:r>
            <a:endParaRPr lang="en-DE" sz="1100" b="1" dirty="0"/>
          </a:p>
        </p:txBody>
      </p:sp>
      <p:sp>
        <p:nvSpPr>
          <p:cNvPr id="14" name="TextBox 13">
            <a:extLst>
              <a:ext uri="{FF2B5EF4-FFF2-40B4-BE49-F238E27FC236}">
                <a16:creationId xmlns:a16="http://schemas.microsoft.com/office/drawing/2014/main" id="{06CE72B0-ED02-C83D-02A3-C9D9665A0220}"/>
              </a:ext>
            </a:extLst>
          </p:cNvPr>
          <p:cNvSpPr txBox="1"/>
          <p:nvPr/>
        </p:nvSpPr>
        <p:spPr>
          <a:xfrm>
            <a:off x="3111266" y="3539851"/>
            <a:ext cx="510330" cy="430887"/>
          </a:xfrm>
          <a:prstGeom prst="rect">
            <a:avLst/>
          </a:prstGeom>
          <a:noFill/>
        </p:spPr>
        <p:txBody>
          <a:bodyPr wrap="square" rtlCol="0">
            <a:spAutoFit/>
          </a:bodyPr>
          <a:lstStyle/>
          <a:p>
            <a:r>
              <a:rPr lang="en-US" sz="1100" b="1" dirty="0"/>
              <a:t>Sb 3p</a:t>
            </a:r>
            <a:endParaRPr lang="en-DE" sz="1100" b="1" dirty="0"/>
          </a:p>
        </p:txBody>
      </p:sp>
      <p:sp>
        <p:nvSpPr>
          <p:cNvPr id="15" name="TextBox 14">
            <a:extLst>
              <a:ext uri="{FF2B5EF4-FFF2-40B4-BE49-F238E27FC236}">
                <a16:creationId xmlns:a16="http://schemas.microsoft.com/office/drawing/2014/main" id="{956C5F1C-1997-8C81-4BD0-5EAB1C75AB00}"/>
              </a:ext>
            </a:extLst>
          </p:cNvPr>
          <p:cNvSpPr txBox="1"/>
          <p:nvPr/>
        </p:nvSpPr>
        <p:spPr>
          <a:xfrm>
            <a:off x="4594882" y="2232552"/>
            <a:ext cx="510330" cy="430887"/>
          </a:xfrm>
          <a:prstGeom prst="rect">
            <a:avLst/>
          </a:prstGeom>
          <a:noFill/>
        </p:spPr>
        <p:txBody>
          <a:bodyPr wrap="square" rtlCol="0">
            <a:spAutoFit/>
          </a:bodyPr>
          <a:lstStyle/>
          <a:p>
            <a:r>
              <a:rPr lang="en-US" sz="1100" b="1" dirty="0"/>
              <a:t>Sb 3d</a:t>
            </a:r>
            <a:endParaRPr lang="en-DE" sz="1100" b="1" dirty="0"/>
          </a:p>
        </p:txBody>
      </p:sp>
      <p:sp>
        <p:nvSpPr>
          <p:cNvPr id="16" name="TextBox 15">
            <a:extLst>
              <a:ext uri="{FF2B5EF4-FFF2-40B4-BE49-F238E27FC236}">
                <a16:creationId xmlns:a16="http://schemas.microsoft.com/office/drawing/2014/main" id="{4E01D3B7-77E4-9884-7D17-0E5BAF32ED91}"/>
              </a:ext>
            </a:extLst>
          </p:cNvPr>
          <p:cNvSpPr txBox="1"/>
          <p:nvPr/>
        </p:nvSpPr>
        <p:spPr>
          <a:xfrm>
            <a:off x="5568543" y="4282192"/>
            <a:ext cx="510330" cy="430887"/>
          </a:xfrm>
          <a:prstGeom prst="rect">
            <a:avLst/>
          </a:prstGeom>
          <a:noFill/>
        </p:spPr>
        <p:txBody>
          <a:bodyPr wrap="square" rtlCol="0">
            <a:spAutoFit/>
          </a:bodyPr>
          <a:lstStyle/>
          <a:p>
            <a:r>
              <a:rPr lang="en-US" sz="1100" b="1" dirty="0"/>
              <a:t>K</a:t>
            </a:r>
          </a:p>
          <a:p>
            <a:r>
              <a:rPr lang="en-US" sz="1100" b="1" dirty="0"/>
              <a:t>2s</a:t>
            </a:r>
            <a:endParaRPr lang="en-DE" sz="1100" b="1" dirty="0"/>
          </a:p>
        </p:txBody>
      </p:sp>
      <p:sp>
        <p:nvSpPr>
          <p:cNvPr id="17" name="TextBox 16">
            <a:extLst>
              <a:ext uri="{FF2B5EF4-FFF2-40B4-BE49-F238E27FC236}">
                <a16:creationId xmlns:a16="http://schemas.microsoft.com/office/drawing/2014/main" id="{62CBCDFB-B91C-B0B0-AF24-D3E6854C1D87}"/>
              </a:ext>
            </a:extLst>
          </p:cNvPr>
          <p:cNvSpPr txBox="1"/>
          <p:nvPr/>
        </p:nvSpPr>
        <p:spPr>
          <a:xfrm>
            <a:off x="6078873" y="3954476"/>
            <a:ext cx="510330" cy="430887"/>
          </a:xfrm>
          <a:prstGeom prst="rect">
            <a:avLst/>
          </a:prstGeom>
          <a:noFill/>
        </p:spPr>
        <p:txBody>
          <a:bodyPr wrap="square" rtlCol="0">
            <a:spAutoFit/>
          </a:bodyPr>
          <a:lstStyle/>
          <a:p>
            <a:r>
              <a:rPr lang="en-US" sz="1100" b="1" dirty="0"/>
              <a:t>K</a:t>
            </a:r>
          </a:p>
          <a:p>
            <a:r>
              <a:rPr lang="en-US" sz="1100" b="1" dirty="0"/>
              <a:t>2p</a:t>
            </a:r>
            <a:endParaRPr lang="en-DE" sz="1100" b="1" dirty="0"/>
          </a:p>
        </p:txBody>
      </p:sp>
      <p:sp>
        <p:nvSpPr>
          <p:cNvPr id="18" name="TextBox 17">
            <a:extLst>
              <a:ext uri="{FF2B5EF4-FFF2-40B4-BE49-F238E27FC236}">
                <a16:creationId xmlns:a16="http://schemas.microsoft.com/office/drawing/2014/main" id="{DF70A7EA-9121-BF14-F006-8A13677356E9}"/>
              </a:ext>
            </a:extLst>
          </p:cNvPr>
          <p:cNvSpPr txBox="1"/>
          <p:nvPr/>
        </p:nvSpPr>
        <p:spPr>
          <a:xfrm>
            <a:off x="6906586" y="5266835"/>
            <a:ext cx="378903" cy="430887"/>
          </a:xfrm>
          <a:prstGeom prst="rect">
            <a:avLst/>
          </a:prstGeom>
          <a:noFill/>
        </p:spPr>
        <p:txBody>
          <a:bodyPr wrap="square" rtlCol="0">
            <a:spAutoFit/>
          </a:bodyPr>
          <a:lstStyle/>
          <a:p>
            <a:r>
              <a:rPr lang="en-US" sz="1100" b="1" dirty="0"/>
              <a:t>Mo 3d</a:t>
            </a:r>
            <a:endParaRPr lang="en-DE" sz="1100" b="1" dirty="0"/>
          </a:p>
        </p:txBody>
      </p:sp>
      <p:sp>
        <p:nvSpPr>
          <p:cNvPr id="19" name="TextBox 18">
            <a:extLst>
              <a:ext uri="{FF2B5EF4-FFF2-40B4-BE49-F238E27FC236}">
                <a16:creationId xmlns:a16="http://schemas.microsoft.com/office/drawing/2014/main" id="{6C257773-8183-B0C3-78ED-832C0D0DCBAE}"/>
              </a:ext>
            </a:extLst>
          </p:cNvPr>
          <p:cNvSpPr txBox="1"/>
          <p:nvPr/>
        </p:nvSpPr>
        <p:spPr>
          <a:xfrm>
            <a:off x="7516187" y="4560427"/>
            <a:ext cx="510330" cy="430887"/>
          </a:xfrm>
          <a:prstGeom prst="rect">
            <a:avLst/>
          </a:prstGeom>
          <a:noFill/>
        </p:spPr>
        <p:txBody>
          <a:bodyPr wrap="square" rtlCol="0">
            <a:spAutoFit/>
          </a:bodyPr>
          <a:lstStyle/>
          <a:p>
            <a:r>
              <a:rPr lang="en-US" sz="1100" b="1" dirty="0"/>
              <a:t>Na</a:t>
            </a:r>
          </a:p>
          <a:p>
            <a:r>
              <a:rPr lang="en-US" sz="1100" b="1" dirty="0"/>
              <a:t>2s</a:t>
            </a:r>
            <a:endParaRPr lang="en-DE" sz="1100" b="1" dirty="0"/>
          </a:p>
        </p:txBody>
      </p:sp>
      <p:sp>
        <p:nvSpPr>
          <p:cNvPr id="20" name="TextBox 19">
            <a:extLst>
              <a:ext uri="{FF2B5EF4-FFF2-40B4-BE49-F238E27FC236}">
                <a16:creationId xmlns:a16="http://schemas.microsoft.com/office/drawing/2014/main" id="{6C0B35DC-AB13-F229-28EE-188A14EB9973}"/>
              </a:ext>
            </a:extLst>
          </p:cNvPr>
          <p:cNvSpPr txBox="1"/>
          <p:nvPr/>
        </p:nvSpPr>
        <p:spPr>
          <a:xfrm>
            <a:off x="7724139" y="4288847"/>
            <a:ext cx="510330" cy="430887"/>
          </a:xfrm>
          <a:prstGeom prst="rect">
            <a:avLst/>
          </a:prstGeom>
          <a:noFill/>
        </p:spPr>
        <p:txBody>
          <a:bodyPr wrap="square" rtlCol="0">
            <a:spAutoFit/>
          </a:bodyPr>
          <a:lstStyle/>
          <a:p>
            <a:r>
              <a:rPr lang="en-US" sz="1100" b="1" dirty="0"/>
              <a:t>Sb 4d</a:t>
            </a:r>
            <a:endParaRPr lang="en-DE" sz="1100" b="1" dirty="0"/>
          </a:p>
        </p:txBody>
      </p:sp>
      <p:sp>
        <p:nvSpPr>
          <p:cNvPr id="21" name="TextBox 20">
            <a:extLst>
              <a:ext uri="{FF2B5EF4-FFF2-40B4-BE49-F238E27FC236}">
                <a16:creationId xmlns:a16="http://schemas.microsoft.com/office/drawing/2014/main" id="{48AD2599-A29A-0247-457B-5EA3ECD78236}"/>
              </a:ext>
            </a:extLst>
          </p:cNvPr>
          <p:cNvSpPr txBox="1"/>
          <p:nvPr/>
        </p:nvSpPr>
        <p:spPr>
          <a:xfrm>
            <a:off x="4848810" y="3539851"/>
            <a:ext cx="510330" cy="430887"/>
          </a:xfrm>
          <a:prstGeom prst="rect">
            <a:avLst/>
          </a:prstGeom>
          <a:noFill/>
        </p:spPr>
        <p:txBody>
          <a:bodyPr wrap="square" rtlCol="0">
            <a:spAutoFit/>
          </a:bodyPr>
          <a:lstStyle/>
          <a:p>
            <a:r>
              <a:rPr lang="en-US" sz="1100" b="1" dirty="0"/>
              <a:t>Na KLL</a:t>
            </a:r>
            <a:endParaRPr lang="en-DE" sz="1100" b="1" dirty="0"/>
          </a:p>
        </p:txBody>
      </p:sp>
      <p:sp>
        <p:nvSpPr>
          <p:cNvPr id="22" name="TextBox 21">
            <a:extLst>
              <a:ext uri="{FF2B5EF4-FFF2-40B4-BE49-F238E27FC236}">
                <a16:creationId xmlns:a16="http://schemas.microsoft.com/office/drawing/2014/main" id="{C86B0F50-A5D3-AEC3-B33B-461A633B090F}"/>
              </a:ext>
            </a:extLst>
          </p:cNvPr>
          <p:cNvSpPr txBox="1"/>
          <p:nvPr/>
        </p:nvSpPr>
        <p:spPr>
          <a:xfrm>
            <a:off x="2469581" y="2806489"/>
            <a:ext cx="5315173" cy="369332"/>
          </a:xfrm>
          <a:prstGeom prst="rect">
            <a:avLst/>
          </a:prstGeom>
          <a:noFill/>
          <a:ln>
            <a:solidFill>
              <a:srgbClr val="FFC000"/>
            </a:solidFill>
          </a:ln>
        </p:spPr>
        <p:txBody>
          <a:bodyPr wrap="none" rtlCol="0">
            <a:spAutoFit/>
          </a:bodyPr>
          <a:lstStyle/>
          <a:p>
            <a:r>
              <a:rPr lang="en-US" dirty="0"/>
              <a:t>First XPS spectrum for Na-K-Sb film in new chamber</a:t>
            </a:r>
            <a:endParaRPr lang="en-DE" dirty="0"/>
          </a:p>
        </p:txBody>
      </p:sp>
    </p:spTree>
    <p:extLst>
      <p:ext uri="{BB962C8B-B14F-4D97-AF65-F5344CB8AC3E}">
        <p14:creationId xmlns:p14="http://schemas.microsoft.com/office/powerpoint/2010/main" val="3303946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3">
            <a:extLst>
              <a:ext uri="{FF2B5EF4-FFF2-40B4-BE49-F238E27FC236}">
                <a16:creationId xmlns:a16="http://schemas.microsoft.com/office/drawing/2014/main" id="{AC35A8A1-BBF4-63BA-F2E1-D72C126BC9D7}"/>
              </a:ext>
            </a:extLst>
          </p:cNvPr>
          <p:cNvSpPr>
            <a:spLocks noGrp="1"/>
          </p:cNvSpPr>
          <p:nvPr>
            <p:ph type="body" sz="quarter" idx="13"/>
          </p:nvPr>
        </p:nvSpPr>
        <p:spPr>
          <a:xfrm>
            <a:off x="577850" y="288926"/>
            <a:ext cx="5138506" cy="224546"/>
          </a:xfrm>
        </p:spPr>
        <p:txBody>
          <a:bodyPr>
            <a:noAutofit/>
          </a:bodyPr>
          <a:lstStyle/>
          <a:p>
            <a:r>
              <a:rPr lang="en-US" sz="2000" dirty="0" err="1"/>
              <a:t>Sealab</a:t>
            </a:r>
            <a:r>
              <a:rPr lang="en-US" sz="2000" dirty="0"/>
              <a:t> facility</a:t>
            </a:r>
            <a:endParaRPr lang="en-DE" sz="2000" dirty="0"/>
          </a:p>
        </p:txBody>
      </p:sp>
      <p:pic>
        <p:nvPicPr>
          <p:cNvPr id="7" name="Picture 6">
            <a:extLst>
              <a:ext uri="{FF2B5EF4-FFF2-40B4-BE49-F238E27FC236}">
                <a16:creationId xmlns:a16="http://schemas.microsoft.com/office/drawing/2014/main" id="{68FF6262-5144-AEF3-B4E8-66A8A22E4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83" y="1552073"/>
            <a:ext cx="5080000" cy="3429000"/>
          </a:xfrm>
          <a:prstGeom prst="rect">
            <a:avLst/>
          </a:prstGeom>
        </p:spPr>
      </p:pic>
      <p:pic>
        <p:nvPicPr>
          <p:cNvPr id="11" name="Picture 10">
            <a:extLst>
              <a:ext uri="{FF2B5EF4-FFF2-40B4-BE49-F238E27FC236}">
                <a16:creationId xmlns:a16="http://schemas.microsoft.com/office/drawing/2014/main" id="{0E2A9B8E-66F3-B3E6-7A00-39F0E7116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187" y="1552074"/>
            <a:ext cx="5080000" cy="3429000"/>
          </a:xfrm>
          <a:prstGeom prst="rect">
            <a:avLst/>
          </a:prstGeom>
        </p:spPr>
      </p:pic>
      <p:sp>
        <p:nvSpPr>
          <p:cNvPr id="12" name="TextBox 11">
            <a:extLst>
              <a:ext uri="{FF2B5EF4-FFF2-40B4-BE49-F238E27FC236}">
                <a16:creationId xmlns:a16="http://schemas.microsoft.com/office/drawing/2014/main" id="{18534733-8229-23D7-80F3-E83BDE6DC571}"/>
              </a:ext>
            </a:extLst>
          </p:cNvPr>
          <p:cNvSpPr txBox="1"/>
          <p:nvPr/>
        </p:nvSpPr>
        <p:spPr>
          <a:xfrm>
            <a:off x="1664637" y="5121261"/>
            <a:ext cx="31686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Photocathode transfer system</a:t>
            </a:r>
            <a:endParaRPr kumimoji="0" lang="en-D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714A820-16A4-E457-FC2D-3D7669990310}"/>
              </a:ext>
            </a:extLst>
          </p:cNvPr>
          <p:cNvSpPr txBox="1"/>
          <p:nvPr/>
        </p:nvSpPr>
        <p:spPr>
          <a:xfrm>
            <a:off x="7784701" y="5121261"/>
            <a:ext cx="31686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Diagnose beamline</a:t>
            </a:r>
            <a:endParaRPr kumimoji="0" lang="en-D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25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79A29D-A206-6C88-D405-D5453C251EE1}"/>
              </a:ext>
            </a:extLst>
          </p:cNvPr>
          <p:cNvSpPr>
            <a:spLocks noGrp="1"/>
          </p:cNvSpPr>
          <p:nvPr>
            <p:ph type="body" sz="quarter" idx="13"/>
          </p:nvPr>
        </p:nvSpPr>
        <p:spPr>
          <a:xfrm>
            <a:off x="577850" y="288926"/>
            <a:ext cx="4546600" cy="276224"/>
          </a:xfrm>
        </p:spPr>
        <p:txBody>
          <a:bodyPr/>
          <a:lstStyle/>
          <a:p>
            <a:r>
              <a:rPr lang="en-US" dirty="0"/>
              <a:t>Growth in new chamber</a:t>
            </a:r>
            <a:endParaRPr lang="en-DE" dirty="0"/>
          </a:p>
        </p:txBody>
      </p:sp>
      <p:sp>
        <p:nvSpPr>
          <p:cNvPr id="8" name="TextBox 7">
            <a:extLst>
              <a:ext uri="{FF2B5EF4-FFF2-40B4-BE49-F238E27FC236}">
                <a16:creationId xmlns:a16="http://schemas.microsoft.com/office/drawing/2014/main" id="{E91A7625-728C-8F74-4E6C-A2402193A21D}"/>
              </a:ext>
            </a:extLst>
          </p:cNvPr>
          <p:cNvSpPr txBox="1"/>
          <p:nvPr/>
        </p:nvSpPr>
        <p:spPr>
          <a:xfrm>
            <a:off x="1605232" y="1054098"/>
            <a:ext cx="1165127" cy="369332"/>
          </a:xfrm>
          <a:prstGeom prst="rect">
            <a:avLst/>
          </a:prstGeom>
          <a:noFill/>
        </p:spPr>
        <p:txBody>
          <a:bodyPr wrap="none" rtlCol="0">
            <a:spAutoFit/>
          </a:bodyPr>
          <a:lstStyle/>
          <a:p>
            <a:r>
              <a:rPr lang="en-US" dirty="0"/>
              <a:t>Sep. 2023</a:t>
            </a:r>
            <a:endParaRPr lang="en-DE" dirty="0"/>
          </a:p>
        </p:txBody>
      </p:sp>
      <p:pic>
        <p:nvPicPr>
          <p:cNvPr id="11" name="Picture 10" descr="Two men standing next to a machine&#10;&#10;Description automatically generated">
            <a:extLst>
              <a:ext uri="{FF2B5EF4-FFF2-40B4-BE49-F238E27FC236}">
                <a16:creationId xmlns:a16="http://schemas.microsoft.com/office/drawing/2014/main" id="{C469DEC9-0509-8E43-8785-5103085BD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618" y="1665768"/>
            <a:ext cx="3006356" cy="4008475"/>
          </a:xfrm>
          <a:prstGeom prst="rect">
            <a:avLst/>
          </a:prstGeom>
        </p:spPr>
      </p:pic>
      <p:pic>
        <p:nvPicPr>
          <p:cNvPr id="5" name="Picture 4" descr="A circular metal object with holes&#10;&#10;Description automatically generated">
            <a:extLst>
              <a:ext uri="{FF2B5EF4-FFF2-40B4-BE49-F238E27FC236}">
                <a16:creationId xmlns:a16="http://schemas.microsoft.com/office/drawing/2014/main" id="{1FF64B86-26C6-C862-EEA5-5EDE6A318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079" y="1665768"/>
            <a:ext cx="3006357" cy="4008475"/>
          </a:xfrm>
          <a:prstGeom prst="rect">
            <a:avLst/>
          </a:prstGeom>
        </p:spPr>
      </p:pic>
      <p:sp>
        <p:nvSpPr>
          <p:cNvPr id="6" name="TextBox 5">
            <a:extLst>
              <a:ext uri="{FF2B5EF4-FFF2-40B4-BE49-F238E27FC236}">
                <a16:creationId xmlns:a16="http://schemas.microsoft.com/office/drawing/2014/main" id="{1AB86E71-0774-5CAC-17CA-8E7E6F80B732}"/>
              </a:ext>
            </a:extLst>
          </p:cNvPr>
          <p:cNvSpPr txBox="1"/>
          <p:nvPr/>
        </p:nvSpPr>
        <p:spPr>
          <a:xfrm>
            <a:off x="4565194" y="1054098"/>
            <a:ext cx="1118511" cy="369332"/>
          </a:xfrm>
          <a:prstGeom prst="rect">
            <a:avLst/>
          </a:prstGeom>
          <a:noFill/>
        </p:spPr>
        <p:txBody>
          <a:bodyPr wrap="none" rtlCol="0">
            <a:spAutoFit/>
          </a:bodyPr>
          <a:lstStyle/>
          <a:p>
            <a:r>
              <a:rPr lang="en-US" dirty="0"/>
              <a:t>Jan. 2024</a:t>
            </a:r>
            <a:endParaRPr lang="en-DE" dirty="0"/>
          </a:p>
        </p:txBody>
      </p:sp>
      <p:pic>
        <p:nvPicPr>
          <p:cNvPr id="9" name="Picture 8">
            <a:extLst>
              <a:ext uri="{FF2B5EF4-FFF2-40B4-BE49-F238E27FC236}">
                <a16:creationId xmlns:a16="http://schemas.microsoft.com/office/drawing/2014/main" id="{D7B5AB07-8E09-AF82-E4F1-1BF61103CD9E}"/>
              </a:ext>
            </a:extLst>
          </p:cNvPr>
          <p:cNvPicPr>
            <a:picLocks noChangeAspect="1"/>
          </p:cNvPicPr>
          <p:nvPr/>
        </p:nvPicPr>
        <p:blipFill>
          <a:blip r:embed="rId4"/>
          <a:stretch>
            <a:fillRect/>
          </a:stretch>
        </p:blipFill>
        <p:spPr>
          <a:xfrm>
            <a:off x="7001541" y="2040444"/>
            <a:ext cx="4345495" cy="3259121"/>
          </a:xfrm>
          <a:prstGeom prst="rect">
            <a:avLst/>
          </a:prstGeom>
        </p:spPr>
      </p:pic>
      <p:sp>
        <p:nvSpPr>
          <p:cNvPr id="10" name="TextBox 9">
            <a:extLst>
              <a:ext uri="{FF2B5EF4-FFF2-40B4-BE49-F238E27FC236}">
                <a16:creationId xmlns:a16="http://schemas.microsoft.com/office/drawing/2014/main" id="{C799274C-0138-B437-7D1D-076E42A489AD}"/>
              </a:ext>
            </a:extLst>
          </p:cNvPr>
          <p:cNvSpPr txBox="1"/>
          <p:nvPr/>
        </p:nvSpPr>
        <p:spPr>
          <a:xfrm>
            <a:off x="8555657" y="999608"/>
            <a:ext cx="1165127" cy="369332"/>
          </a:xfrm>
          <a:prstGeom prst="rect">
            <a:avLst/>
          </a:prstGeom>
          <a:noFill/>
        </p:spPr>
        <p:txBody>
          <a:bodyPr wrap="none" rtlCol="0">
            <a:spAutoFit/>
          </a:bodyPr>
          <a:lstStyle/>
          <a:p>
            <a:r>
              <a:rPr lang="en-US" dirty="0"/>
              <a:t>Sep. 2024</a:t>
            </a:r>
            <a:endParaRPr lang="en-DE" dirty="0"/>
          </a:p>
        </p:txBody>
      </p:sp>
      <p:pic>
        <p:nvPicPr>
          <p:cNvPr id="3" name="Picture 2">
            <a:extLst>
              <a:ext uri="{FF2B5EF4-FFF2-40B4-BE49-F238E27FC236}">
                <a16:creationId xmlns:a16="http://schemas.microsoft.com/office/drawing/2014/main" id="{67829C9B-324D-FC6D-4476-A1865EAF62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153" y="776765"/>
            <a:ext cx="8234451" cy="5000112"/>
          </a:xfrm>
          <a:prstGeom prst="rect">
            <a:avLst/>
          </a:prstGeom>
        </p:spPr>
      </p:pic>
      <p:sp>
        <p:nvSpPr>
          <p:cNvPr id="7" name="TextBox 6">
            <a:extLst>
              <a:ext uri="{FF2B5EF4-FFF2-40B4-BE49-F238E27FC236}">
                <a16:creationId xmlns:a16="http://schemas.microsoft.com/office/drawing/2014/main" id="{6B84BB9E-E3FF-2B80-DE4F-431E8469EC83}"/>
              </a:ext>
            </a:extLst>
          </p:cNvPr>
          <p:cNvSpPr txBox="1"/>
          <p:nvPr/>
        </p:nvSpPr>
        <p:spPr>
          <a:xfrm>
            <a:off x="4058105" y="2312433"/>
            <a:ext cx="1625600" cy="646331"/>
          </a:xfrm>
          <a:prstGeom prst="rect">
            <a:avLst/>
          </a:prstGeom>
          <a:noFill/>
          <a:ln>
            <a:solidFill>
              <a:srgbClr val="0070C0"/>
            </a:solidFill>
          </a:ln>
        </p:spPr>
        <p:txBody>
          <a:bodyPr wrap="square" rtlCol="0">
            <a:spAutoFit/>
          </a:bodyPr>
          <a:lstStyle/>
          <a:p>
            <a:r>
              <a:rPr lang="en-US" dirty="0"/>
              <a:t>1</a:t>
            </a:r>
            <a:r>
              <a:rPr lang="en-US" sz="1800" b="0" i="0" u="none" strike="noStrike" dirty="0">
                <a:solidFill>
                  <a:srgbClr val="000000"/>
                </a:solidFill>
                <a:effectLst/>
                <a:latin typeface="+mn-lt"/>
              </a:rPr>
              <a:t>% QE at </a:t>
            </a:r>
            <a:r>
              <a:rPr lang="en-US" dirty="0"/>
              <a:t>450nm</a:t>
            </a:r>
            <a:endParaRPr lang="en-DE" dirty="0"/>
          </a:p>
        </p:txBody>
      </p:sp>
      <p:sp>
        <p:nvSpPr>
          <p:cNvPr id="12" name="TextBox 11">
            <a:extLst>
              <a:ext uri="{FF2B5EF4-FFF2-40B4-BE49-F238E27FC236}">
                <a16:creationId xmlns:a16="http://schemas.microsoft.com/office/drawing/2014/main" id="{269ADB30-7556-10D4-BF93-E49AACB10230}"/>
              </a:ext>
            </a:extLst>
          </p:cNvPr>
          <p:cNvSpPr txBox="1"/>
          <p:nvPr/>
        </p:nvSpPr>
        <p:spPr>
          <a:xfrm>
            <a:off x="4058105" y="4082755"/>
            <a:ext cx="1625600" cy="646331"/>
          </a:xfrm>
          <a:prstGeom prst="rect">
            <a:avLst/>
          </a:prstGeom>
          <a:noFill/>
          <a:ln>
            <a:solidFill>
              <a:srgbClr val="92D050"/>
            </a:solidFill>
          </a:ln>
        </p:spPr>
        <p:txBody>
          <a:bodyPr wrap="square" rtlCol="0">
            <a:spAutoFit/>
          </a:bodyPr>
          <a:lstStyle/>
          <a:p>
            <a:r>
              <a:rPr lang="en-US" dirty="0"/>
              <a:t>0.1</a:t>
            </a:r>
            <a:r>
              <a:rPr lang="en-US" sz="1800" b="0" i="0" u="none" strike="noStrike" dirty="0">
                <a:solidFill>
                  <a:srgbClr val="000000"/>
                </a:solidFill>
                <a:effectLst/>
                <a:latin typeface="+mn-lt"/>
              </a:rPr>
              <a:t>% QE at </a:t>
            </a:r>
            <a:r>
              <a:rPr lang="en-US" dirty="0"/>
              <a:t>520nm</a:t>
            </a:r>
            <a:endParaRPr lang="en-DE" dirty="0"/>
          </a:p>
        </p:txBody>
      </p:sp>
    </p:spTree>
    <p:extLst>
      <p:ext uri="{BB962C8B-B14F-4D97-AF65-F5344CB8AC3E}">
        <p14:creationId xmlns:p14="http://schemas.microsoft.com/office/powerpoint/2010/main" val="3128010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30726A-FA79-2A66-1E66-632426A93601}"/>
              </a:ext>
            </a:extLst>
          </p:cNvPr>
          <p:cNvPicPr>
            <a:picLocks noChangeAspect="1"/>
          </p:cNvPicPr>
          <p:nvPr/>
        </p:nvPicPr>
        <p:blipFill>
          <a:blip r:embed="rId3"/>
          <a:stretch>
            <a:fillRect/>
          </a:stretch>
        </p:blipFill>
        <p:spPr>
          <a:xfrm>
            <a:off x="373545" y="4382964"/>
            <a:ext cx="4598815" cy="1865435"/>
          </a:xfrm>
          <a:prstGeom prst="rect">
            <a:avLst/>
          </a:prstGeom>
        </p:spPr>
      </p:pic>
      <p:sp>
        <p:nvSpPr>
          <p:cNvPr id="4" name="Textplatzhalter 3">
            <a:extLst>
              <a:ext uri="{FF2B5EF4-FFF2-40B4-BE49-F238E27FC236}">
                <a16:creationId xmlns:a16="http://schemas.microsoft.com/office/drawing/2014/main" id="{2B442B37-7220-43D5-AEEC-11A3524DB2C9}"/>
              </a:ext>
            </a:extLst>
          </p:cNvPr>
          <p:cNvSpPr>
            <a:spLocks noGrp="1"/>
          </p:cNvSpPr>
          <p:nvPr>
            <p:ph type="body" sz="quarter" idx="13"/>
          </p:nvPr>
        </p:nvSpPr>
        <p:spPr>
          <a:xfrm>
            <a:off x="577850" y="288925"/>
            <a:ext cx="5139594" cy="365125"/>
          </a:xfrm>
        </p:spPr>
        <p:txBody>
          <a:bodyPr>
            <a:noAutofit/>
          </a:bodyPr>
          <a:lstStyle/>
          <a:p>
            <a:r>
              <a:rPr lang="en-US" sz="2000" dirty="0"/>
              <a:t>Summary and Work plan</a:t>
            </a:r>
            <a:endParaRPr lang="en-DE" sz="2000" dirty="0"/>
          </a:p>
          <a:p>
            <a:r>
              <a:rPr lang="en-US" sz="2000" dirty="0"/>
              <a:t> </a:t>
            </a:r>
          </a:p>
        </p:txBody>
      </p:sp>
      <p:sp>
        <p:nvSpPr>
          <p:cNvPr id="6" name="TextBox 5">
            <a:extLst>
              <a:ext uri="{FF2B5EF4-FFF2-40B4-BE49-F238E27FC236}">
                <a16:creationId xmlns:a16="http://schemas.microsoft.com/office/drawing/2014/main" id="{6F1856D7-65DC-4A31-A893-896C91D1E186}"/>
              </a:ext>
            </a:extLst>
          </p:cNvPr>
          <p:cNvSpPr txBox="1"/>
          <p:nvPr/>
        </p:nvSpPr>
        <p:spPr>
          <a:xfrm>
            <a:off x="199225" y="950000"/>
            <a:ext cx="5669753" cy="400110"/>
          </a:xfrm>
          <a:prstGeom prst="rect">
            <a:avLst/>
          </a:prstGeom>
          <a:noFill/>
        </p:spPr>
        <p:txBody>
          <a:bodyPr wrap="square" rtlCol="0">
            <a:spAutoFit/>
          </a:bodyPr>
          <a:lstStyle/>
          <a:p>
            <a:r>
              <a:rPr lang="en-US" sz="2000" b="1" dirty="0"/>
              <a:t>Summery of Na-K-Sb photocathode preparation</a:t>
            </a:r>
          </a:p>
        </p:txBody>
      </p:sp>
      <p:cxnSp>
        <p:nvCxnSpPr>
          <p:cNvPr id="5" name="Straight Connector 4">
            <a:extLst>
              <a:ext uri="{FF2B5EF4-FFF2-40B4-BE49-F238E27FC236}">
                <a16:creationId xmlns:a16="http://schemas.microsoft.com/office/drawing/2014/main" id="{0AB7F28A-B564-43E2-AF7F-527AB9B5077E}"/>
              </a:ext>
            </a:extLst>
          </p:cNvPr>
          <p:cNvCxnSpPr/>
          <p:nvPr/>
        </p:nvCxnSpPr>
        <p:spPr>
          <a:xfrm>
            <a:off x="5746845" y="1439527"/>
            <a:ext cx="0" cy="43688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3495635-AA6F-B8A6-B20D-40DDDFBE35B4}"/>
              </a:ext>
            </a:extLst>
          </p:cNvPr>
          <p:cNvSpPr txBox="1"/>
          <p:nvPr/>
        </p:nvSpPr>
        <p:spPr>
          <a:xfrm>
            <a:off x="5907187" y="1524364"/>
            <a:ext cx="5857883" cy="1323439"/>
          </a:xfrm>
          <a:prstGeom prst="rect">
            <a:avLst/>
          </a:prstGeom>
          <a:noFill/>
        </p:spPr>
        <p:txBody>
          <a:bodyPr wrap="square" rtlCol="0">
            <a:spAutoFit/>
          </a:bodyPr>
          <a:lstStyle/>
          <a:p>
            <a:pPr marL="342900" indent="-342900">
              <a:buClr>
                <a:srgbClr val="00589C"/>
              </a:buClr>
              <a:buFont typeface="Wingdings" panose="05000000000000000000" pitchFamily="2" charset="2"/>
              <a:buChar char="q"/>
            </a:pPr>
            <a:r>
              <a:rPr lang="en-US" sz="2000" dirty="0">
                <a:solidFill>
                  <a:srgbClr val="00589C"/>
                </a:solidFill>
                <a:latin typeface="+mj-lt"/>
              </a:rPr>
              <a:t>Synchrotron radiation study of Na-K-Sb will be conducted at EMIL in Early October.</a:t>
            </a:r>
          </a:p>
          <a:p>
            <a:pPr marL="342900" indent="-342900">
              <a:buClr>
                <a:srgbClr val="00589C"/>
              </a:buClr>
              <a:buFont typeface="Wingdings" panose="05000000000000000000" pitchFamily="2" charset="2"/>
              <a:buChar char="q"/>
            </a:pPr>
            <a:r>
              <a:rPr lang="en-US" sz="2000" dirty="0">
                <a:solidFill>
                  <a:srgbClr val="00589C"/>
                </a:solidFill>
                <a:latin typeface="+mj-lt"/>
              </a:rPr>
              <a:t>Provide </a:t>
            </a:r>
            <a:r>
              <a:rPr lang="en-US" sz="2000" dirty="0" err="1">
                <a:solidFill>
                  <a:srgbClr val="00589C"/>
                </a:solidFill>
                <a:latin typeface="+mj-lt"/>
              </a:rPr>
              <a:t>Sealab</a:t>
            </a:r>
            <a:r>
              <a:rPr lang="en-US" sz="2000" dirty="0">
                <a:solidFill>
                  <a:srgbClr val="00589C"/>
                </a:solidFill>
                <a:latin typeface="+mj-lt"/>
              </a:rPr>
              <a:t> facility with a satisfying photocathode in October.</a:t>
            </a:r>
            <a:endParaRPr lang="en-GB" sz="2000" dirty="0">
              <a:solidFill>
                <a:srgbClr val="00589C"/>
              </a:solidFill>
              <a:latin typeface="+mj-lt"/>
            </a:endParaRPr>
          </a:p>
        </p:txBody>
      </p:sp>
      <p:sp>
        <p:nvSpPr>
          <p:cNvPr id="21" name="TextBox 20">
            <a:extLst>
              <a:ext uri="{FF2B5EF4-FFF2-40B4-BE49-F238E27FC236}">
                <a16:creationId xmlns:a16="http://schemas.microsoft.com/office/drawing/2014/main" id="{1CE6B5B7-FA9B-4E0F-5E29-A6BA8E6E5C87}"/>
              </a:ext>
            </a:extLst>
          </p:cNvPr>
          <p:cNvSpPr txBox="1"/>
          <p:nvPr/>
        </p:nvSpPr>
        <p:spPr>
          <a:xfrm>
            <a:off x="7831878" y="951443"/>
            <a:ext cx="3245097" cy="400110"/>
          </a:xfrm>
          <a:prstGeom prst="rect">
            <a:avLst/>
          </a:prstGeom>
          <a:noFill/>
        </p:spPr>
        <p:txBody>
          <a:bodyPr wrap="square" rtlCol="0">
            <a:spAutoFit/>
          </a:bodyPr>
          <a:lstStyle/>
          <a:p>
            <a:r>
              <a:rPr lang="en-US" sz="2000" b="1" dirty="0"/>
              <a:t>Work plans</a:t>
            </a:r>
          </a:p>
        </p:txBody>
      </p:sp>
      <p:sp>
        <p:nvSpPr>
          <p:cNvPr id="2" name="TextBox 1">
            <a:extLst>
              <a:ext uri="{FF2B5EF4-FFF2-40B4-BE49-F238E27FC236}">
                <a16:creationId xmlns:a16="http://schemas.microsoft.com/office/drawing/2014/main" id="{75AD7DA0-769F-6F1B-8867-A2F9AC5DCC14}"/>
              </a:ext>
            </a:extLst>
          </p:cNvPr>
          <p:cNvSpPr txBox="1"/>
          <p:nvPr/>
        </p:nvSpPr>
        <p:spPr>
          <a:xfrm>
            <a:off x="533886" y="1463681"/>
            <a:ext cx="4997432" cy="3170099"/>
          </a:xfrm>
          <a:prstGeom prst="rect">
            <a:avLst/>
          </a:prstGeom>
          <a:noFill/>
          <a:ln>
            <a:noFill/>
          </a:ln>
        </p:spPr>
        <p:txBody>
          <a:bodyPr wrap="square" rtlCol="0">
            <a:spAutoFit/>
          </a:bodyPr>
          <a:lstStyle/>
          <a:p>
            <a:pPr marL="285750" indent="-285750">
              <a:buFont typeface="Wingdings" panose="05000000000000000000" pitchFamily="2" charset="2"/>
              <a:buChar char="q"/>
            </a:pPr>
            <a:r>
              <a:rPr lang="en-US" altLang="zh-CN" sz="2000" b="1" dirty="0">
                <a:solidFill>
                  <a:srgbClr val="00589C"/>
                </a:solidFill>
              </a:rPr>
              <a:t>QE results</a:t>
            </a:r>
          </a:p>
          <a:p>
            <a:pPr marL="285750" indent="-285750">
              <a:buFont typeface="Arial" panose="020B0604020202020204" pitchFamily="34" charset="0"/>
              <a:buChar char="•"/>
            </a:pPr>
            <a:r>
              <a:rPr lang="en-US" altLang="zh-CN" sz="2000" dirty="0">
                <a:solidFill>
                  <a:srgbClr val="00589C"/>
                </a:solidFill>
              </a:rPr>
              <a:t>QE=2.6% at 515 nm</a:t>
            </a:r>
          </a:p>
          <a:p>
            <a:pPr marL="342900" indent="-342900">
              <a:buFont typeface="Wingdings" panose="05000000000000000000" pitchFamily="2" charset="2"/>
              <a:buChar char="Ø"/>
            </a:pPr>
            <a:r>
              <a:rPr lang="en-US" altLang="zh-CN" sz="2000" b="1" dirty="0">
                <a:solidFill>
                  <a:srgbClr val="00589C"/>
                </a:solidFill>
              </a:rPr>
              <a:t>Stability </a:t>
            </a:r>
          </a:p>
          <a:p>
            <a:pPr marL="285750" indent="-285750">
              <a:buFont typeface="Arial" panose="020B0604020202020204" pitchFamily="34" charset="0"/>
              <a:buChar char="•"/>
            </a:pPr>
            <a:r>
              <a:rPr lang="en-US" altLang="zh-CN" sz="2000" dirty="0">
                <a:solidFill>
                  <a:srgbClr val="00589C"/>
                </a:solidFill>
              </a:rPr>
              <a:t>WH09 and WH14 remains &gt;1.5% QE after 2 weeks</a:t>
            </a:r>
          </a:p>
          <a:p>
            <a:pPr marL="285750" indent="-285750">
              <a:buFont typeface="Arial" panose="020B0604020202020204" pitchFamily="34" charset="0"/>
              <a:buChar char="•"/>
            </a:pPr>
            <a:r>
              <a:rPr lang="en-US" altLang="zh-CN" sz="2000" dirty="0">
                <a:solidFill>
                  <a:srgbClr val="00589C"/>
                </a:solidFill>
              </a:rPr>
              <a:t>WH09 remains 1.2% QE at 100°C</a:t>
            </a:r>
          </a:p>
          <a:p>
            <a:endParaRPr lang="en-US" altLang="zh-CN" sz="2000" dirty="0">
              <a:solidFill>
                <a:srgbClr val="00589C"/>
              </a:solidFill>
            </a:endParaRPr>
          </a:p>
          <a:p>
            <a:pPr marL="285750" indent="-285750">
              <a:buFont typeface="Wingdings" panose="05000000000000000000" pitchFamily="2" charset="2"/>
              <a:buChar char="q"/>
            </a:pPr>
            <a:r>
              <a:rPr lang="en-US" altLang="zh-CN" sz="2000" b="1" dirty="0">
                <a:solidFill>
                  <a:srgbClr val="00589C"/>
                </a:solidFill>
              </a:rPr>
              <a:t>XPS result</a:t>
            </a:r>
          </a:p>
          <a:p>
            <a:pPr marL="285750" indent="-285750">
              <a:buFont typeface="Arial" panose="020B0604020202020204" pitchFamily="34" charset="0"/>
              <a:buChar char="•"/>
            </a:pPr>
            <a:r>
              <a:rPr lang="en-US" sz="2000" dirty="0">
                <a:solidFill>
                  <a:srgbClr val="00589C"/>
                </a:solidFill>
              </a:rPr>
              <a:t>Ideal stoichiometry: (</a:t>
            </a:r>
            <a:r>
              <a:rPr lang="en-US" sz="2000" dirty="0" err="1">
                <a:solidFill>
                  <a:srgbClr val="00589C"/>
                </a:solidFill>
              </a:rPr>
              <a:t>Na+K</a:t>
            </a:r>
            <a:r>
              <a:rPr lang="en-US" sz="2000" dirty="0">
                <a:solidFill>
                  <a:srgbClr val="00589C"/>
                </a:solidFill>
              </a:rPr>
              <a:t>)/Sb ~3</a:t>
            </a:r>
          </a:p>
          <a:p>
            <a:pPr marL="285750" indent="-285750">
              <a:buFont typeface="Arial" panose="020B0604020202020204" pitchFamily="34" charset="0"/>
              <a:buChar char="•"/>
            </a:pPr>
            <a:r>
              <a:rPr lang="en-US" sz="2000" dirty="0">
                <a:solidFill>
                  <a:srgbClr val="00589C"/>
                </a:solidFill>
              </a:rPr>
              <a:t>K/Sb = 1.5</a:t>
            </a:r>
          </a:p>
        </p:txBody>
      </p:sp>
      <p:pic>
        <p:nvPicPr>
          <p:cNvPr id="3" name="Picture 2">
            <a:extLst>
              <a:ext uri="{FF2B5EF4-FFF2-40B4-BE49-F238E27FC236}">
                <a16:creationId xmlns:a16="http://schemas.microsoft.com/office/drawing/2014/main" id="{1D56CA67-F3F2-65BA-AFF4-3C5D7BE55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527" y="2898620"/>
            <a:ext cx="4510416" cy="3044531"/>
          </a:xfrm>
          <a:prstGeom prst="rect">
            <a:avLst/>
          </a:prstGeom>
        </p:spPr>
      </p:pic>
    </p:spTree>
    <p:extLst>
      <p:ext uri="{BB962C8B-B14F-4D97-AF65-F5344CB8AC3E}">
        <p14:creationId xmlns:p14="http://schemas.microsoft.com/office/powerpoint/2010/main" val="3913388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91F9EA4-E59C-4631-B006-A3F6F5D3163F}"/>
              </a:ext>
            </a:extLst>
          </p:cNvPr>
          <p:cNvSpPr txBox="1"/>
          <p:nvPr/>
        </p:nvSpPr>
        <p:spPr>
          <a:xfrm>
            <a:off x="0" y="2728656"/>
            <a:ext cx="5209208"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3600" b="1" i="0" u="none" strike="noStrike" kern="1200" cap="none" spc="0" normalizeH="0" baseline="0" noProof="0" dirty="0">
                <a:ln>
                  <a:noFill/>
                </a:ln>
                <a:solidFill>
                  <a:srgbClr val="00589C"/>
                </a:solidFill>
                <a:effectLst/>
                <a:uLnTx/>
                <a:uFillTx/>
                <a:latin typeface="Calibri"/>
                <a:ea typeface="+mn-ea"/>
                <a:cs typeface="Arial" panose="020B0604020202020204" pitchFamily="34" charset="0"/>
              </a:rPr>
              <a:t>THANK YOU FOR YOUR ATTENTION</a:t>
            </a:r>
          </a:p>
        </p:txBody>
      </p:sp>
      <p:pic>
        <p:nvPicPr>
          <p:cNvPr id="2" name="Picture 2">
            <a:extLst>
              <a:ext uri="{FF2B5EF4-FFF2-40B4-BE49-F238E27FC236}">
                <a16:creationId xmlns:a16="http://schemas.microsoft.com/office/drawing/2014/main" id="{7A6BD909-AE66-51FE-0073-00B81FB21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13277"/>
            <a:ext cx="4451949" cy="1442045"/>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9">
            <a:extLst>
              <a:ext uri="{FF2B5EF4-FFF2-40B4-BE49-F238E27FC236}">
                <a16:creationId xmlns:a16="http://schemas.microsoft.com/office/drawing/2014/main" id="{1E240570-CC9E-FDBA-08A1-178BF45747E9}"/>
              </a:ext>
            </a:extLst>
          </p:cNvPr>
          <p:cNvPicPr>
            <a:picLocks noChangeAspect="1"/>
          </p:cNvPicPr>
          <p:nvPr/>
        </p:nvPicPr>
        <p:blipFill rotWithShape="1">
          <a:blip r:embed="rId4"/>
          <a:srcRect r="15862"/>
          <a:stretch/>
        </p:blipFill>
        <p:spPr>
          <a:xfrm>
            <a:off x="8859780" y="2044894"/>
            <a:ext cx="739852" cy="847088"/>
          </a:xfrm>
          <a:prstGeom prst="rect">
            <a:avLst/>
          </a:prstGeom>
        </p:spPr>
      </p:pic>
      <p:pic>
        <p:nvPicPr>
          <p:cNvPr id="4" name="Grafik 11">
            <a:extLst>
              <a:ext uri="{FF2B5EF4-FFF2-40B4-BE49-F238E27FC236}">
                <a16:creationId xmlns:a16="http://schemas.microsoft.com/office/drawing/2014/main" id="{377CCDCC-E686-CD88-1E35-3FA67D95FF8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975382" y="2044894"/>
            <a:ext cx="850082" cy="850082"/>
          </a:xfrm>
          <a:prstGeom prst="rect">
            <a:avLst/>
          </a:prstGeom>
        </p:spPr>
      </p:pic>
      <p:pic>
        <p:nvPicPr>
          <p:cNvPr id="5" name="Picture 2" descr="Image result for sonal mistry">
            <a:extLst>
              <a:ext uri="{FF2B5EF4-FFF2-40B4-BE49-F238E27FC236}">
                <a16:creationId xmlns:a16="http://schemas.microsoft.com/office/drawing/2014/main" id="{C25B08E6-EDEB-ED93-0831-381479880B0E}"/>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9637186" y="2047111"/>
            <a:ext cx="681923" cy="857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C929A6-5676-13B9-8FC4-482CD2BED85A}"/>
              </a:ext>
            </a:extLst>
          </p:cNvPr>
          <p:cNvSpPr txBox="1"/>
          <p:nvPr/>
        </p:nvSpPr>
        <p:spPr>
          <a:xfrm>
            <a:off x="7979504" y="1759252"/>
            <a:ext cx="840309" cy="338554"/>
          </a:xfrm>
          <a:prstGeom prst="rect">
            <a:avLst/>
          </a:prstGeom>
          <a:noFill/>
        </p:spPr>
        <p:txBody>
          <a:bodyPr wrap="square" rtlCol="0">
            <a:spAutoFit/>
          </a:bodyPr>
          <a:lstStyle/>
          <a:p>
            <a:pPr algn="ctr"/>
            <a:r>
              <a:rPr lang="de-DE" sz="800" b="1" dirty="0">
                <a:latin typeface="+mj-lt"/>
              </a:rPr>
              <a:t>Prof. Dr. Thorsten Kamps </a:t>
            </a:r>
          </a:p>
        </p:txBody>
      </p:sp>
      <p:sp>
        <p:nvSpPr>
          <p:cNvPr id="7" name="TextBox 6">
            <a:extLst>
              <a:ext uri="{FF2B5EF4-FFF2-40B4-BE49-F238E27FC236}">
                <a16:creationId xmlns:a16="http://schemas.microsoft.com/office/drawing/2014/main" id="{D7B7BA14-7955-C9FE-8A3C-49A7713B4B7F}"/>
              </a:ext>
            </a:extLst>
          </p:cNvPr>
          <p:cNvSpPr txBox="1"/>
          <p:nvPr/>
        </p:nvSpPr>
        <p:spPr>
          <a:xfrm>
            <a:off x="8854128" y="1755322"/>
            <a:ext cx="745503" cy="338554"/>
          </a:xfrm>
          <a:prstGeom prst="rect">
            <a:avLst/>
          </a:prstGeom>
          <a:noFill/>
        </p:spPr>
        <p:txBody>
          <a:bodyPr wrap="square" rtlCol="0">
            <a:spAutoFit/>
          </a:bodyPr>
          <a:lstStyle/>
          <a:p>
            <a:pPr algn="ctr"/>
            <a:r>
              <a:rPr lang="de-DE" sz="800" b="1" dirty="0">
                <a:latin typeface="+mj-lt"/>
              </a:rPr>
              <a:t>Dr. Julius Kühn</a:t>
            </a:r>
            <a:endParaRPr lang="en-GB" sz="800" b="1" dirty="0">
              <a:latin typeface="+mj-lt"/>
            </a:endParaRPr>
          </a:p>
        </p:txBody>
      </p:sp>
      <p:sp>
        <p:nvSpPr>
          <p:cNvPr id="8" name="TextBox 7">
            <a:extLst>
              <a:ext uri="{FF2B5EF4-FFF2-40B4-BE49-F238E27FC236}">
                <a16:creationId xmlns:a16="http://schemas.microsoft.com/office/drawing/2014/main" id="{A4821653-147C-999D-6529-D54CEDF931B3}"/>
              </a:ext>
            </a:extLst>
          </p:cNvPr>
          <p:cNvSpPr txBox="1"/>
          <p:nvPr/>
        </p:nvSpPr>
        <p:spPr>
          <a:xfrm>
            <a:off x="9631534" y="1759252"/>
            <a:ext cx="676186" cy="338554"/>
          </a:xfrm>
          <a:prstGeom prst="rect">
            <a:avLst/>
          </a:prstGeom>
          <a:noFill/>
        </p:spPr>
        <p:txBody>
          <a:bodyPr wrap="square" rtlCol="0">
            <a:spAutoFit/>
          </a:bodyPr>
          <a:lstStyle/>
          <a:p>
            <a:pPr algn="ctr"/>
            <a:r>
              <a:rPr lang="de-DE" sz="800" b="1" dirty="0">
                <a:latin typeface="+mj-lt"/>
              </a:rPr>
              <a:t>Dr. Sonal Mistry</a:t>
            </a:r>
            <a:endParaRPr lang="en-GB" sz="800" b="1" dirty="0">
              <a:latin typeface="+mj-lt"/>
            </a:endParaRPr>
          </a:p>
        </p:txBody>
      </p:sp>
      <p:sp>
        <p:nvSpPr>
          <p:cNvPr id="9" name="TextBox 8">
            <a:extLst>
              <a:ext uri="{FF2B5EF4-FFF2-40B4-BE49-F238E27FC236}">
                <a16:creationId xmlns:a16="http://schemas.microsoft.com/office/drawing/2014/main" id="{70B0B61D-D7E2-E517-67E6-7025515A2066}"/>
              </a:ext>
            </a:extLst>
          </p:cNvPr>
          <p:cNvSpPr txBox="1"/>
          <p:nvPr/>
        </p:nvSpPr>
        <p:spPr>
          <a:xfrm>
            <a:off x="10356663" y="1759252"/>
            <a:ext cx="656524" cy="215444"/>
          </a:xfrm>
          <a:prstGeom prst="rect">
            <a:avLst/>
          </a:prstGeom>
          <a:noFill/>
        </p:spPr>
        <p:txBody>
          <a:bodyPr wrap="square" rtlCol="0">
            <a:spAutoFit/>
          </a:bodyPr>
          <a:lstStyle/>
          <a:p>
            <a:pPr algn="ctr"/>
            <a:r>
              <a:rPr lang="de-DE" sz="800" b="1" dirty="0">
                <a:latin typeface="+mj-lt"/>
              </a:rPr>
              <a:t>Chen Wang</a:t>
            </a:r>
            <a:endParaRPr lang="en-GB" sz="800" b="1" dirty="0">
              <a:latin typeface="+mj-lt"/>
            </a:endParaRPr>
          </a:p>
        </p:txBody>
      </p:sp>
      <p:pic>
        <p:nvPicPr>
          <p:cNvPr id="10" name="Picture 9">
            <a:extLst>
              <a:ext uri="{FF2B5EF4-FFF2-40B4-BE49-F238E27FC236}">
                <a16:creationId xmlns:a16="http://schemas.microsoft.com/office/drawing/2014/main" id="{D7A15F27-627A-AAB7-C55E-B4D3A7CCA553}"/>
              </a:ext>
            </a:extLst>
          </p:cNvPr>
          <p:cNvPicPr>
            <a:picLocks noChangeAspect="1"/>
          </p:cNvPicPr>
          <p:nvPr/>
        </p:nvPicPr>
        <p:blipFill>
          <a:blip r:embed="rId7"/>
          <a:stretch>
            <a:fillRect/>
          </a:stretch>
        </p:blipFill>
        <p:spPr>
          <a:xfrm>
            <a:off x="10359076" y="2044894"/>
            <a:ext cx="654110" cy="860925"/>
          </a:xfrm>
          <a:prstGeom prst="rect">
            <a:avLst/>
          </a:prstGeom>
        </p:spPr>
      </p:pic>
      <p:pic>
        <p:nvPicPr>
          <p:cNvPr id="12" name="Grafik 6">
            <a:extLst>
              <a:ext uri="{FF2B5EF4-FFF2-40B4-BE49-F238E27FC236}">
                <a16:creationId xmlns:a16="http://schemas.microsoft.com/office/drawing/2014/main" id="{169970F0-5A18-7E67-60FC-B372C042BD90}"/>
              </a:ext>
            </a:extLst>
          </p:cNvPr>
          <p:cNvPicPr>
            <a:picLocks noChangeAspect="1"/>
          </p:cNvPicPr>
          <p:nvPr/>
        </p:nvPicPr>
        <p:blipFill>
          <a:blip r:embed="rId8"/>
          <a:stretch>
            <a:fillRect/>
          </a:stretch>
        </p:blipFill>
        <p:spPr>
          <a:xfrm>
            <a:off x="8461005" y="3636498"/>
            <a:ext cx="809426" cy="850083"/>
          </a:xfrm>
          <a:prstGeom prst="rect">
            <a:avLst/>
          </a:prstGeom>
        </p:spPr>
      </p:pic>
      <p:pic>
        <p:nvPicPr>
          <p:cNvPr id="13" name="Picture 2" descr="https://uol.de/f/5/_processed_/5/9/csm_richard_1b2c356337.jpg">
            <a:extLst>
              <a:ext uri="{FF2B5EF4-FFF2-40B4-BE49-F238E27FC236}">
                <a16:creationId xmlns:a16="http://schemas.microsoft.com/office/drawing/2014/main" id="{94C99EF4-6FAB-440F-E10E-6D60C3D3832D}"/>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0211374" y="3623957"/>
            <a:ext cx="867472" cy="8674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0DD9D1F-02B9-C33B-5A7B-7F6C73A28903}"/>
              </a:ext>
            </a:extLst>
          </p:cNvPr>
          <p:cNvSpPr txBox="1"/>
          <p:nvPr/>
        </p:nvSpPr>
        <p:spPr>
          <a:xfrm>
            <a:off x="8446039" y="3339932"/>
            <a:ext cx="824392" cy="338554"/>
          </a:xfrm>
          <a:prstGeom prst="rect">
            <a:avLst/>
          </a:prstGeom>
          <a:noFill/>
        </p:spPr>
        <p:txBody>
          <a:bodyPr wrap="square" rtlCol="0">
            <a:spAutoFit/>
          </a:bodyPr>
          <a:lstStyle/>
          <a:p>
            <a:pPr algn="ctr"/>
            <a:r>
              <a:rPr lang="de-DE" sz="800" b="1" dirty="0">
                <a:latin typeface="+mj-lt"/>
              </a:rPr>
              <a:t>Prof. Dr. Caterina Cocchi </a:t>
            </a:r>
          </a:p>
        </p:txBody>
      </p:sp>
      <p:sp>
        <p:nvSpPr>
          <p:cNvPr id="15" name="TextBox 14">
            <a:extLst>
              <a:ext uri="{FF2B5EF4-FFF2-40B4-BE49-F238E27FC236}">
                <a16:creationId xmlns:a16="http://schemas.microsoft.com/office/drawing/2014/main" id="{8A821BAB-DB5F-5A23-925D-A7FA77F6AA53}"/>
              </a:ext>
            </a:extLst>
          </p:cNvPr>
          <p:cNvSpPr txBox="1"/>
          <p:nvPr/>
        </p:nvSpPr>
        <p:spPr>
          <a:xfrm>
            <a:off x="10211014" y="3348070"/>
            <a:ext cx="864743" cy="215444"/>
          </a:xfrm>
          <a:prstGeom prst="rect">
            <a:avLst/>
          </a:prstGeom>
          <a:noFill/>
        </p:spPr>
        <p:txBody>
          <a:bodyPr wrap="square" rtlCol="0">
            <a:spAutoFit/>
          </a:bodyPr>
          <a:lstStyle/>
          <a:p>
            <a:pPr algn="ctr"/>
            <a:r>
              <a:rPr lang="de-DE" sz="800" b="1" dirty="0">
                <a:latin typeface="+mj-lt"/>
              </a:rPr>
              <a:t>Richard Schier</a:t>
            </a:r>
          </a:p>
        </p:txBody>
      </p:sp>
      <p:pic>
        <p:nvPicPr>
          <p:cNvPr id="16" name="Picture 2" descr="University of Oldenburg, GERMANY | NMU International Programs">
            <a:extLst>
              <a:ext uri="{FF2B5EF4-FFF2-40B4-BE49-F238E27FC236}">
                <a16:creationId xmlns:a16="http://schemas.microsoft.com/office/drawing/2014/main" id="{3044A985-D3F8-3C61-A056-16FC49E8E286}"/>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636547" y="3502343"/>
            <a:ext cx="2095984" cy="11644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Helmholtz-Zentrum Berlin - Wikipedia">
            <a:extLst>
              <a:ext uri="{FF2B5EF4-FFF2-40B4-BE49-F238E27FC236}">
                <a16:creationId xmlns:a16="http://schemas.microsoft.com/office/drawing/2014/main" id="{9EDAE6AF-23EF-B724-7E47-B635D7387188}"/>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5469181" y="2072651"/>
            <a:ext cx="2225210" cy="7639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uol.de/f/5/_processed_/5/9/csm_holger_portrait_00359ab13e.jpg">
            <a:extLst>
              <a:ext uri="{FF2B5EF4-FFF2-40B4-BE49-F238E27FC236}">
                <a16:creationId xmlns:a16="http://schemas.microsoft.com/office/drawing/2014/main" id="{ADFD1DBE-F8A7-6FF3-2ACF-62D7C52981CB}"/>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9308571" y="3623957"/>
            <a:ext cx="857250" cy="85725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901DD59-24C0-B772-02A0-7D3B894B272B}"/>
              </a:ext>
            </a:extLst>
          </p:cNvPr>
          <p:cNvSpPr/>
          <p:nvPr/>
        </p:nvSpPr>
        <p:spPr>
          <a:xfrm>
            <a:off x="9213628" y="3333066"/>
            <a:ext cx="905060" cy="338554"/>
          </a:xfrm>
          <a:prstGeom prst="rect">
            <a:avLst/>
          </a:prstGeom>
        </p:spPr>
        <p:txBody>
          <a:bodyPr wrap="square">
            <a:spAutoFit/>
          </a:bodyPr>
          <a:lstStyle/>
          <a:p>
            <a:pPr algn="ctr"/>
            <a:r>
              <a:rPr lang="en-GB" sz="800" b="1" dirty="0">
                <a:solidFill>
                  <a:srgbClr val="000000"/>
                </a:solidFill>
                <a:latin typeface="+mj-lt"/>
              </a:rPr>
              <a:t>Holger-Dietrich </a:t>
            </a:r>
            <a:r>
              <a:rPr lang="en-GB" sz="800" b="1" dirty="0" err="1">
                <a:solidFill>
                  <a:srgbClr val="000000"/>
                </a:solidFill>
                <a:latin typeface="+mj-lt"/>
              </a:rPr>
              <a:t>Saßnick</a:t>
            </a:r>
            <a:endParaRPr lang="en-GB" sz="800" b="1" dirty="0">
              <a:solidFill>
                <a:srgbClr val="000000"/>
              </a:solidFill>
              <a:latin typeface="+mj-lt"/>
            </a:endParaRPr>
          </a:p>
        </p:txBody>
      </p:sp>
      <p:cxnSp>
        <p:nvCxnSpPr>
          <p:cNvPr id="20" name="Straight Connector 19">
            <a:extLst>
              <a:ext uri="{FF2B5EF4-FFF2-40B4-BE49-F238E27FC236}">
                <a16:creationId xmlns:a16="http://schemas.microsoft.com/office/drawing/2014/main" id="{DD842E33-78D5-AB23-401A-67CC94C82467}"/>
              </a:ext>
            </a:extLst>
          </p:cNvPr>
          <p:cNvCxnSpPr/>
          <p:nvPr/>
        </p:nvCxnSpPr>
        <p:spPr>
          <a:xfrm>
            <a:off x="5209208" y="1284923"/>
            <a:ext cx="0" cy="43688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1" name="Picture 20" descr="A picture containing person, person, indoor, wearing&#10;&#10;Description automatically generated">
            <a:extLst>
              <a:ext uri="{FF2B5EF4-FFF2-40B4-BE49-F238E27FC236}">
                <a16:creationId xmlns:a16="http://schemas.microsoft.com/office/drawing/2014/main" id="{1DEAD447-951F-857F-C2D8-045EEAD1F4C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078846" y="2031656"/>
            <a:ext cx="628826" cy="885670"/>
          </a:xfrm>
          <a:prstGeom prst="rect">
            <a:avLst/>
          </a:prstGeom>
        </p:spPr>
      </p:pic>
      <p:sp>
        <p:nvSpPr>
          <p:cNvPr id="22" name="TextBox 21">
            <a:extLst>
              <a:ext uri="{FF2B5EF4-FFF2-40B4-BE49-F238E27FC236}">
                <a16:creationId xmlns:a16="http://schemas.microsoft.com/office/drawing/2014/main" id="{B27D666D-5682-79C2-91E8-B6BB8F7FD463}"/>
              </a:ext>
            </a:extLst>
          </p:cNvPr>
          <p:cNvSpPr txBox="1"/>
          <p:nvPr/>
        </p:nvSpPr>
        <p:spPr>
          <a:xfrm>
            <a:off x="11075757" y="1755322"/>
            <a:ext cx="656524" cy="215444"/>
          </a:xfrm>
          <a:prstGeom prst="rect">
            <a:avLst/>
          </a:prstGeom>
          <a:noFill/>
        </p:spPr>
        <p:txBody>
          <a:bodyPr wrap="square" rtlCol="0">
            <a:spAutoFit/>
          </a:bodyPr>
          <a:lstStyle/>
          <a:p>
            <a:pPr algn="ctr"/>
            <a:r>
              <a:rPr lang="en-US" altLang="zh-CN" sz="800" b="1" dirty="0">
                <a:latin typeface="+mj-lt"/>
              </a:rPr>
              <a:t>Jonas Dube</a:t>
            </a:r>
            <a:endParaRPr lang="en-GB" sz="800" b="1" dirty="0">
              <a:latin typeface="+mj-lt"/>
            </a:endParaRPr>
          </a:p>
        </p:txBody>
      </p:sp>
      <p:pic>
        <p:nvPicPr>
          <p:cNvPr id="24" name="Picture 23">
            <a:extLst>
              <a:ext uri="{FF2B5EF4-FFF2-40B4-BE49-F238E27FC236}">
                <a16:creationId xmlns:a16="http://schemas.microsoft.com/office/drawing/2014/main" id="{610F496C-9803-8BBF-93A8-7FD4392B999B}"/>
              </a:ext>
            </a:extLst>
          </p:cNvPr>
          <p:cNvPicPr>
            <a:picLocks noChangeAspect="1"/>
          </p:cNvPicPr>
          <p:nvPr/>
        </p:nvPicPr>
        <p:blipFill>
          <a:blip r:embed="rId14"/>
          <a:stretch>
            <a:fillRect/>
          </a:stretch>
        </p:blipFill>
        <p:spPr>
          <a:xfrm>
            <a:off x="8399658" y="5123139"/>
            <a:ext cx="952549" cy="971600"/>
          </a:xfrm>
          <a:prstGeom prst="rect">
            <a:avLst/>
          </a:prstGeom>
        </p:spPr>
      </p:pic>
      <p:sp>
        <p:nvSpPr>
          <p:cNvPr id="25" name="TextBox 24">
            <a:extLst>
              <a:ext uri="{FF2B5EF4-FFF2-40B4-BE49-F238E27FC236}">
                <a16:creationId xmlns:a16="http://schemas.microsoft.com/office/drawing/2014/main" id="{41B777AD-02E6-C75F-AB03-4BBD9C67545B}"/>
              </a:ext>
            </a:extLst>
          </p:cNvPr>
          <p:cNvSpPr txBox="1"/>
          <p:nvPr/>
        </p:nvSpPr>
        <p:spPr>
          <a:xfrm>
            <a:off x="8356022" y="4806218"/>
            <a:ext cx="824392" cy="338554"/>
          </a:xfrm>
          <a:prstGeom prst="rect">
            <a:avLst/>
          </a:prstGeom>
          <a:noFill/>
        </p:spPr>
        <p:txBody>
          <a:bodyPr wrap="square" rtlCol="0">
            <a:spAutoFit/>
          </a:bodyPr>
          <a:lstStyle/>
          <a:p>
            <a:pPr algn="ctr"/>
            <a:r>
              <a:rPr lang="de-DE" sz="800" b="1" dirty="0">
                <a:latin typeface="+mj-lt"/>
              </a:rPr>
              <a:t>Prof. Dr.</a:t>
            </a:r>
          </a:p>
          <a:p>
            <a:pPr algn="ctr"/>
            <a:r>
              <a:rPr lang="de-DE" sz="800" b="1" dirty="0">
                <a:latin typeface="+mj-lt"/>
              </a:rPr>
              <a:t> Alice </a:t>
            </a:r>
            <a:r>
              <a:rPr lang="de-DE" sz="800" b="1" dirty="0" err="1">
                <a:latin typeface="+mj-lt"/>
              </a:rPr>
              <a:t>Galdi</a:t>
            </a:r>
            <a:endParaRPr lang="de-DE" sz="800" b="1" dirty="0">
              <a:latin typeface="+mj-lt"/>
            </a:endParaRPr>
          </a:p>
        </p:txBody>
      </p:sp>
      <p:pic>
        <p:nvPicPr>
          <p:cNvPr id="1026" name="Picture 2" descr="Università degli Studi di Salerno | AlmaLaurea">
            <a:extLst>
              <a:ext uri="{FF2B5EF4-FFF2-40B4-BE49-F238E27FC236}">
                <a16:creationId xmlns:a16="http://schemas.microsoft.com/office/drawing/2014/main" id="{CF0F4A9C-0E9C-B301-FDF1-66556855E22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28419" y="4979982"/>
            <a:ext cx="2731542" cy="1131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425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79A29D-A206-6C88-D405-D5453C251EE1}"/>
              </a:ext>
            </a:extLst>
          </p:cNvPr>
          <p:cNvSpPr>
            <a:spLocks noGrp="1"/>
          </p:cNvSpPr>
          <p:nvPr>
            <p:ph type="body" sz="quarter" idx="13"/>
          </p:nvPr>
        </p:nvSpPr>
        <p:spPr>
          <a:xfrm>
            <a:off x="577850" y="288926"/>
            <a:ext cx="4546600" cy="276224"/>
          </a:xfrm>
        </p:spPr>
        <p:txBody>
          <a:bodyPr/>
          <a:lstStyle/>
          <a:p>
            <a:r>
              <a:rPr lang="en-US" dirty="0"/>
              <a:t>EMIL</a:t>
            </a:r>
            <a:endParaRPr lang="en-DE" dirty="0"/>
          </a:p>
        </p:txBody>
      </p:sp>
      <p:pic>
        <p:nvPicPr>
          <p:cNvPr id="13" name="Picture 12">
            <a:extLst>
              <a:ext uri="{FF2B5EF4-FFF2-40B4-BE49-F238E27FC236}">
                <a16:creationId xmlns:a16="http://schemas.microsoft.com/office/drawing/2014/main" id="{068849DA-F11B-73FB-7CF0-1529A4056D28}"/>
              </a:ext>
            </a:extLst>
          </p:cNvPr>
          <p:cNvPicPr>
            <a:picLocks noChangeAspect="1"/>
          </p:cNvPicPr>
          <p:nvPr/>
        </p:nvPicPr>
        <p:blipFill>
          <a:blip r:embed="rId2"/>
          <a:stretch>
            <a:fillRect/>
          </a:stretch>
        </p:blipFill>
        <p:spPr>
          <a:xfrm>
            <a:off x="509002" y="1149323"/>
            <a:ext cx="8973011" cy="2724290"/>
          </a:xfrm>
          <a:prstGeom prst="rect">
            <a:avLst/>
          </a:prstGeom>
        </p:spPr>
      </p:pic>
      <p:sp>
        <p:nvSpPr>
          <p:cNvPr id="14" name="TextBox 13">
            <a:extLst>
              <a:ext uri="{FF2B5EF4-FFF2-40B4-BE49-F238E27FC236}">
                <a16:creationId xmlns:a16="http://schemas.microsoft.com/office/drawing/2014/main" id="{B56CDD07-F61C-1526-90F8-E8043CA75F36}"/>
              </a:ext>
            </a:extLst>
          </p:cNvPr>
          <p:cNvSpPr txBox="1"/>
          <p:nvPr/>
        </p:nvSpPr>
        <p:spPr>
          <a:xfrm>
            <a:off x="509002" y="779991"/>
            <a:ext cx="1655197" cy="369332"/>
          </a:xfrm>
          <a:prstGeom prst="rect">
            <a:avLst/>
          </a:prstGeom>
          <a:noFill/>
        </p:spPr>
        <p:txBody>
          <a:bodyPr wrap="none" rtlCol="0">
            <a:spAutoFit/>
          </a:bodyPr>
          <a:lstStyle/>
          <a:p>
            <a:pPr marL="285750" indent="-285750">
              <a:buFont typeface="Arial" panose="020B0604020202020204" pitchFamily="34" charset="0"/>
              <a:buChar char="•"/>
            </a:pPr>
            <a:r>
              <a:rPr lang="en-US" dirty="0"/>
              <a:t>XPS in depth</a:t>
            </a:r>
            <a:endParaRPr lang="en-DE" dirty="0"/>
          </a:p>
        </p:txBody>
      </p:sp>
      <p:sp>
        <p:nvSpPr>
          <p:cNvPr id="15" name="TextBox 14">
            <a:extLst>
              <a:ext uri="{FF2B5EF4-FFF2-40B4-BE49-F238E27FC236}">
                <a16:creationId xmlns:a16="http://schemas.microsoft.com/office/drawing/2014/main" id="{036BF098-CE5E-000D-7B0F-8CC79897BB00}"/>
              </a:ext>
            </a:extLst>
          </p:cNvPr>
          <p:cNvSpPr txBox="1"/>
          <p:nvPr/>
        </p:nvSpPr>
        <p:spPr>
          <a:xfrm>
            <a:off x="509002" y="3977388"/>
            <a:ext cx="832279" cy="369332"/>
          </a:xfrm>
          <a:prstGeom prst="rect">
            <a:avLst/>
          </a:prstGeom>
          <a:noFill/>
        </p:spPr>
        <p:txBody>
          <a:bodyPr wrap="none" rtlCol="0">
            <a:spAutoFit/>
          </a:bodyPr>
          <a:lstStyle/>
          <a:p>
            <a:pPr marL="285750" indent="-285750">
              <a:buFont typeface="Arial" panose="020B0604020202020204" pitchFamily="34" charset="0"/>
              <a:buChar char="•"/>
            </a:pPr>
            <a:r>
              <a:rPr lang="en-US" dirty="0"/>
              <a:t>XAS</a:t>
            </a:r>
            <a:endParaRPr lang="en-DE" dirty="0"/>
          </a:p>
        </p:txBody>
      </p:sp>
      <p:graphicFrame>
        <p:nvGraphicFramePr>
          <p:cNvPr id="17" name="Table 7">
            <a:extLst>
              <a:ext uri="{FF2B5EF4-FFF2-40B4-BE49-F238E27FC236}">
                <a16:creationId xmlns:a16="http://schemas.microsoft.com/office/drawing/2014/main" id="{463369F2-49D1-99A2-3CC9-1C35DF873DA4}"/>
              </a:ext>
            </a:extLst>
          </p:cNvPr>
          <p:cNvGraphicFramePr>
            <a:graphicFrameLocks noGrp="1"/>
          </p:cNvGraphicFramePr>
          <p:nvPr>
            <p:extLst>
              <p:ext uri="{D42A27DB-BD31-4B8C-83A1-F6EECF244321}">
                <p14:modId xmlns:p14="http://schemas.microsoft.com/office/powerpoint/2010/main" val="2493571891"/>
              </p:ext>
            </p:extLst>
          </p:nvPr>
        </p:nvGraphicFramePr>
        <p:xfrm>
          <a:off x="577850" y="4292989"/>
          <a:ext cx="5836463" cy="827356"/>
        </p:xfrm>
        <a:graphic>
          <a:graphicData uri="http://schemas.openxmlformats.org/drawingml/2006/table">
            <a:tbl>
              <a:tblPr>
                <a:tableStyleId>{8EC20E35-A176-4012-BC5E-935CFFF8708E}</a:tableStyleId>
              </a:tblPr>
              <a:tblGrid>
                <a:gridCol w="2613565">
                  <a:extLst>
                    <a:ext uri="{9D8B030D-6E8A-4147-A177-3AD203B41FA5}">
                      <a16:colId xmlns:a16="http://schemas.microsoft.com/office/drawing/2014/main" val="3379407487"/>
                    </a:ext>
                  </a:extLst>
                </a:gridCol>
                <a:gridCol w="1647278">
                  <a:extLst>
                    <a:ext uri="{9D8B030D-6E8A-4147-A177-3AD203B41FA5}">
                      <a16:colId xmlns:a16="http://schemas.microsoft.com/office/drawing/2014/main" val="2198746390"/>
                    </a:ext>
                  </a:extLst>
                </a:gridCol>
                <a:gridCol w="1575620">
                  <a:extLst>
                    <a:ext uri="{9D8B030D-6E8A-4147-A177-3AD203B41FA5}">
                      <a16:colId xmlns:a16="http://schemas.microsoft.com/office/drawing/2014/main" val="89968415"/>
                    </a:ext>
                  </a:extLst>
                </a:gridCol>
              </a:tblGrid>
              <a:tr h="219855">
                <a:tc>
                  <a:txBody>
                    <a:bodyPr/>
                    <a:lstStyle/>
                    <a:p>
                      <a:pPr algn="ctr" fontAlgn="b"/>
                      <a:r>
                        <a:rPr lang="en-US" sz="1600" b="0" i="0" u="none" strike="noStrike" dirty="0">
                          <a:solidFill>
                            <a:srgbClr val="000000"/>
                          </a:solidFill>
                          <a:effectLst/>
                          <a:latin typeface="+mn-lt"/>
                        </a:rPr>
                        <a:t>Element</a:t>
                      </a:r>
                      <a:endParaRPr lang="en-DE" sz="1600" b="0" i="0" u="none" strike="noStrike" dirty="0">
                        <a:solidFill>
                          <a:srgbClr val="000000"/>
                        </a:solidFill>
                        <a:effectLst/>
                        <a:latin typeface="+mn-lt"/>
                      </a:endParaRPr>
                    </a:p>
                  </a:txBody>
                  <a:tcPr marL="6350" marR="6350" marT="635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Edge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Energy range</a:t>
                      </a:r>
                    </a:p>
                  </a:txBody>
                  <a:tcPr marL="6350" marR="6350" marT="635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1076440"/>
                  </a:ext>
                </a:extLst>
              </a:tr>
              <a:tr h="288583">
                <a:tc>
                  <a:txBody>
                    <a:bodyPr/>
                    <a:lstStyle/>
                    <a:p>
                      <a:pPr algn="ctr" fontAlgn="b"/>
                      <a:r>
                        <a:rPr lang="en-US" sz="1600" b="0" i="0" u="none" strike="noStrike" dirty="0">
                          <a:solidFill>
                            <a:srgbClr val="000000"/>
                          </a:solidFill>
                          <a:effectLst/>
                          <a:latin typeface="+mn-lt"/>
                        </a:rPr>
                        <a:t>K</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t"/>
                      <a:r>
                        <a:rPr lang="en-US" sz="1600" b="0" i="0" u="none" strike="noStrike" dirty="0">
                          <a:solidFill>
                            <a:srgbClr val="000000"/>
                          </a:solidFill>
                          <a:effectLst/>
                          <a:latin typeface="+mn-lt"/>
                        </a:rPr>
                        <a:t>K</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3605-3625</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51528761"/>
                  </a:ext>
                </a:extLst>
              </a:tr>
              <a:tr h="288583">
                <a:tc>
                  <a:txBody>
                    <a:bodyPr/>
                    <a:lstStyle/>
                    <a:p>
                      <a:pPr algn="ctr" fontAlgn="b"/>
                      <a:r>
                        <a:rPr lang="en-US" sz="1600" b="0" i="0" u="none" strike="noStrike" dirty="0">
                          <a:solidFill>
                            <a:srgbClr val="000000"/>
                          </a:solidFill>
                          <a:effectLst/>
                          <a:latin typeface="+mn-lt"/>
                        </a:rPr>
                        <a:t>Sb</a:t>
                      </a:r>
                    </a:p>
                  </a:txBody>
                  <a:tcPr marL="6350" marR="6350" marT="6350" marB="0" anchor="ctr">
                    <a:lnR w="12700" cap="flat" cmpd="sng" algn="ctr">
                      <a:solidFill>
                        <a:schemeClr val="tx1"/>
                      </a:solidFill>
                      <a:prstDash val="solid"/>
                      <a:round/>
                      <a:headEnd type="none" w="med" len="med"/>
                      <a:tailEnd type="none" w="med" len="med"/>
                    </a:lnR>
                    <a:lnT>
                      <a:noFill/>
                    </a:lnT>
                  </a:tcPr>
                </a:tc>
                <a:tc>
                  <a:txBody>
                    <a:bodyPr/>
                    <a:lstStyle/>
                    <a:p>
                      <a:pPr algn="ctr" fontAlgn="t"/>
                      <a:r>
                        <a:rPr lang="en-US" sz="1600" u="none" strike="noStrike" dirty="0">
                          <a:effectLst/>
                          <a:latin typeface="+mn-lt"/>
                        </a:rPr>
                        <a:t>L1</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tcPr>
                </a:tc>
                <a:tc>
                  <a:txBody>
                    <a:bodyPr/>
                    <a:lstStyle/>
                    <a:p>
                      <a:pPr algn="ctr" fontAlgn="b"/>
                      <a:r>
                        <a:rPr lang="en-US" sz="1600" b="0" i="0" u="none" strike="noStrike" dirty="0">
                          <a:solidFill>
                            <a:srgbClr val="000000"/>
                          </a:solidFill>
                          <a:effectLst/>
                          <a:latin typeface="+mn-lt"/>
                        </a:rPr>
                        <a:t>4660-4730</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a:noFill/>
                    </a:lnT>
                  </a:tcPr>
                </a:tc>
                <a:extLst>
                  <a:ext uri="{0D108BD9-81ED-4DB2-BD59-A6C34878D82A}">
                    <a16:rowId xmlns:a16="http://schemas.microsoft.com/office/drawing/2014/main" val="3555902669"/>
                  </a:ext>
                </a:extLst>
              </a:tr>
            </a:tbl>
          </a:graphicData>
        </a:graphic>
      </p:graphicFrame>
      <p:sp>
        <p:nvSpPr>
          <p:cNvPr id="18" name="TextBox 17">
            <a:extLst>
              <a:ext uri="{FF2B5EF4-FFF2-40B4-BE49-F238E27FC236}">
                <a16:creationId xmlns:a16="http://schemas.microsoft.com/office/drawing/2014/main" id="{F46DE419-D04C-166C-BAFC-E011CE6E0EB0}"/>
              </a:ext>
            </a:extLst>
          </p:cNvPr>
          <p:cNvSpPr txBox="1"/>
          <p:nvPr/>
        </p:nvSpPr>
        <p:spPr>
          <a:xfrm>
            <a:off x="509002" y="5391030"/>
            <a:ext cx="3675686" cy="369332"/>
          </a:xfrm>
          <a:prstGeom prst="rect">
            <a:avLst/>
          </a:prstGeom>
          <a:noFill/>
        </p:spPr>
        <p:txBody>
          <a:bodyPr wrap="none" rtlCol="0">
            <a:spAutoFit/>
          </a:bodyPr>
          <a:lstStyle/>
          <a:p>
            <a:pPr marL="285750" indent="-285750">
              <a:buFont typeface="Arial" panose="020B0604020202020204" pitchFamily="34" charset="0"/>
              <a:buChar char="•"/>
            </a:pPr>
            <a:r>
              <a:rPr lang="en-US" dirty="0"/>
              <a:t>Resonant inelastic X-ray scattering</a:t>
            </a:r>
            <a:endParaRPr lang="en-DE" dirty="0"/>
          </a:p>
        </p:txBody>
      </p:sp>
    </p:spTree>
    <p:extLst>
      <p:ext uri="{BB962C8B-B14F-4D97-AF65-F5344CB8AC3E}">
        <p14:creationId xmlns:p14="http://schemas.microsoft.com/office/powerpoint/2010/main" val="2215334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79A29D-A206-6C88-D405-D5453C251EE1}"/>
              </a:ext>
            </a:extLst>
          </p:cNvPr>
          <p:cNvSpPr>
            <a:spLocks noGrp="1"/>
          </p:cNvSpPr>
          <p:nvPr>
            <p:ph type="body" sz="quarter" idx="13"/>
          </p:nvPr>
        </p:nvSpPr>
        <p:spPr>
          <a:xfrm>
            <a:off x="577850" y="288926"/>
            <a:ext cx="4546600" cy="276224"/>
          </a:xfrm>
        </p:spPr>
        <p:txBody>
          <a:bodyPr/>
          <a:lstStyle/>
          <a:p>
            <a:r>
              <a:rPr lang="en-US" dirty="0"/>
              <a:t>EMIL</a:t>
            </a:r>
            <a:endParaRPr lang="en-DE" dirty="0"/>
          </a:p>
        </p:txBody>
      </p:sp>
      <p:sp>
        <p:nvSpPr>
          <p:cNvPr id="14" name="TextBox 13">
            <a:extLst>
              <a:ext uri="{FF2B5EF4-FFF2-40B4-BE49-F238E27FC236}">
                <a16:creationId xmlns:a16="http://schemas.microsoft.com/office/drawing/2014/main" id="{B56CDD07-F61C-1526-90F8-E8043CA75F36}"/>
              </a:ext>
            </a:extLst>
          </p:cNvPr>
          <p:cNvSpPr txBox="1"/>
          <p:nvPr/>
        </p:nvSpPr>
        <p:spPr>
          <a:xfrm>
            <a:off x="509002" y="779991"/>
            <a:ext cx="1928926" cy="923330"/>
          </a:xfrm>
          <a:prstGeom prst="rect">
            <a:avLst/>
          </a:prstGeom>
          <a:noFill/>
        </p:spPr>
        <p:txBody>
          <a:bodyPr wrap="none" rtlCol="0">
            <a:spAutoFit/>
          </a:bodyPr>
          <a:lstStyle/>
          <a:p>
            <a:pPr marL="285750" indent="-285750">
              <a:buFont typeface="Arial" panose="020B0604020202020204" pitchFamily="34" charset="0"/>
              <a:buChar char="•"/>
            </a:pPr>
            <a:r>
              <a:rPr lang="en-US" dirty="0"/>
              <a:t>Cavity</a:t>
            </a:r>
          </a:p>
          <a:p>
            <a:pPr marL="285750" indent="-285750">
              <a:buFont typeface="Arial" panose="020B0604020202020204" pitchFamily="34" charset="0"/>
              <a:buChar char="•"/>
            </a:pPr>
            <a:r>
              <a:rPr lang="en-US" dirty="0"/>
              <a:t>Cooling system</a:t>
            </a:r>
          </a:p>
          <a:p>
            <a:pPr marL="285750" indent="-285750">
              <a:buFont typeface="Arial" panose="020B0604020202020204" pitchFamily="34" charset="0"/>
              <a:buChar char="•"/>
            </a:pPr>
            <a:r>
              <a:rPr lang="en-US" dirty="0"/>
              <a:t>Transfer system</a:t>
            </a:r>
            <a:endParaRPr lang="en-DE" dirty="0"/>
          </a:p>
        </p:txBody>
      </p:sp>
    </p:spTree>
    <p:extLst>
      <p:ext uri="{BB962C8B-B14F-4D97-AF65-F5344CB8AC3E}">
        <p14:creationId xmlns:p14="http://schemas.microsoft.com/office/powerpoint/2010/main" val="2446619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D5D4824-9D40-8FD7-FFDD-A65B923136BD}"/>
              </a:ext>
            </a:extLst>
          </p:cNvPr>
          <p:cNvPicPr>
            <a:picLocks noChangeAspect="1"/>
          </p:cNvPicPr>
          <p:nvPr/>
        </p:nvPicPr>
        <p:blipFill>
          <a:blip r:embed="rId3"/>
          <a:stretch>
            <a:fillRect/>
          </a:stretch>
        </p:blipFill>
        <p:spPr>
          <a:xfrm>
            <a:off x="6955563" y="3408008"/>
            <a:ext cx="4101124" cy="2820819"/>
          </a:xfrm>
          <a:prstGeom prst="rect">
            <a:avLst/>
          </a:prstGeom>
        </p:spPr>
      </p:pic>
      <p:sp>
        <p:nvSpPr>
          <p:cNvPr id="4" name="Text Placeholder 3">
            <a:extLst>
              <a:ext uri="{FF2B5EF4-FFF2-40B4-BE49-F238E27FC236}">
                <a16:creationId xmlns:a16="http://schemas.microsoft.com/office/drawing/2014/main" id="{A32406CA-6AD2-60CD-5D77-C3177752A524}"/>
              </a:ext>
            </a:extLst>
          </p:cNvPr>
          <p:cNvSpPr>
            <a:spLocks noGrp="1"/>
          </p:cNvSpPr>
          <p:nvPr>
            <p:ph type="body" sz="quarter" idx="13"/>
          </p:nvPr>
        </p:nvSpPr>
        <p:spPr>
          <a:xfrm>
            <a:off x="577850" y="288926"/>
            <a:ext cx="8658429" cy="340248"/>
          </a:xfrm>
        </p:spPr>
        <p:txBody>
          <a:bodyPr/>
          <a:lstStyle/>
          <a:p>
            <a:r>
              <a:rPr lang="en-US" b="1" dirty="0">
                <a:solidFill>
                  <a:schemeClr val="tx2"/>
                </a:solidFill>
              </a:rPr>
              <a:t>Surface roughness and Beam Emittance measurement</a:t>
            </a:r>
            <a:endParaRPr lang="en-DE" dirty="0"/>
          </a:p>
        </p:txBody>
      </p:sp>
      <p:sp>
        <p:nvSpPr>
          <p:cNvPr id="9" name="TextBox 8">
            <a:extLst>
              <a:ext uri="{FF2B5EF4-FFF2-40B4-BE49-F238E27FC236}">
                <a16:creationId xmlns:a16="http://schemas.microsoft.com/office/drawing/2014/main" id="{5B039827-75B3-B7BB-0E20-4A4478EE098A}"/>
              </a:ext>
            </a:extLst>
          </p:cNvPr>
          <p:cNvSpPr txBox="1"/>
          <p:nvPr/>
        </p:nvSpPr>
        <p:spPr>
          <a:xfrm>
            <a:off x="2809310" y="839254"/>
            <a:ext cx="6828216" cy="1200329"/>
          </a:xfrm>
          <a:prstGeom prst="rect">
            <a:avLst/>
          </a:prstGeom>
          <a:noFill/>
        </p:spPr>
        <p:txBody>
          <a:bodyPr wrap="none" rtlCol="0">
            <a:spAutoFit/>
          </a:bodyPr>
          <a:lstStyle/>
          <a:p>
            <a:r>
              <a:rPr lang="en-US" dirty="0"/>
              <a:t>Emittance of electron beam contributed by photocathode:</a:t>
            </a:r>
          </a:p>
          <a:p>
            <a:pPr marL="285750" indent="-285750">
              <a:buFont typeface="Arial" panose="020B0604020202020204" pitchFamily="34" charset="0"/>
              <a:buChar char="•"/>
            </a:pPr>
            <a:r>
              <a:rPr lang="en-US" dirty="0"/>
              <a:t>Surface roughness (SR), and</a:t>
            </a:r>
          </a:p>
          <a:p>
            <a:pPr marL="285750" indent="-285750">
              <a:buFont typeface="Arial" panose="020B0604020202020204" pitchFamily="34" charset="0"/>
              <a:buChar char="•"/>
            </a:pPr>
            <a:r>
              <a:rPr lang="en-US" dirty="0"/>
              <a:t>Energy of incident electrons and work function of the photocathode</a:t>
            </a:r>
          </a:p>
          <a:p>
            <a:endParaRPr lang="en-DE"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15F6203-D7F8-36CB-1117-94E952E0AC4E}"/>
                  </a:ext>
                </a:extLst>
              </p:cNvPr>
              <p:cNvSpPr txBox="1"/>
              <p:nvPr/>
            </p:nvSpPr>
            <p:spPr>
              <a:xfrm>
                <a:off x="1586196" y="3102854"/>
                <a:ext cx="1791131" cy="727507"/>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i="1" smtClean="0">
                              <a:latin typeface="Cambria Math" panose="02040503050406030204" pitchFamily="18" charset="0"/>
                            </a:rPr>
                          </m:ctrlPr>
                        </m:sSubPr>
                        <m:e>
                          <m:r>
                            <a:rPr lang="en-GB" sz="1600" i="1" smtClean="0">
                              <a:latin typeface="Cambria Math" panose="02040503050406030204" pitchFamily="18" charset="0"/>
                              <a:ea typeface="Cambria Math" panose="02040503050406030204" pitchFamily="18" charset="0"/>
                            </a:rPr>
                            <m:t>𝜀</m:t>
                          </m:r>
                        </m:e>
                        <m:sub>
                          <m:r>
                            <a:rPr lang="de-DE" sz="1600" b="0" i="1" smtClean="0">
                              <a:latin typeface="Cambria Math" panose="02040503050406030204" pitchFamily="18" charset="0"/>
                            </a:rPr>
                            <m:t>𝑆𝑅</m:t>
                          </m:r>
                        </m:sub>
                      </m:sSub>
                      <m:r>
                        <a:rPr lang="de-DE" sz="1600" b="0" i="1" smtClean="0">
                          <a:latin typeface="Cambria Math" panose="02040503050406030204" pitchFamily="18" charset="0"/>
                        </a:rPr>
                        <m:t>=</m:t>
                      </m:r>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ea typeface="Cambria Math" panose="02040503050406030204" pitchFamily="18" charset="0"/>
                            </a:rPr>
                            <m:t>𝜎</m:t>
                          </m:r>
                        </m:e>
                        <m:sub>
                          <m:r>
                            <a:rPr lang="de-DE" sz="1600" b="0" i="1" smtClean="0">
                              <a:latin typeface="Cambria Math" panose="02040503050406030204" pitchFamily="18" charset="0"/>
                            </a:rPr>
                            <m:t>𝑥</m:t>
                          </m:r>
                          <m:r>
                            <a:rPr lang="de-DE" sz="1600" b="0" i="1" smtClean="0">
                              <a:latin typeface="Cambria Math" panose="02040503050406030204" pitchFamily="18" charset="0"/>
                            </a:rPr>
                            <m:t>,</m:t>
                          </m:r>
                          <m:r>
                            <a:rPr lang="de-DE" sz="1600" b="0" i="1" smtClean="0">
                              <a:latin typeface="Cambria Math" panose="02040503050406030204" pitchFamily="18" charset="0"/>
                            </a:rPr>
                            <m:t>𝑦</m:t>
                          </m:r>
                        </m:sub>
                      </m:sSub>
                      <m:rad>
                        <m:radPr>
                          <m:degHide m:val="on"/>
                          <m:ctrlPr>
                            <a:rPr lang="de-DE" sz="1600" b="0" i="1" smtClean="0">
                              <a:latin typeface="Cambria Math" panose="02040503050406030204" pitchFamily="18" charset="0"/>
                            </a:rPr>
                          </m:ctrlPr>
                        </m:radPr>
                        <m:deg/>
                        <m:e>
                          <m:f>
                            <m:fPr>
                              <m:ctrlPr>
                                <a:rPr lang="de-DE" sz="1600" b="0" i="1" smtClean="0">
                                  <a:latin typeface="Cambria Math" panose="02040503050406030204" pitchFamily="18" charset="0"/>
                                </a:rPr>
                              </m:ctrlPr>
                            </m:fPr>
                            <m:num>
                              <m:sSup>
                                <m:sSupPr>
                                  <m:ctrlPr>
                                    <a:rPr lang="de-DE" sz="1600" b="0" i="1" smtClean="0">
                                      <a:latin typeface="Cambria Math" panose="02040503050406030204" pitchFamily="18" charset="0"/>
                                    </a:rPr>
                                  </m:ctrlPr>
                                </m:sSupPr>
                                <m:e>
                                  <m:r>
                                    <a:rPr lang="de-DE" sz="1600" b="0" i="1" smtClean="0">
                                      <a:latin typeface="Cambria Math" panose="02040503050406030204" pitchFamily="18" charset="0"/>
                                      <a:ea typeface="Cambria Math" panose="02040503050406030204" pitchFamily="18" charset="0"/>
                                    </a:rPr>
                                    <m:t>𝜋</m:t>
                                  </m:r>
                                </m:e>
                                <m:sup>
                                  <m:r>
                                    <a:rPr lang="de-DE" sz="1600" b="0" i="1" smtClean="0">
                                      <a:latin typeface="Cambria Math" panose="02040503050406030204" pitchFamily="18" charset="0"/>
                                    </a:rPr>
                                    <m:t>2</m:t>
                                  </m:r>
                                </m:sup>
                              </m:sSup>
                              <m:sSup>
                                <m:sSupPr>
                                  <m:ctrlPr>
                                    <a:rPr lang="de-DE" sz="1600" b="0" i="1" smtClean="0">
                                      <a:latin typeface="Cambria Math" panose="02040503050406030204" pitchFamily="18" charset="0"/>
                                    </a:rPr>
                                  </m:ctrlPr>
                                </m:sSupPr>
                                <m:e>
                                  <m:r>
                                    <a:rPr lang="de-DE" sz="1600" b="0" i="1" smtClean="0">
                                      <a:latin typeface="Cambria Math" panose="02040503050406030204" pitchFamily="18" charset="0"/>
                                    </a:rPr>
                                    <m:t>𝑎</m:t>
                                  </m:r>
                                </m:e>
                                <m:sup>
                                  <m:r>
                                    <a:rPr lang="de-DE" sz="1600" b="0" i="1" smtClean="0">
                                      <a:latin typeface="Cambria Math" panose="02040503050406030204" pitchFamily="18" charset="0"/>
                                    </a:rPr>
                                    <m:t>2</m:t>
                                  </m:r>
                                </m:sup>
                              </m:sSup>
                              <m:r>
                                <a:rPr lang="de-DE" sz="1600" b="0" i="1" smtClean="0">
                                  <a:latin typeface="Cambria Math" panose="02040503050406030204" pitchFamily="18" charset="0"/>
                                </a:rPr>
                                <m:t>𝐸𝑒</m:t>
                              </m:r>
                            </m:num>
                            <m:den>
                              <m:r>
                                <a:rPr lang="de-DE" sz="1600" b="0" i="1" smtClean="0">
                                  <a:latin typeface="Cambria Math" panose="02040503050406030204" pitchFamily="18" charset="0"/>
                                </a:rPr>
                                <m:t>2</m:t>
                              </m:r>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𝑚</m:t>
                                  </m:r>
                                </m:e>
                                <m:sub>
                                  <m:r>
                                    <a:rPr lang="de-DE" sz="1600" b="0" i="1" smtClean="0">
                                      <a:latin typeface="Cambria Math" panose="02040503050406030204" pitchFamily="18" charset="0"/>
                                    </a:rPr>
                                    <m:t>0</m:t>
                                  </m:r>
                                </m:sub>
                              </m:sSub>
                              <m:sSup>
                                <m:sSupPr>
                                  <m:ctrlPr>
                                    <a:rPr lang="de-DE" sz="1600" b="0" i="1" smtClean="0">
                                      <a:latin typeface="Cambria Math" panose="02040503050406030204" pitchFamily="18" charset="0"/>
                                    </a:rPr>
                                  </m:ctrlPr>
                                </m:sSupPr>
                                <m:e>
                                  <m:r>
                                    <a:rPr lang="de-DE" sz="1600" b="0" i="1" smtClean="0">
                                      <a:latin typeface="Cambria Math" panose="02040503050406030204" pitchFamily="18" charset="0"/>
                                    </a:rPr>
                                    <m:t>𝑐</m:t>
                                  </m:r>
                                </m:e>
                                <m:sup>
                                  <m:r>
                                    <a:rPr lang="de-DE" sz="1600" b="0" i="1" smtClean="0">
                                      <a:latin typeface="Cambria Math" panose="02040503050406030204" pitchFamily="18" charset="0"/>
                                    </a:rPr>
                                    <m:t>2</m:t>
                                  </m:r>
                                </m:sup>
                              </m:sSup>
                              <m:r>
                                <a:rPr lang="de-DE" sz="1600" b="0" i="1" smtClean="0">
                                  <a:latin typeface="Cambria Math" panose="02040503050406030204" pitchFamily="18" charset="0"/>
                                </a:rPr>
                                <m:t>𝑏</m:t>
                              </m:r>
                            </m:den>
                          </m:f>
                        </m:e>
                      </m:rad>
                    </m:oMath>
                  </m:oMathPara>
                </a14:m>
                <a:endParaRPr lang="en-GB" sz="1600" dirty="0"/>
              </a:p>
            </p:txBody>
          </p:sp>
        </mc:Choice>
        <mc:Fallback xmlns="">
          <p:sp>
            <p:nvSpPr>
              <p:cNvPr id="10" name="TextBox 9">
                <a:extLst>
                  <a:ext uri="{FF2B5EF4-FFF2-40B4-BE49-F238E27FC236}">
                    <a16:creationId xmlns:a16="http://schemas.microsoft.com/office/drawing/2014/main" id="{F15F6203-D7F8-36CB-1117-94E952E0AC4E}"/>
                  </a:ext>
                </a:extLst>
              </p:cNvPr>
              <p:cNvSpPr txBox="1">
                <a:spLocks noRot="1" noChangeAspect="1" noMove="1" noResize="1" noEditPoints="1" noAdjustHandles="1" noChangeArrowheads="1" noChangeShapeType="1" noTextEdit="1"/>
              </p:cNvSpPr>
              <p:nvPr/>
            </p:nvSpPr>
            <p:spPr>
              <a:xfrm>
                <a:off x="1586196" y="3102854"/>
                <a:ext cx="1791131" cy="727507"/>
              </a:xfrm>
              <a:prstGeom prst="rect">
                <a:avLst/>
              </a:prstGeom>
              <a:blipFill>
                <a:blip r:embed="rId4"/>
                <a:stretch>
                  <a:fillRect/>
                </a:stretch>
              </a:blipFill>
              <a:ln w="19050">
                <a:noFill/>
              </a:ln>
            </p:spPr>
            <p:txBody>
              <a:bodyPr/>
              <a:lstStyle/>
              <a:p>
                <a:r>
                  <a:rPr lang="en-DE">
                    <a:noFill/>
                  </a:rPr>
                  <a:t> </a:t>
                </a:r>
              </a:p>
            </p:txBody>
          </p:sp>
        </mc:Fallback>
      </mc:AlternateContent>
      <p:sp>
        <p:nvSpPr>
          <p:cNvPr id="11" name="TextBox 10">
            <a:extLst>
              <a:ext uri="{FF2B5EF4-FFF2-40B4-BE49-F238E27FC236}">
                <a16:creationId xmlns:a16="http://schemas.microsoft.com/office/drawing/2014/main" id="{9EE601C5-016A-2DEB-237F-0BCA3A89606B}"/>
              </a:ext>
            </a:extLst>
          </p:cNvPr>
          <p:cNvSpPr txBox="1"/>
          <p:nvPr/>
        </p:nvSpPr>
        <p:spPr>
          <a:xfrm>
            <a:off x="667492" y="2186641"/>
            <a:ext cx="4195508" cy="369332"/>
          </a:xfrm>
          <a:prstGeom prst="rect">
            <a:avLst/>
          </a:prstGeom>
          <a:noFill/>
        </p:spPr>
        <p:txBody>
          <a:bodyPr wrap="none" rtlCol="0">
            <a:spAutoFit/>
          </a:bodyPr>
          <a:lstStyle/>
          <a:p>
            <a:r>
              <a:rPr lang="en-US" dirty="0"/>
              <a:t>Surface roughness (SR) induced emittance:</a:t>
            </a:r>
            <a:endParaRPr lang="en-DE" dirty="0"/>
          </a:p>
        </p:txBody>
      </p:sp>
      <p:sp>
        <p:nvSpPr>
          <p:cNvPr id="12" name="TextBox 11">
            <a:extLst>
              <a:ext uri="{FF2B5EF4-FFF2-40B4-BE49-F238E27FC236}">
                <a16:creationId xmlns:a16="http://schemas.microsoft.com/office/drawing/2014/main" id="{F1088E8F-BD9E-56F7-8701-931D009C682E}"/>
              </a:ext>
            </a:extLst>
          </p:cNvPr>
          <p:cNvSpPr txBox="1"/>
          <p:nvPr/>
        </p:nvSpPr>
        <p:spPr>
          <a:xfrm>
            <a:off x="954938" y="4408414"/>
            <a:ext cx="4337471" cy="1600438"/>
          </a:xfrm>
          <a:prstGeom prst="rect">
            <a:avLst/>
          </a:prstGeom>
          <a:noFill/>
        </p:spPr>
        <p:txBody>
          <a:bodyPr wrap="square" rtlCol="0">
            <a:spAutoFit/>
          </a:bodyPr>
          <a:lstStyle/>
          <a:p>
            <a:r>
              <a:rPr lang="en-US" sz="1400" dirty="0">
                <a:latin typeface="+mj-lt"/>
              </a:rPr>
              <a:t>df</a:t>
            </a:r>
            <a:r>
              <a:rPr lang="el-GR" sz="1400" dirty="0">
                <a:latin typeface="+mj-lt"/>
              </a:rPr>
              <a:t>ε</a:t>
            </a:r>
            <a:r>
              <a:rPr lang="de-DE" sz="1400" baseline="-25000" dirty="0">
                <a:latin typeface="+mj-lt"/>
              </a:rPr>
              <a:t>SR</a:t>
            </a:r>
            <a:r>
              <a:rPr lang="de-DE" sz="1400" dirty="0">
                <a:latin typeface="+mj-lt"/>
              </a:rPr>
              <a:t> = </a:t>
            </a:r>
            <a:r>
              <a:rPr lang="en-US" sz="1400" dirty="0">
                <a:latin typeface="+mj-lt"/>
              </a:rPr>
              <a:t>SR induced emittance</a:t>
            </a:r>
          </a:p>
          <a:p>
            <a:r>
              <a:rPr lang="el-GR" sz="1400" dirty="0">
                <a:latin typeface="+mj-lt"/>
              </a:rPr>
              <a:t>σ</a:t>
            </a:r>
            <a:r>
              <a:rPr lang="de-DE" sz="1400" baseline="-25000" dirty="0" err="1">
                <a:latin typeface="+mj-lt"/>
              </a:rPr>
              <a:t>x,y</a:t>
            </a:r>
            <a:r>
              <a:rPr lang="en-US" sz="1400" dirty="0">
                <a:latin typeface="+mj-lt"/>
              </a:rPr>
              <a:t>= laser beam size- 1.52 mm for </a:t>
            </a:r>
            <a:r>
              <a:rPr lang="en-US" sz="1400" dirty="0" err="1">
                <a:latin typeface="+mj-lt"/>
              </a:rPr>
              <a:t>Sealab</a:t>
            </a:r>
            <a:endParaRPr lang="en-US" sz="1400" dirty="0">
              <a:latin typeface="+mj-lt"/>
            </a:endParaRPr>
          </a:p>
          <a:p>
            <a:r>
              <a:rPr lang="en-US" sz="1400" dirty="0">
                <a:highlight>
                  <a:srgbClr val="FFFF00"/>
                </a:highlight>
                <a:latin typeface="+mj-lt"/>
              </a:rPr>
              <a:t>a= amplitude of surface roughness</a:t>
            </a:r>
          </a:p>
          <a:p>
            <a:r>
              <a:rPr lang="en-US" sz="1400" dirty="0">
                <a:latin typeface="+mj-lt"/>
              </a:rPr>
              <a:t>E= field gradient- 10-30 MV/m for </a:t>
            </a:r>
            <a:r>
              <a:rPr lang="en-US" sz="1400" dirty="0" err="1">
                <a:latin typeface="+mj-lt"/>
              </a:rPr>
              <a:t>Sealab</a:t>
            </a:r>
            <a:endParaRPr lang="en-US" sz="1400" dirty="0">
              <a:latin typeface="+mj-lt"/>
            </a:endParaRPr>
          </a:p>
          <a:p>
            <a:r>
              <a:rPr lang="en-US" sz="1400" dirty="0">
                <a:highlight>
                  <a:srgbClr val="FFFF00"/>
                </a:highlight>
                <a:latin typeface="+mj-lt"/>
              </a:rPr>
              <a:t>b= period of surface roughness</a:t>
            </a:r>
          </a:p>
          <a:p>
            <a:r>
              <a:rPr lang="en-US" sz="1400" dirty="0">
                <a:latin typeface="+mj-lt"/>
              </a:rPr>
              <a:t>K= constants</a:t>
            </a:r>
          </a:p>
          <a:p>
            <a:r>
              <a:rPr lang="el-GR" sz="1400" dirty="0">
                <a:latin typeface="+mj-lt"/>
              </a:rPr>
              <a:t>ε</a:t>
            </a:r>
            <a:r>
              <a:rPr lang="de-DE" sz="1400" baseline="-25000" dirty="0" err="1">
                <a:latin typeface="+mj-lt"/>
              </a:rPr>
              <a:t>n</a:t>
            </a:r>
            <a:r>
              <a:rPr lang="de-DE" sz="1400" dirty="0" err="1">
                <a:latin typeface="+mj-lt"/>
              </a:rPr>
              <a:t>,</a:t>
            </a:r>
            <a:r>
              <a:rPr lang="de-DE" sz="1400" baseline="-25000" dirty="0" err="1">
                <a:latin typeface="+mj-lt"/>
              </a:rPr>
              <a:t>SR</a:t>
            </a:r>
            <a:r>
              <a:rPr lang="de-DE" sz="1400" dirty="0">
                <a:latin typeface="+mj-lt"/>
              </a:rPr>
              <a:t> </a:t>
            </a:r>
            <a:r>
              <a:rPr lang="en-US" sz="1400" dirty="0">
                <a:latin typeface="+mj-lt"/>
              </a:rPr>
              <a:t>= SR induced emittance normalized to laser spot</a:t>
            </a:r>
          </a:p>
        </p:txBody>
      </p:sp>
      <p:cxnSp>
        <p:nvCxnSpPr>
          <p:cNvPr id="14" name="Straight Connector 13">
            <a:extLst>
              <a:ext uri="{FF2B5EF4-FFF2-40B4-BE49-F238E27FC236}">
                <a16:creationId xmlns:a16="http://schemas.microsoft.com/office/drawing/2014/main" id="{A15525A6-1490-F706-41E7-651F1A9B9B48}"/>
              </a:ext>
            </a:extLst>
          </p:cNvPr>
          <p:cNvCxnSpPr/>
          <p:nvPr/>
        </p:nvCxnSpPr>
        <p:spPr>
          <a:xfrm>
            <a:off x="6096000" y="2432807"/>
            <a:ext cx="0" cy="3951215"/>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EDFCF92-E923-6208-FC2B-9BE527FC4251}"/>
              </a:ext>
            </a:extLst>
          </p:cNvPr>
          <p:cNvSpPr txBox="1"/>
          <p:nvPr/>
        </p:nvSpPr>
        <p:spPr>
          <a:xfrm>
            <a:off x="6427722" y="2207679"/>
            <a:ext cx="5764278" cy="1200329"/>
          </a:xfrm>
          <a:prstGeom prst="rect">
            <a:avLst/>
          </a:prstGeom>
          <a:noFill/>
        </p:spPr>
        <p:txBody>
          <a:bodyPr wrap="square" rtlCol="0">
            <a:spAutoFit/>
          </a:bodyPr>
          <a:lstStyle/>
          <a:p>
            <a:r>
              <a:rPr lang="en-US" dirty="0"/>
              <a:t>Surface roughness of photocathode is highly dependent on:</a:t>
            </a:r>
          </a:p>
          <a:p>
            <a:pPr marL="285750" indent="-285750">
              <a:buFont typeface="Arial" panose="020B0604020202020204" pitchFamily="34" charset="0"/>
              <a:buChar char="•"/>
            </a:pPr>
            <a:r>
              <a:rPr lang="en-US" u="sng" dirty="0"/>
              <a:t>Surface roughness of substrate</a:t>
            </a:r>
          </a:p>
          <a:p>
            <a:pPr marL="285750" indent="-285750">
              <a:buFont typeface="Arial" panose="020B0604020202020204" pitchFamily="34" charset="0"/>
              <a:buChar char="•"/>
            </a:pPr>
            <a:r>
              <a:rPr lang="en-US" dirty="0"/>
              <a:t>The growth method of Na-K-Sb film (Epitaxy layer)</a:t>
            </a:r>
          </a:p>
          <a:p>
            <a:r>
              <a:rPr lang="en-US" dirty="0"/>
              <a:t>(mismatch between substrate and Na-K-Sb crystal plane)</a:t>
            </a:r>
            <a:endParaRPr lang="en-DE" dirty="0"/>
          </a:p>
        </p:txBody>
      </p:sp>
      <p:sp>
        <p:nvSpPr>
          <p:cNvPr id="22" name="Rectangle 21">
            <a:extLst>
              <a:ext uri="{FF2B5EF4-FFF2-40B4-BE49-F238E27FC236}">
                <a16:creationId xmlns:a16="http://schemas.microsoft.com/office/drawing/2014/main" id="{76BC1A56-B1BD-AEE7-1DE7-3FDF74206D2C}"/>
              </a:ext>
            </a:extLst>
          </p:cNvPr>
          <p:cNvSpPr/>
          <p:nvPr/>
        </p:nvSpPr>
        <p:spPr>
          <a:xfrm>
            <a:off x="6931486" y="3716323"/>
            <a:ext cx="1308673" cy="9726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3" name="TextBox 22">
            <a:extLst>
              <a:ext uri="{FF2B5EF4-FFF2-40B4-BE49-F238E27FC236}">
                <a16:creationId xmlns:a16="http://schemas.microsoft.com/office/drawing/2014/main" id="{E8A18218-E4D9-04DA-DD86-8E367221BD25}"/>
              </a:ext>
            </a:extLst>
          </p:cNvPr>
          <p:cNvSpPr txBox="1"/>
          <p:nvPr/>
        </p:nvSpPr>
        <p:spPr>
          <a:xfrm>
            <a:off x="6664202" y="6167810"/>
            <a:ext cx="4683846" cy="369332"/>
          </a:xfrm>
          <a:prstGeom prst="rect">
            <a:avLst/>
          </a:prstGeom>
          <a:noFill/>
        </p:spPr>
        <p:txBody>
          <a:bodyPr wrap="none" rtlCol="0">
            <a:spAutoFit/>
          </a:bodyPr>
          <a:lstStyle/>
          <a:p>
            <a:r>
              <a:rPr lang="en-US" dirty="0"/>
              <a:t>Surface roughness of Mo substrate (Sq = 9.3nm)</a:t>
            </a:r>
            <a:endParaRPr lang="en-DE" dirty="0"/>
          </a:p>
        </p:txBody>
      </p:sp>
    </p:spTree>
    <p:extLst>
      <p:ext uri="{BB962C8B-B14F-4D97-AF65-F5344CB8AC3E}">
        <p14:creationId xmlns:p14="http://schemas.microsoft.com/office/powerpoint/2010/main" val="1830691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D5D4824-9D40-8FD7-FFDD-A65B923136BD}"/>
              </a:ext>
            </a:extLst>
          </p:cNvPr>
          <p:cNvPicPr>
            <a:picLocks noChangeAspect="1"/>
          </p:cNvPicPr>
          <p:nvPr/>
        </p:nvPicPr>
        <p:blipFill>
          <a:blip r:embed="rId3"/>
          <a:stretch>
            <a:fillRect/>
          </a:stretch>
        </p:blipFill>
        <p:spPr>
          <a:xfrm>
            <a:off x="6955563" y="3408008"/>
            <a:ext cx="4101124" cy="2820819"/>
          </a:xfrm>
          <a:prstGeom prst="rect">
            <a:avLst/>
          </a:prstGeom>
        </p:spPr>
      </p:pic>
      <p:sp>
        <p:nvSpPr>
          <p:cNvPr id="4" name="Text Placeholder 3">
            <a:extLst>
              <a:ext uri="{FF2B5EF4-FFF2-40B4-BE49-F238E27FC236}">
                <a16:creationId xmlns:a16="http://schemas.microsoft.com/office/drawing/2014/main" id="{A32406CA-6AD2-60CD-5D77-C3177752A524}"/>
              </a:ext>
            </a:extLst>
          </p:cNvPr>
          <p:cNvSpPr>
            <a:spLocks noGrp="1"/>
          </p:cNvSpPr>
          <p:nvPr>
            <p:ph type="body" sz="quarter" idx="13"/>
          </p:nvPr>
        </p:nvSpPr>
        <p:spPr>
          <a:xfrm>
            <a:off x="577850" y="288926"/>
            <a:ext cx="8658429" cy="340248"/>
          </a:xfrm>
        </p:spPr>
        <p:txBody>
          <a:bodyPr/>
          <a:lstStyle/>
          <a:p>
            <a:r>
              <a:rPr lang="en-US" b="1" dirty="0">
                <a:solidFill>
                  <a:schemeClr val="tx2"/>
                </a:solidFill>
              </a:rPr>
              <a:t>Task 5: Surface roughness and Beam Emittance measurement</a:t>
            </a:r>
            <a:endParaRPr lang="en-DE" dirty="0"/>
          </a:p>
        </p:txBody>
      </p:sp>
      <p:sp>
        <p:nvSpPr>
          <p:cNvPr id="9" name="TextBox 8">
            <a:extLst>
              <a:ext uri="{FF2B5EF4-FFF2-40B4-BE49-F238E27FC236}">
                <a16:creationId xmlns:a16="http://schemas.microsoft.com/office/drawing/2014/main" id="{5B039827-75B3-B7BB-0E20-4A4478EE098A}"/>
              </a:ext>
            </a:extLst>
          </p:cNvPr>
          <p:cNvSpPr txBox="1"/>
          <p:nvPr/>
        </p:nvSpPr>
        <p:spPr>
          <a:xfrm>
            <a:off x="2809310" y="839254"/>
            <a:ext cx="6828216" cy="1200329"/>
          </a:xfrm>
          <a:prstGeom prst="rect">
            <a:avLst/>
          </a:prstGeom>
          <a:noFill/>
        </p:spPr>
        <p:txBody>
          <a:bodyPr wrap="none" rtlCol="0">
            <a:spAutoFit/>
          </a:bodyPr>
          <a:lstStyle/>
          <a:p>
            <a:r>
              <a:rPr lang="en-US" dirty="0"/>
              <a:t>Emittance of electron beam contributed by photocathode:</a:t>
            </a:r>
          </a:p>
          <a:p>
            <a:pPr marL="285750" indent="-285750">
              <a:buFont typeface="Arial" panose="020B0604020202020204" pitchFamily="34" charset="0"/>
              <a:buChar char="•"/>
            </a:pPr>
            <a:r>
              <a:rPr lang="en-US" dirty="0"/>
              <a:t>Surface roughness (SR), and</a:t>
            </a:r>
          </a:p>
          <a:p>
            <a:pPr marL="285750" indent="-285750">
              <a:buFont typeface="Arial" panose="020B0604020202020204" pitchFamily="34" charset="0"/>
              <a:buChar char="•"/>
            </a:pPr>
            <a:r>
              <a:rPr lang="en-US" dirty="0"/>
              <a:t>Energy of incident electrons and work function of the photocathode</a:t>
            </a:r>
          </a:p>
          <a:p>
            <a:endParaRPr lang="en-DE" dirty="0"/>
          </a:p>
        </p:txBody>
      </p:sp>
      <p:cxnSp>
        <p:nvCxnSpPr>
          <p:cNvPr id="14" name="Straight Connector 13">
            <a:extLst>
              <a:ext uri="{FF2B5EF4-FFF2-40B4-BE49-F238E27FC236}">
                <a16:creationId xmlns:a16="http://schemas.microsoft.com/office/drawing/2014/main" id="{A15525A6-1490-F706-41E7-651F1A9B9B48}"/>
              </a:ext>
            </a:extLst>
          </p:cNvPr>
          <p:cNvCxnSpPr/>
          <p:nvPr/>
        </p:nvCxnSpPr>
        <p:spPr>
          <a:xfrm>
            <a:off x="6096000" y="2432807"/>
            <a:ext cx="0" cy="3951215"/>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EDFCF92-E923-6208-FC2B-9BE527FC4251}"/>
              </a:ext>
            </a:extLst>
          </p:cNvPr>
          <p:cNvSpPr txBox="1"/>
          <p:nvPr/>
        </p:nvSpPr>
        <p:spPr>
          <a:xfrm>
            <a:off x="6427722" y="2207679"/>
            <a:ext cx="5764278" cy="1200329"/>
          </a:xfrm>
          <a:prstGeom prst="rect">
            <a:avLst/>
          </a:prstGeom>
          <a:noFill/>
        </p:spPr>
        <p:txBody>
          <a:bodyPr wrap="square" rtlCol="0">
            <a:spAutoFit/>
          </a:bodyPr>
          <a:lstStyle/>
          <a:p>
            <a:r>
              <a:rPr lang="en-US" dirty="0"/>
              <a:t>Surface roughness of photocathode is highly dependent on:</a:t>
            </a:r>
          </a:p>
          <a:p>
            <a:pPr marL="285750" indent="-285750">
              <a:buFont typeface="Arial" panose="020B0604020202020204" pitchFamily="34" charset="0"/>
              <a:buChar char="•"/>
            </a:pPr>
            <a:r>
              <a:rPr lang="en-US" u="sng" dirty="0"/>
              <a:t>Surface roughness of substrate</a:t>
            </a:r>
          </a:p>
          <a:p>
            <a:pPr marL="285750" indent="-285750">
              <a:buFont typeface="Arial" panose="020B0604020202020204" pitchFamily="34" charset="0"/>
              <a:buChar char="•"/>
            </a:pPr>
            <a:r>
              <a:rPr lang="en-US" dirty="0"/>
              <a:t>The growth method of Na-K-Sb film (Epitaxy layer)</a:t>
            </a:r>
          </a:p>
          <a:p>
            <a:r>
              <a:rPr lang="en-US" dirty="0"/>
              <a:t>(mismatch between substrate and Na-K-Sb crystal plane)</a:t>
            </a:r>
            <a:endParaRPr lang="en-DE" dirty="0"/>
          </a:p>
        </p:txBody>
      </p:sp>
      <p:sp>
        <p:nvSpPr>
          <p:cNvPr id="22" name="Rectangle 21">
            <a:extLst>
              <a:ext uri="{FF2B5EF4-FFF2-40B4-BE49-F238E27FC236}">
                <a16:creationId xmlns:a16="http://schemas.microsoft.com/office/drawing/2014/main" id="{76BC1A56-B1BD-AEE7-1DE7-3FDF74206D2C}"/>
              </a:ext>
            </a:extLst>
          </p:cNvPr>
          <p:cNvSpPr/>
          <p:nvPr/>
        </p:nvSpPr>
        <p:spPr>
          <a:xfrm>
            <a:off x="6931486" y="3716323"/>
            <a:ext cx="1308673" cy="9726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3" name="TextBox 22">
            <a:extLst>
              <a:ext uri="{FF2B5EF4-FFF2-40B4-BE49-F238E27FC236}">
                <a16:creationId xmlns:a16="http://schemas.microsoft.com/office/drawing/2014/main" id="{E8A18218-E4D9-04DA-DD86-8E367221BD25}"/>
              </a:ext>
            </a:extLst>
          </p:cNvPr>
          <p:cNvSpPr txBox="1"/>
          <p:nvPr/>
        </p:nvSpPr>
        <p:spPr>
          <a:xfrm>
            <a:off x="6664202" y="6167810"/>
            <a:ext cx="4683846" cy="369332"/>
          </a:xfrm>
          <a:prstGeom prst="rect">
            <a:avLst/>
          </a:prstGeom>
          <a:noFill/>
        </p:spPr>
        <p:txBody>
          <a:bodyPr wrap="none" rtlCol="0">
            <a:spAutoFit/>
          </a:bodyPr>
          <a:lstStyle/>
          <a:p>
            <a:r>
              <a:rPr lang="en-US" dirty="0"/>
              <a:t>Surface roughness of Mo substrate (Sq = 9.3nm)</a:t>
            </a:r>
            <a:endParaRPr lang="en-DE" dirty="0"/>
          </a:p>
        </p:txBody>
      </p:sp>
      <p:pic>
        <p:nvPicPr>
          <p:cNvPr id="2" name="Picture 1">
            <a:extLst>
              <a:ext uri="{FF2B5EF4-FFF2-40B4-BE49-F238E27FC236}">
                <a16:creationId xmlns:a16="http://schemas.microsoft.com/office/drawing/2014/main" id="{53CF09CF-1A78-A8EC-4723-00346627157D}"/>
              </a:ext>
            </a:extLst>
          </p:cNvPr>
          <p:cNvPicPr>
            <a:picLocks noChangeAspect="1"/>
          </p:cNvPicPr>
          <p:nvPr/>
        </p:nvPicPr>
        <p:blipFill>
          <a:blip r:embed="rId4"/>
          <a:stretch>
            <a:fillRect/>
          </a:stretch>
        </p:blipFill>
        <p:spPr>
          <a:xfrm>
            <a:off x="788457" y="2432807"/>
            <a:ext cx="3946541" cy="3339843"/>
          </a:xfrm>
          <a:prstGeom prst="rect">
            <a:avLst/>
          </a:prstGeom>
        </p:spPr>
      </p:pic>
      <p:sp>
        <p:nvSpPr>
          <p:cNvPr id="3" name="TextBox 2">
            <a:extLst>
              <a:ext uri="{FF2B5EF4-FFF2-40B4-BE49-F238E27FC236}">
                <a16:creationId xmlns:a16="http://schemas.microsoft.com/office/drawing/2014/main" id="{3F952933-C9CF-536B-A56E-071591F2D5AB}"/>
              </a:ext>
            </a:extLst>
          </p:cNvPr>
          <p:cNvSpPr txBox="1"/>
          <p:nvPr/>
        </p:nvSpPr>
        <p:spPr>
          <a:xfrm>
            <a:off x="2957880" y="2703838"/>
            <a:ext cx="2806399" cy="369332"/>
          </a:xfrm>
          <a:prstGeom prst="rect">
            <a:avLst/>
          </a:prstGeom>
          <a:noFill/>
        </p:spPr>
        <p:txBody>
          <a:bodyPr wrap="square" rtlCol="0">
            <a:spAutoFit/>
          </a:bodyPr>
          <a:lstStyle/>
          <a:p>
            <a:r>
              <a:rPr lang="en-US" dirty="0"/>
              <a:t>M1.6 Ti screws form NBK</a:t>
            </a:r>
            <a:endParaRPr lang="en-DE" dirty="0"/>
          </a:p>
        </p:txBody>
      </p:sp>
      <p:sp>
        <p:nvSpPr>
          <p:cNvPr id="5" name="TextBox 4">
            <a:extLst>
              <a:ext uri="{FF2B5EF4-FFF2-40B4-BE49-F238E27FC236}">
                <a16:creationId xmlns:a16="http://schemas.microsoft.com/office/drawing/2014/main" id="{EA4E4879-C1AB-420B-B813-A0635FCA48D7}"/>
              </a:ext>
            </a:extLst>
          </p:cNvPr>
          <p:cNvSpPr txBox="1"/>
          <p:nvPr/>
        </p:nvSpPr>
        <p:spPr>
          <a:xfrm>
            <a:off x="3434463" y="3339725"/>
            <a:ext cx="2093336" cy="646331"/>
          </a:xfrm>
          <a:prstGeom prst="rect">
            <a:avLst/>
          </a:prstGeom>
          <a:noFill/>
        </p:spPr>
        <p:txBody>
          <a:bodyPr wrap="square" rtlCol="0">
            <a:spAutoFit/>
          </a:bodyPr>
          <a:lstStyle/>
          <a:p>
            <a:r>
              <a:rPr lang="en-US" dirty="0"/>
              <a:t>0.1mm Mo leaf spring (workshop)</a:t>
            </a:r>
            <a:endParaRPr lang="en-DE" dirty="0"/>
          </a:p>
        </p:txBody>
      </p:sp>
      <p:sp>
        <p:nvSpPr>
          <p:cNvPr id="6" name="TextBox 5">
            <a:extLst>
              <a:ext uri="{FF2B5EF4-FFF2-40B4-BE49-F238E27FC236}">
                <a16:creationId xmlns:a16="http://schemas.microsoft.com/office/drawing/2014/main" id="{27BAAC63-11C9-046E-8A04-756B14DB5BCB}"/>
              </a:ext>
            </a:extLst>
          </p:cNvPr>
          <p:cNvSpPr txBox="1"/>
          <p:nvPr/>
        </p:nvSpPr>
        <p:spPr>
          <a:xfrm>
            <a:off x="3972431" y="4449085"/>
            <a:ext cx="2093336" cy="369332"/>
          </a:xfrm>
          <a:prstGeom prst="rect">
            <a:avLst/>
          </a:prstGeom>
          <a:noFill/>
        </p:spPr>
        <p:txBody>
          <a:bodyPr wrap="square" rtlCol="0">
            <a:spAutoFit/>
          </a:bodyPr>
          <a:lstStyle/>
          <a:p>
            <a:r>
              <a:rPr lang="en-US" dirty="0"/>
              <a:t>Mo plug</a:t>
            </a:r>
            <a:endParaRPr lang="en-DE" dirty="0"/>
          </a:p>
        </p:txBody>
      </p:sp>
      <p:sp>
        <p:nvSpPr>
          <p:cNvPr id="7" name="TextBox 6">
            <a:extLst>
              <a:ext uri="{FF2B5EF4-FFF2-40B4-BE49-F238E27FC236}">
                <a16:creationId xmlns:a16="http://schemas.microsoft.com/office/drawing/2014/main" id="{418C21A8-9DC7-971F-1424-4D9C4142CF76}"/>
              </a:ext>
            </a:extLst>
          </p:cNvPr>
          <p:cNvSpPr txBox="1"/>
          <p:nvPr/>
        </p:nvSpPr>
        <p:spPr>
          <a:xfrm>
            <a:off x="843952" y="5951750"/>
            <a:ext cx="4597602" cy="646331"/>
          </a:xfrm>
          <a:prstGeom prst="rect">
            <a:avLst/>
          </a:prstGeom>
          <a:noFill/>
        </p:spPr>
        <p:txBody>
          <a:bodyPr wrap="square" rtlCol="0">
            <a:spAutoFit/>
          </a:bodyPr>
          <a:lstStyle/>
          <a:p>
            <a:r>
              <a:rPr lang="en-US" dirty="0"/>
              <a:t>Plug design for holding smoother substrate </a:t>
            </a:r>
          </a:p>
          <a:p>
            <a:r>
              <a:rPr lang="en-US" dirty="0"/>
              <a:t>(Si, </a:t>
            </a:r>
            <a:r>
              <a:rPr lang="en-US" dirty="0" err="1"/>
              <a:t>SiC</a:t>
            </a:r>
            <a:r>
              <a:rPr lang="en-US" dirty="0"/>
              <a:t>, with Ra&lt;0.1nm)</a:t>
            </a:r>
            <a:endParaRPr lang="en-DE" dirty="0"/>
          </a:p>
        </p:txBody>
      </p:sp>
    </p:spTree>
    <p:extLst>
      <p:ext uri="{BB962C8B-B14F-4D97-AF65-F5344CB8AC3E}">
        <p14:creationId xmlns:p14="http://schemas.microsoft.com/office/powerpoint/2010/main" val="4100170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graph of energy&#10;&#10;Description automatically generated">
            <a:extLst>
              <a:ext uri="{FF2B5EF4-FFF2-40B4-BE49-F238E27FC236}">
                <a16:creationId xmlns:a16="http://schemas.microsoft.com/office/drawing/2014/main" id="{AAF85585-3786-2ACE-3D75-58A98C051B42}"/>
              </a:ext>
            </a:extLst>
          </p:cNvPr>
          <p:cNvPicPr>
            <a:picLocks noChangeAspect="1"/>
          </p:cNvPicPr>
          <p:nvPr/>
        </p:nvPicPr>
        <p:blipFill rotWithShape="1">
          <a:blip r:embed="rId3">
            <a:extLst>
              <a:ext uri="{28A0092B-C50C-407E-A947-70E740481C1C}">
                <a14:useLocalDpi xmlns:a14="http://schemas.microsoft.com/office/drawing/2010/main" val="0"/>
              </a:ext>
            </a:extLst>
          </a:blip>
          <a:srcRect l="4723"/>
          <a:stretch/>
        </p:blipFill>
        <p:spPr>
          <a:xfrm>
            <a:off x="116563" y="706171"/>
            <a:ext cx="6110804" cy="5018768"/>
          </a:xfrm>
          <a:prstGeom prst="rect">
            <a:avLst/>
          </a:prstGeom>
        </p:spPr>
      </p:pic>
      <p:sp>
        <p:nvSpPr>
          <p:cNvPr id="18" name="TextBox 12">
            <a:extLst>
              <a:ext uri="{FF2B5EF4-FFF2-40B4-BE49-F238E27FC236}">
                <a16:creationId xmlns:a16="http://schemas.microsoft.com/office/drawing/2014/main" id="{5E53A69B-2F3C-D3E0-0147-57810EA5B1B4}"/>
              </a:ext>
            </a:extLst>
          </p:cNvPr>
          <p:cNvSpPr txBox="1"/>
          <p:nvPr/>
        </p:nvSpPr>
        <p:spPr>
          <a:xfrm>
            <a:off x="7164614" y="934253"/>
            <a:ext cx="39065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Chemical composition change after heating</a:t>
            </a:r>
            <a:endParaRPr kumimoji="0" lang="en-DE"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TextBox 16">
            <a:extLst>
              <a:ext uri="{FF2B5EF4-FFF2-40B4-BE49-F238E27FC236}">
                <a16:creationId xmlns:a16="http://schemas.microsoft.com/office/drawing/2014/main" id="{5A76B872-09E9-1B14-98C2-ACEF04724340}"/>
              </a:ext>
            </a:extLst>
          </p:cNvPr>
          <p:cNvSpPr txBox="1"/>
          <p:nvPr/>
        </p:nvSpPr>
        <p:spPr>
          <a:xfrm>
            <a:off x="6258187" y="4452442"/>
            <a:ext cx="5817250" cy="646331"/>
          </a:xfrm>
          <a:prstGeom prst="rect">
            <a:avLst/>
          </a:prstGeom>
          <a:solidFill>
            <a:schemeClr val="bg1">
              <a:lumMod val="95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a:ea typeface="等线" panose="02010600030101010101" pitchFamily="2" charset="-122"/>
                <a:cs typeface="+mn-cs"/>
              </a:rPr>
              <a:t>Photocurrent decreases at higher temperature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Peak broadening of Sb 3d peak after heating up to </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130°C </a:t>
            </a:r>
          </a:p>
        </p:txBody>
      </p:sp>
      <p:graphicFrame>
        <p:nvGraphicFramePr>
          <p:cNvPr id="5" name="Table 4">
            <a:extLst>
              <a:ext uri="{FF2B5EF4-FFF2-40B4-BE49-F238E27FC236}">
                <a16:creationId xmlns:a16="http://schemas.microsoft.com/office/drawing/2014/main" id="{3AC700DA-0F8F-9BAF-B331-57B2EB09B8ED}"/>
              </a:ext>
            </a:extLst>
          </p:cNvPr>
          <p:cNvGraphicFramePr>
            <a:graphicFrameLocks noGrp="1"/>
          </p:cNvGraphicFramePr>
          <p:nvPr/>
        </p:nvGraphicFramePr>
        <p:xfrm>
          <a:off x="6160309" y="1272807"/>
          <a:ext cx="5915128" cy="3018890"/>
        </p:xfrm>
        <a:graphic>
          <a:graphicData uri="http://schemas.openxmlformats.org/drawingml/2006/table">
            <a:tbl>
              <a:tblPr>
                <a:tableStyleId>{8EC20E35-A176-4012-BC5E-935CFFF8708E}</a:tableStyleId>
              </a:tblPr>
              <a:tblGrid>
                <a:gridCol w="1166900">
                  <a:extLst>
                    <a:ext uri="{9D8B030D-6E8A-4147-A177-3AD203B41FA5}">
                      <a16:colId xmlns:a16="http://schemas.microsoft.com/office/drawing/2014/main" val="264055042"/>
                    </a:ext>
                  </a:extLst>
                </a:gridCol>
                <a:gridCol w="1166900">
                  <a:extLst>
                    <a:ext uri="{9D8B030D-6E8A-4147-A177-3AD203B41FA5}">
                      <a16:colId xmlns:a16="http://schemas.microsoft.com/office/drawing/2014/main" val="1416299243"/>
                    </a:ext>
                  </a:extLst>
                </a:gridCol>
                <a:gridCol w="884298">
                  <a:extLst>
                    <a:ext uri="{9D8B030D-6E8A-4147-A177-3AD203B41FA5}">
                      <a16:colId xmlns:a16="http://schemas.microsoft.com/office/drawing/2014/main" val="89968415"/>
                    </a:ext>
                  </a:extLst>
                </a:gridCol>
                <a:gridCol w="775005">
                  <a:extLst>
                    <a:ext uri="{9D8B030D-6E8A-4147-A177-3AD203B41FA5}">
                      <a16:colId xmlns:a16="http://schemas.microsoft.com/office/drawing/2014/main" val="775329130"/>
                    </a:ext>
                  </a:extLst>
                </a:gridCol>
                <a:gridCol w="705452">
                  <a:extLst>
                    <a:ext uri="{9D8B030D-6E8A-4147-A177-3AD203B41FA5}">
                      <a16:colId xmlns:a16="http://schemas.microsoft.com/office/drawing/2014/main" val="3459513732"/>
                    </a:ext>
                  </a:extLst>
                </a:gridCol>
                <a:gridCol w="1216573">
                  <a:extLst>
                    <a:ext uri="{9D8B030D-6E8A-4147-A177-3AD203B41FA5}">
                      <a16:colId xmlns:a16="http://schemas.microsoft.com/office/drawing/2014/main" val="3580909592"/>
                    </a:ext>
                  </a:extLst>
                </a:gridCol>
              </a:tblGrid>
              <a:tr h="431270">
                <a:tc rowSpan="2">
                  <a:txBody>
                    <a:bodyPr/>
                    <a:lstStyle/>
                    <a:p>
                      <a:pPr algn="ctr" fontAlgn="b"/>
                      <a:r>
                        <a:rPr lang="en-US" sz="1600" b="0" i="0" u="none" strike="noStrike" dirty="0">
                          <a:solidFill>
                            <a:schemeClr val="tx1"/>
                          </a:solidFill>
                          <a:effectLst/>
                          <a:latin typeface="+mn-lt"/>
                        </a:rPr>
                        <a:t>WH17</a:t>
                      </a:r>
                      <a:endParaRPr lang="en-DE" sz="1600" b="0" i="0" u="none" strike="noStrike" dirty="0">
                        <a:solidFill>
                          <a:schemeClr val="tx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fontAlgn="b"/>
                      <a:r>
                        <a:rPr lang="en-US" sz="1600" b="0" i="0" u="none" strike="noStrike" dirty="0">
                          <a:solidFill>
                            <a:schemeClr val="tx1"/>
                          </a:solidFill>
                          <a:effectLst/>
                          <a:latin typeface="+mn-lt"/>
                        </a:rPr>
                        <a:t>QE</a:t>
                      </a:r>
                    </a:p>
                    <a:p>
                      <a:pPr algn="ctr" fontAlgn="b"/>
                      <a:r>
                        <a:rPr lang="en-US" sz="1600" b="0" i="0" u="none" strike="noStrike" dirty="0">
                          <a:solidFill>
                            <a:schemeClr val="tx1"/>
                          </a:solidFill>
                          <a:effectLst/>
                          <a:latin typeface="+mn-lt"/>
                        </a:rPr>
                        <a:t>515nm</a:t>
                      </a:r>
                    </a:p>
                    <a:p>
                      <a:pPr algn="ctr" fontAlgn="b"/>
                      <a:r>
                        <a:rPr lang="en-US" sz="1600" b="0" i="0" u="none" strike="noStrike" dirty="0">
                          <a:solidFill>
                            <a:schemeClr val="tx1"/>
                          </a:solidFill>
                          <a:effectLst/>
                          <a:latin typeface="+mn-lt"/>
                        </a:rPr>
                        <a:t>at RT</a:t>
                      </a:r>
                      <a:endParaRPr lang="en-DE"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4">
                  <a:txBody>
                    <a:bodyPr/>
                    <a:lstStyle/>
                    <a:p>
                      <a:pPr algn="ctr" fontAlgn="b"/>
                      <a:r>
                        <a:rPr lang="en-US" sz="1600" u="none" strike="noStrike" dirty="0">
                          <a:solidFill>
                            <a:schemeClr val="tx1"/>
                          </a:solidFill>
                          <a:effectLst/>
                          <a:latin typeface="+mn-lt"/>
                        </a:rPr>
                        <a:t>XPS stoichiometry content</a:t>
                      </a:r>
                      <a:endParaRPr lang="en-US" sz="1600" b="0" i="0" u="none" strike="noStrike" dirty="0">
                        <a:solidFill>
                          <a:schemeClr val="tx1"/>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hMerge="1">
                  <a:txBody>
                    <a:bodyPr/>
                    <a:lstStyle/>
                    <a:p>
                      <a:endParaRPr lang="en-DE"/>
                    </a:p>
                  </a:txBody>
                  <a:tcPr>
                    <a:lnL>
                      <a:noFill/>
                    </a:lnL>
                  </a:tcPr>
                </a:tc>
                <a:tc hMerge="1">
                  <a:txBody>
                    <a:bodyPr/>
                    <a:lstStyle/>
                    <a:p>
                      <a:endParaRPr lang="en-DE"/>
                    </a:p>
                  </a:txBody>
                  <a:tcPr/>
                </a:tc>
                <a:tc hMerge="1">
                  <a:txBody>
                    <a:bodyPr/>
                    <a:lstStyle/>
                    <a:p>
                      <a:endParaRPr lang="en-DE"/>
                    </a:p>
                  </a:txBody>
                  <a:tcPr/>
                </a:tc>
                <a:extLst>
                  <a:ext uri="{0D108BD9-81ED-4DB2-BD59-A6C34878D82A}">
                    <a16:rowId xmlns:a16="http://schemas.microsoft.com/office/drawing/2014/main" val="961076440"/>
                  </a:ext>
                </a:extLst>
              </a:tr>
              <a:tr h="431270">
                <a:tc vMerge="1">
                  <a:txBody>
                    <a:bodyPr/>
                    <a:lstStyle/>
                    <a:p>
                      <a:endParaRPr lang="en-DE"/>
                    </a:p>
                  </a:txBody>
                  <a:tcPr/>
                </a:tc>
                <a:tc vMerge="1">
                  <a:txBody>
                    <a:bodyPr/>
                    <a:lstStyle/>
                    <a:p>
                      <a:endParaRPr lang="en-DE"/>
                    </a:p>
                  </a:txBody>
                  <a:tcPr/>
                </a:tc>
                <a:tc>
                  <a:txBody>
                    <a:bodyPr/>
                    <a:lstStyle/>
                    <a:p>
                      <a:pPr algn="ctr" fontAlgn="b"/>
                      <a:r>
                        <a:rPr lang="en-US" sz="1600" u="none" strike="noStrike" dirty="0">
                          <a:solidFill>
                            <a:schemeClr val="tx1"/>
                          </a:solidFill>
                          <a:effectLst/>
                          <a:latin typeface="+mn-lt"/>
                        </a:rPr>
                        <a:t>Na (1s)</a:t>
                      </a:r>
                      <a:endParaRPr lang="en-US"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solidFill>
                            <a:schemeClr val="tx1"/>
                          </a:solidFill>
                          <a:effectLst/>
                          <a:latin typeface="+mn-lt"/>
                        </a:rPr>
                        <a:t>K</a:t>
                      </a:r>
                      <a:endParaRPr lang="en-US" sz="1600" b="0" i="0" u="none" strike="noStrike" dirty="0">
                        <a:solidFill>
                          <a:schemeClr val="tx1"/>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a:t>
                      </a:r>
                      <a:r>
                        <a:rPr lang="en-US" sz="1600" u="none" strike="noStrike" dirty="0" err="1">
                          <a:effectLst/>
                          <a:latin typeface="+mn-lt"/>
                        </a:rPr>
                        <a:t>Na+K</a:t>
                      </a:r>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9987321"/>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Day 18</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chemeClr val="tx1"/>
                          </a:solidFill>
                          <a:effectLst/>
                          <a:latin typeface="+mn-lt"/>
                        </a:rPr>
                        <a:t>1.6</a:t>
                      </a: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chemeClr val="tx1"/>
                          </a:solidFill>
                          <a:effectLst/>
                          <a:latin typeface="+mn-lt"/>
                        </a:rPr>
                        <a:t>1.9</a:t>
                      </a: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u="none" strike="noStrike" dirty="0">
                          <a:solidFill>
                            <a:srgbClr val="000000"/>
                          </a:solidFill>
                          <a:effectLst/>
                        </a:rPr>
                        <a:t>1.0</a:t>
                      </a: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u="none" strike="noStrike" dirty="0">
                          <a:solidFill>
                            <a:srgbClr val="000000"/>
                          </a:solidFill>
                          <a:effectLst/>
                        </a:rPr>
                        <a:t>3.5</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53220561"/>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70°C24h</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1.5</a:t>
                      </a: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chemeClr val="tx1"/>
                          </a:solidFill>
                          <a:effectLst/>
                          <a:latin typeface="+mn-lt"/>
                        </a:rPr>
                        <a:t>1.9</a:t>
                      </a:r>
                      <a:endParaRPr lang="en-DE" sz="1600" b="0" i="0" u="none" strike="noStrike" dirty="0">
                        <a:solidFill>
                          <a:schemeClr val="tx1"/>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3.4</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3752129609"/>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90°C24h</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1.6</a:t>
                      </a:r>
                      <a:endParaRPr lang="en-DE"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chemeClr val="tx1"/>
                          </a:solidFill>
                          <a:effectLst/>
                          <a:latin typeface="+mn-lt"/>
                        </a:rPr>
                        <a:t>1.8</a:t>
                      </a:r>
                      <a:endParaRPr lang="en-DE" sz="1600" b="0" i="0" u="none" strike="noStrike" dirty="0">
                        <a:solidFill>
                          <a:schemeClr val="tx1"/>
                        </a:solidFill>
                        <a:effectLst/>
                        <a:latin typeface="+mn-lt"/>
                      </a:endParaRPr>
                    </a:p>
                  </a:txBody>
                  <a:tcPr marL="6350" marR="6350" marT="6350" marB="0" anchor="ctr"/>
                </a:tc>
                <a:tc>
                  <a:txBody>
                    <a:bodyPr/>
                    <a:lstStyle/>
                    <a:p>
                      <a:pPr algn="ctr" fontAlgn="b"/>
                      <a:r>
                        <a:rPr lang="en-US" sz="1600" b="0" u="none" strike="noStrike" dirty="0">
                          <a:solidFill>
                            <a:srgbClr val="000000"/>
                          </a:solidFill>
                          <a:effectLs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u="none" strike="noStrike" dirty="0">
                          <a:solidFill>
                            <a:srgbClr val="000000"/>
                          </a:solidFill>
                          <a:effectLst/>
                        </a:rPr>
                        <a:t>3.4</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785836333"/>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110°C24h</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0.8%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1.8</a:t>
                      </a:r>
                      <a:endParaRPr lang="en-DE"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chemeClr val="tx1"/>
                          </a:solidFill>
                          <a:effectLst/>
                          <a:latin typeface="+mn-lt"/>
                        </a:rPr>
                        <a:t>1.7</a:t>
                      </a:r>
                      <a:endParaRPr lang="en-DE" sz="1600" b="0" i="0" u="none" strike="noStrike" dirty="0">
                        <a:solidFill>
                          <a:schemeClr val="tx1"/>
                        </a:solidFill>
                        <a:effectLst/>
                        <a:latin typeface="+mn-lt"/>
                      </a:endParaRPr>
                    </a:p>
                  </a:txBody>
                  <a:tcPr marL="6350" marR="6350" marT="6350" marB="0" anchor="ctr"/>
                </a:tc>
                <a:tc>
                  <a:txBody>
                    <a:bodyPr/>
                    <a:lstStyle/>
                    <a:p>
                      <a:pPr algn="ctr" fontAlgn="b"/>
                      <a:r>
                        <a:rPr lang="en-US" sz="1600" b="0" u="none" strike="noStrike" dirty="0">
                          <a:solidFill>
                            <a:srgbClr val="000000"/>
                          </a:solidFill>
                          <a:effectLs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u="none" strike="noStrike" dirty="0">
                          <a:solidFill>
                            <a:srgbClr val="000000"/>
                          </a:solidFill>
                          <a:effectLst/>
                        </a:rPr>
                        <a:t>3.5</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3067336174"/>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130°C24h</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0.5%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1.7</a:t>
                      </a: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rgbClr val="FF0000"/>
                          </a:solidFill>
                          <a:effectLst/>
                          <a:latin typeface="+mn-lt"/>
                        </a:rPr>
                        <a:t>1.4</a:t>
                      </a:r>
                    </a:p>
                  </a:txBody>
                  <a:tcPr marL="6350" marR="6350" marT="6350" marB="0" anchor="ct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3.1</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1067615087"/>
                  </a:ext>
                </a:extLst>
              </a:tr>
            </a:tbl>
          </a:graphicData>
        </a:graphic>
      </p:graphicFrame>
      <p:sp>
        <p:nvSpPr>
          <p:cNvPr id="6" name="TextBox 5">
            <a:extLst>
              <a:ext uri="{FF2B5EF4-FFF2-40B4-BE49-F238E27FC236}">
                <a16:creationId xmlns:a16="http://schemas.microsoft.com/office/drawing/2014/main" id="{1D281B99-819D-5889-73FB-6E316E3C81FF}"/>
              </a:ext>
            </a:extLst>
          </p:cNvPr>
          <p:cNvSpPr txBox="1"/>
          <p:nvPr/>
        </p:nvSpPr>
        <p:spPr>
          <a:xfrm>
            <a:off x="895314" y="5585193"/>
            <a:ext cx="469524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XPS spectrum of Sb 3d for Na-K-Sb films (WH17)</a:t>
            </a:r>
            <a:endParaRPr kumimoji="0" lang="en-D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CD661A4-099F-5EBD-9E43-DA99E0ACFAB7}"/>
              </a:ext>
            </a:extLst>
          </p:cNvPr>
          <p:cNvSpPr txBox="1"/>
          <p:nvPr/>
        </p:nvSpPr>
        <p:spPr>
          <a:xfrm>
            <a:off x="2605757" y="1580870"/>
            <a:ext cx="1582009" cy="1200329"/>
          </a:xfrm>
          <a:prstGeom prst="rect">
            <a:avLst/>
          </a:prstGeom>
          <a:solidFill>
            <a:schemeClr val="bg1">
              <a:lumMod val="95000"/>
            </a:schemeClr>
          </a:solidFill>
        </p:spPr>
        <p:txBody>
          <a:bodyPr wrap="square" rtlCol="0">
            <a:spAutoFit/>
          </a:bodyPr>
          <a:lstStyle>
            <a:defPPr>
              <a:defRPr lang="de-DE"/>
            </a:defPPr>
            <a:lvl1pPr marL="285750" indent="-285750">
              <a:buFont typeface="Arial" panose="020B0604020202020204" pitchFamily="34" charset="0"/>
              <a:buChar cha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 second peak appears after heating up to </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130°C </a:t>
            </a:r>
            <a:endParaRPr kumimoji="0" lang="en-DE"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Arrow: Down 7">
            <a:extLst>
              <a:ext uri="{FF2B5EF4-FFF2-40B4-BE49-F238E27FC236}">
                <a16:creationId xmlns:a16="http://schemas.microsoft.com/office/drawing/2014/main" id="{C8D84D81-FE0A-B267-D783-B65EBF908D0A}"/>
              </a:ext>
            </a:extLst>
          </p:cNvPr>
          <p:cNvSpPr/>
          <p:nvPr/>
        </p:nvSpPr>
        <p:spPr>
          <a:xfrm rot="19413714">
            <a:off x="3419912" y="2907981"/>
            <a:ext cx="254442" cy="860650"/>
          </a:xfrm>
          <a:prstGeom prst="downArrow">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5EE6C3A-6773-28D5-3521-5A84590FB3E3}"/>
              </a:ext>
            </a:extLst>
          </p:cNvPr>
          <p:cNvSpPr txBox="1"/>
          <p:nvPr/>
        </p:nvSpPr>
        <p:spPr>
          <a:xfrm>
            <a:off x="2821380" y="3813864"/>
            <a:ext cx="5966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 1s</a:t>
            </a:r>
          </a:p>
        </p:txBody>
      </p:sp>
      <p:sp>
        <p:nvSpPr>
          <p:cNvPr id="11" name="Oval 10">
            <a:extLst>
              <a:ext uri="{FF2B5EF4-FFF2-40B4-BE49-F238E27FC236}">
                <a16:creationId xmlns:a16="http://schemas.microsoft.com/office/drawing/2014/main" id="{6E74BA12-248F-7453-8310-D691A273F3B7}"/>
              </a:ext>
            </a:extLst>
          </p:cNvPr>
          <p:cNvSpPr/>
          <p:nvPr/>
        </p:nvSpPr>
        <p:spPr>
          <a:xfrm rot="1498753">
            <a:off x="3639817" y="3597037"/>
            <a:ext cx="657099" cy="15325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A8C2497-6979-97FB-07EF-7FC1C3AC34F5}"/>
              </a:ext>
            </a:extLst>
          </p:cNvPr>
          <p:cNvSpPr txBox="1"/>
          <p:nvPr/>
        </p:nvSpPr>
        <p:spPr>
          <a:xfrm>
            <a:off x="1906225" y="3059668"/>
            <a:ext cx="10807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Sb 3d 3/2</a:t>
            </a:r>
          </a:p>
        </p:txBody>
      </p:sp>
      <p:sp>
        <p:nvSpPr>
          <p:cNvPr id="13" name="TextBox 12">
            <a:extLst>
              <a:ext uri="{FF2B5EF4-FFF2-40B4-BE49-F238E27FC236}">
                <a16:creationId xmlns:a16="http://schemas.microsoft.com/office/drawing/2014/main" id="{607EACA0-C7ED-7027-7E15-58CCE19F9A7E}"/>
              </a:ext>
            </a:extLst>
          </p:cNvPr>
          <p:cNvSpPr txBox="1"/>
          <p:nvPr/>
        </p:nvSpPr>
        <p:spPr>
          <a:xfrm>
            <a:off x="3707053" y="2786252"/>
            <a:ext cx="10807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Sb 3d 5/2</a:t>
            </a:r>
          </a:p>
        </p:txBody>
      </p:sp>
      <p:sp>
        <p:nvSpPr>
          <p:cNvPr id="14" name="Textplatzhalter 3">
            <a:extLst>
              <a:ext uri="{FF2B5EF4-FFF2-40B4-BE49-F238E27FC236}">
                <a16:creationId xmlns:a16="http://schemas.microsoft.com/office/drawing/2014/main" id="{D7C59675-58BD-AC4C-A5D2-C38689110C8D}"/>
              </a:ext>
            </a:extLst>
          </p:cNvPr>
          <p:cNvSpPr txBox="1">
            <a:spLocks/>
          </p:cNvSpPr>
          <p:nvPr/>
        </p:nvSpPr>
        <p:spPr>
          <a:xfrm>
            <a:off x="577849" y="247109"/>
            <a:ext cx="5680338" cy="30073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000" kern="1200" cap="all"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all" spc="0" normalizeH="0" baseline="0" noProof="0" dirty="0">
                <a:ln>
                  <a:noFill/>
                </a:ln>
                <a:solidFill>
                  <a:srgbClr val="44546A"/>
                </a:solidFill>
                <a:effectLst/>
                <a:uLnTx/>
                <a:uFillTx/>
                <a:latin typeface="Calibri" panose="020F0502020204030204"/>
                <a:ea typeface="+mn-ea"/>
                <a:cs typeface="+mn-cs"/>
              </a:rPr>
              <a:t>B2: thermal stability of Na-K-Sb</a:t>
            </a:r>
          </a:p>
        </p:txBody>
      </p:sp>
      <p:sp>
        <p:nvSpPr>
          <p:cNvPr id="16" name="TextBox 6">
            <a:extLst>
              <a:ext uri="{FF2B5EF4-FFF2-40B4-BE49-F238E27FC236}">
                <a16:creationId xmlns:a16="http://schemas.microsoft.com/office/drawing/2014/main" id="{5B85BD24-487B-9E2B-CF33-81A08F548EF2}"/>
              </a:ext>
            </a:extLst>
          </p:cNvPr>
          <p:cNvSpPr txBox="1"/>
          <p:nvPr/>
        </p:nvSpPr>
        <p:spPr>
          <a:xfrm>
            <a:off x="447195" y="608068"/>
            <a:ext cx="111371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Chemical</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composition change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during thermal degradation of Na-K-Sb</a:t>
            </a:r>
            <a:endParaRPr kumimoji="0" lang="en-DE"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664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graph of energy&#10;&#10;Description automatically generated">
            <a:extLst>
              <a:ext uri="{FF2B5EF4-FFF2-40B4-BE49-F238E27FC236}">
                <a16:creationId xmlns:a16="http://schemas.microsoft.com/office/drawing/2014/main" id="{AAF85585-3786-2ACE-3D75-58A98C051B42}"/>
              </a:ext>
            </a:extLst>
          </p:cNvPr>
          <p:cNvPicPr>
            <a:picLocks noChangeAspect="1"/>
          </p:cNvPicPr>
          <p:nvPr/>
        </p:nvPicPr>
        <p:blipFill rotWithShape="1">
          <a:blip r:embed="rId3">
            <a:extLst>
              <a:ext uri="{28A0092B-C50C-407E-A947-70E740481C1C}">
                <a14:useLocalDpi xmlns:a14="http://schemas.microsoft.com/office/drawing/2010/main" val="0"/>
              </a:ext>
            </a:extLst>
          </a:blip>
          <a:srcRect l="4723"/>
          <a:stretch/>
        </p:blipFill>
        <p:spPr>
          <a:xfrm>
            <a:off x="116563" y="706171"/>
            <a:ext cx="6110804" cy="5018768"/>
          </a:xfrm>
          <a:prstGeom prst="rect">
            <a:avLst/>
          </a:prstGeom>
        </p:spPr>
      </p:pic>
      <p:sp>
        <p:nvSpPr>
          <p:cNvPr id="18" name="TextBox 12">
            <a:extLst>
              <a:ext uri="{FF2B5EF4-FFF2-40B4-BE49-F238E27FC236}">
                <a16:creationId xmlns:a16="http://schemas.microsoft.com/office/drawing/2014/main" id="{5E53A69B-2F3C-D3E0-0147-57810EA5B1B4}"/>
              </a:ext>
            </a:extLst>
          </p:cNvPr>
          <p:cNvSpPr txBox="1"/>
          <p:nvPr/>
        </p:nvSpPr>
        <p:spPr>
          <a:xfrm>
            <a:off x="7164614" y="934253"/>
            <a:ext cx="39065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Chemical composition change after heating</a:t>
            </a:r>
            <a:endParaRPr kumimoji="0" lang="en-DE"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TextBox 16">
            <a:extLst>
              <a:ext uri="{FF2B5EF4-FFF2-40B4-BE49-F238E27FC236}">
                <a16:creationId xmlns:a16="http://schemas.microsoft.com/office/drawing/2014/main" id="{5A76B872-09E9-1B14-98C2-ACEF04724340}"/>
              </a:ext>
            </a:extLst>
          </p:cNvPr>
          <p:cNvSpPr txBox="1"/>
          <p:nvPr/>
        </p:nvSpPr>
        <p:spPr>
          <a:xfrm>
            <a:off x="6258187" y="4452442"/>
            <a:ext cx="5817250" cy="923330"/>
          </a:xfrm>
          <a:prstGeom prst="rect">
            <a:avLst/>
          </a:prstGeom>
          <a:solidFill>
            <a:schemeClr val="bg1">
              <a:lumMod val="95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a:ea typeface="等线" panose="02010600030101010101" pitchFamily="2" charset="-122"/>
                <a:cs typeface="+mn-cs"/>
              </a:rPr>
              <a:t>Photocurrent decreases at higher temperature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Peak broadening of Sb 3d peak after heating up to </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130°C </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a:ea typeface="等线" panose="02010600030101010101" pitchFamily="2" charset="-122"/>
                <a:cs typeface="+mn-cs"/>
              </a:rPr>
              <a:t>No trace of oxidation during thermal stability study</a:t>
            </a:r>
          </a:p>
        </p:txBody>
      </p:sp>
      <p:graphicFrame>
        <p:nvGraphicFramePr>
          <p:cNvPr id="5" name="Table 4">
            <a:extLst>
              <a:ext uri="{FF2B5EF4-FFF2-40B4-BE49-F238E27FC236}">
                <a16:creationId xmlns:a16="http://schemas.microsoft.com/office/drawing/2014/main" id="{3AC700DA-0F8F-9BAF-B331-57B2EB09B8ED}"/>
              </a:ext>
            </a:extLst>
          </p:cNvPr>
          <p:cNvGraphicFramePr>
            <a:graphicFrameLocks noGrp="1"/>
          </p:cNvGraphicFramePr>
          <p:nvPr/>
        </p:nvGraphicFramePr>
        <p:xfrm>
          <a:off x="6160309" y="1272807"/>
          <a:ext cx="5915128" cy="3018890"/>
        </p:xfrm>
        <a:graphic>
          <a:graphicData uri="http://schemas.openxmlformats.org/drawingml/2006/table">
            <a:tbl>
              <a:tblPr>
                <a:tableStyleId>{8EC20E35-A176-4012-BC5E-935CFFF8708E}</a:tableStyleId>
              </a:tblPr>
              <a:tblGrid>
                <a:gridCol w="1166900">
                  <a:extLst>
                    <a:ext uri="{9D8B030D-6E8A-4147-A177-3AD203B41FA5}">
                      <a16:colId xmlns:a16="http://schemas.microsoft.com/office/drawing/2014/main" val="264055042"/>
                    </a:ext>
                  </a:extLst>
                </a:gridCol>
                <a:gridCol w="1166900">
                  <a:extLst>
                    <a:ext uri="{9D8B030D-6E8A-4147-A177-3AD203B41FA5}">
                      <a16:colId xmlns:a16="http://schemas.microsoft.com/office/drawing/2014/main" val="1416299243"/>
                    </a:ext>
                  </a:extLst>
                </a:gridCol>
                <a:gridCol w="884298">
                  <a:extLst>
                    <a:ext uri="{9D8B030D-6E8A-4147-A177-3AD203B41FA5}">
                      <a16:colId xmlns:a16="http://schemas.microsoft.com/office/drawing/2014/main" val="89968415"/>
                    </a:ext>
                  </a:extLst>
                </a:gridCol>
                <a:gridCol w="775005">
                  <a:extLst>
                    <a:ext uri="{9D8B030D-6E8A-4147-A177-3AD203B41FA5}">
                      <a16:colId xmlns:a16="http://schemas.microsoft.com/office/drawing/2014/main" val="775329130"/>
                    </a:ext>
                  </a:extLst>
                </a:gridCol>
                <a:gridCol w="705452">
                  <a:extLst>
                    <a:ext uri="{9D8B030D-6E8A-4147-A177-3AD203B41FA5}">
                      <a16:colId xmlns:a16="http://schemas.microsoft.com/office/drawing/2014/main" val="3459513732"/>
                    </a:ext>
                  </a:extLst>
                </a:gridCol>
                <a:gridCol w="1216573">
                  <a:extLst>
                    <a:ext uri="{9D8B030D-6E8A-4147-A177-3AD203B41FA5}">
                      <a16:colId xmlns:a16="http://schemas.microsoft.com/office/drawing/2014/main" val="3580909592"/>
                    </a:ext>
                  </a:extLst>
                </a:gridCol>
              </a:tblGrid>
              <a:tr h="431270">
                <a:tc rowSpan="2">
                  <a:txBody>
                    <a:bodyPr/>
                    <a:lstStyle/>
                    <a:p>
                      <a:pPr algn="ctr" fontAlgn="b"/>
                      <a:r>
                        <a:rPr lang="en-US" sz="1600" b="0" i="0" u="none" strike="noStrike" dirty="0">
                          <a:solidFill>
                            <a:schemeClr val="tx1"/>
                          </a:solidFill>
                          <a:effectLst/>
                          <a:latin typeface="+mn-lt"/>
                        </a:rPr>
                        <a:t>WH17</a:t>
                      </a:r>
                      <a:endParaRPr lang="en-DE" sz="1600" b="0" i="0" u="none" strike="noStrike" dirty="0">
                        <a:solidFill>
                          <a:schemeClr val="tx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fontAlgn="b"/>
                      <a:r>
                        <a:rPr lang="en-US" sz="1600" b="0" i="0" u="none" strike="noStrike" dirty="0">
                          <a:solidFill>
                            <a:schemeClr val="tx1"/>
                          </a:solidFill>
                          <a:effectLst/>
                          <a:latin typeface="+mn-lt"/>
                        </a:rPr>
                        <a:t>QE</a:t>
                      </a:r>
                    </a:p>
                    <a:p>
                      <a:pPr algn="ctr" fontAlgn="b"/>
                      <a:r>
                        <a:rPr lang="en-US" sz="1600" b="0" i="0" u="none" strike="noStrike" dirty="0">
                          <a:solidFill>
                            <a:schemeClr val="tx1"/>
                          </a:solidFill>
                          <a:effectLst/>
                          <a:latin typeface="+mn-lt"/>
                        </a:rPr>
                        <a:t>515nm</a:t>
                      </a:r>
                    </a:p>
                    <a:p>
                      <a:pPr algn="ctr" fontAlgn="b"/>
                      <a:r>
                        <a:rPr lang="en-US" sz="1600" b="0" i="0" u="none" strike="noStrike" dirty="0">
                          <a:solidFill>
                            <a:schemeClr val="tx1"/>
                          </a:solidFill>
                          <a:effectLst/>
                          <a:latin typeface="+mn-lt"/>
                        </a:rPr>
                        <a:t>at RT</a:t>
                      </a:r>
                      <a:endParaRPr lang="en-DE"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4">
                  <a:txBody>
                    <a:bodyPr/>
                    <a:lstStyle/>
                    <a:p>
                      <a:pPr algn="ctr" fontAlgn="b"/>
                      <a:r>
                        <a:rPr lang="en-US" sz="1600" u="none" strike="noStrike" dirty="0">
                          <a:solidFill>
                            <a:schemeClr val="tx1"/>
                          </a:solidFill>
                          <a:effectLst/>
                          <a:latin typeface="+mn-lt"/>
                        </a:rPr>
                        <a:t>XPS stoichiometry content</a:t>
                      </a:r>
                      <a:endParaRPr lang="en-US" sz="1600" b="0" i="0" u="none" strike="noStrike" dirty="0">
                        <a:solidFill>
                          <a:schemeClr val="tx1"/>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hMerge="1">
                  <a:txBody>
                    <a:bodyPr/>
                    <a:lstStyle/>
                    <a:p>
                      <a:endParaRPr lang="en-DE"/>
                    </a:p>
                  </a:txBody>
                  <a:tcPr>
                    <a:lnL>
                      <a:noFill/>
                    </a:lnL>
                  </a:tcPr>
                </a:tc>
                <a:tc hMerge="1">
                  <a:txBody>
                    <a:bodyPr/>
                    <a:lstStyle/>
                    <a:p>
                      <a:endParaRPr lang="en-DE"/>
                    </a:p>
                  </a:txBody>
                  <a:tcPr/>
                </a:tc>
                <a:tc hMerge="1">
                  <a:txBody>
                    <a:bodyPr/>
                    <a:lstStyle/>
                    <a:p>
                      <a:endParaRPr lang="en-DE"/>
                    </a:p>
                  </a:txBody>
                  <a:tcPr/>
                </a:tc>
                <a:extLst>
                  <a:ext uri="{0D108BD9-81ED-4DB2-BD59-A6C34878D82A}">
                    <a16:rowId xmlns:a16="http://schemas.microsoft.com/office/drawing/2014/main" val="961076440"/>
                  </a:ext>
                </a:extLst>
              </a:tr>
              <a:tr h="431270">
                <a:tc vMerge="1">
                  <a:txBody>
                    <a:bodyPr/>
                    <a:lstStyle/>
                    <a:p>
                      <a:endParaRPr lang="en-DE"/>
                    </a:p>
                  </a:txBody>
                  <a:tcPr/>
                </a:tc>
                <a:tc vMerge="1">
                  <a:txBody>
                    <a:bodyPr/>
                    <a:lstStyle/>
                    <a:p>
                      <a:endParaRPr lang="en-DE"/>
                    </a:p>
                  </a:txBody>
                  <a:tcPr/>
                </a:tc>
                <a:tc>
                  <a:txBody>
                    <a:bodyPr/>
                    <a:lstStyle/>
                    <a:p>
                      <a:pPr algn="ctr" fontAlgn="b"/>
                      <a:r>
                        <a:rPr lang="en-US" sz="1600" u="none" strike="noStrike" dirty="0">
                          <a:solidFill>
                            <a:schemeClr val="tx1"/>
                          </a:solidFill>
                          <a:effectLst/>
                          <a:latin typeface="+mn-lt"/>
                        </a:rPr>
                        <a:t>Na (1s)</a:t>
                      </a:r>
                      <a:endParaRPr lang="en-US"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solidFill>
                            <a:schemeClr val="tx1"/>
                          </a:solidFill>
                          <a:effectLst/>
                          <a:latin typeface="+mn-lt"/>
                        </a:rPr>
                        <a:t>K</a:t>
                      </a:r>
                      <a:endParaRPr lang="en-US" sz="1600" b="0" i="0" u="none" strike="noStrike" dirty="0">
                        <a:solidFill>
                          <a:schemeClr val="tx1"/>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a:t>
                      </a:r>
                      <a:r>
                        <a:rPr lang="en-US" sz="1600" u="none" strike="noStrike" dirty="0" err="1">
                          <a:effectLst/>
                          <a:latin typeface="+mn-lt"/>
                        </a:rPr>
                        <a:t>Na+K</a:t>
                      </a:r>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9987321"/>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Day 18</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chemeClr val="tx1"/>
                          </a:solidFill>
                          <a:effectLst/>
                          <a:latin typeface="+mn-lt"/>
                        </a:rPr>
                        <a:t>1.6</a:t>
                      </a: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chemeClr val="tx1"/>
                          </a:solidFill>
                          <a:effectLst/>
                          <a:latin typeface="+mn-lt"/>
                        </a:rPr>
                        <a:t>1.9</a:t>
                      </a: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u="none" strike="noStrike" dirty="0">
                          <a:solidFill>
                            <a:srgbClr val="000000"/>
                          </a:solidFill>
                          <a:effectLst/>
                        </a:rPr>
                        <a:t>1.0</a:t>
                      </a: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u="none" strike="noStrike" dirty="0">
                          <a:solidFill>
                            <a:srgbClr val="000000"/>
                          </a:solidFill>
                          <a:effectLst/>
                        </a:rPr>
                        <a:t>3.5</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53220561"/>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70°C24h</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1.5</a:t>
                      </a: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chemeClr val="tx1"/>
                          </a:solidFill>
                          <a:effectLst/>
                          <a:latin typeface="+mn-lt"/>
                        </a:rPr>
                        <a:t>1.9</a:t>
                      </a:r>
                      <a:endParaRPr lang="en-DE" sz="1600" b="0" i="0" u="none" strike="noStrike" dirty="0">
                        <a:solidFill>
                          <a:schemeClr val="tx1"/>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3.4</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3752129609"/>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90°C24h</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1.6</a:t>
                      </a:r>
                      <a:endParaRPr lang="en-DE"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chemeClr val="tx1"/>
                          </a:solidFill>
                          <a:effectLst/>
                          <a:latin typeface="+mn-lt"/>
                        </a:rPr>
                        <a:t>1.8</a:t>
                      </a:r>
                      <a:endParaRPr lang="en-DE" sz="1600" b="0" i="0" u="none" strike="noStrike" dirty="0">
                        <a:solidFill>
                          <a:schemeClr val="tx1"/>
                        </a:solidFill>
                        <a:effectLst/>
                        <a:latin typeface="+mn-lt"/>
                      </a:endParaRPr>
                    </a:p>
                  </a:txBody>
                  <a:tcPr marL="6350" marR="6350" marT="6350" marB="0" anchor="ctr"/>
                </a:tc>
                <a:tc>
                  <a:txBody>
                    <a:bodyPr/>
                    <a:lstStyle/>
                    <a:p>
                      <a:pPr algn="ctr" fontAlgn="b"/>
                      <a:r>
                        <a:rPr lang="en-US" sz="1600" b="0" u="none" strike="noStrike" dirty="0">
                          <a:solidFill>
                            <a:srgbClr val="000000"/>
                          </a:solidFill>
                          <a:effectLs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u="none" strike="noStrike" dirty="0">
                          <a:solidFill>
                            <a:srgbClr val="000000"/>
                          </a:solidFill>
                          <a:effectLst/>
                        </a:rPr>
                        <a:t>3.4</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785836333"/>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110°C24h</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0.8%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1.8</a:t>
                      </a:r>
                      <a:endParaRPr lang="en-DE"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chemeClr val="tx1"/>
                          </a:solidFill>
                          <a:effectLst/>
                          <a:latin typeface="+mn-lt"/>
                        </a:rPr>
                        <a:t>1.7</a:t>
                      </a:r>
                      <a:endParaRPr lang="en-DE" sz="1600" b="0" i="0" u="none" strike="noStrike" dirty="0">
                        <a:solidFill>
                          <a:schemeClr val="tx1"/>
                        </a:solidFill>
                        <a:effectLst/>
                        <a:latin typeface="+mn-lt"/>
                      </a:endParaRPr>
                    </a:p>
                  </a:txBody>
                  <a:tcPr marL="6350" marR="6350" marT="6350" marB="0" anchor="ctr"/>
                </a:tc>
                <a:tc>
                  <a:txBody>
                    <a:bodyPr/>
                    <a:lstStyle/>
                    <a:p>
                      <a:pPr algn="ctr" fontAlgn="b"/>
                      <a:r>
                        <a:rPr lang="en-US" sz="1600" b="0" u="none" strike="noStrike" dirty="0">
                          <a:solidFill>
                            <a:srgbClr val="000000"/>
                          </a:solidFill>
                          <a:effectLs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u="none" strike="noStrike" dirty="0">
                          <a:solidFill>
                            <a:srgbClr val="000000"/>
                          </a:solidFill>
                          <a:effectLst/>
                        </a:rPr>
                        <a:t>3.5</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3067336174"/>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130°C24h</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0.5%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1.7</a:t>
                      </a: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chemeClr val="tx1"/>
                          </a:solidFill>
                          <a:effectLst/>
                          <a:latin typeface="+mn-lt"/>
                        </a:rPr>
                        <a:t>1.4</a:t>
                      </a:r>
                    </a:p>
                  </a:txBody>
                  <a:tcPr marL="6350" marR="6350" marT="6350" marB="0" anchor="ct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3.1</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1067615087"/>
                  </a:ext>
                </a:extLst>
              </a:tr>
            </a:tbl>
          </a:graphicData>
        </a:graphic>
      </p:graphicFrame>
      <p:sp>
        <p:nvSpPr>
          <p:cNvPr id="6" name="TextBox 5">
            <a:extLst>
              <a:ext uri="{FF2B5EF4-FFF2-40B4-BE49-F238E27FC236}">
                <a16:creationId xmlns:a16="http://schemas.microsoft.com/office/drawing/2014/main" id="{1D281B99-819D-5889-73FB-6E316E3C81FF}"/>
              </a:ext>
            </a:extLst>
          </p:cNvPr>
          <p:cNvSpPr txBox="1"/>
          <p:nvPr/>
        </p:nvSpPr>
        <p:spPr>
          <a:xfrm>
            <a:off x="895314" y="5585193"/>
            <a:ext cx="469524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XPS spectrum of Sb 3d for Na-K-Sb films (WH17)</a:t>
            </a:r>
            <a:endParaRPr kumimoji="0" lang="en-D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CD661A4-099F-5EBD-9E43-DA99E0ACFAB7}"/>
              </a:ext>
            </a:extLst>
          </p:cNvPr>
          <p:cNvSpPr txBox="1"/>
          <p:nvPr/>
        </p:nvSpPr>
        <p:spPr>
          <a:xfrm>
            <a:off x="2314421" y="1757172"/>
            <a:ext cx="1753724" cy="1200329"/>
          </a:xfrm>
          <a:prstGeom prst="rect">
            <a:avLst/>
          </a:prstGeom>
          <a:solidFill>
            <a:schemeClr val="bg1">
              <a:lumMod val="95000"/>
            </a:schemeClr>
          </a:solidFill>
        </p:spPr>
        <p:txBody>
          <a:bodyPr wrap="square" rtlCol="0">
            <a:spAutoFit/>
          </a:bodyPr>
          <a:lstStyle>
            <a:defPPr>
              <a:defRPr lang="de-DE"/>
            </a:defPPr>
            <a:lvl1pPr marL="285750" indent="-285750">
              <a:buFont typeface="Arial" panose="020B0604020202020204" pitchFamily="34" charset="0"/>
              <a:buChar cha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Slightly decrease of O 1s peak after heating up to 130°C</a:t>
            </a:r>
            <a:endParaRPr kumimoji="0" lang="en-DE"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Arrow: Down 7">
            <a:extLst>
              <a:ext uri="{FF2B5EF4-FFF2-40B4-BE49-F238E27FC236}">
                <a16:creationId xmlns:a16="http://schemas.microsoft.com/office/drawing/2014/main" id="{C8D84D81-FE0A-B267-D783-B65EBF908D0A}"/>
              </a:ext>
            </a:extLst>
          </p:cNvPr>
          <p:cNvSpPr/>
          <p:nvPr/>
        </p:nvSpPr>
        <p:spPr>
          <a:xfrm>
            <a:off x="3051765" y="2956032"/>
            <a:ext cx="254442" cy="860650"/>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5EE6C3A-6773-28D5-3521-5A84590FB3E3}"/>
              </a:ext>
            </a:extLst>
          </p:cNvPr>
          <p:cNvSpPr txBox="1"/>
          <p:nvPr/>
        </p:nvSpPr>
        <p:spPr>
          <a:xfrm>
            <a:off x="2821380" y="3813864"/>
            <a:ext cx="5966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 1s</a:t>
            </a:r>
          </a:p>
        </p:txBody>
      </p:sp>
      <p:sp>
        <p:nvSpPr>
          <p:cNvPr id="11" name="Oval 10">
            <a:extLst>
              <a:ext uri="{FF2B5EF4-FFF2-40B4-BE49-F238E27FC236}">
                <a16:creationId xmlns:a16="http://schemas.microsoft.com/office/drawing/2014/main" id="{6E74BA12-248F-7453-8310-D691A273F3B7}"/>
              </a:ext>
            </a:extLst>
          </p:cNvPr>
          <p:cNvSpPr/>
          <p:nvPr/>
        </p:nvSpPr>
        <p:spPr>
          <a:xfrm rot="1498753">
            <a:off x="2673362" y="4142313"/>
            <a:ext cx="930147" cy="97496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A8C2497-6979-97FB-07EF-7FC1C3AC34F5}"/>
              </a:ext>
            </a:extLst>
          </p:cNvPr>
          <p:cNvSpPr txBox="1"/>
          <p:nvPr/>
        </p:nvSpPr>
        <p:spPr>
          <a:xfrm>
            <a:off x="1906225" y="3059668"/>
            <a:ext cx="10807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Sb 3d 3/2</a:t>
            </a:r>
          </a:p>
        </p:txBody>
      </p:sp>
      <p:sp>
        <p:nvSpPr>
          <p:cNvPr id="13" name="TextBox 12">
            <a:extLst>
              <a:ext uri="{FF2B5EF4-FFF2-40B4-BE49-F238E27FC236}">
                <a16:creationId xmlns:a16="http://schemas.microsoft.com/office/drawing/2014/main" id="{607EACA0-C7ED-7027-7E15-58CCE19F9A7E}"/>
              </a:ext>
            </a:extLst>
          </p:cNvPr>
          <p:cNvSpPr txBox="1"/>
          <p:nvPr/>
        </p:nvSpPr>
        <p:spPr>
          <a:xfrm>
            <a:off x="3707053" y="2786252"/>
            <a:ext cx="10807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Sb 3d 5/2</a:t>
            </a:r>
          </a:p>
        </p:txBody>
      </p:sp>
      <p:sp>
        <p:nvSpPr>
          <p:cNvPr id="14" name="Textplatzhalter 3">
            <a:extLst>
              <a:ext uri="{FF2B5EF4-FFF2-40B4-BE49-F238E27FC236}">
                <a16:creationId xmlns:a16="http://schemas.microsoft.com/office/drawing/2014/main" id="{4AFE8E86-9084-3910-C7CF-8FA5E222B8C9}"/>
              </a:ext>
            </a:extLst>
          </p:cNvPr>
          <p:cNvSpPr txBox="1">
            <a:spLocks/>
          </p:cNvSpPr>
          <p:nvPr/>
        </p:nvSpPr>
        <p:spPr>
          <a:xfrm>
            <a:off x="577849" y="247109"/>
            <a:ext cx="5680338" cy="30073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000" kern="1200" cap="all"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all" spc="0" normalizeH="0" baseline="0" noProof="0" dirty="0">
                <a:ln>
                  <a:noFill/>
                </a:ln>
                <a:solidFill>
                  <a:srgbClr val="44546A"/>
                </a:solidFill>
                <a:effectLst/>
                <a:uLnTx/>
                <a:uFillTx/>
                <a:latin typeface="Calibri" panose="020F0502020204030204"/>
                <a:ea typeface="+mn-ea"/>
                <a:cs typeface="+mn-cs"/>
              </a:rPr>
              <a:t>B2: thermal stability of Na-K-Sb</a:t>
            </a:r>
          </a:p>
        </p:txBody>
      </p:sp>
      <p:sp>
        <p:nvSpPr>
          <p:cNvPr id="16" name="TextBox 6">
            <a:extLst>
              <a:ext uri="{FF2B5EF4-FFF2-40B4-BE49-F238E27FC236}">
                <a16:creationId xmlns:a16="http://schemas.microsoft.com/office/drawing/2014/main" id="{16572BA4-0187-F372-855F-90BFBB9E82B5}"/>
              </a:ext>
            </a:extLst>
          </p:cNvPr>
          <p:cNvSpPr txBox="1"/>
          <p:nvPr/>
        </p:nvSpPr>
        <p:spPr>
          <a:xfrm>
            <a:off x="447195" y="608068"/>
            <a:ext cx="111371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Chemical</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composition change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during thermal degradation of Na-K-Sb</a:t>
            </a:r>
            <a:endParaRPr kumimoji="0" lang="en-DE"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651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descr="A graph of energy&#10;&#10;Description automatically generated">
            <a:extLst>
              <a:ext uri="{FF2B5EF4-FFF2-40B4-BE49-F238E27FC236}">
                <a16:creationId xmlns:a16="http://schemas.microsoft.com/office/drawing/2014/main" id="{1CE646B9-7F07-71CA-3471-8252B4141D8A}"/>
              </a:ext>
            </a:extLst>
          </p:cNvPr>
          <p:cNvPicPr>
            <a:picLocks noChangeAspect="1"/>
          </p:cNvPicPr>
          <p:nvPr/>
        </p:nvPicPr>
        <p:blipFill rotWithShape="1">
          <a:blip r:embed="rId3">
            <a:extLst>
              <a:ext uri="{28A0092B-C50C-407E-A947-70E740481C1C}">
                <a14:useLocalDpi xmlns:a14="http://schemas.microsoft.com/office/drawing/2010/main" val="0"/>
              </a:ext>
            </a:extLst>
          </a:blip>
          <a:srcRect l="4089"/>
          <a:stretch/>
        </p:blipFill>
        <p:spPr>
          <a:xfrm>
            <a:off x="116563" y="750405"/>
            <a:ext cx="6182804" cy="4834788"/>
          </a:xfrm>
          <a:prstGeom prst="rect">
            <a:avLst/>
          </a:prstGeom>
        </p:spPr>
      </p:pic>
      <p:sp>
        <p:nvSpPr>
          <p:cNvPr id="18" name="TextBox 12">
            <a:extLst>
              <a:ext uri="{FF2B5EF4-FFF2-40B4-BE49-F238E27FC236}">
                <a16:creationId xmlns:a16="http://schemas.microsoft.com/office/drawing/2014/main" id="{5E53A69B-2F3C-D3E0-0147-57810EA5B1B4}"/>
              </a:ext>
            </a:extLst>
          </p:cNvPr>
          <p:cNvSpPr txBox="1"/>
          <p:nvPr/>
        </p:nvSpPr>
        <p:spPr>
          <a:xfrm>
            <a:off x="7164614" y="934253"/>
            <a:ext cx="39065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Chemical composition change after heating</a:t>
            </a:r>
            <a:endParaRPr kumimoji="0" lang="en-DE"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TextBox 16">
            <a:extLst>
              <a:ext uri="{FF2B5EF4-FFF2-40B4-BE49-F238E27FC236}">
                <a16:creationId xmlns:a16="http://schemas.microsoft.com/office/drawing/2014/main" id="{5A76B872-09E9-1B14-98C2-ACEF04724340}"/>
              </a:ext>
            </a:extLst>
          </p:cNvPr>
          <p:cNvSpPr txBox="1"/>
          <p:nvPr/>
        </p:nvSpPr>
        <p:spPr>
          <a:xfrm>
            <a:off x="6258187" y="4452442"/>
            <a:ext cx="5817250" cy="1200329"/>
          </a:xfrm>
          <a:prstGeom prst="rect">
            <a:avLst/>
          </a:prstGeom>
          <a:solidFill>
            <a:schemeClr val="bg1">
              <a:lumMod val="95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a:ea typeface="等线" panose="02010600030101010101" pitchFamily="2" charset="-122"/>
                <a:cs typeface="+mn-cs"/>
              </a:rPr>
              <a:t>Photocurrent decreases at higher temperature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Peak broadening of Sb 3d peak after heating up to </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130°C </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a:ea typeface="等线" panose="02010600030101010101" pitchFamily="2" charset="-122"/>
                <a:cs typeface="+mn-cs"/>
              </a:rPr>
              <a:t>No trend of oxidation during thermal stability study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a:ea typeface="等线" panose="02010600030101010101" pitchFamily="2" charset="-122"/>
                <a:cs typeface="+mn-cs"/>
              </a:rPr>
              <a:t>Decrease of K 2p peak</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after heating up above </a:t>
            </a: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110°C</a:t>
            </a:r>
          </a:p>
        </p:txBody>
      </p:sp>
      <p:graphicFrame>
        <p:nvGraphicFramePr>
          <p:cNvPr id="5" name="Table 4">
            <a:extLst>
              <a:ext uri="{FF2B5EF4-FFF2-40B4-BE49-F238E27FC236}">
                <a16:creationId xmlns:a16="http://schemas.microsoft.com/office/drawing/2014/main" id="{3AC700DA-0F8F-9BAF-B331-57B2EB09B8ED}"/>
              </a:ext>
            </a:extLst>
          </p:cNvPr>
          <p:cNvGraphicFramePr>
            <a:graphicFrameLocks noGrp="1"/>
          </p:cNvGraphicFramePr>
          <p:nvPr/>
        </p:nvGraphicFramePr>
        <p:xfrm>
          <a:off x="6160309" y="1272807"/>
          <a:ext cx="5915128" cy="3018890"/>
        </p:xfrm>
        <a:graphic>
          <a:graphicData uri="http://schemas.openxmlformats.org/drawingml/2006/table">
            <a:tbl>
              <a:tblPr>
                <a:tableStyleId>{8EC20E35-A176-4012-BC5E-935CFFF8708E}</a:tableStyleId>
              </a:tblPr>
              <a:tblGrid>
                <a:gridCol w="1166900">
                  <a:extLst>
                    <a:ext uri="{9D8B030D-6E8A-4147-A177-3AD203B41FA5}">
                      <a16:colId xmlns:a16="http://schemas.microsoft.com/office/drawing/2014/main" val="264055042"/>
                    </a:ext>
                  </a:extLst>
                </a:gridCol>
                <a:gridCol w="1166900">
                  <a:extLst>
                    <a:ext uri="{9D8B030D-6E8A-4147-A177-3AD203B41FA5}">
                      <a16:colId xmlns:a16="http://schemas.microsoft.com/office/drawing/2014/main" val="1416299243"/>
                    </a:ext>
                  </a:extLst>
                </a:gridCol>
                <a:gridCol w="884298">
                  <a:extLst>
                    <a:ext uri="{9D8B030D-6E8A-4147-A177-3AD203B41FA5}">
                      <a16:colId xmlns:a16="http://schemas.microsoft.com/office/drawing/2014/main" val="89968415"/>
                    </a:ext>
                  </a:extLst>
                </a:gridCol>
                <a:gridCol w="775005">
                  <a:extLst>
                    <a:ext uri="{9D8B030D-6E8A-4147-A177-3AD203B41FA5}">
                      <a16:colId xmlns:a16="http://schemas.microsoft.com/office/drawing/2014/main" val="775329130"/>
                    </a:ext>
                  </a:extLst>
                </a:gridCol>
                <a:gridCol w="705452">
                  <a:extLst>
                    <a:ext uri="{9D8B030D-6E8A-4147-A177-3AD203B41FA5}">
                      <a16:colId xmlns:a16="http://schemas.microsoft.com/office/drawing/2014/main" val="3459513732"/>
                    </a:ext>
                  </a:extLst>
                </a:gridCol>
                <a:gridCol w="1216573">
                  <a:extLst>
                    <a:ext uri="{9D8B030D-6E8A-4147-A177-3AD203B41FA5}">
                      <a16:colId xmlns:a16="http://schemas.microsoft.com/office/drawing/2014/main" val="3580909592"/>
                    </a:ext>
                  </a:extLst>
                </a:gridCol>
              </a:tblGrid>
              <a:tr h="431270">
                <a:tc rowSpan="2">
                  <a:txBody>
                    <a:bodyPr/>
                    <a:lstStyle/>
                    <a:p>
                      <a:pPr algn="ctr" fontAlgn="b"/>
                      <a:r>
                        <a:rPr lang="en-US" sz="1600" b="0" i="0" u="none" strike="noStrike" dirty="0">
                          <a:solidFill>
                            <a:schemeClr val="tx1"/>
                          </a:solidFill>
                          <a:effectLst/>
                          <a:latin typeface="+mn-lt"/>
                        </a:rPr>
                        <a:t>WH17</a:t>
                      </a:r>
                      <a:endParaRPr lang="en-DE" sz="1600" b="0" i="0" u="none" strike="noStrike" dirty="0">
                        <a:solidFill>
                          <a:schemeClr val="tx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fontAlgn="b"/>
                      <a:r>
                        <a:rPr lang="en-US" sz="1600" b="0" i="0" u="none" strike="noStrike" dirty="0">
                          <a:solidFill>
                            <a:schemeClr val="tx1"/>
                          </a:solidFill>
                          <a:effectLst/>
                          <a:latin typeface="+mn-lt"/>
                        </a:rPr>
                        <a:t>QE</a:t>
                      </a:r>
                    </a:p>
                    <a:p>
                      <a:pPr algn="ctr" fontAlgn="b"/>
                      <a:r>
                        <a:rPr lang="en-US" sz="1600" b="0" i="0" u="none" strike="noStrike" dirty="0">
                          <a:solidFill>
                            <a:schemeClr val="tx1"/>
                          </a:solidFill>
                          <a:effectLst/>
                          <a:latin typeface="+mn-lt"/>
                        </a:rPr>
                        <a:t>515nm</a:t>
                      </a:r>
                    </a:p>
                    <a:p>
                      <a:pPr algn="ctr" fontAlgn="b"/>
                      <a:r>
                        <a:rPr lang="en-US" sz="1600" b="0" i="0" u="none" strike="noStrike" dirty="0">
                          <a:solidFill>
                            <a:schemeClr val="tx1"/>
                          </a:solidFill>
                          <a:effectLst/>
                          <a:latin typeface="+mn-lt"/>
                        </a:rPr>
                        <a:t>at RT</a:t>
                      </a:r>
                      <a:endParaRPr lang="en-DE"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4">
                  <a:txBody>
                    <a:bodyPr/>
                    <a:lstStyle/>
                    <a:p>
                      <a:pPr algn="ctr" fontAlgn="b"/>
                      <a:r>
                        <a:rPr lang="en-US" sz="1600" u="none" strike="noStrike" dirty="0">
                          <a:solidFill>
                            <a:schemeClr val="tx1"/>
                          </a:solidFill>
                          <a:effectLst/>
                          <a:latin typeface="+mn-lt"/>
                        </a:rPr>
                        <a:t>XPS stoichiometry content</a:t>
                      </a:r>
                      <a:endParaRPr lang="en-US" sz="1600" b="0" i="0" u="none" strike="noStrike" dirty="0">
                        <a:solidFill>
                          <a:schemeClr val="tx1"/>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hMerge="1">
                  <a:txBody>
                    <a:bodyPr/>
                    <a:lstStyle/>
                    <a:p>
                      <a:endParaRPr lang="en-DE"/>
                    </a:p>
                  </a:txBody>
                  <a:tcPr>
                    <a:lnL>
                      <a:noFill/>
                    </a:lnL>
                  </a:tcPr>
                </a:tc>
                <a:tc hMerge="1">
                  <a:txBody>
                    <a:bodyPr/>
                    <a:lstStyle/>
                    <a:p>
                      <a:endParaRPr lang="en-DE"/>
                    </a:p>
                  </a:txBody>
                  <a:tcPr/>
                </a:tc>
                <a:tc hMerge="1">
                  <a:txBody>
                    <a:bodyPr/>
                    <a:lstStyle/>
                    <a:p>
                      <a:endParaRPr lang="en-DE"/>
                    </a:p>
                  </a:txBody>
                  <a:tcPr/>
                </a:tc>
                <a:extLst>
                  <a:ext uri="{0D108BD9-81ED-4DB2-BD59-A6C34878D82A}">
                    <a16:rowId xmlns:a16="http://schemas.microsoft.com/office/drawing/2014/main" val="961076440"/>
                  </a:ext>
                </a:extLst>
              </a:tr>
              <a:tr h="431270">
                <a:tc vMerge="1">
                  <a:txBody>
                    <a:bodyPr/>
                    <a:lstStyle/>
                    <a:p>
                      <a:endParaRPr lang="en-DE"/>
                    </a:p>
                  </a:txBody>
                  <a:tcPr/>
                </a:tc>
                <a:tc vMerge="1">
                  <a:txBody>
                    <a:bodyPr/>
                    <a:lstStyle/>
                    <a:p>
                      <a:endParaRPr lang="en-DE"/>
                    </a:p>
                  </a:txBody>
                  <a:tcPr/>
                </a:tc>
                <a:tc>
                  <a:txBody>
                    <a:bodyPr/>
                    <a:lstStyle/>
                    <a:p>
                      <a:pPr algn="ctr" fontAlgn="b"/>
                      <a:r>
                        <a:rPr lang="en-US" sz="1600" u="none" strike="noStrike" dirty="0">
                          <a:solidFill>
                            <a:schemeClr val="tx1"/>
                          </a:solidFill>
                          <a:effectLst/>
                          <a:latin typeface="+mn-lt"/>
                        </a:rPr>
                        <a:t>Na (1s)</a:t>
                      </a:r>
                      <a:endParaRPr lang="en-US"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solidFill>
                            <a:schemeClr val="tx1"/>
                          </a:solidFill>
                          <a:effectLst/>
                          <a:latin typeface="+mn-lt"/>
                        </a:rPr>
                        <a:t>K</a:t>
                      </a:r>
                      <a:endParaRPr lang="en-US" sz="1600" b="0" i="0" u="none" strike="noStrike" dirty="0">
                        <a:solidFill>
                          <a:schemeClr val="tx1"/>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a:t>
                      </a:r>
                      <a:r>
                        <a:rPr lang="en-US" sz="1600" u="none" strike="noStrike" dirty="0" err="1">
                          <a:effectLst/>
                          <a:latin typeface="+mn-lt"/>
                        </a:rPr>
                        <a:t>Na+K</a:t>
                      </a:r>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9987321"/>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Day 18</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chemeClr val="tx1"/>
                          </a:solidFill>
                          <a:effectLst/>
                          <a:latin typeface="+mn-lt"/>
                        </a:rPr>
                        <a:t>1.6</a:t>
                      </a: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chemeClr val="tx1"/>
                          </a:solidFill>
                          <a:effectLst/>
                          <a:latin typeface="+mn-lt"/>
                        </a:rPr>
                        <a:t>1.9</a:t>
                      </a:r>
                    </a:p>
                  </a:txBody>
                  <a:tcPr marL="6350" marR="6350" marT="6350" marB="0" anchor="ctr">
                    <a:lnT w="12700" cap="flat" cmpd="sng" algn="ctr">
                      <a:solidFill>
                        <a:schemeClr val="tx1"/>
                      </a:solidFill>
                      <a:prstDash val="solid"/>
                      <a:round/>
                      <a:headEnd type="none" w="med" len="med"/>
                      <a:tailEnd type="none" w="med" len="med"/>
                    </a:lnT>
                    <a:solidFill>
                      <a:schemeClr val="bg2"/>
                    </a:solidFill>
                  </a:tcPr>
                </a:tc>
                <a:tc>
                  <a:txBody>
                    <a:bodyPr/>
                    <a:lstStyle/>
                    <a:p>
                      <a:pPr algn="ctr" fontAlgn="b"/>
                      <a:r>
                        <a:rPr lang="en-US" sz="1600" b="0" u="none" strike="noStrike" dirty="0">
                          <a:solidFill>
                            <a:srgbClr val="000000"/>
                          </a:solidFill>
                          <a:effectLst/>
                        </a:rPr>
                        <a:t>1.0</a:t>
                      </a: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u="none" strike="noStrike" dirty="0">
                          <a:solidFill>
                            <a:srgbClr val="000000"/>
                          </a:solidFill>
                          <a:effectLst/>
                        </a:rPr>
                        <a:t>3.5</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53220561"/>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70°C24h</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1.5</a:t>
                      </a: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chemeClr val="tx1"/>
                          </a:solidFill>
                          <a:effectLst/>
                          <a:latin typeface="+mn-lt"/>
                        </a:rPr>
                        <a:t>1.9</a:t>
                      </a:r>
                      <a:endParaRPr lang="en-DE" sz="1600" b="0" i="0" u="none" strike="noStrike" dirty="0">
                        <a:solidFill>
                          <a:schemeClr val="tx1"/>
                        </a:solidFill>
                        <a:effectLst/>
                        <a:latin typeface="+mn-lt"/>
                      </a:endParaRPr>
                    </a:p>
                  </a:txBody>
                  <a:tcPr marL="6350" marR="6350" marT="6350" marB="0" anchor="ctr">
                    <a:solidFill>
                      <a:schemeClr val="bg2"/>
                    </a:solidFill>
                  </a:tcP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3.4</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3752129609"/>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90°C24h</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1.6</a:t>
                      </a:r>
                      <a:endParaRPr lang="en-DE"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chemeClr val="tx1"/>
                          </a:solidFill>
                          <a:effectLst/>
                          <a:latin typeface="+mn-lt"/>
                        </a:rPr>
                        <a:t>1.8</a:t>
                      </a:r>
                      <a:endParaRPr lang="en-DE" sz="1600" b="0" i="0" u="none" strike="noStrike" dirty="0">
                        <a:solidFill>
                          <a:schemeClr val="tx1"/>
                        </a:solidFill>
                        <a:effectLst/>
                        <a:latin typeface="+mn-lt"/>
                      </a:endParaRPr>
                    </a:p>
                  </a:txBody>
                  <a:tcPr marL="6350" marR="6350" marT="6350" marB="0" anchor="ctr">
                    <a:solidFill>
                      <a:schemeClr val="bg2"/>
                    </a:solidFill>
                  </a:tcPr>
                </a:tc>
                <a:tc>
                  <a:txBody>
                    <a:bodyPr/>
                    <a:lstStyle/>
                    <a:p>
                      <a:pPr algn="ctr" fontAlgn="b"/>
                      <a:r>
                        <a:rPr lang="en-US" sz="1600" b="0" u="none" strike="noStrike" dirty="0">
                          <a:solidFill>
                            <a:srgbClr val="000000"/>
                          </a:solidFill>
                          <a:effectLs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u="none" strike="noStrike" dirty="0">
                          <a:solidFill>
                            <a:srgbClr val="000000"/>
                          </a:solidFill>
                          <a:effectLst/>
                        </a:rPr>
                        <a:t>3.4</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785836333"/>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110°C24h</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0.8%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1.8</a:t>
                      </a:r>
                      <a:endParaRPr lang="en-DE"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chemeClr val="tx1"/>
                          </a:solidFill>
                          <a:effectLst/>
                          <a:latin typeface="+mn-lt"/>
                        </a:rPr>
                        <a:t>1.7</a:t>
                      </a:r>
                      <a:endParaRPr lang="en-DE" sz="1600" b="0" i="0" u="none" strike="noStrike" dirty="0">
                        <a:solidFill>
                          <a:schemeClr val="tx1"/>
                        </a:solidFill>
                        <a:effectLst/>
                        <a:latin typeface="+mn-lt"/>
                      </a:endParaRPr>
                    </a:p>
                  </a:txBody>
                  <a:tcPr marL="6350" marR="6350" marT="6350" marB="0" anchor="ctr">
                    <a:solidFill>
                      <a:schemeClr val="bg2"/>
                    </a:solidFill>
                  </a:tcPr>
                </a:tc>
                <a:tc>
                  <a:txBody>
                    <a:bodyPr/>
                    <a:lstStyle/>
                    <a:p>
                      <a:pPr algn="ctr" fontAlgn="b"/>
                      <a:r>
                        <a:rPr lang="en-US" sz="1600" b="0" u="none" strike="noStrike" dirty="0">
                          <a:solidFill>
                            <a:srgbClr val="000000"/>
                          </a:solidFill>
                          <a:effectLs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u="none" strike="noStrike" dirty="0">
                          <a:solidFill>
                            <a:srgbClr val="000000"/>
                          </a:solidFill>
                          <a:effectLst/>
                        </a:rPr>
                        <a:t>3.5</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3067336174"/>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130°C24h</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0.5%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1.7</a:t>
                      </a: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chemeClr val="tx1"/>
                          </a:solidFill>
                          <a:effectLst/>
                          <a:latin typeface="+mn-lt"/>
                        </a:rPr>
                        <a:t>1.4</a:t>
                      </a:r>
                    </a:p>
                  </a:txBody>
                  <a:tcPr marL="6350" marR="6350" marT="6350" marB="0" anchor="ctr">
                    <a:solidFill>
                      <a:schemeClr val="bg2"/>
                    </a:solidFill>
                  </a:tcP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3.1</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1067615087"/>
                  </a:ext>
                </a:extLst>
              </a:tr>
            </a:tbl>
          </a:graphicData>
        </a:graphic>
      </p:graphicFrame>
      <p:sp>
        <p:nvSpPr>
          <p:cNvPr id="6" name="TextBox 5">
            <a:extLst>
              <a:ext uri="{FF2B5EF4-FFF2-40B4-BE49-F238E27FC236}">
                <a16:creationId xmlns:a16="http://schemas.microsoft.com/office/drawing/2014/main" id="{1D281B99-819D-5889-73FB-6E316E3C81FF}"/>
              </a:ext>
            </a:extLst>
          </p:cNvPr>
          <p:cNvSpPr txBox="1"/>
          <p:nvPr/>
        </p:nvSpPr>
        <p:spPr>
          <a:xfrm>
            <a:off x="895314" y="5585193"/>
            <a:ext cx="469524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XPS spectrum of K 2p for Na-K-Sb films (WH17)</a:t>
            </a:r>
            <a:endParaRPr kumimoji="0" lang="en-D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CD661A4-099F-5EBD-9E43-DA99E0ACFAB7}"/>
              </a:ext>
            </a:extLst>
          </p:cNvPr>
          <p:cNvSpPr txBox="1"/>
          <p:nvPr/>
        </p:nvSpPr>
        <p:spPr>
          <a:xfrm>
            <a:off x="4342276" y="2103711"/>
            <a:ext cx="1753724" cy="1200329"/>
          </a:xfrm>
          <a:prstGeom prst="rect">
            <a:avLst/>
          </a:prstGeom>
          <a:solidFill>
            <a:schemeClr val="bg1">
              <a:lumMod val="95000"/>
            </a:schemeClr>
          </a:solidFill>
        </p:spPr>
        <p:txBody>
          <a:bodyPr wrap="square" rtlCol="0">
            <a:spAutoFit/>
          </a:bodyPr>
          <a:lstStyle>
            <a:defPPr>
              <a:defRPr lang="de-DE"/>
            </a:defPPr>
            <a:lvl1pPr marL="285750" indent="-285750">
              <a:buFont typeface="Arial" panose="020B0604020202020204" pitchFamily="34" charset="0"/>
              <a:buChar cha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Decrease of K 2p peak after heating up above 110°C</a:t>
            </a:r>
            <a:endParaRPr kumimoji="0" lang="en-DE"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07EACA0-C7ED-7027-7E15-58CCE19F9A7E}"/>
              </a:ext>
            </a:extLst>
          </p:cNvPr>
          <p:cNvSpPr txBox="1"/>
          <p:nvPr/>
        </p:nvSpPr>
        <p:spPr>
          <a:xfrm>
            <a:off x="2643566" y="2704486"/>
            <a:ext cx="9733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K 2p 1/2</a:t>
            </a:r>
          </a:p>
        </p:txBody>
      </p:sp>
      <p:sp>
        <p:nvSpPr>
          <p:cNvPr id="14" name="TextBox 13">
            <a:extLst>
              <a:ext uri="{FF2B5EF4-FFF2-40B4-BE49-F238E27FC236}">
                <a16:creationId xmlns:a16="http://schemas.microsoft.com/office/drawing/2014/main" id="{5AAF0073-4267-3A89-E7C0-02837013CAA2}"/>
              </a:ext>
            </a:extLst>
          </p:cNvPr>
          <p:cNvSpPr txBox="1"/>
          <p:nvPr/>
        </p:nvSpPr>
        <p:spPr>
          <a:xfrm>
            <a:off x="3616909" y="1052125"/>
            <a:ext cx="9733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K 2p 3/2</a:t>
            </a:r>
          </a:p>
        </p:txBody>
      </p:sp>
      <p:sp>
        <p:nvSpPr>
          <p:cNvPr id="8" name="Textplatzhalter 3">
            <a:extLst>
              <a:ext uri="{FF2B5EF4-FFF2-40B4-BE49-F238E27FC236}">
                <a16:creationId xmlns:a16="http://schemas.microsoft.com/office/drawing/2014/main" id="{2252AB5F-FA85-DE43-91E2-4370B11A8452}"/>
              </a:ext>
            </a:extLst>
          </p:cNvPr>
          <p:cNvSpPr txBox="1">
            <a:spLocks/>
          </p:cNvSpPr>
          <p:nvPr/>
        </p:nvSpPr>
        <p:spPr>
          <a:xfrm>
            <a:off x="577849" y="247109"/>
            <a:ext cx="5680338" cy="30073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000" kern="1200" cap="all"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all" spc="0" normalizeH="0" baseline="0" noProof="0" dirty="0">
                <a:ln>
                  <a:noFill/>
                </a:ln>
                <a:solidFill>
                  <a:srgbClr val="44546A"/>
                </a:solidFill>
                <a:effectLst/>
                <a:uLnTx/>
                <a:uFillTx/>
                <a:latin typeface="Calibri" panose="020F0502020204030204"/>
                <a:ea typeface="+mn-ea"/>
                <a:cs typeface="+mn-cs"/>
              </a:rPr>
              <a:t>B2: thermal stability of Na-K-Sb</a:t>
            </a:r>
          </a:p>
        </p:txBody>
      </p:sp>
      <p:sp>
        <p:nvSpPr>
          <p:cNvPr id="9" name="TextBox 6">
            <a:extLst>
              <a:ext uri="{FF2B5EF4-FFF2-40B4-BE49-F238E27FC236}">
                <a16:creationId xmlns:a16="http://schemas.microsoft.com/office/drawing/2014/main" id="{CE22DACF-02D6-74AC-6C97-333F074A2A47}"/>
              </a:ext>
            </a:extLst>
          </p:cNvPr>
          <p:cNvSpPr txBox="1"/>
          <p:nvPr/>
        </p:nvSpPr>
        <p:spPr>
          <a:xfrm>
            <a:off x="447195" y="608068"/>
            <a:ext cx="111371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Chemical</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composition change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during thermal degradation of Na-K-Sb</a:t>
            </a:r>
            <a:endParaRPr kumimoji="0" lang="en-DE"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565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6D81AD5-1FFB-430E-9694-613D87DFD137}"/>
              </a:ext>
            </a:extLst>
          </p:cNvPr>
          <p:cNvSpPr txBox="1"/>
          <p:nvPr/>
        </p:nvSpPr>
        <p:spPr>
          <a:xfrm>
            <a:off x="487316" y="841363"/>
            <a:ext cx="9352214"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004F84"/>
                </a:solidFill>
                <a:effectLst/>
                <a:uLnTx/>
                <a:uFillTx/>
                <a:latin typeface="Calibri Light" panose="020F0302020204030204"/>
                <a:ea typeface="+mn-ea"/>
                <a:cs typeface="+mn-cs"/>
              </a:rPr>
              <a:t>Superconducting RF Electron Accelerator </a:t>
            </a:r>
            <a:r>
              <a:rPr kumimoji="0" lang="en-US" sz="2000" b="1" i="0" u="none" strike="noStrike" kern="1200" cap="none" spc="0" normalizeH="0" baseline="0" noProof="0" dirty="0" err="1">
                <a:ln>
                  <a:noFill/>
                </a:ln>
                <a:solidFill>
                  <a:srgbClr val="004F84"/>
                </a:solidFill>
                <a:effectLst/>
                <a:uLnTx/>
                <a:uFillTx/>
                <a:latin typeface="Calibri Light" panose="020F0302020204030204"/>
                <a:ea typeface="+mn-ea"/>
                <a:cs typeface="+mn-cs"/>
              </a:rPr>
              <a:t>LABorotory</a:t>
            </a:r>
            <a:r>
              <a:rPr kumimoji="0" lang="en-US" sz="2000" b="1" i="0" u="none" strike="noStrike" kern="1200" cap="none" spc="0" normalizeH="0" baseline="0" noProof="0" dirty="0">
                <a:ln>
                  <a:noFill/>
                </a:ln>
                <a:solidFill>
                  <a:srgbClr val="004F84"/>
                </a:solidFill>
                <a:effectLst/>
                <a:uLnTx/>
                <a:uFillTx/>
                <a:latin typeface="Calibri Light" panose="020F0302020204030204"/>
                <a:ea typeface="+mn-ea"/>
                <a:cs typeface="+mn-cs"/>
              </a:rPr>
              <a:t> </a:t>
            </a:r>
            <a:r>
              <a:rPr kumimoji="0" lang="en-US" sz="2000" b="0" i="0" u="none" strike="noStrike" kern="1200" cap="none" spc="0" normalizeH="0" baseline="0" noProof="0" dirty="0">
                <a:ln>
                  <a:noFill/>
                </a:ln>
                <a:solidFill>
                  <a:srgbClr val="00589C"/>
                </a:solidFill>
                <a:effectLst/>
                <a:uLnTx/>
                <a:uFillTx/>
                <a:latin typeface="Calibri Light" panose="020F0302020204030204"/>
                <a:ea typeface="+mn-ea"/>
                <a:cs typeface="+mn-cs"/>
              </a:rPr>
              <a:t>(</a:t>
            </a:r>
            <a:r>
              <a:rPr kumimoji="0" lang="en-US" sz="2000" b="0" i="0" u="none" strike="noStrike" kern="1200" cap="none" spc="0" normalizeH="0" baseline="0" noProof="0" dirty="0" err="1">
                <a:ln>
                  <a:noFill/>
                </a:ln>
                <a:solidFill>
                  <a:srgbClr val="00589C"/>
                </a:solidFill>
                <a:effectLst/>
                <a:uLnTx/>
                <a:uFillTx/>
                <a:latin typeface="Calibri Light" panose="020F0302020204030204"/>
                <a:ea typeface="+mn-ea"/>
                <a:cs typeface="+mn-cs"/>
              </a:rPr>
              <a:t>Sealab</a:t>
            </a:r>
            <a:r>
              <a:rPr kumimoji="0" lang="en-US" sz="2000" b="0" i="0" u="none" strike="noStrike" kern="1200" cap="none" spc="0" normalizeH="0" baseline="0" noProof="0" dirty="0">
                <a:ln>
                  <a:noFill/>
                </a:ln>
                <a:solidFill>
                  <a:srgbClr val="00589C"/>
                </a:solidFill>
                <a:effectLst/>
                <a:uLnTx/>
                <a:uFillTx/>
                <a:latin typeface="Calibri Light" panose="020F0302020204030204"/>
                <a:ea typeface="+mn-ea"/>
                <a:cs typeface="+mn-cs"/>
              </a:rPr>
              <a:t>/ </a:t>
            </a:r>
            <a:r>
              <a:rPr kumimoji="0" lang="en-US" sz="2000" b="0" i="0" u="none" strike="noStrike" kern="1200" cap="none" spc="0" normalizeH="0" baseline="0" noProof="0" dirty="0" err="1">
                <a:ln>
                  <a:noFill/>
                </a:ln>
                <a:solidFill>
                  <a:srgbClr val="00589C"/>
                </a:solidFill>
                <a:effectLst/>
                <a:uLnTx/>
                <a:uFillTx/>
                <a:latin typeface="Calibri Light" panose="020F0302020204030204"/>
                <a:ea typeface="+mn-ea"/>
                <a:cs typeface="+mn-cs"/>
              </a:rPr>
              <a:t>bERLinPro</a:t>
            </a:r>
            <a:r>
              <a:rPr kumimoji="0" lang="en-US" sz="2000" b="0" i="0" u="none" strike="noStrike" kern="1200" cap="none" spc="0" normalizeH="0" baseline="0" noProof="0" dirty="0">
                <a:ln>
                  <a:noFill/>
                </a:ln>
                <a:solidFill>
                  <a:srgbClr val="00589C"/>
                </a:solidFill>
                <a:effectLst/>
                <a:uLnTx/>
                <a:uFillTx/>
                <a:latin typeface="Calibri Light" panose="020F0302020204030204"/>
                <a:ea typeface="+mn-ea"/>
                <a:cs typeface="+mn-cs"/>
              </a:rPr>
              <a:t>) at </a:t>
            </a:r>
            <a:r>
              <a:rPr kumimoji="0" lang="en-US" sz="2000" b="1" i="0" u="none" strike="noStrike" kern="1200" cap="none" spc="0" normalizeH="0" baseline="0" noProof="0" dirty="0">
                <a:ln>
                  <a:noFill/>
                </a:ln>
                <a:solidFill>
                  <a:srgbClr val="00589C"/>
                </a:solidFill>
                <a:effectLst/>
                <a:uLnTx/>
                <a:uFillTx/>
                <a:latin typeface="Calibri Light" panose="020F0302020204030204"/>
                <a:ea typeface="+mn-ea"/>
                <a:cs typeface="+mn-cs"/>
              </a:rPr>
              <a:t>HZB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589C"/>
              </a:solidFill>
              <a:effectLst/>
              <a:uLnTx/>
              <a:uFillTx/>
              <a:latin typeface="Calibri Light" panose="020F0302020204030204"/>
              <a:ea typeface="+mn-ea"/>
              <a:cs typeface="+mn-cs"/>
            </a:endParaRPr>
          </a:p>
        </p:txBody>
      </p:sp>
      <p:sp>
        <p:nvSpPr>
          <p:cNvPr id="28" name="Text Placeholder 3">
            <a:extLst>
              <a:ext uri="{FF2B5EF4-FFF2-40B4-BE49-F238E27FC236}">
                <a16:creationId xmlns:a16="http://schemas.microsoft.com/office/drawing/2014/main" id="{AC35A8A1-BBF4-63BA-F2E1-D72C126BC9D7}"/>
              </a:ext>
            </a:extLst>
          </p:cNvPr>
          <p:cNvSpPr>
            <a:spLocks noGrp="1"/>
          </p:cNvSpPr>
          <p:nvPr>
            <p:ph type="body" sz="quarter" idx="13"/>
          </p:nvPr>
        </p:nvSpPr>
        <p:spPr>
          <a:xfrm>
            <a:off x="577850" y="288926"/>
            <a:ext cx="5138506" cy="224546"/>
          </a:xfrm>
        </p:spPr>
        <p:txBody>
          <a:bodyPr>
            <a:noAutofit/>
          </a:bodyPr>
          <a:lstStyle/>
          <a:p>
            <a:r>
              <a:rPr lang="en-US" sz="2000" dirty="0"/>
              <a:t>Motivation and Tasks</a:t>
            </a:r>
            <a:endParaRPr lang="en-DE" sz="2000" dirty="0"/>
          </a:p>
        </p:txBody>
      </p:sp>
      <p:sp>
        <p:nvSpPr>
          <p:cNvPr id="4" name="TextBox 3">
            <a:extLst>
              <a:ext uri="{FF2B5EF4-FFF2-40B4-BE49-F238E27FC236}">
                <a16:creationId xmlns:a16="http://schemas.microsoft.com/office/drawing/2014/main" id="{B06D1F5B-9B55-C03D-ADC8-51875B9CC9F3}"/>
              </a:ext>
            </a:extLst>
          </p:cNvPr>
          <p:cNvSpPr txBox="1"/>
          <p:nvPr/>
        </p:nvSpPr>
        <p:spPr>
          <a:xfrm>
            <a:off x="118611" y="6519063"/>
            <a:ext cx="11954778" cy="461665"/>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Schmeißer</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Martin Anton Helmut.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Photocathodes for high brightness, high average current photoelectron injectors</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Humboldt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Universitaet</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zu</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Berlin (Germany), 2019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Kühn, Julius, et al. "Thermal Load Studies on the Photocathode Insert with Exchangeable Plug for the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BERLinPro</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SRF-Photoinjector."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SRF'19, Dresden, Germany, 30 June-05 July 2019</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JACOW Publishing, Geneva, Switzerland, 2019.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B78BF982-0C36-DA7C-C5AD-2DD9E29C4A9A}"/>
              </a:ext>
            </a:extLst>
          </p:cNvPr>
          <p:cNvPicPr>
            <a:picLocks noChangeAspect="1"/>
          </p:cNvPicPr>
          <p:nvPr/>
        </p:nvPicPr>
        <p:blipFill rotWithShape="1">
          <a:blip r:embed="rId3"/>
          <a:srcRect l="14932" r="13823" b="18150"/>
          <a:stretch/>
        </p:blipFill>
        <p:spPr>
          <a:xfrm>
            <a:off x="6567123" y="2202166"/>
            <a:ext cx="4267626" cy="3424183"/>
          </a:xfrm>
          <a:prstGeom prst="rect">
            <a:avLst/>
          </a:prstGeom>
        </p:spPr>
      </p:pic>
      <p:sp>
        <p:nvSpPr>
          <p:cNvPr id="6" name="TextBox 5">
            <a:extLst>
              <a:ext uri="{FF2B5EF4-FFF2-40B4-BE49-F238E27FC236}">
                <a16:creationId xmlns:a16="http://schemas.microsoft.com/office/drawing/2014/main" id="{36AA2591-A3F7-3B56-76E8-F45D1F502935}"/>
              </a:ext>
            </a:extLst>
          </p:cNvPr>
          <p:cNvSpPr txBox="1"/>
          <p:nvPr/>
        </p:nvSpPr>
        <p:spPr>
          <a:xfrm>
            <a:off x="6857530" y="5693471"/>
            <a:ext cx="434735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Different plug temperatures at different powers for two inserts and two RF-filters </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(2)</a:t>
            </a:r>
            <a:endParaRPr kumimoji="0" lang="en-D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7D15734-5F40-A70C-3EDD-43B726B7AE9F}"/>
              </a:ext>
            </a:extLst>
          </p:cNvPr>
          <p:cNvSpPr txBox="1"/>
          <p:nvPr/>
        </p:nvSpPr>
        <p:spPr>
          <a:xfrm>
            <a:off x="5602364" y="1623791"/>
            <a:ext cx="6097508" cy="369332"/>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589C"/>
                </a:solidFill>
                <a:effectLst/>
                <a:uLnTx/>
                <a:uFillTx/>
                <a:latin typeface="Calibri Light" panose="020F0302020204030204"/>
                <a:ea typeface="+mn-ea"/>
                <a:cs typeface="+mn-cs"/>
              </a:rPr>
              <a:t>Higher thermal stability than Cs-K-Sb photocathodes</a:t>
            </a:r>
          </a:p>
        </p:txBody>
      </p:sp>
      <p:sp>
        <p:nvSpPr>
          <p:cNvPr id="10" name="TextBox 9">
            <a:extLst>
              <a:ext uri="{FF2B5EF4-FFF2-40B4-BE49-F238E27FC236}">
                <a16:creationId xmlns:a16="http://schemas.microsoft.com/office/drawing/2014/main" id="{566F69FB-7275-113D-1162-F294CD13AE2F}"/>
              </a:ext>
            </a:extLst>
          </p:cNvPr>
          <p:cNvSpPr txBox="1"/>
          <p:nvPr/>
        </p:nvSpPr>
        <p:spPr>
          <a:xfrm>
            <a:off x="463119" y="1256819"/>
            <a:ext cx="11610270" cy="56938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89C"/>
                </a:solidFill>
                <a:effectLst/>
                <a:uLnTx/>
                <a:uFillTx/>
                <a:latin typeface="Calibri Light" panose="020F0302020204030204"/>
                <a:ea typeface="+mn-ea"/>
                <a:cs typeface="+mn-cs"/>
              </a:rPr>
              <a:t>Na-K-Sb photocathodes</a:t>
            </a:r>
            <a:r>
              <a:rPr kumimoji="0" lang="en-US" sz="1100" b="0" i="0" u="none" strike="noStrike" kern="1200" cap="none" spc="0" normalizeH="0" baseline="0" noProof="0" dirty="0">
                <a:ln>
                  <a:noFill/>
                </a:ln>
                <a:solidFill>
                  <a:srgbClr val="00589C"/>
                </a:solidFill>
                <a:effectLst/>
                <a:uLnTx/>
                <a:uFillTx/>
                <a:latin typeface="Calibri Light" panose="020F0302020204030204"/>
                <a:ea typeface="+mn-ea"/>
                <a:cs typeface="+mn-cs"/>
              </a:rPr>
              <a:t>(1) </a:t>
            </a:r>
            <a:r>
              <a:rPr kumimoji="0" lang="en-US" sz="2000" b="0" i="0" u="none" strike="noStrike" kern="1200" cap="none" spc="0" normalizeH="0" baseline="0" noProof="0" dirty="0">
                <a:ln>
                  <a:noFill/>
                </a:ln>
                <a:solidFill>
                  <a:srgbClr val="00589C"/>
                </a:solidFill>
                <a:effectLst/>
                <a:uLnTx/>
                <a:uFillTx/>
                <a:latin typeface="Calibri Light" panose="020F0302020204030204"/>
                <a:ea typeface="+mn-ea"/>
                <a:cs typeface="+mn-cs"/>
              </a:rPr>
              <a:t>(High Quantum Efficiency, low emittance contribution…)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589C"/>
              </a:solidFill>
              <a:effectLst/>
              <a:uLnTx/>
              <a:uFillTx/>
              <a:latin typeface="Calibri Light" panose="020F0302020204030204"/>
              <a:ea typeface="+mn-ea"/>
              <a:cs typeface="+mn-cs"/>
            </a:endParaRPr>
          </a:p>
        </p:txBody>
      </p:sp>
      <p:sp>
        <p:nvSpPr>
          <p:cNvPr id="13" name="TextBox 12">
            <a:extLst>
              <a:ext uri="{FF2B5EF4-FFF2-40B4-BE49-F238E27FC236}">
                <a16:creationId xmlns:a16="http://schemas.microsoft.com/office/drawing/2014/main" id="{987AD71F-42FC-3789-D526-326E468EBA7B}"/>
              </a:ext>
            </a:extLst>
          </p:cNvPr>
          <p:cNvSpPr txBox="1"/>
          <p:nvPr/>
        </p:nvSpPr>
        <p:spPr>
          <a:xfrm>
            <a:off x="1369004" y="5696287"/>
            <a:ext cx="434735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Dark lifetime of several Na-K-Sb and Cs-K-Sb photocathode films</a:t>
            </a:r>
            <a:endParaRPr kumimoji="0" lang="en-D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1DC4318-ADDA-2DE4-6684-D1B524C3A244}"/>
              </a:ext>
            </a:extLst>
          </p:cNvPr>
          <p:cNvSpPr txBox="1"/>
          <p:nvPr/>
        </p:nvSpPr>
        <p:spPr>
          <a:xfrm>
            <a:off x="469659" y="1619298"/>
            <a:ext cx="6097464" cy="923330"/>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589C"/>
                </a:solidFill>
                <a:effectLst/>
                <a:uLnTx/>
                <a:uFillTx/>
                <a:latin typeface="Calibri Light" panose="020F0302020204030204"/>
                <a:ea typeface="+mn-ea"/>
                <a:cs typeface="+mn-cs"/>
              </a:rPr>
              <a:t>Long lifetime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00589C"/>
                </a:solidFill>
                <a:effectLst/>
                <a:uLnTx/>
                <a:uFillTx/>
                <a:latin typeface="Calibri Light" panose="020F0302020204030204"/>
                <a:ea typeface="+mn-ea"/>
                <a:cs typeface="+mn-cs"/>
              </a:rPr>
              <a:t>Operation lifetime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00589C"/>
                </a:solidFill>
                <a:effectLst/>
                <a:uLnTx/>
                <a:uFillTx/>
                <a:latin typeface="Calibri Light" panose="020F0302020204030204"/>
                <a:ea typeface="+mn-ea"/>
                <a:cs typeface="+mn-cs"/>
              </a:rPr>
              <a:t>Dark lifetime (higher chemical stability than Cs-K-Sb)</a:t>
            </a:r>
          </a:p>
        </p:txBody>
      </p:sp>
      <p:pic>
        <p:nvPicPr>
          <p:cNvPr id="2" name="Picture 1">
            <a:extLst>
              <a:ext uri="{FF2B5EF4-FFF2-40B4-BE49-F238E27FC236}">
                <a16:creationId xmlns:a16="http://schemas.microsoft.com/office/drawing/2014/main" id="{95428069-B936-F992-86E0-C94509554804}"/>
              </a:ext>
            </a:extLst>
          </p:cNvPr>
          <p:cNvPicPr>
            <a:picLocks noChangeAspect="1"/>
          </p:cNvPicPr>
          <p:nvPr/>
        </p:nvPicPr>
        <p:blipFill>
          <a:blip r:embed="rId4"/>
          <a:stretch>
            <a:fillRect/>
          </a:stretch>
        </p:blipFill>
        <p:spPr>
          <a:xfrm>
            <a:off x="1541930" y="2474561"/>
            <a:ext cx="3621493" cy="3042465"/>
          </a:xfrm>
          <a:prstGeom prst="rect">
            <a:avLst/>
          </a:prstGeom>
        </p:spPr>
      </p:pic>
    </p:spTree>
    <p:extLst>
      <p:ext uri="{BB962C8B-B14F-4D97-AF65-F5344CB8AC3E}">
        <p14:creationId xmlns:p14="http://schemas.microsoft.com/office/powerpoint/2010/main" val="3187504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descr="A graph of a graph of energy&#10;&#10;Description automatically generated with medium confidence">
            <a:extLst>
              <a:ext uri="{FF2B5EF4-FFF2-40B4-BE49-F238E27FC236}">
                <a16:creationId xmlns:a16="http://schemas.microsoft.com/office/drawing/2014/main" id="{ADD0F07B-80E5-66ED-B57E-12A9098E6ACC}"/>
              </a:ext>
            </a:extLst>
          </p:cNvPr>
          <p:cNvPicPr>
            <a:picLocks noChangeAspect="1"/>
          </p:cNvPicPr>
          <p:nvPr/>
        </p:nvPicPr>
        <p:blipFill rotWithShape="1">
          <a:blip r:embed="rId3">
            <a:extLst>
              <a:ext uri="{28A0092B-C50C-407E-A947-70E740481C1C}">
                <a14:useLocalDpi xmlns:a14="http://schemas.microsoft.com/office/drawing/2010/main" val="0"/>
              </a:ext>
            </a:extLst>
          </a:blip>
          <a:srcRect l="7773"/>
          <a:stretch/>
        </p:blipFill>
        <p:spPr>
          <a:xfrm>
            <a:off x="347206" y="728519"/>
            <a:ext cx="6141624" cy="4994412"/>
          </a:xfrm>
          <a:prstGeom prst="rect">
            <a:avLst/>
          </a:prstGeom>
        </p:spPr>
      </p:pic>
      <p:sp>
        <p:nvSpPr>
          <p:cNvPr id="15" name="TextBox 6">
            <a:extLst>
              <a:ext uri="{FF2B5EF4-FFF2-40B4-BE49-F238E27FC236}">
                <a16:creationId xmlns:a16="http://schemas.microsoft.com/office/drawing/2014/main" id="{E70B0D62-8BB8-A90B-A91E-6E074E65CAB0}"/>
              </a:ext>
            </a:extLst>
          </p:cNvPr>
          <p:cNvSpPr txBox="1"/>
          <p:nvPr/>
        </p:nvSpPr>
        <p:spPr>
          <a:xfrm>
            <a:off x="447195" y="608068"/>
            <a:ext cx="111371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Chemical</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composition change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during thermal degradation of Na-K-Sb</a:t>
            </a:r>
            <a:endParaRPr kumimoji="0" lang="en-DE"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TextBox 12">
            <a:extLst>
              <a:ext uri="{FF2B5EF4-FFF2-40B4-BE49-F238E27FC236}">
                <a16:creationId xmlns:a16="http://schemas.microsoft.com/office/drawing/2014/main" id="{5E53A69B-2F3C-D3E0-0147-57810EA5B1B4}"/>
              </a:ext>
            </a:extLst>
          </p:cNvPr>
          <p:cNvSpPr txBox="1"/>
          <p:nvPr/>
        </p:nvSpPr>
        <p:spPr>
          <a:xfrm>
            <a:off x="7164614" y="934253"/>
            <a:ext cx="39065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Chemical composition change after heating</a:t>
            </a:r>
            <a:endParaRPr kumimoji="0" lang="en-DE"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TextBox 16">
            <a:extLst>
              <a:ext uri="{FF2B5EF4-FFF2-40B4-BE49-F238E27FC236}">
                <a16:creationId xmlns:a16="http://schemas.microsoft.com/office/drawing/2014/main" id="{5A76B872-09E9-1B14-98C2-ACEF04724340}"/>
              </a:ext>
            </a:extLst>
          </p:cNvPr>
          <p:cNvSpPr txBox="1"/>
          <p:nvPr/>
        </p:nvSpPr>
        <p:spPr>
          <a:xfrm>
            <a:off x="6258187" y="4452442"/>
            <a:ext cx="5915128" cy="2031325"/>
          </a:xfrm>
          <a:prstGeom prst="rect">
            <a:avLst/>
          </a:prstGeom>
          <a:solidFill>
            <a:schemeClr val="bg1">
              <a:lumMod val="95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altLang="zh-CN" sz="1800" b="1" i="0" u="none" strike="noStrike" kern="1200" cap="none" spc="0" normalizeH="0" baseline="0" noProof="0" dirty="0">
                <a:ln>
                  <a:noFill/>
                </a:ln>
                <a:solidFill>
                  <a:srgbClr val="000000"/>
                </a:solidFill>
                <a:effectLst/>
                <a:uLnTx/>
                <a:uFillTx/>
                <a:latin typeface="Calibri" panose="020F0502020204030204"/>
                <a:ea typeface="等线" panose="02010600030101010101" pitchFamily="2" charset="-122"/>
                <a:cs typeface="+mn-cs"/>
              </a:rPr>
              <a:t>Photocurrent decreases at higher temperature</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 main due to the loss of K composition and decomposition of Na-K-Sb phase.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Peak broadening of Sb 3d peak after heating up to </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130°C </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a:ea typeface="等线" panose="02010600030101010101" pitchFamily="2" charset="-122"/>
                <a:cs typeface="+mn-cs"/>
              </a:rPr>
              <a:t>No trace of oxidation during thermal stability study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a:ea typeface="等线" panose="02010600030101010101" pitchFamily="2" charset="-122"/>
                <a:cs typeface="+mn-cs"/>
              </a:rPr>
              <a:t>Decrease of K 2p peak</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after heating up above </a:t>
            </a: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110°C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Increase of Na 1s peak after heating up to </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130°C</a:t>
            </a:r>
          </a:p>
        </p:txBody>
      </p:sp>
      <p:graphicFrame>
        <p:nvGraphicFramePr>
          <p:cNvPr id="5" name="Table 4">
            <a:extLst>
              <a:ext uri="{FF2B5EF4-FFF2-40B4-BE49-F238E27FC236}">
                <a16:creationId xmlns:a16="http://schemas.microsoft.com/office/drawing/2014/main" id="{3AC700DA-0F8F-9BAF-B331-57B2EB09B8ED}"/>
              </a:ext>
            </a:extLst>
          </p:cNvPr>
          <p:cNvGraphicFramePr>
            <a:graphicFrameLocks noGrp="1"/>
          </p:cNvGraphicFramePr>
          <p:nvPr/>
        </p:nvGraphicFramePr>
        <p:xfrm>
          <a:off x="6160309" y="1272807"/>
          <a:ext cx="5915128" cy="3018890"/>
        </p:xfrm>
        <a:graphic>
          <a:graphicData uri="http://schemas.openxmlformats.org/drawingml/2006/table">
            <a:tbl>
              <a:tblPr>
                <a:tableStyleId>{8EC20E35-A176-4012-BC5E-935CFFF8708E}</a:tableStyleId>
              </a:tblPr>
              <a:tblGrid>
                <a:gridCol w="1166900">
                  <a:extLst>
                    <a:ext uri="{9D8B030D-6E8A-4147-A177-3AD203B41FA5}">
                      <a16:colId xmlns:a16="http://schemas.microsoft.com/office/drawing/2014/main" val="264055042"/>
                    </a:ext>
                  </a:extLst>
                </a:gridCol>
                <a:gridCol w="1166900">
                  <a:extLst>
                    <a:ext uri="{9D8B030D-6E8A-4147-A177-3AD203B41FA5}">
                      <a16:colId xmlns:a16="http://schemas.microsoft.com/office/drawing/2014/main" val="1416299243"/>
                    </a:ext>
                  </a:extLst>
                </a:gridCol>
                <a:gridCol w="884298">
                  <a:extLst>
                    <a:ext uri="{9D8B030D-6E8A-4147-A177-3AD203B41FA5}">
                      <a16:colId xmlns:a16="http://schemas.microsoft.com/office/drawing/2014/main" val="89968415"/>
                    </a:ext>
                  </a:extLst>
                </a:gridCol>
                <a:gridCol w="775005">
                  <a:extLst>
                    <a:ext uri="{9D8B030D-6E8A-4147-A177-3AD203B41FA5}">
                      <a16:colId xmlns:a16="http://schemas.microsoft.com/office/drawing/2014/main" val="775329130"/>
                    </a:ext>
                  </a:extLst>
                </a:gridCol>
                <a:gridCol w="705452">
                  <a:extLst>
                    <a:ext uri="{9D8B030D-6E8A-4147-A177-3AD203B41FA5}">
                      <a16:colId xmlns:a16="http://schemas.microsoft.com/office/drawing/2014/main" val="3459513732"/>
                    </a:ext>
                  </a:extLst>
                </a:gridCol>
                <a:gridCol w="1216573">
                  <a:extLst>
                    <a:ext uri="{9D8B030D-6E8A-4147-A177-3AD203B41FA5}">
                      <a16:colId xmlns:a16="http://schemas.microsoft.com/office/drawing/2014/main" val="3580909592"/>
                    </a:ext>
                  </a:extLst>
                </a:gridCol>
              </a:tblGrid>
              <a:tr h="431270">
                <a:tc rowSpan="2">
                  <a:txBody>
                    <a:bodyPr/>
                    <a:lstStyle/>
                    <a:p>
                      <a:pPr algn="ctr" fontAlgn="b"/>
                      <a:r>
                        <a:rPr lang="en-US" sz="1600" b="0" i="0" u="none" strike="noStrike" dirty="0">
                          <a:solidFill>
                            <a:schemeClr val="tx1"/>
                          </a:solidFill>
                          <a:effectLst/>
                          <a:latin typeface="+mn-lt"/>
                        </a:rPr>
                        <a:t>WH17</a:t>
                      </a:r>
                      <a:endParaRPr lang="en-DE" sz="1600" b="0" i="0" u="none" strike="noStrike" dirty="0">
                        <a:solidFill>
                          <a:schemeClr val="tx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fontAlgn="b"/>
                      <a:r>
                        <a:rPr lang="en-US" sz="1600" b="0" i="0" u="none" strike="noStrike" dirty="0">
                          <a:solidFill>
                            <a:schemeClr val="tx1"/>
                          </a:solidFill>
                          <a:effectLst/>
                          <a:latin typeface="+mn-lt"/>
                        </a:rPr>
                        <a:t>QE</a:t>
                      </a:r>
                    </a:p>
                    <a:p>
                      <a:pPr algn="ctr" fontAlgn="b"/>
                      <a:r>
                        <a:rPr lang="en-US" sz="1600" b="0" i="0" u="none" strike="noStrike" dirty="0">
                          <a:solidFill>
                            <a:schemeClr val="tx1"/>
                          </a:solidFill>
                          <a:effectLst/>
                          <a:latin typeface="+mn-lt"/>
                        </a:rPr>
                        <a:t>515nm</a:t>
                      </a:r>
                    </a:p>
                    <a:p>
                      <a:pPr algn="ctr" fontAlgn="b"/>
                      <a:r>
                        <a:rPr lang="en-US" sz="1600" b="0" i="0" u="none" strike="noStrike" dirty="0">
                          <a:solidFill>
                            <a:schemeClr val="tx1"/>
                          </a:solidFill>
                          <a:effectLst/>
                          <a:latin typeface="+mn-lt"/>
                        </a:rPr>
                        <a:t>at RT</a:t>
                      </a:r>
                      <a:endParaRPr lang="en-DE"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4">
                  <a:txBody>
                    <a:bodyPr/>
                    <a:lstStyle/>
                    <a:p>
                      <a:pPr algn="ctr" fontAlgn="b"/>
                      <a:r>
                        <a:rPr lang="en-US" sz="1600" u="none" strike="noStrike" dirty="0">
                          <a:solidFill>
                            <a:schemeClr val="tx1"/>
                          </a:solidFill>
                          <a:effectLst/>
                          <a:latin typeface="+mn-lt"/>
                        </a:rPr>
                        <a:t>XPS stoichiometry content</a:t>
                      </a:r>
                      <a:endParaRPr lang="en-US" sz="1600" b="0" i="0" u="none" strike="noStrike" dirty="0">
                        <a:solidFill>
                          <a:schemeClr val="tx1"/>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hMerge="1">
                  <a:txBody>
                    <a:bodyPr/>
                    <a:lstStyle/>
                    <a:p>
                      <a:endParaRPr lang="en-DE"/>
                    </a:p>
                  </a:txBody>
                  <a:tcPr>
                    <a:lnL>
                      <a:noFill/>
                    </a:lnL>
                  </a:tcPr>
                </a:tc>
                <a:tc hMerge="1">
                  <a:txBody>
                    <a:bodyPr/>
                    <a:lstStyle/>
                    <a:p>
                      <a:endParaRPr lang="en-DE"/>
                    </a:p>
                  </a:txBody>
                  <a:tcPr/>
                </a:tc>
                <a:tc hMerge="1">
                  <a:txBody>
                    <a:bodyPr/>
                    <a:lstStyle/>
                    <a:p>
                      <a:endParaRPr lang="en-DE"/>
                    </a:p>
                  </a:txBody>
                  <a:tcPr/>
                </a:tc>
                <a:extLst>
                  <a:ext uri="{0D108BD9-81ED-4DB2-BD59-A6C34878D82A}">
                    <a16:rowId xmlns:a16="http://schemas.microsoft.com/office/drawing/2014/main" val="961076440"/>
                  </a:ext>
                </a:extLst>
              </a:tr>
              <a:tr h="431270">
                <a:tc vMerge="1">
                  <a:txBody>
                    <a:bodyPr/>
                    <a:lstStyle/>
                    <a:p>
                      <a:endParaRPr lang="en-DE"/>
                    </a:p>
                  </a:txBody>
                  <a:tcPr/>
                </a:tc>
                <a:tc vMerge="1">
                  <a:txBody>
                    <a:bodyPr/>
                    <a:lstStyle/>
                    <a:p>
                      <a:endParaRPr lang="en-DE"/>
                    </a:p>
                  </a:txBody>
                  <a:tcPr/>
                </a:tc>
                <a:tc>
                  <a:txBody>
                    <a:bodyPr/>
                    <a:lstStyle/>
                    <a:p>
                      <a:pPr algn="ctr" fontAlgn="b"/>
                      <a:r>
                        <a:rPr lang="en-US" sz="1600" u="none" strike="noStrike" dirty="0">
                          <a:solidFill>
                            <a:schemeClr val="tx1"/>
                          </a:solidFill>
                          <a:effectLst/>
                          <a:latin typeface="+mn-lt"/>
                        </a:rPr>
                        <a:t>Na (1s)</a:t>
                      </a:r>
                      <a:endParaRPr lang="en-US"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1600" u="none" strike="noStrike" dirty="0">
                          <a:solidFill>
                            <a:schemeClr val="tx1"/>
                          </a:solidFill>
                          <a:effectLst/>
                          <a:latin typeface="+mn-lt"/>
                        </a:rPr>
                        <a:t>K</a:t>
                      </a:r>
                      <a:endParaRPr lang="en-US" sz="1600" b="0" i="0" u="none" strike="noStrike" dirty="0">
                        <a:solidFill>
                          <a:schemeClr val="tx1"/>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a:t>
                      </a:r>
                      <a:r>
                        <a:rPr lang="en-US" sz="1600" u="none" strike="noStrike" dirty="0" err="1">
                          <a:effectLst/>
                          <a:latin typeface="+mn-lt"/>
                        </a:rPr>
                        <a:t>Na+K</a:t>
                      </a:r>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9987321"/>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Day 18</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chemeClr val="tx1"/>
                          </a:solidFill>
                          <a:effectLst/>
                          <a:latin typeface="+mn-lt"/>
                        </a:rPr>
                        <a:t>1.6</a:t>
                      </a: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solidFill>
                  </a:tcPr>
                </a:tc>
                <a:tc>
                  <a:txBody>
                    <a:bodyPr/>
                    <a:lstStyle/>
                    <a:p>
                      <a:pPr algn="ctr" fontAlgn="b"/>
                      <a:r>
                        <a:rPr lang="en-US" sz="1600" b="0" i="0" u="none" strike="noStrike" dirty="0">
                          <a:solidFill>
                            <a:schemeClr val="tx1"/>
                          </a:solidFill>
                          <a:effectLst/>
                          <a:latin typeface="+mn-lt"/>
                        </a:rPr>
                        <a:t>1.9</a:t>
                      </a: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u="none" strike="noStrike" dirty="0">
                          <a:solidFill>
                            <a:srgbClr val="000000"/>
                          </a:solidFill>
                          <a:effectLst/>
                        </a:rPr>
                        <a:t>1.0</a:t>
                      </a: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u="none" strike="noStrike" dirty="0">
                          <a:solidFill>
                            <a:srgbClr val="000000"/>
                          </a:solidFill>
                          <a:effectLst/>
                        </a:rPr>
                        <a:t>3.5</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53220561"/>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70°C24h</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1.5</a:t>
                      </a:r>
                    </a:p>
                  </a:txBody>
                  <a:tcPr marL="6350" marR="6350" marT="6350" marB="0" anchor="ctr">
                    <a:lnL w="12700" cap="flat" cmpd="sng" algn="ctr">
                      <a:solidFill>
                        <a:schemeClr val="tx1"/>
                      </a:solidFill>
                      <a:prstDash val="solid"/>
                      <a:round/>
                      <a:headEnd type="none" w="med" len="med"/>
                      <a:tailEnd type="none" w="med" len="med"/>
                    </a:lnL>
                    <a:solidFill>
                      <a:schemeClr val="bg2"/>
                    </a:solidFill>
                  </a:tcPr>
                </a:tc>
                <a:tc>
                  <a:txBody>
                    <a:bodyPr/>
                    <a:lstStyle/>
                    <a:p>
                      <a:pPr algn="ctr" fontAlgn="b"/>
                      <a:r>
                        <a:rPr lang="en-US" sz="1600" b="0" i="0" u="none" strike="noStrike" dirty="0">
                          <a:solidFill>
                            <a:schemeClr val="tx1"/>
                          </a:solidFill>
                          <a:effectLst/>
                          <a:latin typeface="+mn-lt"/>
                        </a:rPr>
                        <a:t>1.9</a:t>
                      </a:r>
                      <a:endParaRPr lang="en-DE" sz="1600" b="0" i="0" u="none" strike="noStrike" dirty="0">
                        <a:solidFill>
                          <a:schemeClr val="tx1"/>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3.4</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3752129609"/>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90°C24h</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1.6</a:t>
                      </a:r>
                      <a:endParaRPr lang="en-DE"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solidFill>
                      <a:schemeClr val="bg2"/>
                    </a:solidFill>
                  </a:tcPr>
                </a:tc>
                <a:tc>
                  <a:txBody>
                    <a:bodyPr/>
                    <a:lstStyle/>
                    <a:p>
                      <a:pPr algn="ctr" fontAlgn="b"/>
                      <a:r>
                        <a:rPr lang="en-US" sz="1600" b="0" i="0" u="none" strike="noStrike" dirty="0">
                          <a:solidFill>
                            <a:schemeClr val="tx1"/>
                          </a:solidFill>
                          <a:effectLst/>
                          <a:latin typeface="+mn-lt"/>
                        </a:rPr>
                        <a:t>1.8</a:t>
                      </a:r>
                      <a:endParaRPr lang="en-DE" sz="1600" b="0" i="0" u="none" strike="noStrike" dirty="0">
                        <a:solidFill>
                          <a:schemeClr val="tx1"/>
                        </a:solidFill>
                        <a:effectLst/>
                        <a:latin typeface="+mn-lt"/>
                      </a:endParaRPr>
                    </a:p>
                  </a:txBody>
                  <a:tcPr marL="6350" marR="6350" marT="6350" marB="0" anchor="ctr"/>
                </a:tc>
                <a:tc>
                  <a:txBody>
                    <a:bodyPr/>
                    <a:lstStyle/>
                    <a:p>
                      <a:pPr algn="ctr" fontAlgn="b"/>
                      <a:r>
                        <a:rPr lang="en-US" sz="1600" b="0" u="none" strike="noStrike" dirty="0">
                          <a:solidFill>
                            <a:srgbClr val="000000"/>
                          </a:solidFill>
                          <a:effectLs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u="none" strike="noStrike" dirty="0">
                          <a:solidFill>
                            <a:srgbClr val="000000"/>
                          </a:solidFill>
                          <a:effectLst/>
                        </a:rPr>
                        <a:t>3.4</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785836333"/>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110°C24h</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0.8%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1.8</a:t>
                      </a:r>
                      <a:endParaRPr lang="en-DE"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solidFill>
                      <a:schemeClr val="bg2"/>
                    </a:solidFill>
                  </a:tcPr>
                </a:tc>
                <a:tc>
                  <a:txBody>
                    <a:bodyPr/>
                    <a:lstStyle/>
                    <a:p>
                      <a:pPr algn="ctr" fontAlgn="b"/>
                      <a:r>
                        <a:rPr lang="en-US" sz="1600" b="0" i="0" u="none" strike="noStrike" dirty="0">
                          <a:solidFill>
                            <a:schemeClr val="tx1"/>
                          </a:solidFill>
                          <a:effectLst/>
                          <a:latin typeface="+mn-lt"/>
                        </a:rPr>
                        <a:t>1.7</a:t>
                      </a:r>
                      <a:endParaRPr lang="en-DE" sz="1600" b="0" i="0" u="none" strike="noStrike" dirty="0">
                        <a:solidFill>
                          <a:schemeClr val="tx1"/>
                        </a:solidFill>
                        <a:effectLst/>
                        <a:latin typeface="+mn-lt"/>
                      </a:endParaRPr>
                    </a:p>
                  </a:txBody>
                  <a:tcPr marL="6350" marR="6350" marT="6350" marB="0" anchor="ctr"/>
                </a:tc>
                <a:tc>
                  <a:txBody>
                    <a:bodyPr/>
                    <a:lstStyle/>
                    <a:p>
                      <a:pPr algn="ctr" fontAlgn="b"/>
                      <a:r>
                        <a:rPr lang="en-US" sz="1600" b="0" u="none" strike="noStrike" dirty="0">
                          <a:solidFill>
                            <a:srgbClr val="000000"/>
                          </a:solidFill>
                          <a:effectLs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u="none" strike="noStrike" dirty="0">
                          <a:solidFill>
                            <a:srgbClr val="000000"/>
                          </a:solidFill>
                          <a:effectLst/>
                        </a:rPr>
                        <a:t>3.5</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3067336174"/>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130°C24h</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0.5%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1.7</a:t>
                      </a:r>
                    </a:p>
                  </a:txBody>
                  <a:tcPr marL="6350" marR="6350" marT="6350" marB="0" anchor="ctr">
                    <a:lnL w="12700" cap="flat" cmpd="sng" algn="ctr">
                      <a:solidFill>
                        <a:schemeClr val="tx1"/>
                      </a:solidFill>
                      <a:prstDash val="solid"/>
                      <a:round/>
                      <a:headEnd type="none" w="med" len="med"/>
                      <a:tailEnd type="none" w="med" len="med"/>
                    </a:lnL>
                    <a:solidFill>
                      <a:schemeClr val="bg2"/>
                    </a:solidFill>
                  </a:tcPr>
                </a:tc>
                <a:tc>
                  <a:txBody>
                    <a:bodyPr/>
                    <a:lstStyle/>
                    <a:p>
                      <a:pPr algn="ctr" fontAlgn="b"/>
                      <a:r>
                        <a:rPr lang="en-US" sz="1600" b="0" i="0" u="none" strike="noStrike" dirty="0">
                          <a:solidFill>
                            <a:schemeClr val="tx1"/>
                          </a:solidFill>
                          <a:effectLst/>
                          <a:latin typeface="+mn-lt"/>
                        </a:rPr>
                        <a:t>1.4</a:t>
                      </a:r>
                    </a:p>
                  </a:txBody>
                  <a:tcPr marL="6350" marR="6350" marT="6350" marB="0" anchor="ct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3.1</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1067615087"/>
                  </a:ext>
                </a:extLst>
              </a:tr>
            </a:tbl>
          </a:graphicData>
        </a:graphic>
      </p:graphicFrame>
      <p:sp>
        <p:nvSpPr>
          <p:cNvPr id="6" name="TextBox 5">
            <a:extLst>
              <a:ext uri="{FF2B5EF4-FFF2-40B4-BE49-F238E27FC236}">
                <a16:creationId xmlns:a16="http://schemas.microsoft.com/office/drawing/2014/main" id="{1D281B99-819D-5889-73FB-6E316E3C81FF}"/>
              </a:ext>
            </a:extLst>
          </p:cNvPr>
          <p:cNvSpPr txBox="1"/>
          <p:nvPr/>
        </p:nvSpPr>
        <p:spPr>
          <a:xfrm>
            <a:off x="895314" y="5585193"/>
            <a:ext cx="469524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XPS spectrum of Na 1s for Na-K-Sb films (WH17)</a:t>
            </a:r>
            <a:endParaRPr kumimoji="0" lang="en-D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CD661A4-099F-5EBD-9E43-DA99E0ACFAB7}"/>
              </a:ext>
            </a:extLst>
          </p:cNvPr>
          <p:cNvSpPr txBox="1"/>
          <p:nvPr/>
        </p:nvSpPr>
        <p:spPr>
          <a:xfrm>
            <a:off x="3946975" y="2057481"/>
            <a:ext cx="1753724" cy="1200329"/>
          </a:xfrm>
          <a:prstGeom prst="rect">
            <a:avLst/>
          </a:prstGeom>
          <a:solidFill>
            <a:schemeClr val="bg1">
              <a:lumMod val="95000"/>
            </a:schemeClr>
          </a:solidFill>
        </p:spPr>
        <p:txBody>
          <a:bodyPr wrap="square" rtlCol="0">
            <a:spAutoFit/>
          </a:bodyPr>
          <a:lstStyle>
            <a:defPPr>
              <a:defRPr lang="de-DE"/>
            </a:defPPr>
            <a:lvl1pPr marL="285750" indent="-285750">
              <a:buFont typeface="Arial" panose="020B0604020202020204" pitchFamily="34" charset="0"/>
              <a:buChar cha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Increase of Na 1s peak after heating up to 130°C</a:t>
            </a:r>
            <a:endParaRPr kumimoji="0" lang="en-DE"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AAF0073-4267-3A89-E7C0-02837013CAA2}"/>
              </a:ext>
            </a:extLst>
          </p:cNvPr>
          <p:cNvSpPr txBox="1"/>
          <p:nvPr/>
        </p:nvSpPr>
        <p:spPr>
          <a:xfrm>
            <a:off x="3242936" y="961361"/>
            <a:ext cx="7040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Na 1s</a:t>
            </a:r>
          </a:p>
        </p:txBody>
      </p:sp>
      <p:sp>
        <p:nvSpPr>
          <p:cNvPr id="8" name="Textplatzhalter 3">
            <a:extLst>
              <a:ext uri="{FF2B5EF4-FFF2-40B4-BE49-F238E27FC236}">
                <a16:creationId xmlns:a16="http://schemas.microsoft.com/office/drawing/2014/main" id="{E9100141-5B03-E5F4-267A-7AAA2BA38445}"/>
              </a:ext>
            </a:extLst>
          </p:cNvPr>
          <p:cNvSpPr txBox="1">
            <a:spLocks/>
          </p:cNvSpPr>
          <p:nvPr/>
        </p:nvSpPr>
        <p:spPr>
          <a:xfrm>
            <a:off x="577849" y="247109"/>
            <a:ext cx="5680338" cy="30073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000" kern="1200" cap="all"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all" spc="0" normalizeH="0" baseline="0" noProof="0" dirty="0">
                <a:ln>
                  <a:noFill/>
                </a:ln>
                <a:solidFill>
                  <a:srgbClr val="44546A"/>
                </a:solidFill>
                <a:effectLst/>
                <a:uLnTx/>
                <a:uFillTx/>
                <a:latin typeface="Calibri" panose="020F0502020204030204"/>
                <a:ea typeface="+mn-ea"/>
                <a:cs typeface="+mn-cs"/>
              </a:rPr>
              <a:t>B2: thermal stability of Na-K-Sb</a:t>
            </a:r>
          </a:p>
        </p:txBody>
      </p:sp>
    </p:spTree>
    <p:extLst>
      <p:ext uri="{BB962C8B-B14F-4D97-AF65-F5344CB8AC3E}">
        <p14:creationId xmlns:p14="http://schemas.microsoft.com/office/powerpoint/2010/main" val="2229570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84E65DF-298C-E16C-250E-224B0E4DBDAC}"/>
              </a:ext>
            </a:extLst>
          </p:cNvPr>
          <p:cNvPicPr>
            <a:picLocks noChangeAspect="1"/>
          </p:cNvPicPr>
          <p:nvPr/>
        </p:nvPicPr>
        <p:blipFill>
          <a:blip r:embed="rId3"/>
          <a:stretch>
            <a:fillRect/>
          </a:stretch>
        </p:blipFill>
        <p:spPr>
          <a:xfrm>
            <a:off x="361739" y="1180989"/>
            <a:ext cx="5265431" cy="4140588"/>
          </a:xfrm>
          <a:prstGeom prst="rect">
            <a:avLst/>
          </a:prstGeom>
        </p:spPr>
      </p:pic>
      <p:pic>
        <p:nvPicPr>
          <p:cNvPr id="8" name="Picture 7">
            <a:extLst>
              <a:ext uri="{FF2B5EF4-FFF2-40B4-BE49-F238E27FC236}">
                <a16:creationId xmlns:a16="http://schemas.microsoft.com/office/drawing/2014/main" id="{0BFED408-1384-CD4F-ACAF-01FF3ACC1D20}"/>
              </a:ext>
            </a:extLst>
          </p:cNvPr>
          <p:cNvPicPr>
            <a:picLocks noChangeAspect="1"/>
          </p:cNvPicPr>
          <p:nvPr/>
        </p:nvPicPr>
        <p:blipFill>
          <a:blip r:embed="rId4"/>
          <a:stretch>
            <a:fillRect/>
          </a:stretch>
        </p:blipFill>
        <p:spPr>
          <a:xfrm>
            <a:off x="5833590" y="1180989"/>
            <a:ext cx="5252708" cy="4148667"/>
          </a:xfrm>
          <a:prstGeom prst="rect">
            <a:avLst/>
          </a:prstGeom>
        </p:spPr>
      </p:pic>
      <p:sp>
        <p:nvSpPr>
          <p:cNvPr id="2" name="TextBox 1">
            <a:extLst>
              <a:ext uri="{FF2B5EF4-FFF2-40B4-BE49-F238E27FC236}">
                <a16:creationId xmlns:a16="http://schemas.microsoft.com/office/drawing/2014/main" id="{5107B554-CC80-5224-1883-DCB6B3706CFD}"/>
              </a:ext>
            </a:extLst>
          </p:cNvPr>
          <p:cNvSpPr txBox="1"/>
          <p:nvPr/>
        </p:nvSpPr>
        <p:spPr>
          <a:xfrm>
            <a:off x="1404733" y="5585193"/>
            <a:ext cx="38618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XPS spectrum of Sb 3d after 110°C, 24h</a:t>
            </a:r>
            <a:endParaRPr kumimoji="0" lang="en-D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EF118FD-F78A-D740-A1BC-30DAEB1D6A72}"/>
              </a:ext>
            </a:extLst>
          </p:cNvPr>
          <p:cNvSpPr txBox="1"/>
          <p:nvPr/>
        </p:nvSpPr>
        <p:spPr>
          <a:xfrm>
            <a:off x="6808641" y="5563550"/>
            <a:ext cx="38618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XPS spectrum of Sb 3d after 130°C, 24h</a:t>
            </a:r>
            <a:endParaRPr kumimoji="0" lang="en-D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C7520E6-1DCF-3D0C-93A5-6FC79E40A609}"/>
              </a:ext>
            </a:extLst>
          </p:cNvPr>
          <p:cNvSpPr txBox="1"/>
          <p:nvPr/>
        </p:nvSpPr>
        <p:spPr>
          <a:xfrm>
            <a:off x="296187" y="213589"/>
            <a:ext cx="60946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Back up pages </a:t>
            </a:r>
            <a:r>
              <a:rPr kumimoji="0" lang="en-US" altLang="zh-CN" sz="1800" b="1" i="0" u="none" strike="noStrike" kern="1200" cap="none" spc="0" normalizeH="0" baseline="0" noProof="0" dirty="0">
                <a:ln>
                  <a:noFill/>
                </a:ln>
                <a:solidFill>
                  <a:srgbClr val="000000"/>
                </a:solidFill>
                <a:effectLst/>
                <a:uLnTx/>
                <a:uFillTx/>
                <a:latin typeface="Calibri" panose="020F0502020204030204"/>
                <a:ea typeface="等线" panose="02010600030101010101" pitchFamily="2" charset="-122"/>
                <a:cs typeface="+mn-cs"/>
              </a:rPr>
              <a:t>Thermal stability </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study of Na-K-Sb</a:t>
            </a:r>
            <a:endParaRPr kumimoji="0" lang="en-D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2EE41AA-F3C0-190F-4021-8434DA6C1246}"/>
              </a:ext>
            </a:extLst>
          </p:cNvPr>
          <p:cNvSpPr txBox="1"/>
          <p:nvPr/>
        </p:nvSpPr>
        <p:spPr>
          <a:xfrm>
            <a:off x="4030258" y="1464733"/>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526.5</a:t>
            </a:r>
          </a:p>
        </p:txBody>
      </p:sp>
      <p:sp>
        <p:nvSpPr>
          <p:cNvPr id="9" name="TextBox 8">
            <a:extLst>
              <a:ext uri="{FF2B5EF4-FFF2-40B4-BE49-F238E27FC236}">
                <a16:creationId xmlns:a16="http://schemas.microsoft.com/office/drawing/2014/main" id="{B4ADFE27-8F77-E90B-1299-D963ECD8012E}"/>
              </a:ext>
            </a:extLst>
          </p:cNvPr>
          <p:cNvSpPr txBox="1"/>
          <p:nvPr/>
        </p:nvSpPr>
        <p:spPr>
          <a:xfrm>
            <a:off x="9511403" y="1464733"/>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526.5</a:t>
            </a:r>
          </a:p>
        </p:txBody>
      </p:sp>
      <p:sp>
        <p:nvSpPr>
          <p:cNvPr id="10" name="TextBox 9">
            <a:extLst>
              <a:ext uri="{FF2B5EF4-FFF2-40B4-BE49-F238E27FC236}">
                <a16:creationId xmlns:a16="http://schemas.microsoft.com/office/drawing/2014/main" id="{610BC4D1-43FD-4C29-5691-AA8E0A554B0C}"/>
              </a:ext>
            </a:extLst>
          </p:cNvPr>
          <p:cNvSpPr txBox="1"/>
          <p:nvPr/>
        </p:nvSpPr>
        <p:spPr>
          <a:xfrm>
            <a:off x="1807320" y="1986465"/>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186"/>
                </a:solidFill>
                <a:effectLst/>
                <a:uLnTx/>
                <a:uFillTx/>
                <a:latin typeface="Calibri" panose="020F0502020204030204"/>
                <a:ea typeface="+mn-ea"/>
                <a:cs typeface="+mn-cs"/>
              </a:rPr>
              <a:t>535.9</a:t>
            </a:r>
          </a:p>
        </p:txBody>
      </p:sp>
      <p:sp>
        <p:nvSpPr>
          <p:cNvPr id="11" name="TextBox 10">
            <a:extLst>
              <a:ext uri="{FF2B5EF4-FFF2-40B4-BE49-F238E27FC236}">
                <a16:creationId xmlns:a16="http://schemas.microsoft.com/office/drawing/2014/main" id="{9912C44B-345B-BF19-499C-5762666D48B9}"/>
              </a:ext>
            </a:extLst>
          </p:cNvPr>
          <p:cNvSpPr txBox="1"/>
          <p:nvPr/>
        </p:nvSpPr>
        <p:spPr>
          <a:xfrm>
            <a:off x="7288464" y="1851310"/>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186"/>
                </a:solidFill>
                <a:effectLst/>
                <a:uLnTx/>
                <a:uFillTx/>
                <a:latin typeface="Calibri" panose="020F0502020204030204"/>
                <a:ea typeface="+mn-ea"/>
                <a:cs typeface="+mn-cs"/>
              </a:rPr>
              <a:t>535.9</a:t>
            </a:r>
          </a:p>
        </p:txBody>
      </p:sp>
      <p:sp>
        <p:nvSpPr>
          <p:cNvPr id="12" name="TextBox 11">
            <a:extLst>
              <a:ext uri="{FF2B5EF4-FFF2-40B4-BE49-F238E27FC236}">
                <a16:creationId xmlns:a16="http://schemas.microsoft.com/office/drawing/2014/main" id="{749CD01D-932B-5DE5-5752-9B5A39FD6E12}"/>
              </a:ext>
            </a:extLst>
          </p:cNvPr>
          <p:cNvSpPr txBox="1"/>
          <p:nvPr/>
        </p:nvSpPr>
        <p:spPr>
          <a:xfrm>
            <a:off x="9156177" y="3515721"/>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528.0</a:t>
            </a:r>
          </a:p>
        </p:txBody>
      </p:sp>
      <p:sp>
        <p:nvSpPr>
          <p:cNvPr id="13" name="TextBox 12">
            <a:extLst>
              <a:ext uri="{FF2B5EF4-FFF2-40B4-BE49-F238E27FC236}">
                <a16:creationId xmlns:a16="http://schemas.microsoft.com/office/drawing/2014/main" id="{6753F625-5149-8DFF-A8C2-EC92D03A067D}"/>
              </a:ext>
            </a:extLst>
          </p:cNvPr>
          <p:cNvSpPr txBox="1"/>
          <p:nvPr/>
        </p:nvSpPr>
        <p:spPr>
          <a:xfrm>
            <a:off x="6933238" y="3348003"/>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537.4</a:t>
            </a:r>
          </a:p>
        </p:txBody>
      </p:sp>
      <p:sp>
        <p:nvSpPr>
          <p:cNvPr id="14" name="TextBox 13">
            <a:extLst>
              <a:ext uri="{FF2B5EF4-FFF2-40B4-BE49-F238E27FC236}">
                <a16:creationId xmlns:a16="http://schemas.microsoft.com/office/drawing/2014/main" id="{4F17BB8B-CE9B-501B-43B6-E7E667EDE8B4}"/>
              </a:ext>
            </a:extLst>
          </p:cNvPr>
          <p:cNvSpPr txBox="1"/>
          <p:nvPr/>
        </p:nvSpPr>
        <p:spPr>
          <a:xfrm>
            <a:off x="8074464" y="3429000"/>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33CC"/>
                </a:solidFill>
                <a:effectLst/>
                <a:uLnTx/>
                <a:uFillTx/>
                <a:latin typeface="Calibri" panose="020F0502020204030204"/>
                <a:ea typeface="+mn-ea"/>
                <a:cs typeface="+mn-cs"/>
              </a:rPr>
              <a:t>532.6</a:t>
            </a:r>
          </a:p>
        </p:txBody>
      </p:sp>
      <p:sp>
        <p:nvSpPr>
          <p:cNvPr id="15" name="TextBox 14">
            <a:extLst>
              <a:ext uri="{FF2B5EF4-FFF2-40B4-BE49-F238E27FC236}">
                <a16:creationId xmlns:a16="http://schemas.microsoft.com/office/drawing/2014/main" id="{13BD685B-3ABB-F845-159E-5940B3EEFDAE}"/>
              </a:ext>
            </a:extLst>
          </p:cNvPr>
          <p:cNvSpPr txBox="1"/>
          <p:nvPr/>
        </p:nvSpPr>
        <p:spPr>
          <a:xfrm>
            <a:off x="2625227" y="3515721"/>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33CC"/>
                </a:solidFill>
                <a:effectLst/>
                <a:uLnTx/>
                <a:uFillTx/>
                <a:latin typeface="Calibri" panose="020F0502020204030204"/>
                <a:ea typeface="+mn-ea"/>
                <a:cs typeface="+mn-cs"/>
              </a:rPr>
              <a:t>532.4</a:t>
            </a:r>
          </a:p>
        </p:txBody>
      </p:sp>
    </p:spTree>
    <p:extLst>
      <p:ext uri="{BB962C8B-B14F-4D97-AF65-F5344CB8AC3E}">
        <p14:creationId xmlns:p14="http://schemas.microsoft.com/office/powerpoint/2010/main" val="2023148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3">
            <a:extLst>
              <a:ext uri="{FF2B5EF4-FFF2-40B4-BE49-F238E27FC236}">
                <a16:creationId xmlns:a16="http://schemas.microsoft.com/office/drawing/2014/main" id="{7B293780-44EC-7F37-B983-E53A7EBC720A}"/>
              </a:ext>
            </a:extLst>
          </p:cNvPr>
          <p:cNvSpPr>
            <a:spLocks noGrp="1"/>
          </p:cNvSpPr>
          <p:nvPr>
            <p:ph type="body" sz="quarter" idx="13"/>
          </p:nvPr>
        </p:nvSpPr>
        <p:spPr>
          <a:xfrm>
            <a:off x="577849" y="288926"/>
            <a:ext cx="5680338" cy="300734"/>
          </a:xfrm>
        </p:spPr>
        <p:txBody>
          <a:bodyPr>
            <a:normAutofit/>
          </a:bodyPr>
          <a:lstStyle/>
          <a:p>
            <a:r>
              <a:rPr lang="en-US" sz="1400" b="1" dirty="0"/>
              <a:t>Overview </a:t>
            </a:r>
            <a:r>
              <a:rPr lang="en-US" sz="1400" b="1" cap="none" dirty="0"/>
              <a:t>Na-K-Sb</a:t>
            </a:r>
            <a:r>
              <a:rPr lang="en-US" sz="1400" b="1" dirty="0"/>
              <a:t> photocathodes grown in 2022-2023 </a:t>
            </a:r>
            <a:endParaRPr lang="en-US" sz="1400" dirty="0"/>
          </a:p>
        </p:txBody>
      </p:sp>
      <p:graphicFrame>
        <p:nvGraphicFramePr>
          <p:cNvPr id="3" name="Table 4">
            <a:extLst>
              <a:ext uri="{FF2B5EF4-FFF2-40B4-BE49-F238E27FC236}">
                <a16:creationId xmlns:a16="http://schemas.microsoft.com/office/drawing/2014/main" id="{B61513CC-617F-DA30-28FE-DD56F3C0F4AD}"/>
              </a:ext>
            </a:extLst>
          </p:cNvPr>
          <p:cNvGraphicFramePr>
            <a:graphicFrameLocks noGrp="1"/>
          </p:cNvGraphicFramePr>
          <p:nvPr/>
        </p:nvGraphicFramePr>
        <p:xfrm>
          <a:off x="466933" y="1070998"/>
          <a:ext cx="11258134" cy="4874837"/>
        </p:xfrm>
        <a:graphic>
          <a:graphicData uri="http://schemas.openxmlformats.org/drawingml/2006/table">
            <a:tbl>
              <a:tblPr>
                <a:tableStyleId>{5C22544A-7EE6-4342-B048-85BDC9FD1C3A}</a:tableStyleId>
              </a:tblPr>
              <a:tblGrid>
                <a:gridCol w="879757">
                  <a:extLst>
                    <a:ext uri="{9D8B030D-6E8A-4147-A177-3AD203B41FA5}">
                      <a16:colId xmlns:a16="http://schemas.microsoft.com/office/drawing/2014/main" val="2583432945"/>
                    </a:ext>
                  </a:extLst>
                </a:gridCol>
                <a:gridCol w="879757">
                  <a:extLst>
                    <a:ext uri="{9D8B030D-6E8A-4147-A177-3AD203B41FA5}">
                      <a16:colId xmlns:a16="http://schemas.microsoft.com/office/drawing/2014/main" val="1726026555"/>
                    </a:ext>
                  </a:extLst>
                </a:gridCol>
                <a:gridCol w="879757">
                  <a:extLst>
                    <a:ext uri="{9D8B030D-6E8A-4147-A177-3AD203B41FA5}">
                      <a16:colId xmlns:a16="http://schemas.microsoft.com/office/drawing/2014/main" val="1213819592"/>
                    </a:ext>
                  </a:extLst>
                </a:gridCol>
                <a:gridCol w="879757">
                  <a:extLst>
                    <a:ext uri="{9D8B030D-6E8A-4147-A177-3AD203B41FA5}">
                      <a16:colId xmlns:a16="http://schemas.microsoft.com/office/drawing/2014/main" val="1835569160"/>
                    </a:ext>
                  </a:extLst>
                </a:gridCol>
                <a:gridCol w="879757">
                  <a:extLst>
                    <a:ext uri="{9D8B030D-6E8A-4147-A177-3AD203B41FA5}">
                      <a16:colId xmlns:a16="http://schemas.microsoft.com/office/drawing/2014/main" val="265826858"/>
                    </a:ext>
                  </a:extLst>
                </a:gridCol>
                <a:gridCol w="2086908">
                  <a:extLst>
                    <a:ext uri="{9D8B030D-6E8A-4147-A177-3AD203B41FA5}">
                      <a16:colId xmlns:a16="http://schemas.microsoft.com/office/drawing/2014/main" val="2332587648"/>
                    </a:ext>
                  </a:extLst>
                </a:gridCol>
                <a:gridCol w="4772441">
                  <a:extLst>
                    <a:ext uri="{9D8B030D-6E8A-4147-A177-3AD203B41FA5}">
                      <a16:colId xmlns:a16="http://schemas.microsoft.com/office/drawing/2014/main" val="1568738542"/>
                    </a:ext>
                  </a:extLst>
                </a:gridCol>
              </a:tblGrid>
              <a:tr h="277412">
                <a:tc>
                  <a:txBody>
                    <a:bodyPr/>
                    <a:lstStyle/>
                    <a:p>
                      <a:pPr algn="ctr" fontAlgn="b"/>
                      <a:r>
                        <a:rPr lang="de-DE" sz="1400" b="1" i="0" u="none" strike="noStrike" dirty="0">
                          <a:solidFill>
                            <a:srgbClr val="000000"/>
                          </a:solidFill>
                          <a:effectLst/>
                          <a:latin typeface="Calibri" panose="020F0502020204030204" pitchFamily="34" charset="0"/>
                        </a:rPr>
                        <a:t>Sample</a:t>
                      </a:r>
                      <a:endParaRPr lang="en-DE"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de-DE" sz="1400" b="1" i="0" u="none" strike="noStrike" dirty="0">
                          <a:solidFill>
                            <a:srgbClr val="000000"/>
                          </a:solidFill>
                          <a:effectLst/>
                          <a:latin typeface="Calibri" panose="020F0502020204030204" pitchFamily="34" charset="0"/>
                        </a:rPr>
                        <a:t>QE</a:t>
                      </a:r>
                      <a:endParaRPr lang="en-DE" sz="1400" b="1" i="0" u="none" strike="noStrike" dirty="0">
                        <a:solidFill>
                          <a:srgbClr val="000000"/>
                        </a:solidFill>
                        <a:effectLst/>
                        <a:latin typeface="Calibri" panose="020F0502020204030204" pitchFamily="34" charset="0"/>
                      </a:endParaRPr>
                    </a:p>
                  </a:txBody>
                  <a:tcPr marL="9525" marR="9525" marT="9525" marB="0" anchor="ctr"/>
                </a:tc>
                <a:tc gridSpan="3">
                  <a:txBody>
                    <a:bodyPr/>
                    <a:lstStyle/>
                    <a:p>
                      <a:pPr algn="ctr" fontAlgn="b"/>
                      <a:r>
                        <a:rPr lang="en-US" sz="1400" b="1" i="0" u="none" strike="noStrike" dirty="0">
                          <a:solidFill>
                            <a:srgbClr val="000000"/>
                          </a:solidFill>
                          <a:effectLst/>
                          <a:latin typeface="Calibri" panose="020F0502020204030204" pitchFamily="34" charset="0"/>
                        </a:rPr>
                        <a:t>Composition by XPS</a:t>
                      </a:r>
                    </a:p>
                  </a:txBody>
                  <a:tcPr marL="9525" marR="9525" marT="9525" marB="0" anchor="ct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de-DE" sz="1400" b="1" i="0" u="none" strike="noStrike" dirty="0">
                          <a:solidFill>
                            <a:srgbClr val="000000"/>
                          </a:solidFill>
                          <a:effectLst/>
                          <a:latin typeface="Calibri" panose="020F0502020204030204" pitchFamily="34" charset="0"/>
                        </a:rPr>
                        <a:t>Method</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i="0" u="none" strike="noStrike" noProof="0" dirty="0">
                          <a:solidFill>
                            <a:srgbClr val="000000"/>
                          </a:solidFill>
                          <a:effectLst/>
                          <a:latin typeface="Calibri" panose="020F0502020204030204" pitchFamily="34" charset="0"/>
                        </a:rPr>
                        <a:t>Remark</a:t>
                      </a:r>
                    </a:p>
                  </a:txBody>
                  <a:tcPr marL="9525" marR="9525" marT="9525" marB="0" anchor="ctr"/>
                </a:tc>
                <a:extLst>
                  <a:ext uri="{0D108BD9-81ED-4DB2-BD59-A6C34878D82A}">
                    <a16:rowId xmlns:a16="http://schemas.microsoft.com/office/drawing/2014/main" val="3986252916"/>
                  </a:ext>
                </a:extLst>
              </a:tr>
              <a:tr h="277412">
                <a:tc>
                  <a:txBody>
                    <a:bodyPr/>
                    <a:lstStyle/>
                    <a:p>
                      <a:pPr algn="ctr" fontAlgn="b"/>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de-DE" sz="1400" b="1" i="0" u="none" strike="noStrike" dirty="0">
                          <a:solidFill>
                            <a:srgbClr val="000000"/>
                          </a:solidFill>
                          <a:effectLst/>
                          <a:latin typeface="Calibri" panose="020F0502020204030204" pitchFamily="34" charset="0"/>
                        </a:rPr>
                        <a:t>515 </a:t>
                      </a:r>
                      <a:r>
                        <a:rPr lang="de-DE" sz="1400" b="1" i="0" u="none" strike="noStrike" dirty="0" err="1">
                          <a:solidFill>
                            <a:srgbClr val="000000"/>
                          </a:solidFill>
                          <a:effectLst/>
                          <a:latin typeface="Calibri" panose="020F0502020204030204" pitchFamily="34" charset="0"/>
                        </a:rPr>
                        <a:t>nm</a:t>
                      </a:r>
                      <a:endParaRPr lang="en-DE"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Na</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K</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Sb</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DE"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82716310"/>
                  </a:ext>
                </a:extLst>
              </a:tr>
              <a:tr h="277412">
                <a:tc>
                  <a:txBody>
                    <a:bodyPr/>
                    <a:lstStyle/>
                    <a:p>
                      <a:pPr algn="ctr" fontAlgn="b"/>
                      <a:r>
                        <a:rPr lang="en-US" sz="1400" u="none" strike="noStrike" dirty="0">
                          <a:effectLst/>
                        </a:rPr>
                        <a:t>WH04</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de-DE" sz="1400" b="0" i="0" u="none" strike="noStrike" dirty="0">
                          <a:solidFill>
                            <a:srgbClr val="000000"/>
                          </a:solidFill>
                          <a:effectLst/>
                          <a:latin typeface="Calibri" panose="020F0502020204030204" pitchFamily="34" charset="0"/>
                        </a:rPr>
                        <a:t>-</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1.5</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0.6</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0" i="0" u="none" strike="noStrike" noProof="0" dirty="0">
                          <a:solidFill>
                            <a:srgbClr val="000000"/>
                          </a:solidFill>
                          <a:effectLst/>
                          <a:latin typeface="Calibri" panose="020F0502020204030204" pitchFamily="34" charset="0"/>
                        </a:rPr>
                        <a:t>Sequential</a:t>
                      </a:r>
                    </a:p>
                  </a:txBody>
                  <a:tcPr marL="9525" marR="9525" marT="9525" marB="0" anchor="ctr"/>
                </a:tc>
                <a:tc>
                  <a:txBody>
                    <a:bodyPr/>
                    <a:lstStyle/>
                    <a:p>
                      <a:pPr algn="l" fontAlgn="b"/>
                      <a:r>
                        <a:rPr lang="en-US" sz="1400" u="none" strike="noStrike" dirty="0">
                          <a:effectLst/>
                        </a:rPr>
                        <a:t>low alkali content</a:t>
                      </a:r>
                      <a:endParaRPr lang="en-US"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47104920"/>
                  </a:ext>
                </a:extLst>
              </a:tr>
              <a:tr h="277412">
                <a:tc>
                  <a:txBody>
                    <a:bodyPr/>
                    <a:lstStyle/>
                    <a:p>
                      <a:pPr algn="ctr" fontAlgn="b"/>
                      <a:r>
                        <a:rPr lang="en-US" sz="1400" u="none" strike="noStrike" dirty="0">
                          <a:effectLst/>
                        </a:rPr>
                        <a:t>WH05</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de-DE" sz="1400" b="0" i="0" u="none" strike="noStrike" dirty="0">
                          <a:solidFill>
                            <a:srgbClr val="000000"/>
                          </a:solidFill>
                          <a:effectLst/>
                          <a:latin typeface="Calibri" panose="020F0502020204030204" pitchFamily="34" charset="0"/>
                        </a:rPr>
                        <a:t>-</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a:effectLst/>
                        </a:rPr>
                        <a:t>2.2</a:t>
                      </a:r>
                      <a:endParaRPr lang="en-DE"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a:effectLst/>
                        </a:rPr>
                        <a:t>0.8</a:t>
                      </a:r>
                      <a:endParaRPr lang="en-DE"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de-DE" sz="1400" b="0" i="0" u="none" strike="noStrike" dirty="0">
                          <a:solidFill>
                            <a:srgbClr val="000000"/>
                          </a:solidFill>
                          <a:effectLst/>
                          <a:latin typeface="Calibri" panose="020F0502020204030204" pitchFamily="34" charset="0"/>
                        </a:rPr>
                        <a:t>Co-deposition</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dirty="0">
                          <a:effectLst/>
                        </a:rPr>
                        <a:t>high Na content</a:t>
                      </a:r>
                      <a:endParaRPr lang="en-US"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25088183"/>
                  </a:ext>
                </a:extLst>
              </a:tr>
              <a:tr h="277412">
                <a:tc>
                  <a:txBody>
                    <a:bodyPr/>
                    <a:lstStyle/>
                    <a:p>
                      <a:pPr algn="ctr" fontAlgn="b"/>
                      <a:r>
                        <a:rPr lang="en-US" sz="1400" u="none" strike="noStrike" dirty="0">
                          <a:effectLst/>
                        </a:rPr>
                        <a:t>WH06</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0.5</a:t>
                      </a:r>
                      <a:r>
                        <a:rPr lang="de-DE" sz="1400" u="none" strike="noStrike" dirty="0">
                          <a:effectLst/>
                        </a:rPr>
                        <a:t> </a:t>
                      </a:r>
                      <a:r>
                        <a:rPr lang="en-DE" sz="1400" u="none" strike="noStrike" dirty="0">
                          <a:effectLst/>
                        </a:rPr>
                        <a:t>%</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2.4</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0.4</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de-DE" sz="1400" b="0" i="0" u="none" strike="noStrike" dirty="0">
                          <a:solidFill>
                            <a:srgbClr val="000000"/>
                          </a:solidFill>
                          <a:effectLst/>
                          <a:latin typeface="Calibri" panose="020F0502020204030204" pitchFamily="34" charset="0"/>
                        </a:rPr>
                        <a:t>Co-deposition</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0" i="0" u="none" strike="noStrike" dirty="0">
                          <a:solidFill>
                            <a:srgbClr val="000000"/>
                          </a:solidFill>
                          <a:effectLst/>
                          <a:latin typeface="Calibri" panose="020F0502020204030204" pitchFamily="34" charset="0"/>
                        </a:rPr>
                        <a:t>high Na content, </a:t>
                      </a:r>
                      <a:endParaRPr lang="en-DE"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51433860"/>
                  </a:ext>
                </a:extLst>
              </a:tr>
              <a:tr h="277412">
                <a:tc>
                  <a:txBody>
                    <a:bodyPr/>
                    <a:lstStyle/>
                    <a:p>
                      <a:pPr algn="ctr" fontAlgn="b"/>
                      <a:r>
                        <a:rPr lang="en-US" sz="1400" u="none" strike="noStrike" dirty="0">
                          <a:effectLst/>
                        </a:rPr>
                        <a:t>WH06+K</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0.4</a:t>
                      </a:r>
                      <a:r>
                        <a:rPr lang="de-DE" sz="1400" u="none" strike="noStrike" dirty="0">
                          <a:effectLst/>
                        </a:rPr>
                        <a:t> </a:t>
                      </a:r>
                      <a:r>
                        <a:rPr lang="en-DE" sz="1400" u="none" strike="noStrike" dirty="0">
                          <a:effectLst/>
                        </a:rPr>
                        <a:t>%</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2.7</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0.5</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0" i="0" u="none" strike="noStrike" dirty="0">
                          <a:solidFill>
                            <a:srgbClr val="000000"/>
                          </a:solidFill>
                          <a:effectLst/>
                          <a:latin typeface="Calibri" panose="020F0502020204030204" pitchFamily="34" charset="0"/>
                        </a:rPr>
                        <a:t>Additional K deposition after WH06</a:t>
                      </a:r>
                      <a:endParaRPr lang="en-DE"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80068317"/>
                  </a:ext>
                </a:extLst>
              </a:tr>
              <a:tr h="277412">
                <a:tc>
                  <a:txBody>
                    <a:bodyPr/>
                    <a:lstStyle/>
                    <a:p>
                      <a:pPr algn="ctr" fontAlgn="b"/>
                      <a:r>
                        <a:rPr lang="en-US" sz="1400" u="none" strike="noStrike" dirty="0">
                          <a:effectLst/>
                        </a:rPr>
                        <a:t>WH07</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de-DE" sz="1400" b="0" i="0" u="none" strike="noStrike" dirty="0">
                          <a:solidFill>
                            <a:srgbClr val="000000"/>
                          </a:solidFill>
                          <a:effectLst/>
                          <a:latin typeface="Calibri" panose="020F0502020204030204" pitchFamily="34" charset="0"/>
                        </a:rPr>
                        <a:t>-</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2</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0.7</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Sequential deposition</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0" i="0" u="none" strike="noStrike" dirty="0">
                          <a:solidFill>
                            <a:srgbClr val="000000"/>
                          </a:solidFill>
                          <a:effectLst/>
                          <a:latin typeface="Calibri" panose="020F0502020204030204" pitchFamily="34" charset="0"/>
                        </a:rPr>
                        <a:t>temperature too high for K deposition</a:t>
                      </a:r>
                      <a:endParaRPr lang="en-DE"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1118713"/>
                  </a:ext>
                </a:extLst>
              </a:tr>
              <a:tr h="277412">
                <a:tc>
                  <a:txBody>
                    <a:bodyPr/>
                    <a:lstStyle/>
                    <a:p>
                      <a:pPr algn="ctr" fontAlgn="b"/>
                      <a:r>
                        <a:rPr lang="en-US" sz="1400" u="none" strike="noStrike" dirty="0">
                          <a:effectLst/>
                        </a:rPr>
                        <a:t>WH08</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0.2</a:t>
                      </a:r>
                      <a:r>
                        <a:rPr lang="de-DE" sz="1400" u="none" strike="noStrike" dirty="0">
                          <a:effectLst/>
                        </a:rPr>
                        <a:t> </a:t>
                      </a:r>
                      <a:r>
                        <a:rPr lang="en-DE" sz="1400" u="none" strike="noStrike" dirty="0">
                          <a:effectLst/>
                        </a:rPr>
                        <a:t>%</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a:effectLst/>
                        </a:rPr>
                        <a:t>0.8</a:t>
                      </a:r>
                      <a:endParaRPr lang="en-DE"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2.3</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Hybrid-deposition</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0" i="0" u="none" strike="noStrike" dirty="0">
                          <a:solidFill>
                            <a:srgbClr val="000000"/>
                          </a:solidFill>
                          <a:effectLst/>
                          <a:latin typeface="Calibri" panose="020F0502020204030204" pitchFamily="34" charset="0"/>
                        </a:rPr>
                        <a:t>High K content (Hybrid without heating up to 150C)</a:t>
                      </a:r>
                    </a:p>
                  </a:txBody>
                  <a:tcPr marL="9525" marR="9525" marT="9525" marB="0" anchor="ctr"/>
                </a:tc>
                <a:extLst>
                  <a:ext uri="{0D108BD9-81ED-4DB2-BD59-A6C34878D82A}">
                    <a16:rowId xmlns:a16="http://schemas.microsoft.com/office/drawing/2014/main" val="3512232683"/>
                  </a:ext>
                </a:extLst>
              </a:tr>
              <a:tr h="277412">
                <a:tc>
                  <a:txBody>
                    <a:bodyPr/>
                    <a:lstStyle/>
                    <a:p>
                      <a:pPr algn="ctr" fontAlgn="b"/>
                      <a:r>
                        <a:rPr lang="en-US" sz="1400" u="none" strike="noStrike" dirty="0">
                          <a:effectLst/>
                        </a:rPr>
                        <a:t>WH09</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2.</a:t>
                      </a:r>
                      <a:r>
                        <a:rPr lang="de-DE" sz="1400" u="none" strike="noStrike" dirty="0">
                          <a:effectLst/>
                        </a:rPr>
                        <a:t>6 </a:t>
                      </a:r>
                      <a:r>
                        <a:rPr lang="en-DE" sz="1400" u="none" strike="noStrike" dirty="0">
                          <a:effectLst/>
                        </a:rPr>
                        <a:t>%</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1.4</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1.5</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Hybrid-deposition</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0" i="0" u="none" strike="noStrike" dirty="0">
                          <a:solidFill>
                            <a:srgbClr val="000000"/>
                          </a:solidFill>
                          <a:effectLst/>
                          <a:latin typeface="Calibri" panose="020F0502020204030204" pitchFamily="34" charset="0"/>
                        </a:rPr>
                        <a:t>Sample position y=5 closer to alkali metal sources </a:t>
                      </a:r>
                      <a:endParaRPr lang="en-DE"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83444922"/>
                  </a:ext>
                </a:extLst>
              </a:tr>
              <a:tr h="277412">
                <a:tc>
                  <a:txBody>
                    <a:bodyPr/>
                    <a:lstStyle/>
                    <a:p>
                      <a:pPr algn="ctr" fontAlgn="b"/>
                      <a:r>
                        <a:rPr lang="en-US" sz="1400" u="none" strike="noStrike" dirty="0">
                          <a:effectLst/>
                        </a:rPr>
                        <a:t>WH10</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0.5</a:t>
                      </a:r>
                      <a:r>
                        <a:rPr lang="de-DE" sz="1400" u="none" strike="noStrike" dirty="0">
                          <a:effectLst/>
                        </a:rPr>
                        <a:t> </a:t>
                      </a:r>
                      <a:r>
                        <a:rPr lang="en-DE" sz="1400" u="none" strike="noStrike" dirty="0">
                          <a:effectLst/>
                        </a:rPr>
                        <a:t>%</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a:effectLst/>
                        </a:rPr>
                        <a:t>1.1</a:t>
                      </a:r>
                      <a:endParaRPr lang="en-DE"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a:effectLst/>
                        </a:rPr>
                        <a:t>1.5</a:t>
                      </a:r>
                      <a:endParaRPr lang="en-DE"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Hybrid-deposition</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dirty="0">
                          <a:effectLst/>
                        </a:rPr>
                        <a:t>repetition of WH09, Sample position y=0, low alkali content</a:t>
                      </a:r>
                      <a:endParaRPr lang="en-US"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11377465"/>
                  </a:ext>
                </a:extLst>
              </a:tr>
              <a:tr h="277412">
                <a:tc>
                  <a:txBody>
                    <a:bodyPr/>
                    <a:lstStyle/>
                    <a:p>
                      <a:pPr algn="ctr" fontAlgn="b"/>
                      <a:r>
                        <a:rPr lang="en-US" sz="1400" u="none" strike="noStrike" dirty="0">
                          <a:effectLst/>
                        </a:rPr>
                        <a:t>WH11</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0.5</a:t>
                      </a:r>
                      <a:r>
                        <a:rPr lang="de-DE" sz="1400" u="none" strike="noStrike" dirty="0">
                          <a:effectLst/>
                        </a:rPr>
                        <a:t> </a:t>
                      </a:r>
                      <a:r>
                        <a:rPr lang="en-DE" sz="1400" u="none" strike="noStrike" dirty="0">
                          <a:effectLst/>
                        </a:rPr>
                        <a:t>%</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a:effectLst/>
                        </a:rPr>
                        <a:t>1.9</a:t>
                      </a:r>
                      <a:endParaRPr lang="en-DE"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0.7</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Hybrid-deposition</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dirty="0">
                          <a:effectLst/>
                        </a:rPr>
                        <a:t>repetition of WH09, Sample position y= 10, high Na content</a:t>
                      </a:r>
                      <a:endParaRPr lang="en-US"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80110176"/>
                  </a:ext>
                </a:extLst>
              </a:tr>
              <a:tr h="277412">
                <a:tc>
                  <a:txBody>
                    <a:bodyPr/>
                    <a:lstStyle/>
                    <a:p>
                      <a:pPr algn="ctr" fontAlgn="b"/>
                      <a:r>
                        <a:rPr lang="en-US" sz="1400" u="none" strike="noStrike">
                          <a:effectLst/>
                        </a:rPr>
                        <a:t>WH12</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0.3%</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a:effectLst/>
                        </a:rPr>
                        <a:t>2.3</a:t>
                      </a:r>
                      <a:endParaRPr lang="en-DE"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a:effectLst/>
                        </a:rPr>
                        <a:t>0.4</a:t>
                      </a:r>
                      <a:endParaRPr lang="en-DE"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Hybrid-deposition</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dirty="0">
                          <a:effectLst/>
                        </a:rPr>
                        <a:t>repetition of WH09, Sample position y= 5, high Na content</a:t>
                      </a:r>
                      <a:endParaRPr lang="en-US"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50707946"/>
                  </a:ext>
                </a:extLst>
              </a:tr>
              <a:tr h="277412">
                <a:tc>
                  <a:txBody>
                    <a:bodyPr/>
                    <a:lstStyle/>
                    <a:p>
                      <a:pPr algn="ctr" fontAlgn="b"/>
                      <a:r>
                        <a:rPr lang="en-US" sz="1400" u="none" strike="noStrike" dirty="0">
                          <a:effectLst/>
                        </a:rPr>
                        <a:t>WH13</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1.3</a:t>
                      </a:r>
                      <a:r>
                        <a:rPr lang="de-DE" sz="1400" u="none" strike="noStrike" dirty="0">
                          <a:effectLst/>
                        </a:rPr>
                        <a:t> </a:t>
                      </a:r>
                      <a:r>
                        <a:rPr lang="en-DE" sz="1400" u="none" strike="noStrike" dirty="0">
                          <a:effectLst/>
                        </a:rPr>
                        <a:t>%</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a:effectLst/>
                        </a:rPr>
                        <a:t>2</a:t>
                      </a:r>
                      <a:endParaRPr lang="en-DE"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0.9</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Hybrid-deposition</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dirty="0">
                          <a:effectLst/>
                        </a:rPr>
                        <a:t>Sample position y=5, high Na content</a:t>
                      </a:r>
                      <a:endParaRPr lang="en-US"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54925666"/>
                  </a:ext>
                </a:extLst>
              </a:tr>
              <a:tr h="277412">
                <a:tc>
                  <a:txBody>
                    <a:bodyPr/>
                    <a:lstStyle/>
                    <a:p>
                      <a:pPr algn="ctr" fontAlgn="b"/>
                      <a:r>
                        <a:rPr lang="en-US" sz="1400" u="none" strike="noStrike" dirty="0">
                          <a:effectLst/>
                        </a:rPr>
                        <a:t>WH14</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2.4</a:t>
                      </a:r>
                      <a:r>
                        <a:rPr lang="de-DE" sz="1400" u="none" strike="noStrike" dirty="0">
                          <a:effectLst/>
                        </a:rPr>
                        <a:t> </a:t>
                      </a:r>
                      <a:r>
                        <a:rPr lang="en-DE" sz="1400" u="none" strike="noStrike" dirty="0">
                          <a:effectLst/>
                        </a:rPr>
                        <a:t>%</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a:effectLst/>
                        </a:rPr>
                        <a:t>1.8</a:t>
                      </a:r>
                      <a:endParaRPr lang="en-DE"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1.6</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de-DE" sz="1400" b="0" i="0" u="none" strike="noStrike" dirty="0">
                          <a:solidFill>
                            <a:srgbClr val="000000"/>
                          </a:solidFill>
                          <a:effectLst/>
                          <a:latin typeface="Calibri" panose="020F0502020204030204" pitchFamily="34" charset="0"/>
                        </a:rPr>
                        <a:t>Co-deposition</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0" i="0" u="none" strike="noStrike" dirty="0">
                          <a:solidFill>
                            <a:srgbClr val="000000"/>
                          </a:solidFill>
                          <a:effectLst/>
                          <a:latin typeface="Calibri" panose="020F0502020204030204" pitchFamily="34" charset="0"/>
                        </a:rPr>
                        <a:t>different temperatures</a:t>
                      </a:r>
                      <a:endParaRPr lang="en-DE"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8466572"/>
                  </a:ext>
                </a:extLst>
              </a:tr>
              <a:tr h="277412">
                <a:tc>
                  <a:txBody>
                    <a:bodyPr/>
                    <a:lstStyle/>
                    <a:p>
                      <a:pPr algn="ctr" fontAlgn="b"/>
                      <a:r>
                        <a:rPr lang="en-US" sz="1400" u="none" strike="noStrike" dirty="0">
                          <a:effectLst/>
                        </a:rPr>
                        <a:t>WH15</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de-DE" sz="1400" b="0" i="0" u="none" strike="noStrike" dirty="0">
                          <a:solidFill>
                            <a:srgbClr val="000000"/>
                          </a:solidFill>
                          <a:effectLst/>
                          <a:latin typeface="Calibri" panose="020F0502020204030204" pitchFamily="34" charset="0"/>
                        </a:rPr>
                        <a:t>-</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a:effectLst/>
                        </a:rPr>
                        <a:t>1.1</a:t>
                      </a:r>
                      <a:endParaRPr lang="en-DE"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2.3</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Hybrid deposition</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0" i="0" u="none" strike="noStrike" dirty="0">
                          <a:solidFill>
                            <a:srgbClr val="000000"/>
                          </a:solidFill>
                          <a:effectLst/>
                          <a:latin typeface="Calibri" panose="020F0502020204030204" pitchFamily="34" charset="0"/>
                        </a:rPr>
                        <a:t>different temperatures, single Na-dispenser</a:t>
                      </a:r>
                    </a:p>
                  </a:txBody>
                  <a:tcPr marL="9525" marR="9525" marT="9525" marB="0" anchor="ctr"/>
                </a:tc>
                <a:extLst>
                  <a:ext uri="{0D108BD9-81ED-4DB2-BD59-A6C34878D82A}">
                    <a16:rowId xmlns:a16="http://schemas.microsoft.com/office/drawing/2014/main" val="104714882"/>
                  </a:ext>
                </a:extLst>
              </a:tr>
              <a:tr h="277412">
                <a:tc>
                  <a:txBody>
                    <a:bodyPr/>
                    <a:lstStyle/>
                    <a:p>
                      <a:pPr algn="ctr" fontAlgn="b"/>
                      <a:r>
                        <a:rPr lang="en-US" sz="1400" u="none" strike="noStrike" dirty="0">
                          <a:effectLst/>
                        </a:rPr>
                        <a:t>WH16</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de-DE" sz="1400" b="0" i="0" u="none" strike="noStrike" dirty="0">
                          <a:solidFill>
                            <a:srgbClr val="000000"/>
                          </a:solidFill>
                          <a:effectLst/>
                          <a:latin typeface="Calibri" panose="020F0502020204030204" pitchFamily="34" charset="0"/>
                        </a:rPr>
                        <a:t>-</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2.4</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0.6</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de-DE" sz="1400" b="0" i="0" u="none" strike="noStrike" dirty="0">
                          <a:solidFill>
                            <a:srgbClr val="000000"/>
                          </a:solidFill>
                          <a:effectLst/>
                          <a:latin typeface="Calibri" panose="020F0502020204030204" pitchFamily="34" charset="0"/>
                        </a:rPr>
                        <a:t>Co-deposition</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dirty="0">
                          <a:effectLst/>
                        </a:rPr>
                        <a:t>Repetition of WH14, long co-deposition time 6h, high Na content</a:t>
                      </a:r>
                      <a:endParaRPr lang="en-US"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45820674"/>
                  </a:ext>
                </a:extLst>
              </a:tr>
              <a:tr h="277412">
                <a:tc>
                  <a:txBody>
                    <a:bodyPr/>
                    <a:lstStyle/>
                    <a:p>
                      <a:pPr algn="ctr" fontAlgn="b"/>
                      <a:r>
                        <a:rPr lang="en-US" sz="1400" u="none" strike="noStrike" dirty="0">
                          <a:effectLst/>
                        </a:rPr>
                        <a:t>WH17</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a:t>
                      </a:r>
                      <a:r>
                        <a:rPr lang="de-DE" sz="1400" u="none" strike="noStrike" dirty="0">
                          <a:effectLst/>
                        </a:rPr>
                        <a:t>9 </a:t>
                      </a:r>
                      <a:r>
                        <a:rPr lang="en-DE" sz="1400" u="none" strike="noStrike" dirty="0">
                          <a:effectLst/>
                        </a:rPr>
                        <a:t>%</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1.5</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dirty="0">
                          <a:effectLst/>
                        </a:rPr>
                        <a:t>1.9</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DE" sz="1400" u="none" strike="noStrike">
                          <a:effectLst/>
                        </a:rPr>
                        <a:t>1</a:t>
                      </a:r>
                      <a:endParaRPr lang="en-DE"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de-DE" sz="1400" b="0" i="0" u="none" strike="noStrike" dirty="0">
                          <a:solidFill>
                            <a:srgbClr val="000000"/>
                          </a:solidFill>
                          <a:effectLst/>
                          <a:latin typeface="Calibri" panose="020F0502020204030204" pitchFamily="34" charset="0"/>
                        </a:rPr>
                        <a:t>Co-deposition</a:t>
                      </a:r>
                      <a:endParaRPr lang="en-DE"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0" i="0" u="none" strike="noStrike" dirty="0">
                          <a:solidFill>
                            <a:srgbClr val="000000"/>
                          </a:solidFill>
                          <a:effectLst/>
                          <a:latin typeface="Calibri" panose="020F0502020204030204" pitchFamily="34" charset="0"/>
                        </a:rPr>
                        <a:t>different temperatures</a:t>
                      </a:r>
                      <a:endParaRPr lang="en-DE"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21399102"/>
                  </a:ext>
                </a:extLst>
              </a:tr>
            </a:tbl>
          </a:graphicData>
        </a:graphic>
      </p:graphicFrame>
    </p:spTree>
    <p:extLst>
      <p:ext uri="{BB962C8B-B14F-4D97-AF65-F5344CB8AC3E}">
        <p14:creationId xmlns:p14="http://schemas.microsoft.com/office/powerpoint/2010/main" val="3218411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8150E8-2D2D-2A96-340D-BE12490378B8}"/>
              </a:ext>
            </a:extLst>
          </p:cNvPr>
          <p:cNvPicPr>
            <a:picLocks noChangeAspect="1"/>
          </p:cNvPicPr>
          <p:nvPr/>
        </p:nvPicPr>
        <p:blipFill>
          <a:blip r:embed="rId3"/>
          <a:stretch>
            <a:fillRect/>
          </a:stretch>
        </p:blipFill>
        <p:spPr>
          <a:xfrm>
            <a:off x="547846" y="1307552"/>
            <a:ext cx="5300167" cy="4483710"/>
          </a:xfrm>
          <a:prstGeom prst="rect">
            <a:avLst/>
          </a:prstGeom>
        </p:spPr>
      </p:pic>
      <p:graphicFrame>
        <p:nvGraphicFramePr>
          <p:cNvPr id="2" name="Table 1">
            <a:extLst>
              <a:ext uri="{FF2B5EF4-FFF2-40B4-BE49-F238E27FC236}">
                <a16:creationId xmlns:a16="http://schemas.microsoft.com/office/drawing/2014/main" id="{EB0E05C0-6DA4-D13B-8F3D-A302B5AD5B4B}"/>
              </a:ext>
            </a:extLst>
          </p:cNvPr>
          <p:cNvGraphicFramePr>
            <a:graphicFrameLocks noGrp="1"/>
          </p:cNvGraphicFramePr>
          <p:nvPr/>
        </p:nvGraphicFramePr>
        <p:xfrm>
          <a:off x="5848013" y="1531634"/>
          <a:ext cx="6083922" cy="2219110"/>
        </p:xfrm>
        <a:graphic>
          <a:graphicData uri="http://schemas.openxmlformats.org/drawingml/2006/table">
            <a:tbl>
              <a:tblPr>
                <a:tableStyleId>{8EC20E35-A176-4012-BC5E-935CFFF8708E}</a:tableStyleId>
              </a:tblPr>
              <a:tblGrid>
                <a:gridCol w="1095968">
                  <a:extLst>
                    <a:ext uri="{9D8B030D-6E8A-4147-A177-3AD203B41FA5}">
                      <a16:colId xmlns:a16="http://schemas.microsoft.com/office/drawing/2014/main" val="3379407487"/>
                    </a:ext>
                  </a:extLst>
                </a:gridCol>
                <a:gridCol w="660718">
                  <a:extLst>
                    <a:ext uri="{9D8B030D-6E8A-4147-A177-3AD203B41FA5}">
                      <a16:colId xmlns:a16="http://schemas.microsoft.com/office/drawing/2014/main" val="89968415"/>
                    </a:ext>
                  </a:extLst>
                </a:gridCol>
                <a:gridCol w="642107">
                  <a:extLst>
                    <a:ext uri="{9D8B030D-6E8A-4147-A177-3AD203B41FA5}">
                      <a16:colId xmlns:a16="http://schemas.microsoft.com/office/drawing/2014/main" val="775329130"/>
                    </a:ext>
                  </a:extLst>
                </a:gridCol>
                <a:gridCol w="642106">
                  <a:extLst>
                    <a:ext uri="{9D8B030D-6E8A-4147-A177-3AD203B41FA5}">
                      <a16:colId xmlns:a16="http://schemas.microsoft.com/office/drawing/2014/main" val="3459513732"/>
                    </a:ext>
                  </a:extLst>
                </a:gridCol>
                <a:gridCol w="660719">
                  <a:extLst>
                    <a:ext uri="{9D8B030D-6E8A-4147-A177-3AD203B41FA5}">
                      <a16:colId xmlns:a16="http://schemas.microsoft.com/office/drawing/2014/main" val="3580909592"/>
                    </a:ext>
                  </a:extLst>
                </a:gridCol>
                <a:gridCol w="595576">
                  <a:extLst>
                    <a:ext uri="{9D8B030D-6E8A-4147-A177-3AD203B41FA5}">
                      <a16:colId xmlns:a16="http://schemas.microsoft.com/office/drawing/2014/main" val="4054103571"/>
                    </a:ext>
                  </a:extLst>
                </a:gridCol>
                <a:gridCol w="595576">
                  <a:extLst>
                    <a:ext uri="{9D8B030D-6E8A-4147-A177-3AD203B41FA5}">
                      <a16:colId xmlns:a16="http://schemas.microsoft.com/office/drawing/2014/main" val="2949007829"/>
                    </a:ext>
                  </a:extLst>
                </a:gridCol>
                <a:gridCol w="595576">
                  <a:extLst>
                    <a:ext uri="{9D8B030D-6E8A-4147-A177-3AD203B41FA5}">
                      <a16:colId xmlns:a16="http://schemas.microsoft.com/office/drawing/2014/main" val="2199462746"/>
                    </a:ext>
                  </a:extLst>
                </a:gridCol>
                <a:gridCol w="595576">
                  <a:extLst>
                    <a:ext uri="{9D8B030D-6E8A-4147-A177-3AD203B41FA5}">
                      <a16:colId xmlns:a16="http://schemas.microsoft.com/office/drawing/2014/main" val="1622267659"/>
                    </a:ext>
                  </a:extLst>
                </a:gridCol>
              </a:tblGrid>
              <a:tr h="431270">
                <a:tc rowSpan="2">
                  <a:txBody>
                    <a:bodyPr/>
                    <a:lstStyle/>
                    <a:p>
                      <a:pPr algn="ctr" fontAlgn="b"/>
                      <a:endParaRPr lang="en-DE" sz="1600" b="0" i="0" u="none" strike="noStrike" dirty="0">
                        <a:solidFill>
                          <a:srgbClr val="000000"/>
                        </a:solidFill>
                        <a:effectLst/>
                        <a:latin typeface="+mn-lt"/>
                      </a:endParaRPr>
                    </a:p>
                  </a:txBody>
                  <a:tcPr marL="6350" marR="6350" marT="635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5">
                  <a:txBody>
                    <a:bodyPr/>
                    <a:lstStyle/>
                    <a:p>
                      <a:pPr algn="ctr" fontAlgn="b"/>
                      <a:r>
                        <a:rPr lang="en-US" sz="1600" u="none" strike="noStrike" dirty="0">
                          <a:effectLst/>
                          <a:latin typeface="+mn-lt"/>
                        </a:rPr>
                        <a:t>XPS stoichiometry content</a:t>
                      </a:r>
                      <a:endParaRPr lang="en-US" sz="1600" b="0" i="0" u="none" strike="noStrike" dirty="0">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DE"/>
                    </a:p>
                  </a:txBody>
                  <a:tcPr/>
                </a:tc>
                <a:tc hMerge="1">
                  <a:txBody>
                    <a:bodyPr/>
                    <a:lstStyle/>
                    <a:p>
                      <a:endParaRPr lang="en-DE"/>
                    </a:p>
                  </a:txBody>
                  <a:tcPr/>
                </a:tc>
                <a:tc hMerge="1">
                  <a:txBody>
                    <a:bodyPr/>
                    <a:lstStyle/>
                    <a:p>
                      <a:endParaRPr lang="en-DE"/>
                    </a:p>
                  </a:txBody>
                  <a:tcPr/>
                </a:tc>
                <a:tc hMerge="1">
                  <a:txBody>
                    <a:bodyPr/>
                    <a:lstStyle/>
                    <a:p>
                      <a:endParaRPr lang="en-DE"/>
                    </a:p>
                  </a:txBody>
                  <a:tcPr/>
                </a:tc>
                <a:tc gridSpan="3">
                  <a:txBody>
                    <a:bodyPr/>
                    <a:lstStyle/>
                    <a:p>
                      <a:pPr algn="ctr" fontAlgn="b"/>
                      <a:r>
                        <a:rPr lang="en-US" sz="1600" b="0" i="0" u="none" strike="noStrike" dirty="0">
                          <a:solidFill>
                            <a:srgbClr val="000000"/>
                          </a:solidFill>
                          <a:effectLst/>
                          <a:latin typeface="+mn-lt"/>
                        </a:rPr>
                        <a:t>QE data</a:t>
                      </a:r>
                    </a:p>
                  </a:txBody>
                  <a:tcPr marL="6350" marR="6350" marT="6350" marB="0" anchor="b">
                    <a:lnL w="12700" cap="flat" cmpd="sng" algn="ctr">
                      <a:solidFill>
                        <a:schemeClr val="tx1"/>
                      </a:solidFill>
                      <a:prstDash val="solid"/>
                      <a:round/>
                      <a:headEnd type="none" w="med" len="med"/>
                      <a:tailEnd type="none" w="med" len="med"/>
                    </a:lnL>
                  </a:tcPr>
                </a:tc>
                <a:tc hMerge="1">
                  <a:txBody>
                    <a:bodyPr/>
                    <a:lstStyle/>
                    <a:p>
                      <a:pPr algn="ctr" fontAlgn="b"/>
                      <a:endParaRPr lang="en-US" sz="1600" b="0" i="0" u="none" strike="noStrike" dirty="0">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ctr" fontAlgn="b"/>
                      <a:endParaRPr lang="en-US" sz="1600" b="0" i="0" u="none" strike="noStrike" dirty="0">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61076440"/>
                  </a:ext>
                </a:extLst>
              </a:tr>
              <a:tr h="431270">
                <a:tc vMerge="1">
                  <a:txBody>
                    <a:bodyPr/>
                    <a:lstStyle/>
                    <a:p>
                      <a:endParaRPr lang="en-DE"/>
                    </a:p>
                  </a:txBody>
                  <a:tcPr/>
                </a:tc>
                <a:tc>
                  <a:txBody>
                    <a:bodyPr/>
                    <a:lstStyle/>
                    <a:p>
                      <a:pPr algn="ctr" fontAlgn="b"/>
                      <a:r>
                        <a:rPr lang="en-US" sz="1600" u="none" strike="noStrike" dirty="0">
                          <a:effectLst/>
                          <a:latin typeface="+mn-lt"/>
                        </a:rPr>
                        <a:t>Na</a:t>
                      </a:r>
                      <a:endParaRPr lang="en-US"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K</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a:t>
                      </a:r>
                      <a:r>
                        <a:rPr lang="en-US" sz="1600" u="none" strike="noStrike" dirty="0" err="1">
                          <a:effectLst/>
                          <a:latin typeface="+mn-lt"/>
                        </a:rPr>
                        <a:t>Na+K</a:t>
                      </a:r>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Na/K</a:t>
                      </a:r>
                      <a:endParaRPr lang="en-US" sz="1600" b="0" i="0" u="none" strike="noStrike" dirty="0">
                        <a:solidFill>
                          <a:srgbClr val="000000"/>
                        </a:solidFill>
                        <a:effectLst/>
                        <a:latin typeface="+mn-lt"/>
                      </a:endParaRPr>
                    </a:p>
                  </a:txBody>
                  <a:tcPr marL="6350" marR="6350" marT="635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QE</a:t>
                      </a:r>
                      <a:r>
                        <a:rPr lang="en-US" sz="1600" b="0" i="0" u="none" strike="noStrike" dirty="0">
                          <a:solidFill>
                            <a:srgbClr val="000000"/>
                          </a:solidFill>
                          <a:effectLst/>
                          <a:latin typeface="+mn-lt"/>
                        </a:rPr>
                        <a:t> at 25</a:t>
                      </a:r>
                      <a:r>
                        <a:rPr lang="en-US" sz="1600" b="0" i="0" u="none" strike="noStrike" dirty="0">
                          <a:solidFill>
                            <a:schemeClr val="tx1"/>
                          </a:solidFill>
                          <a:effectLst/>
                          <a:latin typeface="+mn-lt"/>
                        </a:rPr>
                        <a:t>°C</a:t>
                      </a:r>
                      <a:endParaRPr lang="en-US" sz="1600" u="none" strike="noStrike" dirty="0">
                        <a:effectLst/>
                        <a:latin typeface="+mn-lt"/>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a:effectLst/>
                          <a:latin typeface="+mn-lt"/>
                        </a:rPr>
                        <a:t>QE</a:t>
                      </a:r>
                      <a:r>
                        <a:rPr lang="en-US" sz="1600" b="0" i="0" u="none" strike="noStrike" dirty="0">
                          <a:solidFill>
                            <a:srgbClr val="000000"/>
                          </a:solidFill>
                          <a:effectLst/>
                          <a:latin typeface="+mn-lt"/>
                        </a:rPr>
                        <a:t> at 70</a:t>
                      </a:r>
                      <a:r>
                        <a:rPr lang="en-US" sz="1600" b="0" i="0" u="none" strike="noStrike" dirty="0">
                          <a:solidFill>
                            <a:schemeClr val="tx1"/>
                          </a:solidFill>
                          <a:effectLst/>
                          <a:latin typeface="+mn-lt"/>
                        </a:rPr>
                        <a:t>°C</a:t>
                      </a:r>
                      <a:endParaRPr lang="en-US" sz="1600" u="none" strike="noStrike" dirty="0">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remain </a:t>
                      </a:r>
                    </a:p>
                  </a:txBody>
                  <a:tcPr marL="6350" marR="6350" marT="6350" marB="0" anchor="ctr">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4199987321"/>
                  </a:ext>
                </a:extLst>
              </a:tr>
              <a:tr h="431270">
                <a:tc>
                  <a:txBody>
                    <a:bodyPr/>
                    <a:lstStyle/>
                    <a:p>
                      <a:pPr algn="ctr" fontAlgn="b"/>
                      <a:r>
                        <a:rPr lang="en-US" sz="1600" b="0" i="0" u="none" strike="noStrike" dirty="0">
                          <a:solidFill>
                            <a:srgbClr val="FF0000"/>
                          </a:solidFill>
                          <a:effectLst/>
                          <a:latin typeface="+mn-lt"/>
                        </a:rPr>
                        <a:t>WH17</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1.5</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mn-lt"/>
                        </a:rPr>
                        <a:t>1.9</a:t>
                      </a:r>
                      <a:endParaRPr lang="en-DE" sz="1600" b="0" i="0" u="none" strike="noStrike" dirty="0">
                        <a:solidFill>
                          <a:schemeClr val="tx1"/>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3.4</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0.8</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t"/>
                      <a:r>
                        <a:rPr lang="en-US" sz="1600" b="0" i="0" u="none" strike="noStrike" dirty="0">
                          <a:solidFill>
                            <a:srgbClr val="000000"/>
                          </a:solidFill>
                          <a:effectLst/>
                          <a:latin typeface="+mn-lt"/>
                        </a:rPr>
                        <a:t>1.1%</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t"/>
                      <a:r>
                        <a:rPr lang="en-US" sz="1600" b="0" i="0" u="none" strike="noStrike" dirty="0">
                          <a:solidFill>
                            <a:srgbClr val="000000"/>
                          </a:solidFill>
                          <a:effectLst/>
                          <a:latin typeface="+mn-lt"/>
                        </a:rPr>
                        <a:t>0.7%</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t"/>
                      <a:r>
                        <a:rPr lang="en-US" sz="1600" b="0" i="0" u="none" strike="noStrike" dirty="0">
                          <a:solidFill>
                            <a:srgbClr val="000000"/>
                          </a:solidFill>
                          <a:effectLst/>
                          <a:latin typeface="+mn-lt"/>
                        </a:rPr>
                        <a:t>63%</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151528761"/>
                  </a:ext>
                </a:extLst>
              </a:tr>
              <a:tr h="431270">
                <a:tc>
                  <a:txBody>
                    <a:bodyPr/>
                    <a:lstStyle/>
                    <a:p>
                      <a:pPr algn="ctr" fontAlgn="b"/>
                      <a:r>
                        <a:rPr lang="en-US" sz="1600" b="0" i="0" u="none" strike="noStrike" dirty="0">
                          <a:solidFill>
                            <a:srgbClr val="000000"/>
                          </a:solidFill>
                          <a:effectLst/>
                          <a:latin typeface="+mn-lt"/>
                        </a:rPr>
                        <a:t>WH09</a:t>
                      </a:r>
                    </a:p>
                  </a:txBody>
                  <a:tcPr marL="6350" marR="6350" marT="6350" marB="0" anchor="ctr">
                    <a:lnR w="12700" cap="flat" cmpd="sng" algn="ctr">
                      <a:solidFill>
                        <a:schemeClr val="tx1"/>
                      </a:solidFill>
                      <a:prstDash val="solid"/>
                      <a:round/>
                      <a:headEnd type="none" w="med" len="med"/>
                      <a:tailEnd type="none" w="med" len="med"/>
                    </a:lnR>
                    <a:lnT>
                      <a:noFill/>
                    </a:lnT>
                  </a:tcPr>
                </a:tc>
                <a:tc>
                  <a:txBody>
                    <a:bodyPr/>
                    <a:lstStyle/>
                    <a:p>
                      <a:pPr algn="ctr" fontAlgn="b"/>
                      <a:r>
                        <a:rPr lang="en-US" sz="1600" b="0" i="0" u="none" strike="noStrike" dirty="0">
                          <a:solidFill>
                            <a:srgbClr val="000000"/>
                          </a:solidFill>
                          <a:effectLst/>
                          <a:latin typeface="+mn-lt"/>
                        </a:rPr>
                        <a:t>1.4</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a:noFill/>
                    </a:lnT>
                  </a:tcPr>
                </a:tc>
                <a:tc>
                  <a:txBody>
                    <a:bodyPr/>
                    <a:lstStyle/>
                    <a:p>
                      <a:pPr algn="ctr" fontAlgn="b"/>
                      <a:r>
                        <a:rPr lang="en-US" sz="1600" b="0" i="0" u="none" strike="noStrike" dirty="0">
                          <a:solidFill>
                            <a:schemeClr val="tx1"/>
                          </a:solidFill>
                          <a:effectLst/>
                          <a:latin typeface="+mn-lt"/>
                        </a:rPr>
                        <a:t>1.5</a:t>
                      </a:r>
                      <a:endParaRPr lang="en-DE" sz="1600" b="0" i="0" u="none" strike="noStrike" dirty="0">
                        <a:solidFill>
                          <a:schemeClr val="tx1"/>
                        </a:solidFill>
                        <a:effectLst/>
                        <a:latin typeface="+mn-lt"/>
                      </a:endParaRPr>
                    </a:p>
                  </a:txBody>
                  <a:tcPr marL="6350" marR="6350" marT="6350" marB="0" anchor="ctr">
                    <a:lnT>
                      <a:noFill/>
                    </a:lnT>
                    <a:solidFill>
                      <a:schemeClr val="tx2">
                        <a:lumMod val="40000"/>
                        <a:lumOff val="60000"/>
                      </a:schemeClr>
                    </a:solidFill>
                  </a:tcPr>
                </a:tc>
                <a:tc>
                  <a:txBody>
                    <a:bodyPr/>
                    <a:lstStyle/>
                    <a:p>
                      <a:pPr algn="ctr" fontAlgn="b"/>
                      <a:r>
                        <a:rPr lang="en-DE" sz="1600" u="none" strike="noStrike" dirty="0">
                          <a:effectLst/>
                          <a:latin typeface="+mn-lt"/>
                        </a:rPr>
                        <a:t>1.0</a:t>
                      </a:r>
                      <a:endParaRPr lang="en-DE" sz="1600" b="0" i="0" u="none" strike="noStrike" dirty="0">
                        <a:solidFill>
                          <a:srgbClr val="000000"/>
                        </a:solidFill>
                        <a:effectLst/>
                        <a:latin typeface="+mn-lt"/>
                      </a:endParaRPr>
                    </a:p>
                  </a:txBody>
                  <a:tcPr marL="6350" marR="6350" marT="6350" marB="0" anchor="ctr">
                    <a:lnT>
                      <a:noFill/>
                    </a:lnT>
                  </a:tcPr>
                </a:tc>
                <a:tc>
                  <a:txBody>
                    <a:bodyPr/>
                    <a:lstStyle/>
                    <a:p>
                      <a:pPr algn="ctr" fontAlgn="b"/>
                      <a:r>
                        <a:rPr lang="en-US" sz="1600" b="0" i="0" u="none" strike="noStrike" dirty="0">
                          <a:solidFill>
                            <a:srgbClr val="000000"/>
                          </a:solidFill>
                          <a:effectLst/>
                          <a:latin typeface="+mn-lt"/>
                        </a:rPr>
                        <a:t>2.9</a:t>
                      </a:r>
                      <a:endParaRPr lang="en-DE" sz="1600" b="0" i="0" u="none" strike="noStrike" dirty="0">
                        <a:solidFill>
                          <a:srgbClr val="000000"/>
                        </a:solidFill>
                        <a:effectLst/>
                        <a:latin typeface="+mn-lt"/>
                      </a:endParaRPr>
                    </a:p>
                  </a:txBody>
                  <a:tcPr marL="6350" marR="6350" marT="6350" marB="0" anchor="ctr">
                    <a:lnT>
                      <a:noFill/>
                    </a:lnT>
                  </a:tcPr>
                </a:tc>
                <a:tc>
                  <a:txBody>
                    <a:bodyPr/>
                    <a:lstStyle/>
                    <a:p>
                      <a:pPr algn="ctr" fontAlgn="b"/>
                      <a:r>
                        <a:rPr lang="en-US" sz="1600" b="0" i="0" u="none" strike="noStrike" dirty="0">
                          <a:solidFill>
                            <a:srgbClr val="000000"/>
                          </a:solidFill>
                          <a:effectLst/>
                          <a:latin typeface="+mn-lt"/>
                        </a:rPr>
                        <a:t>0.9</a:t>
                      </a:r>
                    </a:p>
                  </a:txBody>
                  <a:tcPr marL="6350" marR="6350" marT="6350" marB="0" anchor="ctr">
                    <a:lnR w="12700" cap="flat" cmpd="sng" algn="ctr">
                      <a:solidFill>
                        <a:schemeClr val="tx1"/>
                      </a:solidFill>
                      <a:prstDash val="solid"/>
                      <a:round/>
                      <a:headEnd type="none" w="med" len="med"/>
                      <a:tailEnd type="none" w="med" len="med"/>
                    </a:lnR>
                    <a:lnT>
                      <a:noFill/>
                    </a:lnT>
                  </a:tcPr>
                </a:tc>
                <a:tc>
                  <a:txBody>
                    <a:bodyPr/>
                    <a:lstStyle/>
                    <a:p>
                      <a:pPr algn="ctr" fontAlgn="t"/>
                      <a:r>
                        <a:rPr lang="en-US" sz="1600" u="none" strike="noStrike" dirty="0">
                          <a:effectLst/>
                          <a:latin typeface="+mn-lt"/>
                        </a:rPr>
                        <a:t>2.0%</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a:noFill/>
                    </a:lnT>
                  </a:tcPr>
                </a:tc>
                <a:tc>
                  <a:txBody>
                    <a:bodyPr/>
                    <a:lstStyle/>
                    <a:p>
                      <a:pPr algn="ctr" fontAlgn="t"/>
                      <a:r>
                        <a:rPr lang="en-US" sz="1600" b="0" i="0" u="none" strike="noStrike" dirty="0">
                          <a:solidFill>
                            <a:srgbClr val="000000"/>
                          </a:solidFill>
                          <a:effectLst/>
                          <a:latin typeface="+mn-lt"/>
                        </a:rPr>
                        <a:t>1.8%</a:t>
                      </a:r>
                      <a:endParaRPr lang="en-DE" sz="1600" b="0" i="0" u="none" strike="noStrike" dirty="0">
                        <a:solidFill>
                          <a:srgbClr val="000000"/>
                        </a:solidFill>
                        <a:effectLst/>
                        <a:latin typeface="+mn-lt"/>
                      </a:endParaRPr>
                    </a:p>
                  </a:txBody>
                  <a:tcPr marL="6350" marR="6350" marT="6350" marB="0" anchor="ctr">
                    <a:lnT>
                      <a:noFill/>
                    </a:lnT>
                  </a:tcPr>
                </a:tc>
                <a:tc>
                  <a:txBody>
                    <a:bodyPr/>
                    <a:lstStyle/>
                    <a:p>
                      <a:pPr algn="ctr" fontAlgn="t"/>
                      <a:r>
                        <a:rPr lang="en-US" sz="1600" b="0" i="0" u="none" strike="noStrike" dirty="0">
                          <a:solidFill>
                            <a:srgbClr val="000000"/>
                          </a:solidFill>
                          <a:effectLst/>
                          <a:latin typeface="+mn-lt"/>
                        </a:rPr>
                        <a:t>90%</a:t>
                      </a:r>
                      <a:endParaRPr lang="en-DE" sz="1600" b="0" i="0" u="none" strike="noStrike" dirty="0">
                        <a:solidFill>
                          <a:srgbClr val="000000"/>
                        </a:solidFill>
                        <a:effectLst/>
                        <a:latin typeface="+mn-lt"/>
                      </a:endParaRPr>
                    </a:p>
                  </a:txBody>
                  <a:tcPr marL="6350" marR="6350" marT="6350" marB="0" anchor="ctr">
                    <a:lnT>
                      <a:noFill/>
                    </a:lnT>
                    <a:solidFill>
                      <a:schemeClr val="tx2">
                        <a:lumMod val="40000"/>
                        <a:lumOff val="60000"/>
                      </a:schemeClr>
                    </a:solidFill>
                  </a:tcPr>
                </a:tc>
                <a:extLst>
                  <a:ext uri="{0D108BD9-81ED-4DB2-BD59-A6C34878D82A}">
                    <a16:rowId xmlns:a16="http://schemas.microsoft.com/office/drawing/2014/main" val="3084869442"/>
                  </a:ext>
                </a:extLst>
              </a:tr>
              <a:tr h="431270">
                <a:tc>
                  <a:txBody>
                    <a:bodyPr/>
                    <a:lstStyle/>
                    <a:p>
                      <a:pPr algn="ctr" fontAlgn="b"/>
                      <a:r>
                        <a:rPr lang="en-US" sz="1600" b="0" i="0" u="none" strike="noStrike" dirty="0">
                          <a:solidFill>
                            <a:srgbClr val="0070C0"/>
                          </a:solidFill>
                          <a:effectLst/>
                          <a:latin typeface="+mn-lt"/>
                        </a:rPr>
                        <a:t>WH13</a:t>
                      </a: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0000"/>
                          </a:solidFill>
                          <a:effectLst/>
                          <a:latin typeface="+mn-lt"/>
                        </a:rPr>
                        <a:t>2.0</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chemeClr val="tx1"/>
                          </a:solidFill>
                          <a:effectLst/>
                          <a:latin typeface="+mn-lt"/>
                        </a:rPr>
                        <a:t>0.9</a:t>
                      </a:r>
                      <a:endParaRPr lang="en-DE" sz="1600" b="0" i="0" u="none" strike="noStrike" dirty="0">
                        <a:solidFill>
                          <a:schemeClr val="tx1"/>
                        </a:solidFill>
                        <a:effectLst/>
                        <a:latin typeface="+mn-lt"/>
                      </a:endParaRPr>
                    </a:p>
                  </a:txBody>
                  <a:tcPr marL="6350" marR="6350" marT="6350" marB="0" anchor="ctr">
                    <a:solidFill>
                      <a:schemeClr val="tx2">
                        <a:lumMod val="40000"/>
                        <a:lumOff val="60000"/>
                      </a:schemeClr>
                    </a:solidFill>
                  </a:tcP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2.9</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Calibri" panose="020F0502020204030204" pitchFamily="34" charset="0"/>
                        </a:rPr>
                        <a:t>2.2</a:t>
                      </a:r>
                      <a:endParaRPr lang="en-DE" sz="1600" b="0" i="0" u="none" strike="noStrike" dirty="0">
                        <a:solidFill>
                          <a:srgbClr val="000000"/>
                        </a:solidFill>
                        <a:effectLst/>
                        <a:latin typeface="Calibri" panose="020F0502020204030204" pitchFamily="34"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t"/>
                      <a:r>
                        <a:rPr lang="en-US" sz="1600" b="0" i="0" u="none" strike="noStrike" dirty="0">
                          <a:solidFill>
                            <a:srgbClr val="000000"/>
                          </a:solidFill>
                          <a:effectLst/>
                          <a:latin typeface="+mn-lt"/>
                        </a:rPr>
                        <a:t>1.3%</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t"/>
                      <a:r>
                        <a:rPr lang="en-US" sz="1600" b="0" i="0" u="none" strike="noStrike" dirty="0">
                          <a:solidFill>
                            <a:srgbClr val="000000"/>
                          </a:solidFill>
                          <a:effectLst/>
                          <a:latin typeface="+mn-lt"/>
                        </a:rPr>
                        <a:t>1.6%</a:t>
                      </a:r>
                      <a:endParaRPr lang="en-DE" sz="1600" b="0" i="0" u="none" strike="noStrike" dirty="0">
                        <a:solidFill>
                          <a:srgbClr val="000000"/>
                        </a:solidFill>
                        <a:effectLst/>
                        <a:latin typeface="+mn-lt"/>
                      </a:endParaRPr>
                    </a:p>
                  </a:txBody>
                  <a:tcPr marL="6350" marR="6350" marT="6350" marB="0" anchor="ctr"/>
                </a:tc>
                <a:tc>
                  <a:txBody>
                    <a:bodyPr/>
                    <a:lstStyle/>
                    <a:p>
                      <a:pPr algn="ctr" fontAlgn="t"/>
                      <a:r>
                        <a:rPr lang="en-US" sz="1600" b="0" i="0" u="none" strike="noStrike" dirty="0">
                          <a:solidFill>
                            <a:srgbClr val="000000"/>
                          </a:solidFill>
                          <a:effectLst/>
                          <a:latin typeface="+mn-lt"/>
                        </a:rPr>
                        <a:t>120%</a:t>
                      </a:r>
                      <a:endParaRPr lang="en-DE" sz="1600" b="0" i="0" u="none" strike="noStrike" dirty="0">
                        <a:solidFill>
                          <a:srgbClr val="000000"/>
                        </a:solidFill>
                        <a:effectLst/>
                        <a:latin typeface="+mn-lt"/>
                      </a:endParaRPr>
                    </a:p>
                  </a:txBody>
                  <a:tcPr marL="6350" marR="6350" marT="6350" marB="0" anchor="ctr">
                    <a:solidFill>
                      <a:schemeClr val="tx2">
                        <a:lumMod val="40000"/>
                        <a:lumOff val="60000"/>
                      </a:schemeClr>
                    </a:solidFill>
                  </a:tcPr>
                </a:tc>
                <a:extLst>
                  <a:ext uri="{0D108BD9-81ED-4DB2-BD59-A6C34878D82A}">
                    <a16:rowId xmlns:a16="http://schemas.microsoft.com/office/drawing/2014/main" val="4069791499"/>
                  </a:ext>
                </a:extLst>
              </a:tr>
            </a:tbl>
          </a:graphicData>
        </a:graphic>
      </p:graphicFrame>
      <p:sp>
        <p:nvSpPr>
          <p:cNvPr id="5" name="TextBox 4">
            <a:extLst>
              <a:ext uri="{FF2B5EF4-FFF2-40B4-BE49-F238E27FC236}">
                <a16:creationId xmlns:a16="http://schemas.microsoft.com/office/drawing/2014/main" id="{EFE447B0-CFDB-B3A0-8C1A-11425E21E18E}"/>
              </a:ext>
            </a:extLst>
          </p:cNvPr>
          <p:cNvSpPr txBox="1"/>
          <p:nvPr/>
        </p:nvSpPr>
        <p:spPr>
          <a:xfrm>
            <a:off x="476964" y="562137"/>
            <a:ext cx="111371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zh-CN" sz="1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Thermal stability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study of Na-K-Sb, the thermal stability and chemical composition of the film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1FBFF7B-3338-9E87-0FF1-07C87D9E397B}"/>
              </a:ext>
            </a:extLst>
          </p:cNvPr>
          <p:cNvSpPr txBox="1"/>
          <p:nvPr/>
        </p:nvSpPr>
        <p:spPr>
          <a:xfrm>
            <a:off x="1514764" y="5791262"/>
            <a:ext cx="36854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Photocurrent change during heating  </a:t>
            </a:r>
            <a:endParaRPr kumimoji="0" lang="en-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948A7C4-A83D-556C-3725-2BBE345DF660}"/>
              </a:ext>
            </a:extLst>
          </p:cNvPr>
          <p:cNvSpPr/>
          <p:nvPr/>
        </p:nvSpPr>
        <p:spPr>
          <a:xfrm>
            <a:off x="1392833" y="1707946"/>
            <a:ext cx="1514763" cy="26600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571ECDC-5FEE-2335-5967-0EDA8D84DF42}"/>
              </a:ext>
            </a:extLst>
          </p:cNvPr>
          <p:cNvSpPr txBox="1"/>
          <p:nvPr/>
        </p:nvSpPr>
        <p:spPr>
          <a:xfrm>
            <a:off x="6096000" y="3874716"/>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Chemical composition and the thermal stability of the film</a:t>
            </a:r>
            <a:endParaRPr kumimoji="0" lang="en-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13">
            <a:extLst>
              <a:ext uri="{FF2B5EF4-FFF2-40B4-BE49-F238E27FC236}">
                <a16:creationId xmlns:a16="http://schemas.microsoft.com/office/drawing/2014/main" id="{94AB6E9A-A0A2-711D-EF11-A197200479ED}"/>
              </a:ext>
            </a:extLst>
          </p:cNvPr>
          <p:cNvSpPr txBox="1"/>
          <p:nvPr/>
        </p:nvSpPr>
        <p:spPr>
          <a:xfrm>
            <a:off x="6015788" y="4406268"/>
            <a:ext cx="5692459" cy="1754326"/>
          </a:xfrm>
          <a:prstGeom prst="rect">
            <a:avLst/>
          </a:prstGeom>
          <a:solidFill>
            <a:schemeClr val="bg1">
              <a:lumMod val="95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Experiment condition of WH09, WH13 and WH17 are different.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Research plan (missing data):  1 thermal study of Na-K-Sb with high K/Sb (at around 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1 thermal study of Na-K-Sb with low K/Sb (at around 1.0) </a:t>
            </a:r>
          </a:p>
        </p:txBody>
      </p:sp>
      <p:sp>
        <p:nvSpPr>
          <p:cNvPr id="7" name="Textplatzhalter 3">
            <a:extLst>
              <a:ext uri="{FF2B5EF4-FFF2-40B4-BE49-F238E27FC236}">
                <a16:creationId xmlns:a16="http://schemas.microsoft.com/office/drawing/2014/main" id="{BF235BC3-4245-772D-9A09-FE30234F3003}"/>
              </a:ext>
            </a:extLst>
          </p:cNvPr>
          <p:cNvSpPr txBox="1">
            <a:spLocks/>
          </p:cNvSpPr>
          <p:nvPr/>
        </p:nvSpPr>
        <p:spPr>
          <a:xfrm>
            <a:off x="577849" y="261403"/>
            <a:ext cx="5680338" cy="30073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000" kern="1200" cap="all"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Thermal stability study</a:t>
            </a:r>
          </a:p>
        </p:txBody>
      </p:sp>
    </p:spTree>
    <p:extLst>
      <p:ext uri="{BB962C8B-B14F-4D97-AF65-F5344CB8AC3E}">
        <p14:creationId xmlns:p14="http://schemas.microsoft.com/office/powerpoint/2010/main" val="2773038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6AD6E2F-2103-64DA-8F0E-6E03A30E4755}"/>
              </a:ext>
            </a:extLst>
          </p:cNvPr>
          <p:cNvSpPr txBox="1"/>
          <p:nvPr/>
        </p:nvSpPr>
        <p:spPr>
          <a:xfrm>
            <a:off x="899719" y="243064"/>
            <a:ext cx="7724164" cy="400110"/>
          </a:xfrm>
          <a:prstGeom prst="rect">
            <a:avLst/>
          </a:prstGeom>
          <a:noFill/>
        </p:spPr>
        <p:txBody>
          <a:bodyPr wrap="square">
            <a:spAutoFit/>
          </a:bodyPr>
          <a:lstStyle/>
          <a:p>
            <a:r>
              <a:rPr lang="en-US" sz="2000" b="1" cap="all" dirty="0">
                <a:solidFill>
                  <a:schemeClr val="tx2"/>
                </a:solidFill>
              </a:rPr>
              <a:t>Task 1: Experiment result compare with Theory study</a:t>
            </a:r>
            <a:endParaRPr lang="en-DE" sz="2000" b="1" cap="all" dirty="0">
              <a:solidFill>
                <a:schemeClr val="tx2"/>
              </a:solidFill>
            </a:endParaRPr>
          </a:p>
        </p:txBody>
      </p:sp>
      <p:pic>
        <p:nvPicPr>
          <p:cNvPr id="3" name="Picture 2">
            <a:extLst>
              <a:ext uri="{FF2B5EF4-FFF2-40B4-BE49-F238E27FC236}">
                <a16:creationId xmlns:a16="http://schemas.microsoft.com/office/drawing/2014/main" id="{9B5BDA5B-8C0A-A2F6-544E-214F8F56E0C4}"/>
              </a:ext>
            </a:extLst>
          </p:cNvPr>
          <p:cNvPicPr>
            <a:picLocks noChangeAspect="1"/>
          </p:cNvPicPr>
          <p:nvPr/>
        </p:nvPicPr>
        <p:blipFill>
          <a:blip r:embed="rId3"/>
          <a:stretch>
            <a:fillRect/>
          </a:stretch>
        </p:blipFill>
        <p:spPr>
          <a:xfrm>
            <a:off x="694014" y="719356"/>
            <a:ext cx="3534037" cy="479191"/>
          </a:xfrm>
          <a:prstGeom prst="rect">
            <a:avLst/>
          </a:prstGeom>
        </p:spPr>
      </p:pic>
      <p:pic>
        <p:nvPicPr>
          <p:cNvPr id="6" name="Picture 5">
            <a:extLst>
              <a:ext uri="{FF2B5EF4-FFF2-40B4-BE49-F238E27FC236}">
                <a16:creationId xmlns:a16="http://schemas.microsoft.com/office/drawing/2014/main" id="{DD9DD2A1-E750-F4C6-5F3A-755F33030603}"/>
              </a:ext>
            </a:extLst>
          </p:cNvPr>
          <p:cNvPicPr>
            <a:picLocks noChangeAspect="1"/>
          </p:cNvPicPr>
          <p:nvPr/>
        </p:nvPicPr>
        <p:blipFill>
          <a:blip r:embed="rId4"/>
          <a:stretch>
            <a:fillRect/>
          </a:stretch>
        </p:blipFill>
        <p:spPr>
          <a:xfrm>
            <a:off x="800426" y="1305507"/>
            <a:ext cx="6293188" cy="5067344"/>
          </a:xfrm>
          <a:prstGeom prst="rect">
            <a:avLst/>
          </a:prstGeom>
        </p:spPr>
      </p:pic>
      <p:sp>
        <p:nvSpPr>
          <p:cNvPr id="8" name="TextBox 7">
            <a:extLst>
              <a:ext uri="{FF2B5EF4-FFF2-40B4-BE49-F238E27FC236}">
                <a16:creationId xmlns:a16="http://schemas.microsoft.com/office/drawing/2014/main" id="{ADA5C65C-E22C-04B0-95FB-E363E097263D}"/>
              </a:ext>
            </a:extLst>
          </p:cNvPr>
          <p:cNvSpPr txBox="1"/>
          <p:nvPr/>
        </p:nvSpPr>
        <p:spPr>
          <a:xfrm>
            <a:off x="8045043" y="1602298"/>
            <a:ext cx="3552254" cy="2862322"/>
          </a:xfrm>
          <a:prstGeom prst="rect">
            <a:avLst/>
          </a:prstGeom>
          <a:noFill/>
        </p:spPr>
        <p:txBody>
          <a:bodyPr wrap="none" rtlCol="0">
            <a:spAutoFit/>
          </a:bodyPr>
          <a:lstStyle/>
          <a:p>
            <a:r>
              <a:rPr lang="en-US" altLang="zh-CN" dirty="0"/>
              <a:t>For NaK2Sb,</a:t>
            </a:r>
          </a:p>
          <a:p>
            <a:r>
              <a:rPr lang="en-US" altLang="zh-CN" dirty="0"/>
              <a:t>From Experiment:</a:t>
            </a:r>
          </a:p>
          <a:p>
            <a:r>
              <a:rPr lang="en-US" altLang="zh-CN" dirty="0"/>
              <a:t>△Sb = 1.4 – 1.5 eV</a:t>
            </a:r>
          </a:p>
          <a:p>
            <a:r>
              <a:rPr lang="en-US" altLang="zh-CN" dirty="0"/>
              <a:t>△K = 0.7 eV</a:t>
            </a:r>
          </a:p>
          <a:p>
            <a:r>
              <a:rPr lang="en-US" altLang="zh-CN" dirty="0"/>
              <a:t>△Na(high deviation) = 0.4 – 0.5 eV</a:t>
            </a:r>
          </a:p>
          <a:p>
            <a:r>
              <a:rPr lang="en-US" altLang="zh-CN" dirty="0"/>
              <a:t>From Calculation:</a:t>
            </a:r>
          </a:p>
          <a:p>
            <a:r>
              <a:rPr lang="en-US" altLang="zh-CN" dirty="0"/>
              <a:t>△Sb = 1.5eV</a:t>
            </a:r>
          </a:p>
          <a:p>
            <a:r>
              <a:rPr lang="en-US" altLang="zh-CN" dirty="0"/>
              <a:t>△K = -0.7 eV</a:t>
            </a:r>
          </a:p>
          <a:p>
            <a:r>
              <a:rPr lang="en-US" altLang="zh-CN" dirty="0"/>
              <a:t>△Na = -0.6eV</a:t>
            </a:r>
          </a:p>
          <a:p>
            <a:endParaRPr lang="en-US" altLang="zh-CN" dirty="0"/>
          </a:p>
        </p:txBody>
      </p:sp>
      <p:sp>
        <p:nvSpPr>
          <p:cNvPr id="11" name="Rectangle 10">
            <a:extLst>
              <a:ext uri="{FF2B5EF4-FFF2-40B4-BE49-F238E27FC236}">
                <a16:creationId xmlns:a16="http://schemas.microsoft.com/office/drawing/2014/main" id="{B83A1B13-09FD-5B79-BF2C-4FBC7C0C4517}"/>
              </a:ext>
            </a:extLst>
          </p:cNvPr>
          <p:cNvSpPr/>
          <p:nvPr/>
        </p:nvSpPr>
        <p:spPr>
          <a:xfrm>
            <a:off x="3707934" y="2575419"/>
            <a:ext cx="2558642" cy="30535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4" name="Straight Arrow Connector 3">
            <a:extLst>
              <a:ext uri="{FF2B5EF4-FFF2-40B4-BE49-F238E27FC236}">
                <a16:creationId xmlns:a16="http://schemas.microsoft.com/office/drawing/2014/main" id="{D9F74324-A3B7-8956-9C4C-CA3244E5BA96}"/>
              </a:ext>
            </a:extLst>
          </p:cNvPr>
          <p:cNvCxnSpPr/>
          <p:nvPr/>
        </p:nvCxnSpPr>
        <p:spPr>
          <a:xfrm>
            <a:off x="3707934" y="5469622"/>
            <a:ext cx="2558642"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20165F45-93DA-8BE5-FC1F-6431C0AE36D0}"/>
              </a:ext>
            </a:extLst>
          </p:cNvPr>
          <p:cNvSpPr txBox="1"/>
          <p:nvPr/>
        </p:nvSpPr>
        <p:spPr>
          <a:xfrm>
            <a:off x="4877126" y="5183161"/>
            <a:ext cx="824265" cy="369332"/>
          </a:xfrm>
          <a:prstGeom prst="rect">
            <a:avLst/>
          </a:prstGeom>
          <a:noFill/>
        </p:spPr>
        <p:txBody>
          <a:bodyPr wrap="none" rtlCol="0">
            <a:spAutoFit/>
          </a:bodyPr>
          <a:lstStyle/>
          <a:p>
            <a:r>
              <a:rPr lang="en-US" dirty="0"/>
              <a:t>+-37%</a:t>
            </a:r>
            <a:endParaRPr lang="en-DE" dirty="0"/>
          </a:p>
        </p:txBody>
      </p:sp>
    </p:spTree>
    <p:extLst>
      <p:ext uri="{BB962C8B-B14F-4D97-AF65-F5344CB8AC3E}">
        <p14:creationId xmlns:p14="http://schemas.microsoft.com/office/powerpoint/2010/main" val="1699469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3CEE78B-A489-9E13-1B54-946ADDF61CB3}"/>
              </a:ext>
            </a:extLst>
          </p:cNvPr>
          <p:cNvSpPr>
            <a:spLocks noGrp="1"/>
          </p:cNvSpPr>
          <p:nvPr>
            <p:ph type="body" sz="quarter" idx="13"/>
          </p:nvPr>
        </p:nvSpPr>
        <p:spPr/>
        <p:txBody>
          <a:bodyPr/>
          <a:lstStyle/>
          <a:p>
            <a:endParaRPr lang="en-DE"/>
          </a:p>
        </p:txBody>
      </p:sp>
      <p:graphicFrame>
        <p:nvGraphicFramePr>
          <p:cNvPr id="5" name="Table 4">
            <a:extLst>
              <a:ext uri="{FF2B5EF4-FFF2-40B4-BE49-F238E27FC236}">
                <a16:creationId xmlns:a16="http://schemas.microsoft.com/office/drawing/2014/main" id="{3443BA9C-9BAE-3651-D3DA-735E4E9BCBF7}"/>
              </a:ext>
            </a:extLst>
          </p:cNvPr>
          <p:cNvGraphicFramePr>
            <a:graphicFrameLocks noGrp="1"/>
          </p:cNvGraphicFramePr>
          <p:nvPr>
            <p:extLst>
              <p:ext uri="{D42A27DB-BD31-4B8C-83A1-F6EECF244321}">
                <p14:modId xmlns:p14="http://schemas.microsoft.com/office/powerpoint/2010/main" val="215224876"/>
              </p:ext>
            </p:extLst>
          </p:nvPr>
        </p:nvGraphicFramePr>
        <p:xfrm>
          <a:off x="878223" y="1219200"/>
          <a:ext cx="7734300" cy="220980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1431128137"/>
                    </a:ext>
                  </a:extLst>
                </a:gridCol>
                <a:gridCol w="609600">
                  <a:extLst>
                    <a:ext uri="{9D8B030D-6E8A-4147-A177-3AD203B41FA5}">
                      <a16:colId xmlns:a16="http://schemas.microsoft.com/office/drawing/2014/main" val="260263776"/>
                    </a:ext>
                  </a:extLst>
                </a:gridCol>
                <a:gridCol w="609600">
                  <a:extLst>
                    <a:ext uri="{9D8B030D-6E8A-4147-A177-3AD203B41FA5}">
                      <a16:colId xmlns:a16="http://schemas.microsoft.com/office/drawing/2014/main" val="168604527"/>
                    </a:ext>
                  </a:extLst>
                </a:gridCol>
                <a:gridCol w="1028700">
                  <a:extLst>
                    <a:ext uri="{9D8B030D-6E8A-4147-A177-3AD203B41FA5}">
                      <a16:colId xmlns:a16="http://schemas.microsoft.com/office/drawing/2014/main" val="783863156"/>
                    </a:ext>
                  </a:extLst>
                </a:gridCol>
                <a:gridCol w="609600">
                  <a:extLst>
                    <a:ext uri="{9D8B030D-6E8A-4147-A177-3AD203B41FA5}">
                      <a16:colId xmlns:a16="http://schemas.microsoft.com/office/drawing/2014/main" val="1481710576"/>
                    </a:ext>
                  </a:extLst>
                </a:gridCol>
                <a:gridCol w="609600">
                  <a:extLst>
                    <a:ext uri="{9D8B030D-6E8A-4147-A177-3AD203B41FA5}">
                      <a16:colId xmlns:a16="http://schemas.microsoft.com/office/drawing/2014/main" val="265893045"/>
                    </a:ext>
                  </a:extLst>
                </a:gridCol>
                <a:gridCol w="609600">
                  <a:extLst>
                    <a:ext uri="{9D8B030D-6E8A-4147-A177-3AD203B41FA5}">
                      <a16:colId xmlns:a16="http://schemas.microsoft.com/office/drawing/2014/main" val="915512759"/>
                    </a:ext>
                  </a:extLst>
                </a:gridCol>
                <a:gridCol w="609600">
                  <a:extLst>
                    <a:ext uri="{9D8B030D-6E8A-4147-A177-3AD203B41FA5}">
                      <a16:colId xmlns:a16="http://schemas.microsoft.com/office/drawing/2014/main" val="3231791036"/>
                    </a:ext>
                  </a:extLst>
                </a:gridCol>
                <a:gridCol w="609600">
                  <a:extLst>
                    <a:ext uri="{9D8B030D-6E8A-4147-A177-3AD203B41FA5}">
                      <a16:colId xmlns:a16="http://schemas.microsoft.com/office/drawing/2014/main" val="4246305020"/>
                    </a:ext>
                  </a:extLst>
                </a:gridCol>
                <a:gridCol w="609600">
                  <a:extLst>
                    <a:ext uri="{9D8B030D-6E8A-4147-A177-3AD203B41FA5}">
                      <a16:colId xmlns:a16="http://schemas.microsoft.com/office/drawing/2014/main" val="2949122005"/>
                    </a:ext>
                  </a:extLst>
                </a:gridCol>
                <a:gridCol w="609600">
                  <a:extLst>
                    <a:ext uri="{9D8B030D-6E8A-4147-A177-3AD203B41FA5}">
                      <a16:colId xmlns:a16="http://schemas.microsoft.com/office/drawing/2014/main" val="1403259332"/>
                    </a:ext>
                  </a:extLst>
                </a:gridCol>
                <a:gridCol w="609600">
                  <a:extLst>
                    <a:ext uri="{9D8B030D-6E8A-4147-A177-3AD203B41FA5}">
                      <a16:colId xmlns:a16="http://schemas.microsoft.com/office/drawing/2014/main" val="1417606040"/>
                    </a:ext>
                  </a:extLst>
                </a:gridCol>
              </a:tblGrid>
              <a:tr h="184150">
                <a:tc>
                  <a:txBody>
                    <a:bodyPr/>
                    <a:lstStyle/>
                    <a:p>
                      <a:pPr algn="l" fontAlgn="b"/>
                      <a:r>
                        <a:rPr lang="en-US" sz="1100" u="none" strike="noStrike">
                          <a:effectLst/>
                        </a:rPr>
                        <a:t>Number</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K%</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Sb</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△Sb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FWHM</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K</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△K</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FWHM</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QE</a:t>
                      </a:r>
                      <a:endParaRPr lang="en-DE"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82417974"/>
                  </a:ext>
                </a:extLst>
              </a:tr>
              <a:tr h="184150">
                <a:tc>
                  <a:txBody>
                    <a:bodyPr/>
                    <a:lstStyle/>
                    <a:p>
                      <a:pPr algn="r" fontAlgn="b"/>
                      <a:r>
                        <a:rPr lang="en-DE" sz="1100" u="none" strike="noStrike" dirty="0">
                          <a:effectLst/>
                        </a:rPr>
                        <a:t>6</a:t>
                      </a:r>
                      <a:endParaRPr lang="en-D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2,4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526,8</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1,41</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293,4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1,0</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1071,7</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0,3</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1,39</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DE" sz="1100" u="none" strike="noStrike">
                          <a:effectLst/>
                        </a:rPr>
                        <a:t>0.5%</a:t>
                      </a:r>
                      <a:endParaRPr lang="en-DE"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54576494"/>
                  </a:ext>
                </a:extLst>
              </a:tr>
              <a:tr h="184150">
                <a:tc>
                  <a:txBody>
                    <a:bodyPr/>
                    <a:lstStyle/>
                    <a:p>
                      <a:pPr algn="r" fontAlgn="b"/>
                      <a:r>
                        <a:rPr lang="en-DE" sz="1100" u="none" strike="noStrike" dirty="0">
                          <a:effectLst/>
                        </a:rPr>
                        <a:t>12</a:t>
                      </a:r>
                      <a:endParaRPr lang="en-D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dirty="0">
                          <a:effectLst/>
                        </a:rPr>
                        <a:t>0,4</a:t>
                      </a:r>
                      <a:endParaRPr lang="en-D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2,3</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527,1</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1,1</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1,39</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293,4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1,0</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1071,7</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0,3</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1,34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DE" sz="1100" u="none" strike="noStrike">
                          <a:effectLst/>
                        </a:rPr>
                        <a:t>0.3%</a:t>
                      </a:r>
                      <a:endParaRPr lang="en-DE"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245888092"/>
                  </a:ext>
                </a:extLst>
              </a:tr>
              <a:tr h="184150">
                <a:tc>
                  <a:txBody>
                    <a:bodyPr/>
                    <a:lstStyle/>
                    <a:p>
                      <a:pPr algn="r" fontAlgn="b"/>
                      <a:r>
                        <a:rPr lang="en-DE" sz="1100" u="none" strike="noStrike" dirty="0">
                          <a:effectLst/>
                        </a:rPr>
                        <a:t>16</a:t>
                      </a:r>
                      <a:endParaRPr lang="en-D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0,6</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2,4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526,9</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1,3</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1,41</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293,4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1,0</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1071,6</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DE"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24118875"/>
                  </a:ext>
                </a:extLst>
              </a:tr>
              <a:tr h="184150">
                <a:tc>
                  <a:txBody>
                    <a:bodyPr/>
                    <a:lstStyle/>
                    <a:p>
                      <a:pPr algn="r" fontAlgn="b"/>
                      <a:r>
                        <a:rPr lang="en-DE" sz="1100" u="none" strike="noStrike" dirty="0">
                          <a:effectLst/>
                        </a:rPr>
                        <a:t>7</a:t>
                      </a:r>
                      <a:endParaRPr lang="en-D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0,7</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2</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526,7</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1,35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293,4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1,0</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1071,5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1,37</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DE"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24811475"/>
                  </a:ext>
                </a:extLst>
              </a:tr>
              <a:tr h="184150">
                <a:tc>
                  <a:txBody>
                    <a:bodyPr/>
                    <a:lstStyle/>
                    <a:p>
                      <a:pPr algn="r" fontAlgn="b"/>
                      <a:r>
                        <a:rPr lang="en-DE" sz="1100" u="none" strike="noStrike" dirty="0">
                          <a:effectLst/>
                        </a:rPr>
                        <a:t>11</a:t>
                      </a:r>
                      <a:endParaRPr lang="en-D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dirty="0">
                          <a:effectLst/>
                        </a:rPr>
                        <a:t>0,7</a:t>
                      </a:r>
                      <a:endParaRPr lang="en-D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1,9</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526,6</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1,6</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1,27</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293,4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1,0</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1071,5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1,31</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DE" sz="1100" u="none" strike="noStrike">
                          <a:effectLst/>
                        </a:rPr>
                        <a:t>0.5%</a:t>
                      </a:r>
                      <a:endParaRPr lang="en-DE"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493623305"/>
                  </a:ext>
                </a:extLst>
              </a:tr>
              <a:tr h="184150">
                <a:tc>
                  <a:txBody>
                    <a:bodyPr/>
                    <a:lstStyle/>
                    <a:p>
                      <a:pPr algn="r" fontAlgn="b"/>
                      <a:r>
                        <a:rPr lang="en-DE" sz="1100" u="none" strike="noStrike">
                          <a:effectLst/>
                        </a:rPr>
                        <a:t>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dirty="0">
                          <a:effectLst/>
                        </a:rPr>
                        <a:t>0,8</a:t>
                      </a:r>
                      <a:endParaRPr lang="en-D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2,2</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526,5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1,7</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1,43</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293,4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1,0</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1071,5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1,48</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DE"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25475498"/>
                  </a:ext>
                </a:extLst>
              </a:tr>
              <a:tr h="184150">
                <a:tc>
                  <a:txBody>
                    <a:bodyPr/>
                    <a:lstStyle/>
                    <a:p>
                      <a:pPr algn="r" fontAlgn="b"/>
                      <a:r>
                        <a:rPr lang="en-DE" sz="1100" u="none" strike="noStrike">
                          <a:effectLst/>
                        </a:rPr>
                        <a:t>13</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0,9</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2</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526,8</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1,29</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293,5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0,9</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1071,6</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1,36</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DE" sz="1100" u="none" strike="noStrike">
                          <a:effectLst/>
                        </a:rPr>
                        <a:t>1.3%</a:t>
                      </a:r>
                      <a:endParaRPr lang="en-DE"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10066775"/>
                  </a:ext>
                </a:extLst>
              </a:tr>
              <a:tr h="184150">
                <a:tc>
                  <a:txBody>
                    <a:bodyPr/>
                    <a:lstStyle/>
                    <a:p>
                      <a:pPr algn="r" fontAlgn="b"/>
                      <a:r>
                        <a:rPr lang="en-DE" sz="1100" u="none" strike="noStrike">
                          <a:effectLst/>
                        </a:rPr>
                        <a:t>9</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526,7</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1,35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293,7</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0,7</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1071,5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1,35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DE" sz="1100" u="none" strike="noStrike">
                          <a:effectLst/>
                        </a:rPr>
                        <a:t>2.6%</a:t>
                      </a:r>
                      <a:endParaRPr lang="en-DE"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93540245"/>
                  </a:ext>
                </a:extLst>
              </a:tr>
              <a:tr h="184150">
                <a:tc>
                  <a:txBody>
                    <a:bodyPr/>
                    <a:lstStyle/>
                    <a:p>
                      <a:pPr algn="r" fontAlgn="b"/>
                      <a:r>
                        <a:rPr lang="en-DE" sz="1100" u="none" strike="noStrike">
                          <a:effectLst/>
                        </a:rPr>
                        <a:t>14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1,6</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1,8</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526,8</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1,26</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293,7</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0,7</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1071,5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1,32</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DE" sz="1100" u="none" strike="noStrike">
                          <a:effectLst/>
                        </a:rPr>
                        <a:t>2.4%</a:t>
                      </a:r>
                      <a:endParaRPr lang="en-DE"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2376226"/>
                  </a:ext>
                </a:extLst>
              </a:tr>
              <a:tr h="184150">
                <a:tc>
                  <a:txBody>
                    <a:bodyPr/>
                    <a:lstStyle/>
                    <a:p>
                      <a:pPr algn="r" fontAlgn="b"/>
                      <a:r>
                        <a:rPr lang="en-DE" sz="1100" u="none" strike="noStrike">
                          <a:effectLst/>
                        </a:rPr>
                        <a:t>15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2,3</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1,1</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526,7</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1,26</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293,8</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0,6</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1071,6</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1,23</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DE"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389069224"/>
                  </a:ext>
                </a:extLst>
              </a:tr>
              <a:tr h="184150">
                <a:tc>
                  <a:txBody>
                    <a:bodyPr/>
                    <a:lstStyle/>
                    <a:p>
                      <a:pPr algn="r" fontAlgn="b"/>
                      <a:r>
                        <a:rPr lang="en-DE" sz="1100" u="none" strike="noStrike">
                          <a:effectLst/>
                        </a:rPr>
                        <a:t>8</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2,3</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0,8</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526,7</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1,5</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1,13</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293,7</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0,7</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1071,6</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0,4</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DE" sz="1100" u="none" strike="noStrike">
                          <a:effectLst/>
                        </a:rPr>
                        <a:t>1,09</a:t>
                      </a:r>
                      <a:endParaRPr lang="en-D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DE" sz="1100" u="none" strike="noStrike" dirty="0">
                          <a:effectLst/>
                        </a:rPr>
                        <a:t>0.2%</a:t>
                      </a:r>
                      <a:endParaRPr lang="en-DE"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346594647"/>
                  </a:ext>
                </a:extLst>
              </a:tr>
            </a:tbl>
          </a:graphicData>
        </a:graphic>
      </p:graphicFrame>
    </p:spTree>
    <p:extLst>
      <p:ext uri="{BB962C8B-B14F-4D97-AF65-F5344CB8AC3E}">
        <p14:creationId xmlns:p14="http://schemas.microsoft.com/office/powerpoint/2010/main" val="2958268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platzhalter 3">
            <a:extLst>
              <a:ext uri="{FF2B5EF4-FFF2-40B4-BE49-F238E27FC236}">
                <a16:creationId xmlns:a16="http://schemas.microsoft.com/office/drawing/2014/main" id="{34F493C0-26D7-A557-331C-F9357BE707C4}"/>
              </a:ext>
            </a:extLst>
          </p:cNvPr>
          <p:cNvSpPr>
            <a:spLocks noGrp="1"/>
          </p:cNvSpPr>
          <p:nvPr>
            <p:ph type="body" sz="quarter" idx="13"/>
          </p:nvPr>
        </p:nvSpPr>
        <p:spPr>
          <a:xfrm>
            <a:off x="577850" y="288925"/>
            <a:ext cx="6957158" cy="223838"/>
          </a:xfrm>
        </p:spPr>
        <p:txBody>
          <a:bodyPr>
            <a:noAutofit/>
          </a:bodyPr>
          <a:lstStyle/>
          <a:p>
            <a:r>
              <a:rPr lang="en-US" sz="2000" dirty="0"/>
              <a:t>Peak position</a:t>
            </a:r>
          </a:p>
        </p:txBody>
      </p:sp>
      <p:graphicFrame>
        <p:nvGraphicFramePr>
          <p:cNvPr id="9" name="Table 8">
            <a:extLst>
              <a:ext uri="{FF2B5EF4-FFF2-40B4-BE49-F238E27FC236}">
                <a16:creationId xmlns:a16="http://schemas.microsoft.com/office/drawing/2014/main" id="{0787B9ED-CA21-DAD5-4BAE-4AD9FB0AC7F6}"/>
              </a:ext>
            </a:extLst>
          </p:cNvPr>
          <p:cNvGraphicFramePr>
            <a:graphicFrameLocks noGrp="1"/>
          </p:cNvGraphicFramePr>
          <p:nvPr>
            <p:extLst>
              <p:ext uri="{D42A27DB-BD31-4B8C-83A1-F6EECF244321}">
                <p14:modId xmlns:p14="http://schemas.microsoft.com/office/powerpoint/2010/main" val="3190091087"/>
              </p:ext>
            </p:extLst>
          </p:nvPr>
        </p:nvGraphicFramePr>
        <p:xfrm>
          <a:off x="1955137" y="1040203"/>
          <a:ext cx="8016807" cy="5606510"/>
        </p:xfrm>
        <a:graphic>
          <a:graphicData uri="http://schemas.openxmlformats.org/drawingml/2006/table">
            <a:tbl>
              <a:tblPr>
                <a:tableStyleId>{8EC20E35-A176-4012-BC5E-935CFFF8708E}</a:tableStyleId>
              </a:tblPr>
              <a:tblGrid>
                <a:gridCol w="924243">
                  <a:extLst>
                    <a:ext uri="{9D8B030D-6E8A-4147-A177-3AD203B41FA5}">
                      <a16:colId xmlns:a16="http://schemas.microsoft.com/office/drawing/2014/main" val="464934775"/>
                    </a:ext>
                  </a:extLst>
                </a:gridCol>
                <a:gridCol w="1192696">
                  <a:extLst>
                    <a:ext uri="{9D8B030D-6E8A-4147-A177-3AD203B41FA5}">
                      <a16:colId xmlns:a16="http://schemas.microsoft.com/office/drawing/2014/main" val="3379407487"/>
                    </a:ext>
                  </a:extLst>
                </a:gridCol>
                <a:gridCol w="1248355">
                  <a:extLst>
                    <a:ext uri="{9D8B030D-6E8A-4147-A177-3AD203B41FA5}">
                      <a16:colId xmlns:a16="http://schemas.microsoft.com/office/drawing/2014/main" val="2198746390"/>
                    </a:ext>
                  </a:extLst>
                </a:gridCol>
                <a:gridCol w="2568271">
                  <a:extLst>
                    <a:ext uri="{9D8B030D-6E8A-4147-A177-3AD203B41FA5}">
                      <a16:colId xmlns:a16="http://schemas.microsoft.com/office/drawing/2014/main" val="89968415"/>
                    </a:ext>
                  </a:extLst>
                </a:gridCol>
                <a:gridCol w="2083242">
                  <a:extLst>
                    <a:ext uri="{9D8B030D-6E8A-4147-A177-3AD203B41FA5}">
                      <a16:colId xmlns:a16="http://schemas.microsoft.com/office/drawing/2014/main" val="3756026153"/>
                    </a:ext>
                  </a:extLst>
                </a:gridCol>
              </a:tblGrid>
              <a:tr h="862540">
                <a:tc>
                  <a:txBody>
                    <a:bodyPr/>
                    <a:lstStyle/>
                    <a:p>
                      <a:pPr algn="ctr" fontAlgn="b"/>
                      <a:endParaRPr lang="en-DE" sz="1600" b="0" i="0" u="none" strike="noStrike" dirty="0">
                        <a:solidFill>
                          <a:srgbClr val="000000"/>
                        </a:solidFill>
                        <a:effectLst/>
                        <a:latin typeface="+mn-lt"/>
                      </a:endParaRPr>
                    </a:p>
                  </a:txBody>
                  <a:tcPr marL="6350" marR="6350" marT="635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QE</a:t>
                      </a:r>
                      <a:r>
                        <a:rPr lang="en-US" sz="1600" b="0" i="0" u="none" strike="noStrike" dirty="0">
                          <a:solidFill>
                            <a:srgbClr val="000000"/>
                          </a:solidFill>
                          <a:effectLst/>
                          <a:latin typeface="+mn-lt"/>
                        </a:rPr>
                        <a:t> at 515 nm</a:t>
                      </a:r>
                      <a:endParaRPr lang="en-US" sz="1600" u="none" strike="noStrike" dirty="0">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600" dirty="0"/>
                        <a:t>Peak position for</a:t>
                      </a:r>
                    </a:p>
                    <a:p>
                      <a:pPr algn="ctr" fontAlgn="b">
                        <a:lnSpc>
                          <a:spcPct val="100000"/>
                        </a:lnSpc>
                      </a:pPr>
                      <a:r>
                        <a:rPr lang="en-US" sz="1600" u="none" strike="noStrike" dirty="0">
                          <a:effectLst/>
                          <a:latin typeface="+mn-lt"/>
                        </a:rPr>
                        <a:t>Sb 3d 5/2 </a:t>
                      </a:r>
                    </a:p>
                    <a:p>
                      <a:pPr algn="ctr" fontAlgn="b">
                        <a:lnSpc>
                          <a:spcPct val="100000"/>
                        </a:lnSpc>
                      </a:pPr>
                      <a:r>
                        <a:rPr lang="en-US" sz="1600" u="none" strike="noStrike" dirty="0">
                          <a:effectLst/>
                          <a:latin typeface="+mn-lt"/>
                        </a:rPr>
                        <a:t>(eV)</a:t>
                      </a: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600" dirty="0"/>
                        <a:t>Peak position for</a:t>
                      </a:r>
                    </a:p>
                    <a:p>
                      <a:pPr algn="ctr" fontAlgn="b">
                        <a:lnSpc>
                          <a:spcPct val="100000"/>
                        </a:lnSpc>
                      </a:pPr>
                      <a:r>
                        <a:rPr lang="en-US" sz="1600" u="none" strike="noStrike" dirty="0">
                          <a:effectLst/>
                          <a:latin typeface="+mn-lt"/>
                        </a:rPr>
                        <a:t>K 2p 3/2</a:t>
                      </a:r>
                    </a:p>
                    <a:p>
                      <a:pPr algn="ctr" fontAlgn="b">
                        <a:lnSpc>
                          <a:spcPct val="100000"/>
                        </a:lnSpc>
                      </a:pPr>
                      <a:r>
                        <a:rPr lang="en-US" sz="1600" u="none" strike="noStrike" dirty="0">
                          <a:effectLst/>
                          <a:latin typeface="+mn-lt"/>
                        </a:rPr>
                        <a:t>(eV)</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1076440"/>
                  </a:ext>
                </a:extLst>
              </a:tr>
              <a:tr h="431270">
                <a:tc>
                  <a:txBody>
                    <a:bodyPr/>
                    <a:lstStyle/>
                    <a:p>
                      <a:pPr algn="ctr" fontAlgn="b"/>
                      <a:r>
                        <a:rPr lang="en-US" sz="1600" b="0" i="0" u="none" strike="noStrike" dirty="0">
                          <a:solidFill>
                            <a:srgbClr val="000000"/>
                          </a:solidFill>
                          <a:effectLst/>
                          <a:latin typeface="+mn-lt"/>
                        </a:rPr>
                        <a:t>P007</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Sb</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t"/>
                      <a:r>
                        <a:rPr lang="en-US" sz="1600" b="0" i="0" u="none" strike="noStrike" dirty="0">
                          <a:solidFill>
                            <a:srgbClr val="000000"/>
                          </a:solidFill>
                          <a:effectLst/>
                          <a:latin typeface="+mn-lt"/>
                        </a:rPr>
                        <a:t>/</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B050"/>
                          </a:solidFill>
                          <a:effectLst/>
                          <a:latin typeface="+mn-lt"/>
                        </a:rPr>
                        <a:t>528.3</a:t>
                      </a:r>
                      <a:endParaRPr lang="en-DE" sz="1600" b="0" i="0" u="none" strike="noStrike" dirty="0">
                        <a:solidFill>
                          <a:srgbClr val="00B05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dirty="0"/>
                        <a:t>/</a:t>
                      </a:r>
                      <a:endParaRPr lang="en-DE" sz="1600" dirty="0"/>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64105119"/>
                  </a:ext>
                </a:extLst>
              </a:tr>
              <a:tr h="431270">
                <a:tc>
                  <a:txBody>
                    <a:bodyPr/>
                    <a:lstStyle/>
                    <a:p>
                      <a:pPr algn="ctr" fontAlgn="b"/>
                      <a:endParaRPr lang="en-US" sz="1600" b="0" i="0" u="none" strike="noStrike" dirty="0">
                        <a:solidFill>
                          <a:srgbClr val="000000"/>
                        </a:solidFill>
                        <a:effectLst/>
                        <a:latin typeface="+mn-lt"/>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K-Sb</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t"/>
                      <a:r>
                        <a:rPr lang="en-US" sz="1600" b="0" i="0" u="none" strike="noStrike" dirty="0">
                          <a:solidFill>
                            <a:srgbClr val="000000"/>
                          </a:solidFill>
                          <a:effectLst/>
                          <a:latin typeface="+mn-lt"/>
                        </a:rPr>
                        <a:t>-</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B050"/>
                          </a:solidFill>
                          <a:effectLst/>
                          <a:latin typeface="+mn-lt"/>
                        </a:rPr>
                        <a:t>526.3</a:t>
                      </a:r>
                      <a:endParaRPr lang="en-DE" sz="1600" b="0" i="0" u="none" strike="noStrike" dirty="0">
                        <a:solidFill>
                          <a:srgbClr val="00B05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a:r>
                        <a:rPr lang="en-US" sz="1600" dirty="0">
                          <a:solidFill>
                            <a:srgbClr val="00B050"/>
                          </a:solidFill>
                        </a:rPr>
                        <a:t>293.3</a:t>
                      </a:r>
                      <a:endParaRPr lang="en-DE" sz="1600" dirty="0">
                        <a:solidFill>
                          <a:srgbClr val="00B050"/>
                        </a:solidFill>
                      </a:endParaRPr>
                    </a:p>
                  </a:txBody>
                  <a:tcPr anchor="ctr"/>
                </a:tc>
                <a:extLst>
                  <a:ext uri="{0D108BD9-81ED-4DB2-BD59-A6C34878D82A}">
                    <a16:rowId xmlns:a16="http://schemas.microsoft.com/office/drawing/2014/main" val="1614697116"/>
                  </a:ext>
                </a:extLst>
              </a:tr>
              <a:tr h="431270">
                <a:tc>
                  <a:txBody>
                    <a:bodyPr/>
                    <a:lstStyle/>
                    <a:p>
                      <a:pPr algn="ctr" fontAlgn="b"/>
                      <a:endParaRPr lang="en-US" sz="1600" b="0" i="0" u="none" strike="noStrike" dirty="0">
                        <a:solidFill>
                          <a:srgbClr val="000000"/>
                        </a:solidFill>
                        <a:effectLst/>
                        <a:latin typeface="+mn-lt"/>
                      </a:endParaRPr>
                    </a:p>
                  </a:txBody>
                  <a:tcPr marL="6350" marR="6350" marT="635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Cs-K-Sb</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t"/>
                      <a:r>
                        <a:rPr lang="en-US" sz="1600" b="0" i="0" u="none" strike="noStrike" dirty="0">
                          <a:solidFill>
                            <a:srgbClr val="000000"/>
                          </a:solidFill>
                          <a:effectLst/>
                          <a:latin typeface="+mn-lt"/>
                        </a:rPr>
                        <a:t>1.6%</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FF0000"/>
                          </a:solidFill>
                          <a:effectLst/>
                          <a:latin typeface="+mn-lt"/>
                        </a:rPr>
                        <a:t>526.3</a:t>
                      </a:r>
                      <a:endParaRPr lang="en-DE" sz="1600" b="0" i="0" u="none" strike="noStrike" dirty="0">
                        <a:solidFill>
                          <a:srgbClr val="FF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600" dirty="0">
                          <a:solidFill>
                            <a:srgbClr val="FF0000"/>
                          </a:solidFill>
                        </a:rPr>
                        <a:t>293.3</a:t>
                      </a:r>
                      <a:endParaRPr lang="en-DE" sz="1600" dirty="0">
                        <a:solidFill>
                          <a:srgbClr val="FF0000"/>
                        </a:solidFill>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3220561"/>
                  </a:ext>
                </a:extLst>
              </a:tr>
              <a:tr h="431270">
                <a:tc>
                  <a:txBody>
                    <a:bodyPr/>
                    <a:lstStyle/>
                    <a:p>
                      <a:pPr algn="ctr" fontAlgn="b"/>
                      <a:r>
                        <a:rPr lang="en-US" sz="1600" b="0" i="0" u="none" strike="noStrike" dirty="0">
                          <a:solidFill>
                            <a:srgbClr val="000000"/>
                          </a:solidFill>
                          <a:effectLst/>
                          <a:latin typeface="+mn-lt"/>
                        </a:rPr>
                        <a:t>P006</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Cs-K-Sb</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600" b="0" i="0" u="none" strike="noStrike" dirty="0">
                          <a:solidFill>
                            <a:srgbClr val="000000"/>
                          </a:solidFill>
                          <a:effectLst/>
                          <a:latin typeface="+mn-lt"/>
                        </a:rPr>
                        <a:t>4.8%</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FF0000"/>
                          </a:solidFill>
                          <a:effectLst/>
                          <a:latin typeface="+mn-lt"/>
                        </a:rPr>
                        <a:t>526.3</a:t>
                      </a:r>
                      <a:endParaRPr lang="en-DE" sz="1600" b="0" i="0" u="none" strike="noStrike" dirty="0">
                        <a:solidFill>
                          <a:srgbClr val="FF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FF0000"/>
                          </a:solidFill>
                        </a:rPr>
                        <a:t>293.3</a:t>
                      </a:r>
                      <a:endParaRPr lang="en-DE" sz="1600" dirty="0">
                        <a:solidFill>
                          <a:srgbClr val="FF0000"/>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9344892"/>
                  </a:ext>
                </a:extLst>
              </a:tr>
              <a:tr h="431270">
                <a:tc>
                  <a:txBody>
                    <a:bodyPr/>
                    <a:lstStyle/>
                    <a:p>
                      <a:pPr algn="ctr" fontAlgn="b"/>
                      <a:r>
                        <a:rPr lang="en-US" sz="1600" b="0" i="0" u="none" strike="noStrike" dirty="0">
                          <a:solidFill>
                            <a:srgbClr val="000000"/>
                          </a:solidFill>
                          <a:effectLst/>
                          <a:latin typeface="+mn-lt"/>
                        </a:rPr>
                        <a:t>P009</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Cs-K-Sb</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600" b="0" i="0" u="none" strike="noStrike" dirty="0">
                          <a:solidFill>
                            <a:srgbClr val="000000"/>
                          </a:solidFill>
                          <a:effectLst/>
                          <a:latin typeface="+mn-lt"/>
                        </a:rPr>
                        <a:t>2.6%</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FF0000"/>
                          </a:solidFill>
                          <a:effectLst/>
                          <a:latin typeface="+mn-lt"/>
                        </a:rPr>
                        <a:t>526.3</a:t>
                      </a:r>
                      <a:endParaRPr lang="en-DE" sz="1600" b="0" i="0" u="none" strike="noStrike" dirty="0">
                        <a:solidFill>
                          <a:srgbClr val="FF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FF0000"/>
                          </a:solidFill>
                        </a:rPr>
                        <a:t>293.3</a:t>
                      </a:r>
                      <a:endParaRPr lang="en-DE" sz="1600" dirty="0">
                        <a:solidFill>
                          <a:srgbClr val="FF0000"/>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1284660"/>
                  </a:ext>
                </a:extLst>
              </a:tr>
              <a:tr h="431270">
                <a:tc>
                  <a:txBody>
                    <a:bodyPr/>
                    <a:lstStyle/>
                    <a:p>
                      <a:pPr algn="ctr" fontAlgn="b"/>
                      <a:r>
                        <a:rPr lang="en-US" sz="1600" b="0" i="0" u="none" strike="noStrike" dirty="0">
                          <a:solidFill>
                            <a:srgbClr val="000000"/>
                          </a:solidFill>
                          <a:effectLst/>
                          <a:latin typeface="+mn-lt"/>
                        </a:rPr>
                        <a:t>P013</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Cs-K-Sb</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t"/>
                      <a:r>
                        <a:rPr lang="en-US" sz="1600" b="0" i="0" u="none" strike="noStrike" dirty="0">
                          <a:solidFill>
                            <a:srgbClr val="000000"/>
                          </a:solidFill>
                          <a:effectLst/>
                          <a:latin typeface="+mn-lt"/>
                        </a:rPr>
                        <a:t>5.6%</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FF0000"/>
                          </a:solidFill>
                          <a:effectLst/>
                          <a:latin typeface="+mn-lt"/>
                        </a:rPr>
                        <a:t>526.3</a:t>
                      </a:r>
                      <a:endParaRPr lang="en-DE" sz="1600" b="0" i="0" u="none" strike="noStrike" dirty="0">
                        <a:solidFill>
                          <a:srgbClr val="FF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solidFill>
                            <a:srgbClr val="FF0000"/>
                          </a:solidFill>
                        </a:rPr>
                        <a:t>293.3</a:t>
                      </a:r>
                      <a:endParaRPr lang="en-DE" sz="1600" dirty="0">
                        <a:solidFill>
                          <a:srgbClr val="FF0000"/>
                        </a:solidFill>
                      </a:endParaRPr>
                    </a:p>
                  </a:txBody>
                  <a:tcPr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5023344"/>
                  </a:ext>
                </a:extLst>
              </a:tr>
              <a:tr h="431270">
                <a:tc>
                  <a:txBody>
                    <a:bodyPr/>
                    <a:lstStyle/>
                    <a:p>
                      <a:pPr algn="ctr" fontAlgn="b"/>
                      <a:r>
                        <a:rPr lang="en-US" sz="1600" b="0" i="0" u="none" strike="noStrike" dirty="0">
                          <a:solidFill>
                            <a:srgbClr val="000000"/>
                          </a:solidFill>
                          <a:effectLst/>
                          <a:latin typeface="+mn-lt"/>
                        </a:rPr>
                        <a:t>WH15</a:t>
                      </a:r>
                    </a:p>
                  </a:txBody>
                  <a:tcPr marL="6350" marR="6350" marT="6350" marB="0"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Sb</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t"/>
                      <a:r>
                        <a:rPr lang="en-US" sz="1600" b="0" i="0" u="none" strike="noStrike" dirty="0">
                          <a:solidFill>
                            <a:srgbClr val="000000"/>
                          </a:solidFill>
                          <a:effectLst/>
                          <a:latin typeface="+mn-lt"/>
                        </a:rPr>
                        <a:t>/</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B050"/>
                          </a:solidFill>
                          <a:effectLst/>
                          <a:latin typeface="+mn-lt"/>
                        </a:rPr>
                        <a:t>528.2</a:t>
                      </a:r>
                      <a:endParaRPr lang="en-DE" sz="1600" b="0" i="0" u="none" strike="noStrike" dirty="0">
                        <a:solidFill>
                          <a:srgbClr val="00B05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r>
                        <a:rPr lang="en-US" sz="1600" dirty="0"/>
                        <a:t>/</a:t>
                      </a:r>
                      <a:endParaRPr lang="en-DE" sz="1600" dirty="0"/>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67652386"/>
                  </a:ext>
                </a:extLst>
              </a:tr>
              <a:tr h="431270">
                <a:tc>
                  <a:txBody>
                    <a:bodyPr/>
                    <a:lstStyle/>
                    <a:p>
                      <a:pPr algn="ctr" fontAlgn="b"/>
                      <a:endParaRPr lang="en-US" sz="1600" b="0" i="0" u="none" strike="noStrike" dirty="0">
                        <a:solidFill>
                          <a:srgbClr val="000000"/>
                        </a:solidFill>
                        <a:effectLst/>
                        <a:latin typeface="+mn-lt"/>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0000"/>
                          </a:solidFill>
                          <a:effectLst/>
                          <a:latin typeface="+mn-lt"/>
                        </a:rPr>
                        <a:t>K-Sb</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t"/>
                      <a:r>
                        <a:rPr lang="en-US" sz="1600" b="0" i="0" u="none" strike="noStrike" dirty="0">
                          <a:solidFill>
                            <a:srgbClr val="000000"/>
                          </a:solidFill>
                          <a:effectLst/>
                          <a:latin typeface="+mn-lt"/>
                        </a:rPr>
                        <a:t>0.3%</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B050"/>
                          </a:solidFill>
                          <a:effectLst/>
                          <a:latin typeface="+mn-lt"/>
                        </a:rPr>
                        <a:t>526.3</a:t>
                      </a:r>
                      <a:endParaRPr lang="en-DE" sz="1600" b="0" i="0" u="none" strike="noStrike" dirty="0">
                        <a:solidFill>
                          <a:srgbClr val="00B05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a:r>
                        <a:rPr lang="en-US" sz="1600" dirty="0">
                          <a:solidFill>
                            <a:srgbClr val="00B050"/>
                          </a:solidFill>
                        </a:rPr>
                        <a:t>293.4</a:t>
                      </a:r>
                      <a:endParaRPr lang="en-DE" sz="1600" dirty="0">
                        <a:solidFill>
                          <a:srgbClr val="00B050"/>
                        </a:solidFill>
                      </a:endParaRPr>
                    </a:p>
                  </a:txBody>
                  <a:tcPr anchor="ctr"/>
                </a:tc>
                <a:extLst>
                  <a:ext uri="{0D108BD9-81ED-4DB2-BD59-A6C34878D82A}">
                    <a16:rowId xmlns:a16="http://schemas.microsoft.com/office/drawing/2014/main" val="1418679614"/>
                  </a:ext>
                </a:extLst>
              </a:tr>
              <a:tr h="431270">
                <a:tc>
                  <a:txBody>
                    <a:bodyPr/>
                    <a:lstStyle/>
                    <a:p>
                      <a:pPr algn="ctr" fontAlgn="b"/>
                      <a:endParaRPr lang="en-US" sz="1600" b="0" i="0" u="none" strike="noStrike" dirty="0">
                        <a:solidFill>
                          <a:srgbClr val="000000"/>
                        </a:solidFill>
                        <a:effectLst/>
                        <a:latin typeface="+mn-lt"/>
                      </a:endParaRPr>
                    </a:p>
                  </a:txBody>
                  <a:tcPr marL="6350" marR="6350" marT="635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Na-K-Sb</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t"/>
                      <a:r>
                        <a:rPr lang="en-US" sz="1600" b="0" i="0" u="none" strike="noStrike" dirty="0">
                          <a:solidFill>
                            <a:srgbClr val="000000"/>
                          </a:solidFill>
                          <a:effectLst/>
                          <a:latin typeface="+mn-lt"/>
                        </a:rPr>
                        <a:t>0</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FF0000"/>
                          </a:solidFill>
                          <a:effectLst/>
                          <a:latin typeface="+mn-lt"/>
                        </a:rPr>
                        <a:t>526.8</a:t>
                      </a:r>
                      <a:endParaRPr lang="en-DE" sz="1600" b="0" i="0" u="none" strike="noStrike" dirty="0">
                        <a:solidFill>
                          <a:srgbClr val="FF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600" dirty="0">
                          <a:solidFill>
                            <a:srgbClr val="FF0000"/>
                          </a:solidFill>
                        </a:rPr>
                        <a:t>293.8</a:t>
                      </a:r>
                      <a:endParaRPr lang="en-DE" sz="1600" dirty="0">
                        <a:solidFill>
                          <a:srgbClr val="FF0000"/>
                        </a:solidFill>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516681"/>
                  </a:ext>
                </a:extLst>
              </a:tr>
              <a:tr h="431270">
                <a:tc>
                  <a:txBody>
                    <a:bodyPr/>
                    <a:lstStyle/>
                    <a:p>
                      <a:pPr algn="ctr" fontAlgn="b"/>
                      <a:r>
                        <a:rPr lang="en-US" sz="1600" b="0" i="0" u="none" strike="noStrike" dirty="0">
                          <a:solidFill>
                            <a:srgbClr val="000000"/>
                          </a:solidFill>
                          <a:effectLst/>
                          <a:latin typeface="+mn-lt"/>
                        </a:rPr>
                        <a:t>WH09</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Na-K-Sb</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600" b="0" i="0" u="none" strike="noStrike" dirty="0">
                          <a:solidFill>
                            <a:srgbClr val="000000"/>
                          </a:solidFill>
                          <a:effectLst/>
                          <a:latin typeface="+mn-lt"/>
                        </a:rPr>
                        <a:t>2.4%</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FF0000"/>
                          </a:solidFill>
                          <a:effectLst/>
                          <a:latin typeface="+mn-lt"/>
                        </a:rPr>
                        <a:t>526.8</a:t>
                      </a:r>
                      <a:endParaRPr lang="en-DE" sz="1600" b="0" i="0" u="none" strike="noStrike" dirty="0">
                        <a:solidFill>
                          <a:srgbClr val="FF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FF0000"/>
                          </a:solidFill>
                        </a:rPr>
                        <a:t>293.7</a:t>
                      </a:r>
                      <a:endParaRPr lang="en-DE" sz="1600" dirty="0">
                        <a:solidFill>
                          <a:srgbClr val="FF0000"/>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7114795"/>
                  </a:ext>
                </a:extLst>
              </a:tr>
              <a:tr h="431270">
                <a:tc>
                  <a:txBody>
                    <a:bodyPr/>
                    <a:lstStyle/>
                    <a:p>
                      <a:pPr algn="ctr" fontAlgn="b"/>
                      <a:r>
                        <a:rPr lang="en-US" sz="1600" b="0" i="0" u="none" strike="noStrike" dirty="0">
                          <a:solidFill>
                            <a:srgbClr val="000000"/>
                          </a:solidFill>
                          <a:effectLst/>
                          <a:latin typeface="+mn-lt"/>
                        </a:rPr>
                        <a:t>WH14</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Na-K-Sb</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t"/>
                      <a:r>
                        <a:rPr lang="en-US" sz="1600" b="0" i="0" u="none" strike="noStrike" dirty="0">
                          <a:solidFill>
                            <a:srgbClr val="000000"/>
                          </a:solidFill>
                          <a:effectLst/>
                          <a:latin typeface="+mn-lt"/>
                        </a:rPr>
                        <a:t>2.4%</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FF0000"/>
                          </a:solidFill>
                          <a:effectLst/>
                          <a:latin typeface="+mn-lt"/>
                        </a:rPr>
                        <a:t>526.8</a:t>
                      </a:r>
                      <a:endParaRPr lang="en-DE" sz="1600" b="0" i="0" u="none" strike="noStrike" dirty="0">
                        <a:solidFill>
                          <a:srgbClr val="FF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dirty="0">
                          <a:solidFill>
                            <a:srgbClr val="FF0000"/>
                          </a:solidFill>
                        </a:rPr>
                        <a:t>293.7</a:t>
                      </a:r>
                      <a:endParaRPr lang="en-DE" sz="1600" dirty="0">
                        <a:solidFill>
                          <a:srgbClr val="FF0000"/>
                        </a:solidFill>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51365019"/>
                  </a:ext>
                </a:extLst>
              </a:tr>
            </a:tbl>
          </a:graphicData>
        </a:graphic>
      </p:graphicFrame>
    </p:spTree>
    <p:extLst>
      <p:ext uri="{BB962C8B-B14F-4D97-AF65-F5344CB8AC3E}">
        <p14:creationId xmlns:p14="http://schemas.microsoft.com/office/powerpoint/2010/main" val="3585074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72D1C6-3BB0-D74A-59F1-9D51E6A3BC05}"/>
              </a:ext>
            </a:extLst>
          </p:cNvPr>
          <p:cNvSpPr>
            <a:spLocks noGrp="1"/>
          </p:cNvSpPr>
          <p:nvPr>
            <p:ph type="body" sz="quarter" idx="13"/>
          </p:nvPr>
        </p:nvSpPr>
        <p:spPr/>
        <p:txBody>
          <a:bodyPr/>
          <a:lstStyle/>
          <a:p>
            <a:r>
              <a:rPr lang="en-US" dirty="0"/>
              <a:t>thermal</a:t>
            </a:r>
            <a:endParaRPr lang="en-DE" dirty="0"/>
          </a:p>
        </p:txBody>
      </p:sp>
      <p:graphicFrame>
        <p:nvGraphicFramePr>
          <p:cNvPr id="7" name="Table 6">
            <a:extLst>
              <a:ext uri="{FF2B5EF4-FFF2-40B4-BE49-F238E27FC236}">
                <a16:creationId xmlns:a16="http://schemas.microsoft.com/office/drawing/2014/main" id="{9F3C78E2-3E31-58E6-5607-01D45176CE40}"/>
              </a:ext>
            </a:extLst>
          </p:cNvPr>
          <p:cNvGraphicFramePr>
            <a:graphicFrameLocks noGrp="1"/>
          </p:cNvGraphicFramePr>
          <p:nvPr/>
        </p:nvGraphicFramePr>
        <p:xfrm>
          <a:off x="5918884" y="3101657"/>
          <a:ext cx="5695266" cy="3018890"/>
        </p:xfrm>
        <a:graphic>
          <a:graphicData uri="http://schemas.openxmlformats.org/drawingml/2006/table">
            <a:tbl>
              <a:tblPr>
                <a:tableStyleId>{8EC20E35-A176-4012-BC5E-935CFFF8708E}</a:tableStyleId>
              </a:tblPr>
              <a:tblGrid>
                <a:gridCol w="977407">
                  <a:extLst>
                    <a:ext uri="{9D8B030D-6E8A-4147-A177-3AD203B41FA5}">
                      <a16:colId xmlns:a16="http://schemas.microsoft.com/office/drawing/2014/main" val="3379407487"/>
                    </a:ext>
                  </a:extLst>
                </a:gridCol>
                <a:gridCol w="977407">
                  <a:extLst>
                    <a:ext uri="{9D8B030D-6E8A-4147-A177-3AD203B41FA5}">
                      <a16:colId xmlns:a16="http://schemas.microsoft.com/office/drawing/2014/main" val="264055042"/>
                    </a:ext>
                  </a:extLst>
                </a:gridCol>
                <a:gridCol w="740697">
                  <a:extLst>
                    <a:ext uri="{9D8B030D-6E8A-4147-A177-3AD203B41FA5}">
                      <a16:colId xmlns:a16="http://schemas.microsoft.com/office/drawing/2014/main" val="89968415"/>
                    </a:ext>
                  </a:extLst>
                </a:gridCol>
                <a:gridCol w="740697">
                  <a:extLst>
                    <a:ext uri="{9D8B030D-6E8A-4147-A177-3AD203B41FA5}">
                      <a16:colId xmlns:a16="http://schemas.microsoft.com/office/drawing/2014/main" val="3437447914"/>
                    </a:ext>
                  </a:extLst>
                </a:gridCol>
                <a:gridCol w="649151">
                  <a:extLst>
                    <a:ext uri="{9D8B030D-6E8A-4147-A177-3AD203B41FA5}">
                      <a16:colId xmlns:a16="http://schemas.microsoft.com/office/drawing/2014/main" val="775329130"/>
                    </a:ext>
                  </a:extLst>
                </a:gridCol>
                <a:gridCol w="590894">
                  <a:extLst>
                    <a:ext uri="{9D8B030D-6E8A-4147-A177-3AD203B41FA5}">
                      <a16:colId xmlns:a16="http://schemas.microsoft.com/office/drawing/2014/main" val="3459513732"/>
                    </a:ext>
                  </a:extLst>
                </a:gridCol>
                <a:gridCol w="1019013">
                  <a:extLst>
                    <a:ext uri="{9D8B030D-6E8A-4147-A177-3AD203B41FA5}">
                      <a16:colId xmlns:a16="http://schemas.microsoft.com/office/drawing/2014/main" val="3580909592"/>
                    </a:ext>
                  </a:extLst>
                </a:gridCol>
              </a:tblGrid>
              <a:tr h="431270">
                <a:tc rowSpan="2">
                  <a:txBody>
                    <a:bodyPr/>
                    <a:lstStyle/>
                    <a:p>
                      <a:pPr algn="ctr" fontAlgn="b"/>
                      <a:endParaRPr lang="en-DE" sz="1600" b="0" i="0" u="none" strike="noStrike" dirty="0">
                        <a:solidFill>
                          <a:srgbClr val="FF0000"/>
                        </a:solidFill>
                        <a:effectLst/>
                        <a:latin typeface="+mn-lt"/>
                      </a:endParaRPr>
                    </a:p>
                  </a:txBody>
                  <a:tcPr marL="6350" marR="6350" marT="635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fontAlgn="b"/>
                      <a:r>
                        <a:rPr lang="en-US" sz="1600" b="0" i="0" u="none" strike="noStrike" dirty="0">
                          <a:solidFill>
                            <a:schemeClr val="tx1"/>
                          </a:solidFill>
                          <a:effectLst/>
                          <a:latin typeface="+mn-lt"/>
                        </a:rPr>
                        <a:t>Day</a:t>
                      </a:r>
                      <a:endParaRPr lang="en-DE"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5">
                  <a:txBody>
                    <a:bodyPr/>
                    <a:lstStyle/>
                    <a:p>
                      <a:pPr algn="ctr" fontAlgn="b"/>
                      <a:r>
                        <a:rPr lang="en-US" sz="1600" u="none" strike="noStrike" dirty="0">
                          <a:solidFill>
                            <a:schemeClr val="tx1"/>
                          </a:solidFill>
                          <a:effectLst/>
                          <a:latin typeface="+mn-lt"/>
                        </a:rPr>
                        <a:t>XPS stoichiometry content</a:t>
                      </a:r>
                      <a:endParaRPr lang="en-US" sz="1600" b="0" i="0" u="none" strike="noStrike" dirty="0">
                        <a:solidFill>
                          <a:schemeClr val="tx1"/>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hMerge="1">
                  <a:txBody>
                    <a:bodyPr/>
                    <a:lstStyle/>
                    <a:p>
                      <a:endParaRPr lang="en-DE"/>
                    </a:p>
                  </a:txBody>
                  <a:tcPr/>
                </a:tc>
                <a:tc hMerge="1">
                  <a:txBody>
                    <a:bodyPr/>
                    <a:lstStyle/>
                    <a:p>
                      <a:endParaRPr lang="en-DE"/>
                    </a:p>
                  </a:txBody>
                  <a:tcPr/>
                </a:tc>
                <a:tc hMerge="1">
                  <a:txBody>
                    <a:bodyPr/>
                    <a:lstStyle/>
                    <a:p>
                      <a:endParaRPr lang="en-DE"/>
                    </a:p>
                  </a:txBody>
                  <a:tcPr/>
                </a:tc>
                <a:tc hMerge="1">
                  <a:txBody>
                    <a:bodyPr/>
                    <a:lstStyle/>
                    <a:p>
                      <a:endParaRPr lang="en-DE"/>
                    </a:p>
                  </a:txBody>
                  <a:tcPr/>
                </a:tc>
                <a:extLst>
                  <a:ext uri="{0D108BD9-81ED-4DB2-BD59-A6C34878D82A}">
                    <a16:rowId xmlns:a16="http://schemas.microsoft.com/office/drawing/2014/main" val="961076440"/>
                  </a:ext>
                </a:extLst>
              </a:tr>
              <a:tr h="431270">
                <a:tc vMerge="1">
                  <a:txBody>
                    <a:bodyPr/>
                    <a:lstStyle/>
                    <a:p>
                      <a:endParaRPr lang="en-DE"/>
                    </a:p>
                  </a:txBody>
                  <a:tcPr/>
                </a:tc>
                <a:tc vMerge="1">
                  <a:txBody>
                    <a:bodyPr/>
                    <a:lstStyle/>
                    <a:p>
                      <a:endParaRPr lang="en-DE"/>
                    </a:p>
                  </a:txBody>
                  <a:tcPr/>
                </a:tc>
                <a:tc>
                  <a:txBody>
                    <a:bodyPr/>
                    <a:lstStyle/>
                    <a:p>
                      <a:pPr algn="ctr" fontAlgn="b"/>
                      <a:r>
                        <a:rPr lang="en-US" sz="1600" u="none" strike="noStrike" dirty="0">
                          <a:solidFill>
                            <a:schemeClr val="tx1"/>
                          </a:solidFill>
                          <a:effectLst/>
                          <a:latin typeface="+mn-lt"/>
                        </a:rPr>
                        <a:t>Na (1s)</a:t>
                      </a:r>
                      <a:endParaRPr lang="en-US"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bg2">
                              <a:lumMod val="50000"/>
                            </a:schemeClr>
                          </a:solidFill>
                          <a:effectLst/>
                          <a:latin typeface="+mn-lt"/>
                        </a:rPr>
                        <a:t>Na(2s)</a:t>
                      </a: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solidFill>
                            <a:schemeClr val="tx1"/>
                          </a:solidFill>
                          <a:effectLst/>
                          <a:latin typeface="+mn-lt"/>
                        </a:rPr>
                        <a:t>K</a:t>
                      </a:r>
                      <a:endParaRPr lang="en-US" sz="1600" b="0" i="0" u="none" strike="noStrike" dirty="0">
                        <a:solidFill>
                          <a:schemeClr val="tx1"/>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a:t>
                      </a:r>
                      <a:r>
                        <a:rPr lang="en-US" sz="1600" u="none" strike="noStrike" dirty="0" err="1">
                          <a:effectLst/>
                          <a:latin typeface="+mn-lt"/>
                        </a:rPr>
                        <a:t>Na+K</a:t>
                      </a:r>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9987321"/>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WH17</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chemeClr val="tx1"/>
                          </a:solidFill>
                          <a:effectLst/>
                          <a:latin typeface="+mn-lt"/>
                        </a:rPr>
                        <a:t>1.6</a:t>
                      </a:r>
                      <a:endParaRPr lang="en-DE"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endParaRPr lang="en-DE" sz="1600" b="0" i="0" u="none" strike="noStrike" dirty="0">
                        <a:solidFill>
                          <a:schemeClr val="bg2">
                            <a:lumMod val="50000"/>
                          </a:schemeClr>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chemeClr val="tx1"/>
                          </a:solidFill>
                          <a:effectLst/>
                          <a:latin typeface="+mn-lt"/>
                        </a:rPr>
                        <a:t>1.8</a:t>
                      </a:r>
                      <a:endParaRPr lang="en-DE" sz="1600" b="0" i="0" u="none" strike="noStrike" dirty="0">
                        <a:solidFill>
                          <a:schemeClr val="tx1"/>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u="none" strike="noStrike" dirty="0">
                          <a:solidFill>
                            <a:srgbClr val="000000"/>
                          </a:solidFill>
                          <a:effectLst/>
                        </a:rPr>
                        <a:t>1.0</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u="none" strike="noStrike" dirty="0">
                          <a:solidFill>
                            <a:srgbClr val="000000"/>
                          </a:solidFill>
                          <a:effectLst/>
                        </a:rPr>
                        <a:t>3.4</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53220561"/>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WH17</a:t>
                      </a:r>
                    </a:p>
                  </a:txBody>
                  <a:tcPr marL="6350" marR="6350" marT="635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70C24h</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1.4</a:t>
                      </a:r>
                      <a:endParaRPr lang="en-DE"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endParaRPr lang="en-DE" sz="1600" b="0" i="0" u="none" strike="noStrike" dirty="0">
                        <a:solidFill>
                          <a:schemeClr val="bg2">
                            <a:lumMod val="50000"/>
                          </a:schemeClr>
                        </a:solidFill>
                        <a:effectLst/>
                        <a:latin typeface="+mn-lt"/>
                      </a:endParaRPr>
                    </a:p>
                  </a:txBody>
                  <a:tcPr marL="6350" marR="6350" marT="6350" marB="0" anchor="ctr"/>
                </a:tc>
                <a:tc>
                  <a:txBody>
                    <a:bodyPr/>
                    <a:lstStyle/>
                    <a:p>
                      <a:pPr algn="ctr" fontAlgn="b"/>
                      <a:r>
                        <a:rPr lang="en-US" sz="1600" b="0" i="0" u="none" strike="noStrike" dirty="0">
                          <a:solidFill>
                            <a:schemeClr val="tx1"/>
                          </a:solidFill>
                          <a:effectLst/>
                          <a:latin typeface="+mn-lt"/>
                        </a:rPr>
                        <a:t>1.9</a:t>
                      </a:r>
                      <a:endParaRPr lang="en-DE" sz="1600" b="0" i="0" u="none" strike="noStrike" dirty="0">
                        <a:solidFill>
                          <a:schemeClr val="tx1"/>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3.3</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3752129609"/>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WH17</a:t>
                      </a:r>
                    </a:p>
                  </a:txBody>
                  <a:tcPr marL="6350" marR="6350" marT="635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90C24h</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1.6</a:t>
                      </a:r>
                      <a:endParaRPr lang="en-DE"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chemeClr val="bg2">
                              <a:lumMod val="50000"/>
                            </a:schemeClr>
                          </a:solidFill>
                          <a:effectLst/>
                          <a:latin typeface="+mn-lt"/>
                        </a:rPr>
                        <a:t>1.2</a:t>
                      </a:r>
                      <a:endParaRPr lang="en-DE" sz="1600" b="0" i="0" u="none" strike="noStrike" dirty="0">
                        <a:solidFill>
                          <a:schemeClr val="bg2">
                            <a:lumMod val="50000"/>
                          </a:schemeClr>
                        </a:solidFill>
                        <a:effectLst/>
                        <a:latin typeface="+mn-lt"/>
                      </a:endParaRPr>
                    </a:p>
                  </a:txBody>
                  <a:tcPr marL="6350" marR="6350" marT="6350" marB="0" anchor="ctr"/>
                </a:tc>
                <a:tc>
                  <a:txBody>
                    <a:bodyPr/>
                    <a:lstStyle/>
                    <a:p>
                      <a:pPr algn="ctr" fontAlgn="b"/>
                      <a:r>
                        <a:rPr lang="en-US" sz="1600" b="0" i="0" u="none" strike="noStrike" dirty="0">
                          <a:solidFill>
                            <a:schemeClr val="tx1"/>
                          </a:solidFill>
                          <a:effectLst/>
                          <a:latin typeface="+mn-lt"/>
                        </a:rPr>
                        <a:t>1.8</a:t>
                      </a:r>
                      <a:endParaRPr lang="en-DE" sz="1600" b="0" i="0" u="none" strike="noStrike" dirty="0">
                        <a:solidFill>
                          <a:schemeClr val="tx1"/>
                        </a:solidFill>
                        <a:effectLst/>
                        <a:latin typeface="+mn-lt"/>
                      </a:endParaRPr>
                    </a:p>
                  </a:txBody>
                  <a:tcPr marL="6350" marR="6350" marT="6350" marB="0" anchor="ctr"/>
                </a:tc>
                <a:tc>
                  <a:txBody>
                    <a:bodyPr/>
                    <a:lstStyle/>
                    <a:p>
                      <a:pPr algn="ctr" fontAlgn="b"/>
                      <a:r>
                        <a:rPr lang="en-US" sz="1600" b="0" u="none" strike="noStrike" dirty="0">
                          <a:solidFill>
                            <a:srgbClr val="000000"/>
                          </a:solidFill>
                          <a:effectLs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u="none" strike="noStrike" dirty="0">
                          <a:solidFill>
                            <a:srgbClr val="000000"/>
                          </a:solidFill>
                          <a:effectLst/>
                        </a:rPr>
                        <a:t>3.4</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785836333"/>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WH17</a:t>
                      </a:r>
                    </a:p>
                  </a:txBody>
                  <a:tcPr marL="6350" marR="6350" marT="635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110C24h</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1.8</a:t>
                      </a:r>
                      <a:endParaRPr lang="en-DE"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chemeClr val="bg2">
                              <a:lumMod val="50000"/>
                            </a:schemeClr>
                          </a:solidFill>
                          <a:effectLst/>
                          <a:latin typeface="+mn-lt"/>
                        </a:rPr>
                        <a:t>1.0</a:t>
                      </a:r>
                      <a:endParaRPr lang="en-DE" sz="1600" b="0" i="0" u="none" strike="noStrike" dirty="0">
                        <a:solidFill>
                          <a:schemeClr val="bg2">
                            <a:lumMod val="50000"/>
                          </a:schemeClr>
                        </a:solidFill>
                        <a:effectLst/>
                        <a:latin typeface="+mn-lt"/>
                      </a:endParaRPr>
                    </a:p>
                  </a:txBody>
                  <a:tcPr marL="6350" marR="6350" marT="6350" marB="0" anchor="ctr"/>
                </a:tc>
                <a:tc>
                  <a:txBody>
                    <a:bodyPr/>
                    <a:lstStyle/>
                    <a:p>
                      <a:pPr algn="ctr" fontAlgn="b"/>
                      <a:r>
                        <a:rPr lang="en-US" sz="1600" b="0" i="0" u="none" strike="noStrike" dirty="0">
                          <a:solidFill>
                            <a:schemeClr val="tx1"/>
                          </a:solidFill>
                          <a:effectLst/>
                          <a:latin typeface="+mn-lt"/>
                        </a:rPr>
                        <a:t>1.7</a:t>
                      </a:r>
                      <a:endParaRPr lang="en-DE" sz="1600" b="0" i="0" u="none" strike="noStrike" dirty="0">
                        <a:solidFill>
                          <a:schemeClr val="tx1"/>
                        </a:solidFill>
                        <a:effectLst/>
                        <a:latin typeface="+mn-lt"/>
                      </a:endParaRPr>
                    </a:p>
                  </a:txBody>
                  <a:tcPr marL="6350" marR="6350" marT="6350" marB="0" anchor="ctr"/>
                </a:tc>
                <a:tc>
                  <a:txBody>
                    <a:bodyPr/>
                    <a:lstStyle/>
                    <a:p>
                      <a:pPr algn="ctr" fontAlgn="b"/>
                      <a:r>
                        <a:rPr lang="en-US" sz="1600" b="0" u="none" strike="noStrike" dirty="0">
                          <a:solidFill>
                            <a:srgbClr val="000000"/>
                          </a:solidFill>
                          <a:effectLs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u="none" strike="noStrike" dirty="0">
                          <a:solidFill>
                            <a:srgbClr val="000000"/>
                          </a:solidFill>
                          <a:effectLst/>
                        </a:rPr>
                        <a:t>3.5</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3067336174"/>
                  </a:ext>
                </a:extLst>
              </a:tr>
              <a:tr h="43127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WH17</a:t>
                      </a:r>
                    </a:p>
                  </a:txBody>
                  <a:tcPr marL="6350" marR="6350" marT="635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130C24h</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chemeClr val="tx1"/>
                          </a:solidFill>
                          <a:effectLst/>
                          <a:latin typeface="+mn-lt"/>
                        </a:rPr>
                        <a:t>1.6</a:t>
                      </a:r>
                      <a:endParaRPr lang="en-DE" sz="1600" b="0" i="0" u="none" strike="noStrike" dirty="0">
                        <a:solidFill>
                          <a:schemeClr val="tx1"/>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b"/>
                      <a:r>
                        <a:rPr lang="en-US" sz="1600" b="0" i="0" u="none" strike="noStrike" dirty="0">
                          <a:solidFill>
                            <a:schemeClr val="bg2">
                              <a:lumMod val="50000"/>
                            </a:schemeClr>
                          </a:solidFill>
                          <a:effectLst/>
                          <a:latin typeface="+mn-lt"/>
                        </a:rPr>
                        <a:t>0.9</a:t>
                      </a:r>
                      <a:endParaRPr lang="en-DE" sz="1600" b="0" i="0" u="none" strike="noStrike" dirty="0">
                        <a:solidFill>
                          <a:schemeClr val="bg2">
                            <a:lumMod val="50000"/>
                          </a:schemeClr>
                        </a:solidFill>
                        <a:effectLst/>
                        <a:latin typeface="+mn-lt"/>
                      </a:endParaRPr>
                    </a:p>
                  </a:txBody>
                  <a:tcPr marL="6350" marR="6350" marT="6350" marB="0" anchor="ctr"/>
                </a:tc>
                <a:tc>
                  <a:txBody>
                    <a:bodyPr/>
                    <a:lstStyle/>
                    <a:p>
                      <a:pPr algn="ctr" fontAlgn="b"/>
                      <a:r>
                        <a:rPr lang="en-US" sz="1600" b="0" i="0" u="none" strike="noStrike" dirty="0">
                          <a:solidFill>
                            <a:schemeClr val="tx1"/>
                          </a:solidFill>
                          <a:effectLst/>
                          <a:latin typeface="+mn-lt"/>
                        </a:rPr>
                        <a:t>1.4</a:t>
                      </a:r>
                      <a:endParaRPr lang="en-DE" sz="1600" b="0" i="0" u="none" strike="noStrike" dirty="0">
                        <a:solidFill>
                          <a:schemeClr val="tx1"/>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tc>
                <a:tc>
                  <a:txBody>
                    <a:bodyPr/>
                    <a:lstStyle/>
                    <a:p>
                      <a:pPr algn="ctr" fontAlgn="b"/>
                      <a:r>
                        <a:rPr lang="en-US" sz="1600" b="0" i="0" u="none" strike="noStrike" dirty="0">
                          <a:solidFill>
                            <a:srgbClr val="000000"/>
                          </a:solidFill>
                          <a:effectLst/>
                          <a:latin typeface="+mn-lt"/>
                        </a:rPr>
                        <a:t>3.0</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1067615087"/>
                  </a:ext>
                </a:extLst>
              </a:tr>
            </a:tbl>
          </a:graphicData>
        </a:graphic>
      </p:graphicFrame>
      <p:pic>
        <p:nvPicPr>
          <p:cNvPr id="2" name="Picture 1">
            <a:extLst>
              <a:ext uri="{FF2B5EF4-FFF2-40B4-BE49-F238E27FC236}">
                <a16:creationId xmlns:a16="http://schemas.microsoft.com/office/drawing/2014/main" id="{43CC5D43-F5A2-5137-01AC-6349F6161ABD}"/>
              </a:ext>
            </a:extLst>
          </p:cNvPr>
          <p:cNvPicPr>
            <a:picLocks noChangeAspect="1"/>
          </p:cNvPicPr>
          <p:nvPr/>
        </p:nvPicPr>
        <p:blipFill>
          <a:blip r:embed="rId2"/>
          <a:stretch>
            <a:fillRect/>
          </a:stretch>
        </p:blipFill>
        <p:spPr>
          <a:xfrm>
            <a:off x="446363" y="1756101"/>
            <a:ext cx="5071788" cy="3803385"/>
          </a:xfrm>
          <a:prstGeom prst="rect">
            <a:avLst/>
          </a:prstGeom>
        </p:spPr>
      </p:pic>
      <p:pic>
        <p:nvPicPr>
          <p:cNvPr id="5" name="Picture 4">
            <a:extLst>
              <a:ext uri="{FF2B5EF4-FFF2-40B4-BE49-F238E27FC236}">
                <a16:creationId xmlns:a16="http://schemas.microsoft.com/office/drawing/2014/main" id="{15C6AB07-0A54-2D22-F4FD-A661A56324A0}"/>
              </a:ext>
            </a:extLst>
          </p:cNvPr>
          <p:cNvPicPr>
            <a:picLocks noChangeAspect="1"/>
          </p:cNvPicPr>
          <p:nvPr/>
        </p:nvPicPr>
        <p:blipFill>
          <a:blip r:embed="rId3"/>
          <a:stretch>
            <a:fillRect/>
          </a:stretch>
        </p:blipFill>
        <p:spPr>
          <a:xfrm>
            <a:off x="5918884" y="104077"/>
            <a:ext cx="5607195" cy="3553716"/>
          </a:xfrm>
          <a:prstGeom prst="rect">
            <a:avLst/>
          </a:prstGeom>
        </p:spPr>
      </p:pic>
    </p:spTree>
    <p:extLst>
      <p:ext uri="{BB962C8B-B14F-4D97-AF65-F5344CB8AC3E}">
        <p14:creationId xmlns:p14="http://schemas.microsoft.com/office/powerpoint/2010/main" val="4184816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cluttered, dirty&#10;&#10;Description automatically generated">
            <a:extLst>
              <a:ext uri="{FF2B5EF4-FFF2-40B4-BE49-F238E27FC236}">
                <a16:creationId xmlns:a16="http://schemas.microsoft.com/office/drawing/2014/main" id="{EDE1B885-5F5F-600E-3D98-23495A365C6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34060" y="619552"/>
            <a:ext cx="7153019" cy="5364764"/>
          </a:xfrm>
          <a:prstGeom prst="rect">
            <a:avLst/>
          </a:prstGeom>
          <a:ln w="28575">
            <a:solidFill>
              <a:schemeClr val="tx2"/>
            </a:solidFill>
          </a:ln>
        </p:spPr>
      </p:pic>
      <p:grpSp>
        <p:nvGrpSpPr>
          <p:cNvPr id="6" name="Group 5">
            <a:extLst>
              <a:ext uri="{FF2B5EF4-FFF2-40B4-BE49-F238E27FC236}">
                <a16:creationId xmlns:a16="http://schemas.microsoft.com/office/drawing/2014/main" id="{55BAEF3A-F5B7-4E54-9FEA-4C5811B0B83E}"/>
              </a:ext>
            </a:extLst>
          </p:cNvPr>
          <p:cNvGrpSpPr>
            <a:grpSpLocks noChangeAspect="1"/>
          </p:cNvGrpSpPr>
          <p:nvPr/>
        </p:nvGrpSpPr>
        <p:grpSpPr>
          <a:xfrm>
            <a:off x="2742956" y="619552"/>
            <a:ext cx="7135228" cy="4398990"/>
            <a:chOff x="3056077" y="1065567"/>
            <a:chExt cx="6555794" cy="4041759"/>
          </a:xfrm>
        </p:grpSpPr>
        <p:sp>
          <p:nvSpPr>
            <p:cNvPr id="8" name="Textfeld 31">
              <a:extLst>
                <a:ext uri="{FF2B5EF4-FFF2-40B4-BE49-F238E27FC236}">
                  <a16:creationId xmlns:a16="http://schemas.microsoft.com/office/drawing/2014/main" id="{2CB44BA1-C659-456F-A35E-E321DCBE707C}"/>
                </a:ext>
              </a:extLst>
            </p:cNvPr>
            <p:cNvSpPr txBox="1"/>
            <p:nvPr/>
          </p:nvSpPr>
          <p:spPr>
            <a:xfrm>
              <a:off x="7829839" y="3715262"/>
              <a:ext cx="1619813" cy="593844"/>
            </a:xfrm>
            <a:prstGeom prst="rect">
              <a:avLst/>
            </a:prstGeom>
            <a:solidFill>
              <a:schemeClr val="tx2"/>
            </a:solidFill>
            <a:ln>
              <a:solidFill>
                <a:schemeClr val="tx2"/>
              </a:soli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ctr"/>
              <a:r>
                <a:rPr lang="de-DE" sz="1400" b="1" dirty="0" err="1">
                  <a:solidFill>
                    <a:schemeClr val="bg1"/>
                  </a:solidFill>
                </a:rPr>
                <a:t>Photocathode</a:t>
              </a:r>
              <a:endParaRPr lang="de-DE" sz="1400" b="1" dirty="0">
                <a:solidFill>
                  <a:schemeClr val="bg1"/>
                </a:solidFill>
              </a:endParaRPr>
            </a:p>
            <a:p>
              <a:pPr algn="ctr"/>
              <a:r>
                <a:rPr lang="de-DE" sz="1400" b="1" dirty="0" err="1">
                  <a:solidFill>
                    <a:schemeClr val="bg1"/>
                  </a:solidFill>
                </a:rPr>
                <a:t>Preparation</a:t>
              </a:r>
              <a:r>
                <a:rPr lang="de-DE" sz="1400" b="1" dirty="0">
                  <a:solidFill>
                    <a:schemeClr val="bg1"/>
                  </a:solidFill>
                </a:rPr>
                <a:t> </a:t>
              </a:r>
              <a:r>
                <a:rPr lang="de-DE" sz="1400" b="1" dirty="0" err="1">
                  <a:solidFill>
                    <a:schemeClr val="bg1"/>
                  </a:solidFill>
                </a:rPr>
                <a:t>Chamber</a:t>
              </a:r>
              <a:endParaRPr lang="de-DE" sz="1400" b="1" dirty="0">
                <a:solidFill>
                  <a:schemeClr val="bg1"/>
                </a:solidFill>
              </a:endParaRPr>
            </a:p>
            <a:p>
              <a:pPr algn="ctr"/>
              <a:r>
                <a:rPr lang="de-DE" sz="1400" dirty="0">
                  <a:solidFill>
                    <a:schemeClr val="bg1"/>
                  </a:solidFill>
                  <a:latin typeface="Aharoni" panose="02010803020104030203" pitchFamily="2" charset="-79"/>
                  <a:cs typeface="Aharoni" panose="02010803020104030203" pitchFamily="2" charset="-79"/>
                </a:rPr>
                <a:t>~</a:t>
              </a:r>
              <a:r>
                <a:rPr lang="de-DE" sz="1400" dirty="0">
                  <a:solidFill>
                    <a:schemeClr val="bg1"/>
                  </a:solidFill>
                </a:rPr>
                <a:t>1·10</a:t>
              </a:r>
              <a:r>
                <a:rPr lang="de-DE" sz="1400" baseline="30000" dirty="0">
                  <a:solidFill>
                    <a:schemeClr val="bg1"/>
                  </a:solidFill>
                </a:rPr>
                <a:t>-10</a:t>
              </a:r>
              <a:r>
                <a:rPr lang="de-DE" sz="1400" dirty="0">
                  <a:solidFill>
                    <a:schemeClr val="bg1"/>
                  </a:solidFill>
                </a:rPr>
                <a:t> </a:t>
              </a:r>
              <a:r>
                <a:rPr lang="de-DE" sz="1400" dirty="0" err="1">
                  <a:solidFill>
                    <a:schemeClr val="bg1"/>
                  </a:solidFill>
                </a:rPr>
                <a:t>mbarCC</a:t>
              </a:r>
              <a:endParaRPr lang="de-DE" sz="1400" dirty="0">
                <a:solidFill>
                  <a:schemeClr val="bg1"/>
                </a:solidFill>
              </a:endParaRPr>
            </a:p>
          </p:txBody>
        </p:sp>
        <p:sp>
          <p:nvSpPr>
            <p:cNvPr id="9" name="Textfeld 32">
              <a:extLst>
                <a:ext uri="{FF2B5EF4-FFF2-40B4-BE49-F238E27FC236}">
                  <a16:creationId xmlns:a16="http://schemas.microsoft.com/office/drawing/2014/main" id="{713C0BEC-DE78-4E11-94DC-23B160EC6908}"/>
                </a:ext>
              </a:extLst>
            </p:cNvPr>
            <p:cNvSpPr txBox="1"/>
            <p:nvPr/>
          </p:nvSpPr>
          <p:spPr>
            <a:xfrm>
              <a:off x="3571480" y="3515863"/>
              <a:ext cx="1932191" cy="395896"/>
            </a:xfrm>
            <a:prstGeom prst="rect">
              <a:avLst/>
            </a:prstGeom>
            <a:solidFill>
              <a:schemeClr val="accent1"/>
            </a:solidFill>
            <a:ln>
              <a:solidFill>
                <a:schemeClr val="tx2"/>
              </a:soli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ctr"/>
              <a:r>
                <a:rPr lang="de-DE" sz="1400" b="1" dirty="0" err="1">
                  <a:solidFill>
                    <a:schemeClr val="bg1"/>
                  </a:solidFill>
                </a:rPr>
                <a:t>Spectral</a:t>
              </a:r>
              <a:r>
                <a:rPr lang="de-DE" sz="1400" b="1" dirty="0">
                  <a:solidFill>
                    <a:schemeClr val="bg1"/>
                  </a:solidFill>
                </a:rPr>
                <a:t> Response System </a:t>
              </a:r>
              <a:r>
                <a:rPr lang="de-DE" sz="1400" b="1" dirty="0" err="1">
                  <a:solidFill>
                    <a:schemeClr val="bg1"/>
                  </a:solidFill>
                </a:rPr>
                <a:t>for</a:t>
              </a:r>
              <a:r>
                <a:rPr lang="de-DE" sz="1400" b="1" dirty="0">
                  <a:solidFill>
                    <a:schemeClr val="bg1"/>
                  </a:solidFill>
                </a:rPr>
                <a:t> </a:t>
              </a:r>
              <a:r>
                <a:rPr lang="de-DE" sz="1400" b="1" dirty="0">
                  <a:solidFill>
                    <a:schemeClr val="bg1"/>
                  </a:solidFill>
                  <a:highlight>
                    <a:srgbClr val="00FF00"/>
                  </a:highlight>
                </a:rPr>
                <a:t>QE(</a:t>
              </a:r>
              <a:r>
                <a:rPr lang="el-GR" sz="1400" b="1" dirty="0">
                  <a:solidFill>
                    <a:schemeClr val="bg1"/>
                  </a:solidFill>
                  <a:highlight>
                    <a:srgbClr val="00FF00"/>
                  </a:highlight>
                </a:rPr>
                <a:t>λ</a:t>
              </a:r>
              <a:r>
                <a:rPr lang="de-DE" sz="1400" b="1" dirty="0">
                  <a:solidFill>
                    <a:schemeClr val="bg1"/>
                  </a:solidFill>
                  <a:highlight>
                    <a:srgbClr val="00FF00"/>
                  </a:highlight>
                </a:rPr>
                <a:t>)</a:t>
              </a:r>
              <a:r>
                <a:rPr lang="de-DE" sz="1400" b="1" dirty="0">
                  <a:solidFill>
                    <a:schemeClr val="bg1"/>
                  </a:solidFill>
                </a:rPr>
                <a:t> </a:t>
              </a:r>
              <a:r>
                <a:rPr lang="de-DE" sz="1400" b="1" dirty="0" err="1">
                  <a:solidFill>
                    <a:schemeClr val="bg1"/>
                  </a:solidFill>
                </a:rPr>
                <a:t>measurement</a:t>
              </a:r>
              <a:endParaRPr lang="de-DE" sz="1400" dirty="0">
                <a:solidFill>
                  <a:schemeClr val="bg1"/>
                </a:solidFill>
              </a:endParaRPr>
            </a:p>
          </p:txBody>
        </p:sp>
        <p:sp>
          <p:nvSpPr>
            <p:cNvPr id="10" name="Textfeld 33">
              <a:extLst>
                <a:ext uri="{FF2B5EF4-FFF2-40B4-BE49-F238E27FC236}">
                  <a16:creationId xmlns:a16="http://schemas.microsoft.com/office/drawing/2014/main" id="{2185609C-C2ED-40B8-A228-85D7297C1155}"/>
                </a:ext>
              </a:extLst>
            </p:cNvPr>
            <p:cNvSpPr txBox="1"/>
            <p:nvPr/>
          </p:nvSpPr>
          <p:spPr>
            <a:xfrm>
              <a:off x="7605941" y="4513482"/>
              <a:ext cx="1619813" cy="593844"/>
            </a:xfrm>
            <a:prstGeom prst="rect">
              <a:avLst/>
            </a:prstGeom>
            <a:solidFill>
              <a:schemeClr val="accent1"/>
            </a:solidFill>
            <a:ln>
              <a:solidFill>
                <a:schemeClr val="tx2"/>
              </a:soli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ctr"/>
              <a:r>
                <a:rPr lang="de-DE" sz="1400" b="1" dirty="0">
                  <a:solidFill>
                    <a:schemeClr val="bg1"/>
                  </a:solidFill>
                </a:rPr>
                <a:t>Analysis Chamber </a:t>
              </a:r>
              <a:r>
                <a:rPr lang="de-DE" sz="1400" b="1" dirty="0" err="1">
                  <a:solidFill>
                    <a:schemeClr val="bg1"/>
                  </a:solidFill>
                </a:rPr>
                <a:t>for</a:t>
              </a:r>
              <a:r>
                <a:rPr lang="de-DE" sz="1400" b="1" dirty="0">
                  <a:solidFill>
                    <a:schemeClr val="bg1"/>
                  </a:solidFill>
                </a:rPr>
                <a:t> </a:t>
              </a:r>
              <a:r>
                <a:rPr lang="de-DE" sz="1400" b="1" dirty="0">
                  <a:solidFill>
                    <a:schemeClr val="bg1"/>
                  </a:solidFill>
                  <a:highlight>
                    <a:srgbClr val="FF9900"/>
                  </a:highlight>
                </a:rPr>
                <a:t>XPS</a:t>
              </a:r>
              <a:r>
                <a:rPr lang="de-DE" sz="1400" b="1" dirty="0">
                  <a:solidFill>
                    <a:schemeClr val="bg1"/>
                  </a:solidFill>
                </a:rPr>
                <a:t> </a:t>
              </a:r>
              <a:r>
                <a:rPr lang="de-DE" sz="1400" b="1" dirty="0" err="1">
                  <a:solidFill>
                    <a:schemeClr val="bg1"/>
                  </a:solidFill>
                </a:rPr>
                <a:t>measurement</a:t>
              </a:r>
              <a:endParaRPr lang="de-DE" sz="1400" b="1" dirty="0">
                <a:solidFill>
                  <a:schemeClr val="bg1"/>
                </a:solidFill>
              </a:endParaRPr>
            </a:p>
            <a:p>
              <a:pPr algn="ctr"/>
              <a:r>
                <a:rPr lang="de-DE" sz="1400" dirty="0">
                  <a:solidFill>
                    <a:schemeClr val="bg1"/>
                  </a:solidFill>
                  <a:latin typeface="Aharoni" panose="02010803020104030203" pitchFamily="2" charset="-79"/>
                  <a:cs typeface="Aharoni" panose="02010803020104030203" pitchFamily="2" charset="-79"/>
                </a:rPr>
                <a:t>~</a:t>
              </a:r>
              <a:r>
                <a:rPr lang="de-DE" sz="1400" dirty="0">
                  <a:solidFill>
                    <a:schemeClr val="bg1"/>
                  </a:solidFill>
                </a:rPr>
                <a:t>1·10</a:t>
              </a:r>
              <a:r>
                <a:rPr lang="de-DE" sz="1400" baseline="30000" dirty="0">
                  <a:solidFill>
                    <a:schemeClr val="bg1"/>
                  </a:solidFill>
                </a:rPr>
                <a:t>-10</a:t>
              </a:r>
              <a:r>
                <a:rPr lang="de-DE" sz="1400" dirty="0">
                  <a:solidFill>
                    <a:schemeClr val="bg1"/>
                  </a:solidFill>
                </a:rPr>
                <a:t> mbar</a:t>
              </a:r>
            </a:p>
          </p:txBody>
        </p:sp>
        <p:sp>
          <p:nvSpPr>
            <p:cNvPr id="11" name="Textfeld 36">
              <a:extLst>
                <a:ext uri="{FF2B5EF4-FFF2-40B4-BE49-F238E27FC236}">
                  <a16:creationId xmlns:a16="http://schemas.microsoft.com/office/drawing/2014/main" id="{DC503481-C57E-4FAF-9FD3-3EBD39AADEA1}"/>
                </a:ext>
              </a:extLst>
            </p:cNvPr>
            <p:cNvSpPr txBox="1"/>
            <p:nvPr/>
          </p:nvSpPr>
          <p:spPr>
            <a:xfrm>
              <a:off x="5503671" y="2384200"/>
              <a:ext cx="1092951" cy="430887"/>
            </a:xfrm>
            <a:prstGeom prst="rect">
              <a:avLst/>
            </a:prstGeom>
            <a:solidFill>
              <a:schemeClr val="accent1"/>
            </a:solidFill>
            <a:ln>
              <a:solidFill>
                <a:schemeClr val="tx2"/>
              </a:soli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ctr"/>
              <a:r>
                <a:rPr lang="de-DE" sz="1400" b="1" dirty="0">
                  <a:solidFill>
                    <a:schemeClr val="bg1"/>
                  </a:solidFill>
                </a:rPr>
                <a:t>Load Lock</a:t>
              </a:r>
            </a:p>
            <a:p>
              <a:pPr algn="ctr"/>
              <a:r>
                <a:rPr lang="de-DE" sz="1400" dirty="0">
                  <a:solidFill>
                    <a:schemeClr val="bg1"/>
                  </a:solidFill>
                  <a:latin typeface="Aharoni" panose="02010803020104030203" pitchFamily="2" charset="-79"/>
                  <a:cs typeface="Aharoni" panose="02010803020104030203" pitchFamily="2" charset="-79"/>
                </a:rPr>
                <a:t>~</a:t>
              </a:r>
              <a:r>
                <a:rPr lang="de-DE" sz="1400" dirty="0">
                  <a:solidFill>
                    <a:schemeClr val="bg1"/>
                  </a:solidFill>
                </a:rPr>
                <a:t>3·10</a:t>
              </a:r>
              <a:r>
                <a:rPr lang="de-DE" sz="1400" baseline="30000" dirty="0">
                  <a:solidFill>
                    <a:schemeClr val="bg1"/>
                  </a:solidFill>
                </a:rPr>
                <a:t>-8</a:t>
              </a:r>
              <a:r>
                <a:rPr lang="de-DE" sz="1400" dirty="0">
                  <a:solidFill>
                    <a:schemeClr val="bg1"/>
                  </a:solidFill>
                </a:rPr>
                <a:t> mbar</a:t>
              </a:r>
            </a:p>
          </p:txBody>
        </p:sp>
        <p:sp>
          <p:nvSpPr>
            <p:cNvPr id="12" name="Textfeld 27">
              <a:extLst>
                <a:ext uri="{FF2B5EF4-FFF2-40B4-BE49-F238E27FC236}">
                  <a16:creationId xmlns:a16="http://schemas.microsoft.com/office/drawing/2014/main" id="{9D5C3582-0127-44A6-9D4B-6576A2334FC3}"/>
                </a:ext>
              </a:extLst>
            </p:cNvPr>
            <p:cNvSpPr txBox="1"/>
            <p:nvPr/>
          </p:nvSpPr>
          <p:spPr>
            <a:xfrm>
              <a:off x="3056077" y="1065567"/>
              <a:ext cx="6555794" cy="553998"/>
            </a:xfrm>
            <a:prstGeom prst="rect">
              <a:avLst/>
            </a:prstGeom>
            <a:solidFill>
              <a:schemeClr val="tx2"/>
            </a:solidFill>
            <a:ln>
              <a:solidFill>
                <a:schemeClr val="tx2"/>
              </a:solidFill>
            </a:ln>
          </p:spPr>
          <p:txBody>
            <a:bodyPr wrap="square" lIns="0" tIns="0" rIns="0" bIns="0">
              <a:spAutoFit/>
            </a:bodyPr>
            <a:lstStyle/>
            <a:p>
              <a:pPr algn="ctr">
                <a:defRPr/>
              </a:pPr>
              <a:r>
                <a:rPr lang="de-DE" b="1" dirty="0" err="1">
                  <a:solidFill>
                    <a:schemeClr val="bg1"/>
                  </a:solidFill>
                  <a:latin typeface="+mn-lt"/>
                </a:rPr>
                <a:t>Preparation</a:t>
              </a:r>
              <a:r>
                <a:rPr lang="de-DE" b="1" dirty="0">
                  <a:solidFill>
                    <a:schemeClr val="bg1"/>
                  </a:solidFill>
                  <a:latin typeface="+mn-lt"/>
                </a:rPr>
                <a:t> &amp; Analysis System (PAS) </a:t>
              </a:r>
              <a:r>
                <a:rPr lang="de-DE" b="1" dirty="0" err="1">
                  <a:solidFill>
                    <a:schemeClr val="bg1"/>
                  </a:solidFill>
                  <a:latin typeface="+mn-lt"/>
                </a:rPr>
                <a:t>and</a:t>
              </a:r>
              <a:r>
                <a:rPr lang="de-DE" b="1" dirty="0">
                  <a:solidFill>
                    <a:schemeClr val="bg1"/>
                  </a:solidFill>
                  <a:latin typeface="+mn-lt"/>
                </a:rPr>
                <a:t> </a:t>
              </a:r>
            </a:p>
            <a:p>
              <a:pPr algn="ctr">
                <a:defRPr/>
              </a:pPr>
              <a:r>
                <a:rPr lang="de-DE" b="1" dirty="0" err="1">
                  <a:solidFill>
                    <a:schemeClr val="bg1"/>
                  </a:solidFill>
                  <a:latin typeface="+mn-lt"/>
                </a:rPr>
                <a:t>spectral</a:t>
              </a:r>
              <a:r>
                <a:rPr lang="de-DE" b="1" dirty="0">
                  <a:solidFill>
                    <a:schemeClr val="bg1"/>
                  </a:solidFill>
                  <a:latin typeface="+mn-lt"/>
                </a:rPr>
                <a:t> </a:t>
              </a:r>
              <a:r>
                <a:rPr lang="de-DE" b="1" dirty="0" err="1">
                  <a:solidFill>
                    <a:schemeClr val="bg1"/>
                  </a:solidFill>
                  <a:latin typeface="+mn-lt"/>
                </a:rPr>
                <a:t>response</a:t>
              </a:r>
              <a:r>
                <a:rPr lang="de-DE" b="1" dirty="0">
                  <a:solidFill>
                    <a:schemeClr val="bg1"/>
                  </a:solidFill>
                  <a:latin typeface="+mn-lt"/>
                </a:rPr>
                <a:t> </a:t>
              </a:r>
              <a:r>
                <a:rPr lang="de-DE" b="1" dirty="0" err="1">
                  <a:solidFill>
                    <a:schemeClr val="bg1"/>
                  </a:solidFill>
                  <a:latin typeface="+mn-lt"/>
                </a:rPr>
                <a:t>setup</a:t>
              </a:r>
              <a:endParaRPr lang="de-DE" b="1" dirty="0">
                <a:solidFill>
                  <a:schemeClr val="bg1"/>
                </a:solidFill>
                <a:latin typeface="+mn-lt"/>
              </a:endParaRPr>
            </a:p>
          </p:txBody>
        </p:sp>
      </p:grpSp>
      <p:sp>
        <p:nvSpPr>
          <p:cNvPr id="3" name="TextBox 2">
            <a:extLst>
              <a:ext uri="{FF2B5EF4-FFF2-40B4-BE49-F238E27FC236}">
                <a16:creationId xmlns:a16="http://schemas.microsoft.com/office/drawing/2014/main" id="{6E157AAF-6897-A939-FB51-9AB1E487D181}"/>
              </a:ext>
            </a:extLst>
          </p:cNvPr>
          <p:cNvSpPr txBox="1"/>
          <p:nvPr/>
        </p:nvSpPr>
        <p:spPr>
          <a:xfrm>
            <a:off x="4483169" y="6088215"/>
            <a:ext cx="9949542" cy="215444"/>
          </a:xfrm>
          <a:prstGeom prst="rect">
            <a:avLst/>
          </a:prstGeom>
          <a:noFill/>
        </p:spPr>
        <p:txBody>
          <a:bodyPr wrap="square">
            <a:spAutoFit/>
          </a:bodyPr>
          <a:lstStyle/>
          <a:p>
            <a:r>
              <a:rPr lang="en-US" sz="800" b="0" i="0" dirty="0" err="1">
                <a:solidFill>
                  <a:srgbClr val="222222"/>
                </a:solidFill>
                <a:effectLst/>
                <a:latin typeface="Arial" panose="020B0604020202020204" pitchFamily="34" charset="0"/>
              </a:rPr>
              <a:t>Schmeißer</a:t>
            </a:r>
            <a:r>
              <a:rPr lang="en-US" sz="800" b="0" i="0" dirty="0">
                <a:solidFill>
                  <a:srgbClr val="222222"/>
                </a:solidFill>
                <a:effectLst/>
                <a:latin typeface="Arial" panose="020B0604020202020204" pitchFamily="34" charset="0"/>
              </a:rPr>
              <a:t>, Martin Anton Helmut. </a:t>
            </a:r>
            <a:r>
              <a:rPr lang="en-US" sz="800" b="0" i="1" dirty="0">
                <a:solidFill>
                  <a:srgbClr val="222222"/>
                </a:solidFill>
                <a:effectLst/>
                <a:latin typeface="Arial" panose="020B0604020202020204" pitchFamily="34" charset="0"/>
              </a:rPr>
              <a:t>Photocathodes for high brightness, high average current photoelectron injectors</a:t>
            </a:r>
            <a:r>
              <a:rPr lang="en-US" sz="800" b="0" i="0" dirty="0">
                <a:solidFill>
                  <a:srgbClr val="222222"/>
                </a:solidFill>
                <a:effectLst/>
                <a:latin typeface="Arial" panose="020B0604020202020204" pitchFamily="34" charset="0"/>
              </a:rPr>
              <a:t>. Humboldt </a:t>
            </a:r>
            <a:r>
              <a:rPr lang="en-US" sz="800" b="0" i="0" dirty="0" err="1">
                <a:solidFill>
                  <a:srgbClr val="222222"/>
                </a:solidFill>
                <a:effectLst/>
                <a:latin typeface="Arial" panose="020B0604020202020204" pitchFamily="34" charset="0"/>
              </a:rPr>
              <a:t>Universitaet</a:t>
            </a:r>
            <a:r>
              <a:rPr lang="en-US" sz="800" b="0" i="0" dirty="0">
                <a:solidFill>
                  <a:srgbClr val="222222"/>
                </a:solidFill>
                <a:effectLst/>
                <a:latin typeface="Arial" panose="020B0604020202020204" pitchFamily="34" charset="0"/>
              </a:rPr>
              <a:t> </a:t>
            </a:r>
            <a:r>
              <a:rPr lang="en-US" sz="800" b="0" i="0" dirty="0" err="1">
                <a:solidFill>
                  <a:srgbClr val="222222"/>
                </a:solidFill>
                <a:effectLst/>
                <a:latin typeface="Arial" panose="020B0604020202020204" pitchFamily="34" charset="0"/>
              </a:rPr>
              <a:t>zu</a:t>
            </a:r>
            <a:r>
              <a:rPr lang="en-US" sz="800" b="0" i="0" dirty="0">
                <a:solidFill>
                  <a:srgbClr val="222222"/>
                </a:solidFill>
                <a:effectLst/>
                <a:latin typeface="Arial" panose="020B0604020202020204" pitchFamily="34" charset="0"/>
              </a:rPr>
              <a:t> Berlin (Germany), 2019.</a:t>
            </a:r>
            <a:endParaRPr lang="en-DE" sz="800" dirty="0"/>
          </a:p>
        </p:txBody>
      </p:sp>
      <p:sp>
        <p:nvSpPr>
          <p:cNvPr id="16" name="Textplatzhalter 3">
            <a:extLst>
              <a:ext uri="{FF2B5EF4-FFF2-40B4-BE49-F238E27FC236}">
                <a16:creationId xmlns:a16="http://schemas.microsoft.com/office/drawing/2014/main" id="{03CB4EA3-7CD0-17D5-8D8D-493650F76337}"/>
              </a:ext>
            </a:extLst>
          </p:cNvPr>
          <p:cNvSpPr>
            <a:spLocks noGrp="1"/>
          </p:cNvSpPr>
          <p:nvPr>
            <p:ph type="body" sz="quarter" idx="13"/>
          </p:nvPr>
        </p:nvSpPr>
        <p:spPr>
          <a:xfrm>
            <a:off x="577849" y="288924"/>
            <a:ext cx="6418852" cy="436837"/>
          </a:xfrm>
        </p:spPr>
        <p:txBody>
          <a:bodyPr>
            <a:normAutofit/>
          </a:bodyPr>
          <a:lstStyle/>
          <a:p>
            <a:r>
              <a:rPr lang="en-US" sz="2000" dirty="0"/>
              <a:t>PREPARATION Chamber for alkali antimonide</a:t>
            </a:r>
            <a:endParaRPr lang="de-DE" sz="2000" dirty="0"/>
          </a:p>
        </p:txBody>
      </p:sp>
      <p:sp>
        <p:nvSpPr>
          <p:cNvPr id="2" name="Textfeld 31">
            <a:extLst>
              <a:ext uri="{FF2B5EF4-FFF2-40B4-BE49-F238E27FC236}">
                <a16:creationId xmlns:a16="http://schemas.microsoft.com/office/drawing/2014/main" id="{D20C7F50-5138-E714-231C-1BB10845AF13}"/>
              </a:ext>
            </a:extLst>
          </p:cNvPr>
          <p:cNvSpPr txBox="1"/>
          <p:nvPr/>
        </p:nvSpPr>
        <p:spPr>
          <a:xfrm>
            <a:off x="8036619" y="1497705"/>
            <a:ext cx="1762980" cy="430887"/>
          </a:xfrm>
          <a:prstGeom prst="rect">
            <a:avLst/>
          </a:prstGeom>
          <a:solidFill>
            <a:schemeClr val="tx2"/>
          </a:solidFill>
          <a:ln>
            <a:solidFill>
              <a:schemeClr val="tx2"/>
            </a:soli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ctr"/>
            <a:r>
              <a:rPr lang="de-DE" sz="1400" b="1" dirty="0" err="1">
                <a:solidFill>
                  <a:schemeClr val="bg1"/>
                </a:solidFill>
              </a:rPr>
              <a:t>Trasnfer</a:t>
            </a:r>
            <a:r>
              <a:rPr lang="de-DE" sz="1400" b="1" dirty="0">
                <a:solidFill>
                  <a:schemeClr val="bg1"/>
                </a:solidFill>
              </a:rPr>
              <a:t> </a:t>
            </a:r>
            <a:r>
              <a:rPr lang="de-DE" sz="1400" b="1" dirty="0" err="1">
                <a:solidFill>
                  <a:schemeClr val="bg1"/>
                </a:solidFill>
              </a:rPr>
              <a:t>system</a:t>
            </a:r>
            <a:endParaRPr lang="de-DE" sz="1400" b="1" dirty="0">
              <a:solidFill>
                <a:schemeClr val="bg1"/>
              </a:solidFill>
            </a:endParaRPr>
          </a:p>
          <a:p>
            <a:pPr algn="ctr"/>
            <a:r>
              <a:rPr lang="de-DE" sz="1400" dirty="0">
                <a:solidFill>
                  <a:schemeClr val="bg1"/>
                </a:solidFill>
                <a:latin typeface="Aharoni" panose="02010803020104030203" pitchFamily="2" charset="-79"/>
                <a:cs typeface="Aharoni" panose="02010803020104030203" pitchFamily="2" charset="-79"/>
              </a:rPr>
              <a:t>&lt;</a:t>
            </a:r>
            <a:r>
              <a:rPr lang="de-DE" sz="1400" dirty="0">
                <a:solidFill>
                  <a:schemeClr val="bg1"/>
                </a:solidFill>
              </a:rPr>
              <a:t>1·10</a:t>
            </a:r>
            <a:r>
              <a:rPr lang="de-DE" sz="1400" baseline="30000" dirty="0">
                <a:solidFill>
                  <a:schemeClr val="bg1"/>
                </a:solidFill>
              </a:rPr>
              <a:t>-10</a:t>
            </a:r>
            <a:r>
              <a:rPr lang="de-DE" sz="1400" dirty="0">
                <a:solidFill>
                  <a:schemeClr val="bg1"/>
                </a:solidFill>
              </a:rPr>
              <a:t> mbar</a:t>
            </a:r>
          </a:p>
        </p:txBody>
      </p:sp>
    </p:spTree>
    <p:extLst>
      <p:ext uri="{BB962C8B-B14F-4D97-AF65-F5344CB8AC3E}">
        <p14:creationId xmlns:p14="http://schemas.microsoft.com/office/powerpoint/2010/main" val="3292997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E9F24002-68F3-437B-B2E3-F2DA4848AFBE}"/>
              </a:ext>
            </a:extLst>
          </p:cNvPr>
          <p:cNvSpPr/>
          <p:nvPr/>
        </p:nvSpPr>
        <p:spPr>
          <a:xfrm>
            <a:off x="7393174" y="701172"/>
            <a:ext cx="110305" cy="1767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 name="Textplatzhalter 3">
            <a:extLst>
              <a:ext uri="{FF2B5EF4-FFF2-40B4-BE49-F238E27FC236}">
                <a16:creationId xmlns:a16="http://schemas.microsoft.com/office/drawing/2014/main" id="{2B442B37-7220-43D5-AEEC-11A3524DB2C9}"/>
              </a:ext>
            </a:extLst>
          </p:cNvPr>
          <p:cNvSpPr>
            <a:spLocks noGrp="1"/>
          </p:cNvSpPr>
          <p:nvPr>
            <p:ph type="body" sz="quarter" idx="13"/>
          </p:nvPr>
        </p:nvSpPr>
        <p:spPr>
          <a:xfrm>
            <a:off x="577849" y="288926"/>
            <a:ext cx="7020151" cy="260407"/>
          </a:xfrm>
        </p:spPr>
        <p:txBody>
          <a:bodyPr>
            <a:normAutofit lnSpcReduction="10000"/>
          </a:bodyPr>
          <a:lstStyle/>
          <a:p>
            <a:r>
              <a:rPr lang="en-US" sz="2000" dirty="0"/>
              <a:t>PREPARATION Chamber for alkali antimonide</a:t>
            </a:r>
            <a:endParaRPr lang="de-DE" sz="2000" dirty="0"/>
          </a:p>
        </p:txBody>
      </p:sp>
      <p:sp>
        <p:nvSpPr>
          <p:cNvPr id="48" name="Right Brace 26">
            <a:extLst>
              <a:ext uri="{FF2B5EF4-FFF2-40B4-BE49-F238E27FC236}">
                <a16:creationId xmlns:a16="http://schemas.microsoft.com/office/drawing/2014/main" id="{0EEFC0F8-8B36-47AE-AEA5-0E95DC53C400}"/>
              </a:ext>
            </a:extLst>
          </p:cNvPr>
          <p:cNvSpPr/>
          <p:nvPr/>
        </p:nvSpPr>
        <p:spPr>
          <a:xfrm>
            <a:off x="10641981" y="3970139"/>
            <a:ext cx="270998" cy="1033689"/>
          </a:xfrm>
          <a:prstGeom prst="rightBrace">
            <a:avLst>
              <a:gd name="adj1" fmla="val 51661"/>
              <a:gd name="adj2" fmla="val 5000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dirty="0">
              <a:solidFill>
                <a:prstClr val="black"/>
              </a:solidFill>
              <a:cs typeface="Arial" panose="020B0604020202020204" pitchFamily="34" charset="0"/>
            </a:endParaRPr>
          </a:p>
        </p:txBody>
      </p:sp>
      <p:sp>
        <p:nvSpPr>
          <p:cNvPr id="49" name="Rectangle 31">
            <a:extLst>
              <a:ext uri="{FF2B5EF4-FFF2-40B4-BE49-F238E27FC236}">
                <a16:creationId xmlns:a16="http://schemas.microsoft.com/office/drawing/2014/main" id="{A3CDC27E-99A2-4B87-BCFA-DBAFCED18073}"/>
              </a:ext>
            </a:extLst>
          </p:cNvPr>
          <p:cNvSpPr/>
          <p:nvPr/>
        </p:nvSpPr>
        <p:spPr>
          <a:xfrm>
            <a:off x="10709818" y="4169501"/>
            <a:ext cx="1636232" cy="646331"/>
          </a:xfrm>
          <a:prstGeom prst="rect">
            <a:avLst/>
          </a:prstGeom>
        </p:spPr>
        <p:txBody>
          <a:bodyPr wrap="square">
            <a:spAutoFit/>
          </a:bodyPr>
          <a:lstStyle/>
          <a:p>
            <a:pPr algn="ctr" eaLnBrk="1" fontAlgn="auto" hangingPunct="1">
              <a:spcBef>
                <a:spcPts val="0"/>
              </a:spcBef>
              <a:spcAft>
                <a:spcPts val="0"/>
              </a:spcAft>
              <a:defRPr/>
            </a:pPr>
            <a:r>
              <a:rPr lang="en-US" dirty="0">
                <a:solidFill>
                  <a:prstClr val="black"/>
                </a:solidFill>
                <a:ea typeface="+mn-ea"/>
                <a:cs typeface="Arial" panose="020B0604020202020204" pitchFamily="34" charset="0"/>
              </a:rPr>
              <a:t> alkali dispensers</a:t>
            </a:r>
          </a:p>
        </p:txBody>
      </p:sp>
      <p:sp>
        <p:nvSpPr>
          <p:cNvPr id="50" name="Rectangle 7">
            <a:extLst>
              <a:ext uri="{FF2B5EF4-FFF2-40B4-BE49-F238E27FC236}">
                <a16:creationId xmlns:a16="http://schemas.microsoft.com/office/drawing/2014/main" id="{226A0BE9-717A-4848-AA75-836EBE424BC3}"/>
              </a:ext>
            </a:extLst>
          </p:cNvPr>
          <p:cNvSpPr/>
          <p:nvPr/>
        </p:nvSpPr>
        <p:spPr bwMode="auto">
          <a:xfrm>
            <a:off x="9677271" y="4518227"/>
            <a:ext cx="708025" cy="120650"/>
          </a:xfrm>
          <a:prstGeom prst="rect">
            <a:avLst/>
          </a:prstGeom>
          <a:solidFill>
            <a:srgbClr val="00B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sp>
        <p:nvSpPr>
          <p:cNvPr id="52" name="Rectangle 7">
            <a:extLst>
              <a:ext uri="{FF2B5EF4-FFF2-40B4-BE49-F238E27FC236}">
                <a16:creationId xmlns:a16="http://schemas.microsoft.com/office/drawing/2014/main" id="{B721AABD-8800-4F4E-B581-8C33325BE244}"/>
              </a:ext>
            </a:extLst>
          </p:cNvPr>
          <p:cNvSpPr/>
          <p:nvPr/>
        </p:nvSpPr>
        <p:spPr bwMode="auto">
          <a:xfrm>
            <a:off x="9677271" y="4302789"/>
            <a:ext cx="708025" cy="120650"/>
          </a:xfrm>
          <a:prstGeom prst="rect">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pic>
        <p:nvPicPr>
          <p:cNvPr id="54" name="Picture 53">
            <a:extLst>
              <a:ext uri="{FF2B5EF4-FFF2-40B4-BE49-F238E27FC236}">
                <a16:creationId xmlns:a16="http://schemas.microsoft.com/office/drawing/2014/main" id="{6C69E694-1319-4D21-837B-42BCF1F18C1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32922" y="779257"/>
            <a:ext cx="4977763" cy="414796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55" name="TextBox 54">
            <a:extLst>
              <a:ext uri="{FF2B5EF4-FFF2-40B4-BE49-F238E27FC236}">
                <a16:creationId xmlns:a16="http://schemas.microsoft.com/office/drawing/2014/main" id="{C27D991F-6782-4CBF-AE63-D99844EC5CBF}"/>
              </a:ext>
            </a:extLst>
          </p:cNvPr>
          <p:cNvSpPr txBox="1"/>
          <p:nvPr/>
        </p:nvSpPr>
        <p:spPr>
          <a:xfrm>
            <a:off x="4752998" y="3582506"/>
            <a:ext cx="1190625" cy="338554"/>
          </a:xfrm>
          <a:prstGeom prst="rect">
            <a:avLst/>
          </a:prstGeom>
          <a:solidFill>
            <a:schemeClr val="bg1"/>
          </a:solidFill>
        </p:spPr>
        <p:txBody>
          <a:bodyPr wrap="square" rtlCol="0">
            <a:spAutoFit/>
          </a:bodyPr>
          <a:lstStyle/>
          <a:p>
            <a:pPr algn="ctr"/>
            <a:r>
              <a:rPr lang="de-DE" sz="1600" b="1" dirty="0" err="1">
                <a:latin typeface="+mj-lt"/>
              </a:rPr>
              <a:t>Sb</a:t>
            </a:r>
            <a:r>
              <a:rPr lang="de-DE" sz="1600" b="1" dirty="0">
                <a:latin typeface="+mj-lt"/>
              </a:rPr>
              <a:t> </a:t>
            </a:r>
            <a:r>
              <a:rPr lang="de-DE" sz="1600" b="1" dirty="0" err="1">
                <a:latin typeface="+mj-lt"/>
              </a:rPr>
              <a:t>source</a:t>
            </a:r>
            <a:endParaRPr lang="en-GB" sz="1600" b="1" dirty="0">
              <a:latin typeface="+mj-lt"/>
            </a:endParaRPr>
          </a:p>
        </p:txBody>
      </p:sp>
      <p:sp>
        <p:nvSpPr>
          <p:cNvPr id="56" name="TextBox 55">
            <a:extLst>
              <a:ext uri="{FF2B5EF4-FFF2-40B4-BE49-F238E27FC236}">
                <a16:creationId xmlns:a16="http://schemas.microsoft.com/office/drawing/2014/main" id="{75B04943-98C0-42F3-B2E0-26ECFC531E90}"/>
              </a:ext>
            </a:extLst>
          </p:cNvPr>
          <p:cNvSpPr txBox="1"/>
          <p:nvPr/>
        </p:nvSpPr>
        <p:spPr>
          <a:xfrm>
            <a:off x="3649919" y="2811094"/>
            <a:ext cx="957263" cy="338554"/>
          </a:xfrm>
          <a:prstGeom prst="rect">
            <a:avLst/>
          </a:prstGeom>
          <a:solidFill>
            <a:schemeClr val="bg1"/>
          </a:solidFill>
        </p:spPr>
        <p:txBody>
          <a:bodyPr wrap="square" rtlCol="0">
            <a:spAutoFit/>
          </a:bodyPr>
          <a:lstStyle/>
          <a:p>
            <a:pPr algn="ctr"/>
            <a:r>
              <a:rPr lang="de-DE" sz="1600" b="1" dirty="0" err="1">
                <a:latin typeface="+mj-lt"/>
              </a:rPr>
              <a:t>Aperture</a:t>
            </a:r>
            <a:endParaRPr lang="en-GB" sz="1600" b="1" dirty="0">
              <a:latin typeface="+mj-lt"/>
            </a:endParaRPr>
          </a:p>
        </p:txBody>
      </p:sp>
      <p:sp>
        <p:nvSpPr>
          <p:cNvPr id="57" name="TextBox 56">
            <a:extLst>
              <a:ext uri="{FF2B5EF4-FFF2-40B4-BE49-F238E27FC236}">
                <a16:creationId xmlns:a16="http://schemas.microsoft.com/office/drawing/2014/main" id="{0BE173E7-AD4C-45F3-8C16-0553A6C9A315}"/>
              </a:ext>
            </a:extLst>
          </p:cNvPr>
          <p:cNvSpPr txBox="1"/>
          <p:nvPr/>
        </p:nvSpPr>
        <p:spPr>
          <a:xfrm>
            <a:off x="3027183" y="4569501"/>
            <a:ext cx="1245471" cy="348665"/>
          </a:xfrm>
          <a:prstGeom prst="rect">
            <a:avLst/>
          </a:prstGeom>
          <a:solidFill>
            <a:schemeClr val="bg1"/>
          </a:solidFill>
        </p:spPr>
        <p:txBody>
          <a:bodyPr wrap="square" rtlCol="0">
            <a:spAutoFit/>
          </a:bodyPr>
          <a:lstStyle/>
          <a:p>
            <a:pPr algn="ctr"/>
            <a:r>
              <a:rPr lang="de-DE" sz="1600" b="1" dirty="0">
                <a:latin typeface="+mj-lt"/>
              </a:rPr>
              <a:t>Sample </a:t>
            </a:r>
            <a:r>
              <a:rPr lang="de-DE" sz="1600" b="1" dirty="0" err="1">
                <a:latin typeface="+mj-lt"/>
              </a:rPr>
              <a:t>plug</a:t>
            </a:r>
            <a:endParaRPr lang="en-GB" sz="1600" b="1" dirty="0">
              <a:latin typeface="+mj-lt"/>
            </a:endParaRPr>
          </a:p>
        </p:txBody>
      </p:sp>
      <p:sp>
        <p:nvSpPr>
          <p:cNvPr id="58" name="TextBox 57">
            <a:extLst>
              <a:ext uri="{FF2B5EF4-FFF2-40B4-BE49-F238E27FC236}">
                <a16:creationId xmlns:a16="http://schemas.microsoft.com/office/drawing/2014/main" id="{413DAC27-9975-471B-A039-1BF85998D3FF}"/>
              </a:ext>
            </a:extLst>
          </p:cNvPr>
          <p:cNvSpPr txBox="1"/>
          <p:nvPr/>
        </p:nvSpPr>
        <p:spPr>
          <a:xfrm>
            <a:off x="832922" y="3824500"/>
            <a:ext cx="1587575" cy="338554"/>
          </a:xfrm>
          <a:prstGeom prst="rect">
            <a:avLst/>
          </a:prstGeom>
          <a:solidFill>
            <a:schemeClr val="bg1"/>
          </a:solidFill>
        </p:spPr>
        <p:txBody>
          <a:bodyPr wrap="square" rtlCol="0">
            <a:spAutoFit/>
          </a:bodyPr>
          <a:lstStyle/>
          <a:p>
            <a:pPr algn="ctr"/>
            <a:r>
              <a:rPr lang="de-DE" sz="1600" b="1" dirty="0" err="1">
                <a:latin typeface="+mj-lt"/>
              </a:rPr>
              <a:t>Radiative</a:t>
            </a:r>
            <a:r>
              <a:rPr lang="de-DE" sz="1600" b="1" dirty="0">
                <a:latin typeface="+mj-lt"/>
              </a:rPr>
              <a:t> </a:t>
            </a:r>
            <a:r>
              <a:rPr lang="de-DE" sz="1600" b="1" dirty="0" err="1">
                <a:latin typeface="+mj-lt"/>
              </a:rPr>
              <a:t>heater</a:t>
            </a:r>
            <a:r>
              <a:rPr lang="de-DE" sz="1600" b="1" dirty="0">
                <a:latin typeface="+mj-lt"/>
              </a:rPr>
              <a:t> </a:t>
            </a:r>
            <a:endParaRPr lang="en-GB" sz="1600" b="1" dirty="0">
              <a:latin typeface="+mj-lt"/>
            </a:endParaRPr>
          </a:p>
        </p:txBody>
      </p:sp>
      <p:sp>
        <p:nvSpPr>
          <p:cNvPr id="59" name="TextBox 58">
            <a:extLst>
              <a:ext uri="{FF2B5EF4-FFF2-40B4-BE49-F238E27FC236}">
                <a16:creationId xmlns:a16="http://schemas.microsoft.com/office/drawing/2014/main" id="{0CDE67D3-3165-4E67-89F3-251E0046C21A}"/>
              </a:ext>
            </a:extLst>
          </p:cNvPr>
          <p:cNvSpPr txBox="1"/>
          <p:nvPr/>
        </p:nvSpPr>
        <p:spPr>
          <a:xfrm>
            <a:off x="832921" y="4239998"/>
            <a:ext cx="1587575" cy="338554"/>
          </a:xfrm>
          <a:prstGeom prst="rect">
            <a:avLst/>
          </a:prstGeom>
          <a:solidFill>
            <a:schemeClr val="bg1"/>
          </a:solidFill>
        </p:spPr>
        <p:txBody>
          <a:bodyPr wrap="square" rtlCol="0">
            <a:spAutoFit/>
          </a:bodyPr>
          <a:lstStyle/>
          <a:p>
            <a:pPr algn="ctr"/>
            <a:r>
              <a:rPr lang="de-DE" sz="1600" b="1" dirty="0" err="1">
                <a:latin typeface="+mj-lt"/>
              </a:rPr>
              <a:t>Thermocouples</a:t>
            </a:r>
            <a:endParaRPr lang="en-GB" sz="1600" b="1" dirty="0">
              <a:latin typeface="+mj-lt"/>
            </a:endParaRPr>
          </a:p>
        </p:txBody>
      </p:sp>
      <p:sp>
        <p:nvSpPr>
          <p:cNvPr id="60" name="TextBox 59">
            <a:extLst>
              <a:ext uri="{FF2B5EF4-FFF2-40B4-BE49-F238E27FC236}">
                <a16:creationId xmlns:a16="http://schemas.microsoft.com/office/drawing/2014/main" id="{3A5BBC4C-B0B0-434C-B444-8FA17515D8EF}"/>
              </a:ext>
            </a:extLst>
          </p:cNvPr>
          <p:cNvSpPr txBox="1"/>
          <p:nvPr/>
        </p:nvSpPr>
        <p:spPr>
          <a:xfrm>
            <a:off x="1832761" y="836714"/>
            <a:ext cx="1746926" cy="584775"/>
          </a:xfrm>
          <a:prstGeom prst="rect">
            <a:avLst/>
          </a:prstGeom>
          <a:solidFill>
            <a:schemeClr val="bg1"/>
          </a:solidFill>
        </p:spPr>
        <p:txBody>
          <a:bodyPr wrap="square" rtlCol="0">
            <a:spAutoFit/>
          </a:bodyPr>
          <a:lstStyle/>
          <a:p>
            <a:pPr algn="ctr"/>
            <a:r>
              <a:rPr lang="de-DE" sz="1600" b="1" dirty="0">
                <a:latin typeface="+mj-lt"/>
              </a:rPr>
              <a:t>Sample </a:t>
            </a:r>
            <a:r>
              <a:rPr lang="de-DE" sz="1600" b="1" dirty="0" err="1">
                <a:latin typeface="+mj-lt"/>
              </a:rPr>
              <a:t>stage</a:t>
            </a:r>
            <a:r>
              <a:rPr lang="de-DE" sz="1600" b="1" dirty="0">
                <a:latin typeface="+mj-lt"/>
              </a:rPr>
              <a:t> on XYZ,</a:t>
            </a:r>
            <a:r>
              <a:rPr lang="el-GR" sz="1600" b="1" dirty="0">
                <a:latin typeface="+mj-lt"/>
              </a:rPr>
              <a:t>φ</a:t>
            </a:r>
            <a:r>
              <a:rPr lang="de-DE" sz="1600" b="1" dirty="0">
                <a:latin typeface="+mj-lt"/>
              </a:rPr>
              <a:t> </a:t>
            </a:r>
            <a:r>
              <a:rPr lang="en-US" sz="1600" dirty="0">
                <a:solidFill>
                  <a:prstClr val="black"/>
                </a:solidFill>
                <a:ea typeface="+mn-ea"/>
                <a:cs typeface="Arial" panose="020B0604020202020204" pitchFamily="34" charset="0"/>
              </a:rPr>
              <a:t>manipulator</a:t>
            </a:r>
          </a:p>
        </p:txBody>
      </p:sp>
      <p:pic>
        <p:nvPicPr>
          <p:cNvPr id="63" name="Grafik 22">
            <a:extLst>
              <a:ext uri="{FF2B5EF4-FFF2-40B4-BE49-F238E27FC236}">
                <a16:creationId xmlns:a16="http://schemas.microsoft.com/office/drawing/2014/main" id="{914E967E-1B9A-416F-9A51-47D8D54B27F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14178" y="5065050"/>
            <a:ext cx="5010976" cy="1350886"/>
          </a:xfrm>
          <a:prstGeom prst="rect">
            <a:avLst/>
          </a:prstGeom>
        </p:spPr>
      </p:pic>
      <p:sp>
        <p:nvSpPr>
          <p:cNvPr id="64" name="Textfeld 11">
            <a:extLst>
              <a:ext uri="{FF2B5EF4-FFF2-40B4-BE49-F238E27FC236}">
                <a16:creationId xmlns:a16="http://schemas.microsoft.com/office/drawing/2014/main" id="{3DDC341F-0D9E-4325-9403-BC72E009FB3A}"/>
              </a:ext>
            </a:extLst>
          </p:cNvPr>
          <p:cNvSpPr txBox="1"/>
          <p:nvPr/>
        </p:nvSpPr>
        <p:spPr>
          <a:xfrm>
            <a:off x="3183682" y="5224228"/>
            <a:ext cx="932472" cy="246221"/>
          </a:xfrm>
          <a:prstGeom prst="rect">
            <a:avLst/>
          </a:prstGeom>
          <a:solidFill>
            <a:schemeClr val="bg1"/>
          </a:solidFill>
        </p:spPr>
        <p:txBody>
          <a:bodyPr wrap="square" lIns="0" tIns="0" rIns="0" bIns="0">
            <a:spAutoFit/>
          </a:bodyPr>
          <a:lstStyle/>
          <a:p>
            <a:pPr algn="ctr">
              <a:defRPr/>
            </a:pPr>
            <a:r>
              <a:rPr lang="en-US" sz="1600" b="1" dirty="0">
                <a:latin typeface="+mn-lt"/>
              </a:rPr>
              <a:t>Anode</a:t>
            </a:r>
          </a:p>
        </p:txBody>
      </p:sp>
      <p:sp>
        <p:nvSpPr>
          <p:cNvPr id="65" name="Textfeld 11">
            <a:extLst>
              <a:ext uri="{FF2B5EF4-FFF2-40B4-BE49-F238E27FC236}">
                <a16:creationId xmlns:a16="http://schemas.microsoft.com/office/drawing/2014/main" id="{4C6A667E-CF9A-4BDB-B880-51903822B391}"/>
              </a:ext>
            </a:extLst>
          </p:cNvPr>
          <p:cNvSpPr txBox="1"/>
          <p:nvPr/>
        </p:nvSpPr>
        <p:spPr>
          <a:xfrm>
            <a:off x="4165428" y="6232185"/>
            <a:ext cx="1506036" cy="246221"/>
          </a:xfrm>
          <a:prstGeom prst="rect">
            <a:avLst/>
          </a:prstGeom>
          <a:solidFill>
            <a:schemeClr val="bg1"/>
          </a:solidFill>
        </p:spPr>
        <p:txBody>
          <a:bodyPr wrap="square" lIns="0" tIns="0" rIns="0" bIns="0">
            <a:spAutoFit/>
          </a:bodyPr>
          <a:lstStyle/>
          <a:p>
            <a:pPr algn="ctr">
              <a:defRPr/>
            </a:pPr>
            <a:r>
              <a:rPr lang="en-US" sz="1600" b="1" dirty="0">
                <a:latin typeface="+mn-lt"/>
              </a:rPr>
              <a:t>Alkali dispensers</a:t>
            </a:r>
          </a:p>
        </p:txBody>
      </p:sp>
      <p:sp>
        <p:nvSpPr>
          <p:cNvPr id="68" name="Rectangle 7">
            <a:extLst>
              <a:ext uri="{FF2B5EF4-FFF2-40B4-BE49-F238E27FC236}">
                <a16:creationId xmlns:a16="http://schemas.microsoft.com/office/drawing/2014/main" id="{0DBABB61-7B92-47BA-BEEA-9AAC7AD4AC2D}"/>
              </a:ext>
            </a:extLst>
          </p:cNvPr>
          <p:cNvSpPr/>
          <p:nvPr/>
        </p:nvSpPr>
        <p:spPr bwMode="auto">
          <a:xfrm rot="5400000">
            <a:off x="8675476" y="1870047"/>
            <a:ext cx="1241409" cy="113137"/>
          </a:xfrm>
          <a:prstGeom prst="rect">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sp>
        <p:nvSpPr>
          <p:cNvPr id="69" name="Rectangle 7">
            <a:extLst>
              <a:ext uri="{FF2B5EF4-FFF2-40B4-BE49-F238E27FC236}">
                <a16:creationId xmlns:a16="http://schemas.microsoft.com/office/drawing/2014/main" id="{74E668E4-7E67-4516-BE9B-E3BD1A630FFF}"/>
              </a:ext>
            </a:extLst>
          </p:cNvPr>
          <p:cNvSpPr/>
          <p:nvPr/>
        </p:nvSpPr>
        <p:spPr bwMode="auto">
          <a:xfrm rot="5400000">
            <a:off x="8675476" y="3521711"/>
            <a:ext cx="1241408" cy="113137"/>
          </a:xfrm>
          <a:prstGeom prst="rect">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sp>
        <p:nvSpPr>
          <p:cNvPr id="70" name="Rectangle 7">
            <a:extLst>
              <a:ext uri="{FF2B5EF4-FFF2-40B4-BE49-F238E27FC236}">
                <a16:creationId xmlns:a16="http://schemas.microsoft.com/office/drawing/2014/main" id="{F9D56603-4940-4F11-AD73-3B3E13723405}"/>
              </a:ext>
            </a:extLst>
          </p:cNvPr>
          <p:cNvSpPr/>
          <p:nvPr/>
        </p:nvSpPr>
        <p:spPr bwMode="auto">
          <a:xfrm rot="5400000">
            <a:off x="8675475" y="5266441"/>
            <a:ext cx="1241409" cy="113137"/>
          </a:xfrm>
          <a:prstGeom prst="rect">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cxnSp>
        <p:nvCxnSpPr>
          <p:cNvPr id="71" name="Straight Connector 70">
            <a:extLst>
              <a:ext uri="{FF2B5EF4-FFF2-40B4-BE49-F238E27FC236}">
                <a16:creationId xmlns:a16="http://schemas.microsoft.com/office/drawing/2014/main" id="{A2EFBD41-11DB-4865-85B1-4301526AEBA4}"/>
              </a:ext>
            </a:extLst>
          </p:cNvPr>
          <p:cNvCxnSpPr>
            <a:cxnSpLocks/>
          </p:cNvCxnSpPr>
          <p:nvPr/>
        </p:nvCxnSpPr>
        <p:spPr>
          <a:xfrm>
            <a:off x="9239611" y="2447333"/>
            <a:ext cx="0" cy="67537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2" name="Straight Connector 71">
            <a:extLst>
              <a:ext uri="{FF2B5EF4-FFF2-40B4-BE49-F238E27FC236}">
                <a16:creationId xmlns:a16="http://schemas.microsoft.com/office/drawing/2014/main" id="{AB80E75D-BC07-40CF-A224-A3EFD2D72FB7}"/>
              </a:ext>
            </a:extLst>
          </p:cNvPr>
          <p:cNvCxnSpPr>
            <a:cxnSpLocks/>
          </p:cNvCxnSpPr>
          <p:nvPr/>
        </p:nvCxnSpPr>
        <p:spPr>
          <a:xfrm flipH="1">
            <a:off x="9352748" y="2401041"/>
            <a:ext cx="1" cy="78036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3" name="Straight Connector 72">
            <a:extLst>
              <a:ext uri="{FF2B5EF4-FFF2-40B4-BE49-F238E27FC236}">
                <a16:creationId xmlns:a16="http://schemas.microsoft.com/office/drawing/2014/main" id="{C3F17D72-B0D6-4FD2-A3E5-15B2A0019080}"/>
              </a:ext>
            </a:extLst>
          </p:cNvPr>
          <p:cNvCxnSpPr>
            <a:cxnSpLocks/>
          </p:cNvCxnSpPr>
          <p:nvPr/>
        </p:nvCxnSpPr>
        <p:spPr>
          <a:xfrm>
            <a:off x="9239611" y="4209346"/>
            <a:ext cx="0" cy="67537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4" name="Straight Connector 73">
            <a:extLst>
              <a:ext uri="{FF2B5EF4-FFF2-40B4-BE49-F238E27FC236}">
                <a16:creationId xmlns:a16="http://schemas.microsoft.com/office/drawing/2014/main" id="{FC81391C-9B80-4477-8757-AD6763BD529B}"/>
              </a:ext>
            </a:extLst>
          </p:cNvPr>
          <p:cNvCxnSpPr>
            <a:cxnSpLocks/>
          </p:cNvCxnSpPr>
          <p:nvPr/>
        </p:nvCxnSpPr>
        <p:spPr>
          <a:xfrm flipH="1">
            <a:off x="9352748" y="4163054"/>
            <a:ext cx="1" cy="78036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5" name="Straight Connector 74">
            <a:extLst>
              <a:ext uri="{FF2B5EF4-FFF2-40B4-BE49-F238E27FC236}">
                <a16:creationId xmlns:a16="http://schemas.microsoft.com/office/drawing/2014/main" id="{7FF063C1-7046-4F3D-B991-618DD2A8C7C8}"/>
              </a:ext>
            </a:extLst>
          </p:cNvPr>
          <p:cNvCxnSpPr>
            <a:cxnSpLocks/>
          </p:cNvCxnSpPr>
          <p:nvPr/>
        </p:nvCxnSpPr>
        <p:spPr>
          <a:xfrm flipV="1">
            <a:off x="9239611" y="1320160"/>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76" name="Straight Connector 75">
            <a:extLst>
              <a:ext uri="{FF2B5EF4-FFF2-40B4-BE49-F238E27FC236}">
                <a16:creationId xmlns:a16="http://schemas.microsoft.com/office/drawing/2014/main" id="{644F2D24-C8F9-4362-8856-304D70FBC1BE}"/>
              </a:ext>
            </a:extLst>
          </p:cNvPr>
          <p:cNvCxnSpPr>
            <a:cxnSpLocks/>
          </p:cNvCxnSpPr>
          <p:nvPr/>
        </p:nvCxnSpPr>
        <p:spPr>
          <a:xfrm flipV="1">
            <a:off x="9239611" y="1513259"/>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77" name="Straight Connector 76">
            <a:extLst>
              <a:ext uri="{FF2B5EF4-FFF2-40B4-BE49-F238E27FC236}">
                <a16:creationId xmlns:a16="http://schemas.microsoft.com/office/drawing/2014/main" id="{459695C1-9D52-4E29-95CE-1028364246B4}"/>
              </a:ext>
            </a:extLst>
          </p:cNvPr>
          <p:cNvCxnSpPr>
            <a:cxnSpLocks/>
          </p:cNvCxnSpPr>
          <p:nvPr/>
        </p:nvCxnSpPr>
        <p:spPr>
          <a:xfrm flipV="1">
            <a:off x="9239611" y="1712376"/>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78" name="Straight Connector 77">
            <a:extLst>
              <a:ext uri="{FF2B5EF4-FFF2-40B4-BE49-F238E27FC236}">
                <a16:creationId xmlns:a16="http://schemas.microsoft.com/office/drawing/2014/main" id="{AF007A1C-5300-4067-867A-61879DE135C0}"/>
              </a:ext>
            </a:extLst>
          </p:cNvPr>
          <p:cNvCxnSpPr>
            <a:cxnSpLocks/>
          </p:cNvCxnSpPr>
          <p:nvPr/>
        </p:nvCxnSpPr>
        <p:spPr>
          <a:xfrm flipV="1">
            <a:off x="9239611" y="1917503"/>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79" name="Straight Connector 78">
            <a:extLst>
              <a:ext uri="{FF2B5EF4-FFF2-40B4-BE49-F238E27FC236}">
                <a16:creationId xmlns:a16="http://schemas.microsoft.com/office/drawing/2014/main" id="{B2CE0E0C-A46A-4CBF-859A-41B82529C06D}"/>
              </a:ext>
            </a:extLst>
          </p:cNvPr>
          <p:cNvCxnSpPr>
            <a:cxnSpLocks/>
          </p:cNvCxnSpPr>
          <p:nvPr/>
        </p:nvCxnSpPr>
        <p:spPr>
          <a:xfrm flipV="1">
            <a:off x="9239610" y="2122630"/>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80" name="Straight Connector 79">
            <a:extLst>
              <a:ext uri="{FF2B5EF4-FFF2-40B4-BE49-F238E27FC236}">
                <a16:creationId xmlns:a16="http://schemas.microsoft.com/office/drawing/2014/main" id="{B28463C3-6A41-4819-9A31-A5FC0D730C61}"/>
              </a:ext>
            </a:extLst>
          </p:cNvPr>
          <p:cNvCxnSpPr>
            <a:cxnSpLocks/>
          </p:cNvCxnSpPr>
          <p:nvPr/>
        </p:nvCxnSpPr>
        <p:spPr>
          <a:xfrm flipV="1">
            <a:off x="9239612" y="2336525"/>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grpSp>
        <p:nvGrpSpPr>
          <p:cNvPr id="10" name="Group 9">
            <a:extLst>
              <a:ext uri="{FF2B5EF4-FFF2-40B4-BE49-F238E27FC236}">
                <a16:creationId xmlns:a16="http://schemas.microsoft.com/office/drawing/2014/main" id="{A160F7CD-93C6-4A28-AEF1-B66503639E1E}"/>
              </a:ext>
            </a:extLst>
          </p:cNvPr>
          <p:cNvGrpSpPr/>
          <p:nvPr/>
        </p:nvGrpSpPr>
        <p:grpSpPr>
          <a:xfrm>
            <a:off x="6819915" y="670693"/>
            <a:ext cx="1595085" cy="2797824"/>
            <a:chOff x="6819915" y="670693"/>
            <a:chExt cx="1595085" cy="2797824"/>
          </a:xfrm>
        </p:grpSpPr>
        <p:sp>
          <p:nvSpPr>
            <p:cNvPr id="67" name="Rectangle 66">
              <a:extLst>
                <a:ext uri="{FF2B5EF4-FFF2-40B4-BE49-F238E27FC236}">
                  <a16:creationId xmlns:a16="http://schemas.microsoft.com/office/drawing/2014/main" id="{34AE6B97-287E-4CF9-AE86-AADB713B674E}"/>
                </a:ext>
              </a:extLst>
            </p:cNvPr>
            <p:cNvSpPr/>
            <p:nvPr/>
          </p:nvSpPr>
          <p:spPr>
            <a:xfrm>
              <a:off x="7393448" y="670693"/>
              <a:ext cx="113136" cy="13981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5" name="Rectangle 9">
              <a:extLst>
                <a:ext uri="{FF2B5EF4-FFF2-40B4-BE49-F238E27FC236}">
                  <a16:creationId xmlns:a16="http://schemas.microsoft.com/office/drawing/2014/main" id="{83DEE50C-5CB8-4054-801F-34C039E067A4}"/>
                </a:ext>
              </a:extLst>
            </p:cNvPr>
            <p:cNvSpPr/>
            <p:nvPr/>
          </p:nvSpPr>
          <p:spPr bwMode="auto">
            <a:xfrm rot="5400000">
              <a:off x="6767064" y="2616240"/>
              <a:ext cx="1396797" cy="30775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a:p>
              <a:pPr algn="ctr" eaLnBrk="1" fontAlgn="auto" hangingPunct="1">
                <a:spcBef>
                  <a:spcPts val="0"/>
                </a:spcBef>
                <a:spcAft>
                  <a:spcPts val="0"/>
                </a:spcAft>
                <a:defRPr/>
              </a:pPr>
              <a:endParaRPr lang="en-US" sz="1600" dirty="0">
                <a:solidFill>
                  <a:schemeClr val="tx1"/>
                </a:solidFill>
                <a:cs typeface="Arial" panose="020B0604020202020204" pitchFamily="34" charset="0"/>
              </a:endParaRPr>
            </a:p>
          </p:txBody>
        </p:sp>
        <p:sp>
          <p:nvSpPr>
            <p:cNvPr id="46" name="Freeform: Shape 43">
              <a:extLst>
                <a:ext uri="{FF2B5EF4-FFF2-40B4-BE49-F238E27FC236}">
                  <a16:creationId xmlns:a16="http://schemas.microsoft.com/office/drawing/2014/main" id="{3D57DBA5-06F8-40FA-AAEE-89AB2B2D65D7}"/>
                </a:ext>
              </a:extLst>
            </p:cNvPr>
            <p:cNvSpPr/>
            <p:nvPr/>
          </p:nvSpPr>
          <p:spPr bwMode="auto">
            <a:xfrm rot="5400000">
              <a:off x="7224145" y="2673552"/>
              <a:ext cx="600075" cy="147637"/>
            </a:xfrm>
            <a:custGeom>
              <a:avLst/>
              <a:gdLst>
                <a:gd name="connsiteX0" fmla="*/ 0 w 6077712"/>
                <a:gd name="connsiteY0" fmla="*/ 1487428 h 1487428"/>
                <a:gd name="connsiteX1" fmla="*/ 762000 w 6077712"/>
                <a:gd name="connsiteY1" fmla="*/ 4 h 1487428"/>
                <a:gd name="connsiteX2" fmla="*/ 1517904 w 6077712"/>
                <a:gd name="connsiteY2" fmla="*/ 1469140 h 1487428"/>
                <a:gd name="connsiteX3" fmla="*/ 2279904 w 6077712"/>
                <a:gd name="connsiteY3" fmla="*/ 12196 h 1487428"/>
                <a:gd name="connsiteX4" fmla="*/ 3041904 w 6077712"/>
                <a:gd name="connsiteY4" fmla="*/ 1469140 h 1487428"/>
                <a:gd name="connsiteX5" fmla="*/ 3797808 w 6077712"/>
                <a:gd name="connsiteY5" fmla="*/ 6100 h 1487428"/>
                <a:gd name="connsiteX6" fmla="*/ 4559808 w 6077712"/>
                <a:gd name="connsiteY6" fmla="*/ 1444756 h 1487428"/>
                <a:gd name="connsiteX7" fmla="*/ 5321808 w 6077712"/>
                <a:gd name="connsiteY7" fmla="*/ 12196 h 1487428"/>
                <a:gd name="connsiteX8" fmla="*/ 6077712 w 6077712"/>
                <a:gd name="connsiteY8" fmla="*/ 1456948 h 148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7712" h="1487428">
                  <a:moveTo>
                    <a:pt x="0" y="1487428"/>
                  </a:moveTo>
                  <a:cubicBezTo>
                    <a:pt x="254508" y="745240"/>
                    <a:pt x="509016" y="3052"/>
                    <a:pt x="762000" y="4"/>
                  </a:cubicBezTo>
                  <a:cubicBezTo>
                    <a:pt x="1014984" y="-3044"/>
                    <a:pt x="1264920" y="1467108"/>
                    <a:pt x="1517904" y="1469140"/>
                  </a:cubicBezTo>
                  <a:cubicBezTo>
                    <a:pt x="1770888" y="1471172"/>
                    <a:pt x="2025904" y="12196"/>
                    <a:pt x="2279904" y="12196"/>
                  </a:cubicBezTo>
                  <a:cubicBezTo>
                    <a:pt x="2533904" y="12196"/>
                    <a:pt x="2788920" y="1470156"/>
                    <a:pt x="3041904" y="1469140"/>
                  </a:cubicBezTo>
                  <a:cubicBezTo>
                    <a:pt x="3294888" y="1468124"/>
                    <a:pt x="3544824" y="10164"/>
                    <a:pt x="3797808" y="6100"/>
                  </a:cubicBezTo>
                  <a:cubicBezTo>
                    <a:pt x="4050792" y="2036"/>
                    <a:pt x="4305808" y="1443740"/>
                    <a:pt x="4559808" y="1444756"/>
                  </a:cubicBezTo>
                  <a:cubicBezTo>
                    <a:pt x="4813808" y="1445772"/>
                    <a:pt x="5068824" y="10164"/>
                    <a:pt x="5321808" y="12196"/>
                  </a:cubicBezTo>
                  <a:cubicBezTo>
                    <a:pt x="5574792" y="14228"/>
                    <a:pt x="5826252" y="735588"/>
                    <a:pt x="6077712" y="1456948"/>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cs typeface="Arial" panose="020B0604020202020204" pitchFamily="34" charset="0"/>
              </a:endParaRPr>
            </a:p>
          </p:txBody>
        </p:sp>
        <p:sp>
          <p:nvSpPr>
            <p:cNvPr id="47" name="Rectangle 22">
              <a:extLst>
                <a:ext uri="{FF2B5EF4-FFF2-40B4-BE49-F238E27FC236}">
                  <a16:creationId xmlns:a16="http://schemas.microsoft.com/office/drawing/2014/main" id="{1430CA97-AFB7-4E7C-AAF6-0186BFF87F40}"/>
                </a:ext>
              </a:extLst>
            </p:cNvPr>
            <p:cNvSpPr/>
            <p:nvPr/>
          </p:nvSpPr>
          <p:spPr>
            <a:xfrm rot="16200000">
              <a:off x="7407867" y="2426928"/>
              <a:ext cx="600076" cy="713444"/>
            </a:xfrm>
            <a:prstGeom prst="rect">
              <a:avLst/>
            </a:prstGeom>
            <a:solidFill>
              <a:srgbClr val="FF0000">
                <a:alpha val="2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sp>
          <p:nvSpPr>
            <p:cNvPr id="51" name="Rectangle 15">
              <a:extLst>
                <a:ext uri="{FF2B5EF4-FFF2-40B4-BE49-F238E27FC236}">
                  <a16:creationId xmlns:a16="http://schemas.microsoft.com/office/drawing/2014/main" id="{79D137AE-9C2A-4112-A10D-E513994BDD92}"/>
                </a:ext>
              </a:extLst>
            </p:cNvPr>
            <p:cNvSpPr/>
            <p:nvPr/>
          </p:nvSpPr>
          <p:spPr>
            <a:xfrm rot="16200000">
              <a:off x="8188871" y="2740522"/>
              <a:ext cx="352570" cy="99689"/>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dirty="0">
                <a:solidFill>
                  <a:prstClr val="black"/>
                </a:solidFill>
                <a:cs typeface="Arial" panose="020B0604020202020204" pitchFamily="34" charset="0"/>
              </a:endParaRPr>
            </a:p>
          </p:txBody>
        </p:sp>
        <p:sp>
          <p:nvSpPr>
            <p:cNvPr id="66" name="Rectangle 14">
              <a:extLst>
                <a:ext uri="{FF2B5EF4-FFF2-40B4-BE49-F238E27FC236}">
                  <a16:creationId xmlns:a16="http://schemas.microsoft.com/office/drawing/2014/main" id="{DC83D1FF-72A5-4D03-9A41-74B303DA22E5}"/>
                </a:ext>
              </a:extLst>
            </p:cNvPr>
            <p:cNvSpPr/>
            <p:nvPr/>
          </p:nvSpPr>
          <p:spPr>
            <a:xfrm rot="16200000">
              <a:off x="7681255" y="2421700"/>
              <a:ext cx="588643" cy="712468"/>
            </a:xfrm>
            <a:prstGeom prst="rect">
              <a:avLst/>
            </a:prstGeom>
            <a:solidFill>
              <a:srgbClr val="FFC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cs typeface="Arial" panose="020B0604020202020204" pitchFamily="34" charset="0"/>
                </a:rPr>
                <a:t>Mo</a:t>
              </a:r>
            </a:p>
          </p:txBody>
        </p:sp>
        <p:sp>
          <p:nvSpPr>
            <p:cNvPr id="81" name="Arrow: Up-Down 80">
              <a:extLst>
                <a:ext uri="{FF2B5EF4-FFF2-40B4-BE49-F238E27FC236}">
                  <a16:creationId xmlns:a16="http://schemas.microsoft.com/office/drawing/2014/main" id="{4DD6D6C2-EBE7-4AC5-AEE8-F373D62E2391}"/>
                </a:ext>
              </a:extLst>
            </p:cNvPr>
            <p:cNvSpPr/>
            <p:nvPr/>
          </p:nvSpPr>
          <p:spPr>
            <a:xfrm>
              <a:off x="6819915" y="2284117"/>
              <a:ext cx="211935" cy="821142"/>
            </a:xfrm>
            <a:prstGeom prst="up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82" name="Rectangle 7">
            <a:extLst>
              <a:ext uri="{FF2B5EF4-FFF2-40B4-BE49-F238E27FC236}">
                <a16:creationId xmlns:a16="http://schemas.microsoft.com/office/drawing/2014/main" id="{C5AD7361-695A-42AC-AE9D-BB195CDB99E3}"/>
              </a:ext>
            </a:extLst>
          </p:cNvPr>
          <p:cNvSpPr/>
          <p:nvPr/>
        </p:nvSpPr>
        <p:spPr bwMode="auto">
          <a:xfrm>
            <a:off x="9696404" y="2678540"/>
            <a:ext cx="708025" cy="120650"/>
          </a:xfrm>
          <a:prstGeom prst="rect">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sp>
        <p:nvSpPr>
          <p:cNvPr id="83" name="Rectangle 31">
            <a:extLst>
              <a:ext uri="{FF2B5EF4-FFF2-40B4-BE49-F238E27FC236}">
                <a16:creationId xmlns:a16="http://schemas.microsoft.com/office/drawing/2014/main" id="{D7241487-7BB2-44AC-99D9-3F5E7C699DEF}"/>
              </a:ext>
            </a:extLst>
          </p:cNvPr>
          <p:cNvSpPr/>
          <p:nvPr/>
        </p:nvSpPr>
        <p:spPr>
          <a:xfrm>
            <a:off x="10955053" y="2415699"/>
            <a:ext cx="1186050" cy="646331"/>
          </a:xfrm>
          <a:prstGeom prst="rect">
            <a:avLst/>
          </a:prstGeom>
        </p:spPr>
        <p:txBody>
          <a:bodyPr wrap="square">
            <a:spAutoFit/>
          </a:bodyPr>
          <a:lstStyle/>
          <a:p>
            <a:pPr algn="ctr" eaLnBrk="1" fontAlgn="auto" hangingPunct="1">
              <a:spcBef>
                <a:spcPts val="0"/>
              </a:spcBef>
              <a:spcAft>
                <a:spcPts val="0"/>
              </a:spcAft>
              <a:defRPr/>
            </a:pPr>
            <a:r>
              <a:rPr lang="en-US" dirty="0">
                <a:solidFill>
                  <a:prstClr val="black"/>
                </a:solidFill>
                <a:ea typeface="+mn-ea"/>
                <a:cs typeface="Arial" panose="020B0604020202020204" pitchFamily="34" charset="0"/>
              </a:rPr>
              <a:t> Sb</a:t>
            </a:r>
          </a:p>
          <a:p>
            <a:pPr algn="ctr" eaLnBrk="1" fontAlgn="auto" hangingPunct="1">
              <a:spcBef>
                <a:spcPts val="0"/>
              </a:spcBef>
              <a:spcAft>
                <a:spcPts val="0"/>
              </a:spcAft>
              <a:defRPr/>
            </a:pPr>
            <a:r>
              <a:rPr lang="en-US" dirty="0">
                <a:solidFill>
                  <a:prstClr val="black"/>
                </a:solidFill>
                <a:cs typeface="Arial" panose="020B0604020202020204" pitchFamily="34" charset="0"/>
              </a:rPr>
              <a:t>source</a:t>
            </a:r>
            <a:endParaRPr lang="en-US" dirty="0">
              <a:solidFill>
                <a:prstClr val="black"/>
              </a:solidFill>
              <a:ea typeface="+mn-ea"/>
              <a:cs typeface="Arial" panose="020B0604020202020204" pitchFamily="34" charset="0"/>
            </a:endParaRPr>
          </a:p>
        </p:txBody>
      </p:sp>
      <p:cxnSp>
        <p:nvCxnSpPr>
          <p:cNvPr id="42" name="Straight Connector 41">
            <a:extLst>
              <a:ext uri="{FF2B5EF4-FFF2-40B4-BE49-F238E27FC236}">
                <a16:creationId xmlns:a16="http://schemas.microsoft.com/office/drawing/2014/main" id="{FCFFF5DE-4772-4919-AC4C-EFB04B44887D}"/>
              </a:ext>
            </a:extLst>
          </p:cNvPr>
          <p:cNvCxnSpPr>
            <a:cxnSpLocks/>
          </p:cNvCxnSpPr>
          <p:nvPr/>
        </p:nvCxnSpPr>
        <p:spPr>
          <a:xfrm flipV="1">
            <a:off x="9239610" y="3002729"/>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FC27D3C6-B5B3-43DB-B8D0-C1A1BB46E5C2}"/>
              </a:ext>
            </a:extLst>
          </p:cNvPr>
          <p:cNvCxnSpPr>
            <a:cxnSpLocks/>
          </p:cNvCxnSpPr>
          <p:nvPr/>
        </p:nvCxnSpPr>
        <p:spPr>
          <a:xfrm flipV="1">
            <a:off x="9239610" y="3195828"/>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B331C1F3-ED8D-4394-B243-4553E427EB4F}"/>
              </a:ext>
            </a:extLst>
          </p:cNvPr>
          <p:cNvCxnSpPr>
            <a:cxnSpLocks/>
          </p:cNvCxnSpPr>
          <p:nvPr/>
        </p:nvCxnSpPr>
        <p:spPr>
          <a:xfrm flipV="1">
            <a:off x="9239610" y="3394945"/>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20ED2275-B455-4B8B-983F-81A7D0375343}"/>
              </a:ext>
            </a:extLst>
          </p:cNvPr>
          <p:cNvCxnSpPr>
            <a:cxnSpLocks/>
          </p:cNvCxnSpPr>
          <p:nvPr/>
        </p:nvCxnSpPr>
        <p:spPr>
          <a:xfrm flipV="1">
            <a:off x="9239610" y="3600072"/>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84" name="Straight Connector 83">
            <a:extLst>
              <a:ext uri="{FF2B5EF4-FFF2-40B4-BE49-F238E27FC236}">
                <a16:creationId xmlns:a16="http://schemas.microsoft.com/office/drawing/2014/main" id="{713B52F9-4DFB-49AD-9844-3B6316CDD088}"/>
              </a:ext>
            </a:extLst>
          </p:cNvPr>
          <p:cNvCxnSpPr>
            <a:cxnSpLocks/>
          </p:cNvCxnSpPr>
          <p:nvPr/>
        </p:nvCxnSpPr>
        <p:spPr>
          <a:xfrm flipV="1">
            <a:off x="9239609" y="3805199"/>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85" name="Straight Connector 84">
            <a:extLst>
              <a:ext uri="{FF2B5EF4-FFF2-40B4-BE49-F238E27FC236}">
                <a16:creationId xmlns:a16="http://schemas.microsoft.com/office/drawing/2014/main" id="{C47597C2-3840-4E85-BD0B-B3CFACF08A6B}"/>
              </a:ext>
            </a:extLst>
          </p:cNvPr>
          <p:cNvCxnSpPr>
            <a:cxnSpLocks/>
          </p:cNvCxnSpPr>
          <p:nvPr/>
        </p:nvCxnSpPr>
        <p:spPr>
          <a:xfrm flipV="1">
            <a:off x="9239611" y="4019094"/>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92" name="Straight Connector 91">
            <a:extLst>
              <a:ext uri="{FF2B5EF4-FFF2-40B4-BE49-F238E27FC236}">
                <a16:creationId xmlns:a16="http://schemas.microsoft.com/office/drawing/2014/main" id="{1A6EF0EB-45CA-4755-97E6-8F70171608C1}"/>
              </a:ext>
            </a:extLst>
          </p:cNvPr>
          <p:cNvCxnSpPr>
            <a:cxnSpLocks/>
          </p:cNvCxnSpPr>
          <p:nvPr/>
        </p:nvCxnSpPr>
        <p:spPr>
          <a:xfrm flipV="1">
            <a:off x="9231871" y="4753408"/>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93" name="Straight Connector 92">
            <a:extLst>
              <a:ext uri="{FF2B5EF4-FFF2-40B4-BE49-F238E27FC236}">
                <a16:creationId xmlns:a16="http://schemas.microsoft.com/office/drawing/2014/main" id="{843AB11F-A3C6-4C12-95C3-D1938B9387D6}"/>
              </a:ext>
            </a:extLst>
          </p:cNvPr>
          <p:cNvCxnSpPr>
            <a:cxnSpLocks/>
          </p:cNvCxnSpPr>
          <p:nvPr/>
        </p:nvCxnSpPr>
        <p:spPr>
          <a:xfrm flipV="1">
            <a:off x="9231871" y="4946507"/>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94" name="Straight Connector 93">
            <a:extLst>
              <a:ext uri="{FF2B5EF4-FFF2-40B4-BE49-F238E27FC236}">
                <a16:creationId xmlns:a16="http://schemas.microsoft.com/office/drawing/2014/main" id="{E0E3C1BC-99ED-40F6-B0E1-ADF0AC094B8E}"/>
              </a:ext>
            </a:extLst>
          </p:cNvPr>
          <p:cNvCxnSpPr>
            <a:cxnSpLocks/>
          </p:cNvCxnSpPr>
          <p:nvPr/>
        </p:nvCxnSpPr>
        <p:spPr>
          <a:xfrm flipV="1">
            <a:off x="9231871" y="5145624"/>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95" name="Straight Connector 94">
            <a:extLst>
              <a:ext uri="{FF2B5EF4-FFF2-40B4-BE49-F238E27FC236}">
                <a16:creationId xmlns:a16="http://schemas.microsoft.com/office/drawing/2014/main" id="{F215CACD-6424-471C-94BE-6B040704E953}"/>
              </a:ext>
            </a:extLst>
          </p:cNvPr>
          <p:cNvCxnSpPr>
            <a:cxnSpLocks/>
          </p:cNvCxnSpPr>
          <p:nvPr/>
        </p:nvCxnSpPr>
        <p:spPr>
          <a:xfrm flipV="1">
            <a:off x="9231871" y="5350751"/>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96" name="Straight Connector 95">
            <a:extLst>
              <a:ext uri="{FF2B5EF4-FFF2-40B4-BE49-F238E27FC236}">
                <a16:creationId xmlns:a16="http://schemas.microsoft.com/office/drawing/2014/main" id="{F1643A15-280D-4C5F-A554-BFE0977DD5B4}"/>
              </a:ext>
            </a:extLst>
          </p:cNvPr>
          <p:cNvCxnSpPr>
            <a:cxnSpLocks/>
          </p:cNvCxnSpPr>
          <p:nvPr/>
        </p:nvCxnSpPr>
        <p:spPr>
          <a:xfrm flipV="1">
            <a:off x="9231870" y="5555878"/>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97" name="Straight Connector 96">
            <a:extLst>
              <a:ext uri="{FF2B5EF4-FFF2-40B4-BE49-F238E27FC236}">
                <a16:creationId xmlns:a16="http://schemas.microsoft.com/office/drawing/2014/main" id="{B6F31133-3D83-4C09-B077-66AE166AD5D8}"/>
              </a:ext>
            </a:extLst>
          </p:cNvPr>
          <p:cNvCxnSpPr>
            <a:cxnSpLocks/>
          </p:cNvCxnSpPr>
          <p:nvPr/>
        </p:nvCxnSpPr>
        <p:spPr>
          <a:xfrm flipV="1">
            <a:off x="9231872" y="5769773"/>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98" name="Rectangle 31">
            <a:extLst>
              <a:ext uri="{FF2B5EF4-FFF2-40B4-BE49-F238E27FC236}">
                <a16:creationId xmlns:a16="http://schemas.microsoft.com/office/drawing/2014/main" id="{AA252C88-799B-4F47-A8D6-A7BF3C74F5EB}"/>
              </a:ext>
            </a:extLst>
          </p:cNvPr>
          <p:cNvSpPr/>
          <p:nvPr/>
        </p:nvSpPr>
        <p:spPr>
          <a:xfrm>
            <a:off x="9141248" y="685551"/>
            <a:ext cx="1636232" cy="369332"/>
          </a:xfrm>
          <a:prstGeom prst="rect">
            <a:avLst/>
          </a:prstGeom>
        </p:spPr>
        <p:txBody>
          <a:bodyPr wrap="square">
            <a:spAutoFit/>
          </a:bodyPr>
          <a:lstStyle/>
          <a:p>
            <a:pPr algn="ctr" eaLnBrk="1" fontAlgn="auto" hangingPunct="1">
              <a:spcBef>
                <a:spcPts val="0"/>
              </a:spcBef>
              <a:spcAft>
                <a:spcPts val="0"/>
              </a:spcAft>
              <a:defRPr/>
            </a:pPr>
            <a:r>
              <a:rPr lang="en-US" dirty="0">
                <a:solidFill>
                  <a:prstClr val="black"/>
                </a:solidFill>
                <a:ea typeface="+mn-ea"/>
                <a:cs typeface="Arial" panose="020B0604020202020204" pitchFamily="34" charset="0"/>
              </a:rPr>
              <a:t>Aperture</a:t>
            </a:r>
          </a:p>
        </p:txBody>
      </p:sp>
      <p:sp>
        <p:nvSpPr>
          <p:cNvPr id="99" name="Rectangle 31">
            <a:extLst>
              <a:ext uri="{FF2B5EF4-FFF2-40B4-BE49-F238E27FC236}">
                <a16:creationId xmlns:a16="http://schemas.microsoft.com/office/drawing/2014/main" id="{3B3D1B51-72A5-4247-8067-726A5AD68CAB}"/>
              </a:ext>
            </a:extLst>
          </p:cNvPr>
          <p:cNvSpPr/>
          <p:nvPr/>
        </p:nvSpPr>
        <p:spPr>
          <a:xfrm>
            <a:off x="7566043" y="434523"/>
            <a:ext cx="1636232" cy="369332"/>
          </a:xfrm>
          <a:prstGeom prst="rect">
            <a:avLst/>
          </a:prstGeom>
        </p:spPr>
        <p:txBody>
          <a:bodyPr wrap="square">
            <a:spAutoFit/>
          </a:bodyPr>
          <a:lstStyle/>
          <a:p>
            <a:pPr algn="ctr" eaLnBrk="1" fontAlgn="auto" hangingPunct="1">
              <a:spcBef>
                <a:spcPts val="0"/>
              </a:spcBef>
              <a:spcAft>
                <a:spcPts val="0"/>
              </a:spcAft>
              <a:defRPr/>
            </a:pPr>
            <a:r>
              <a:rPr lang="en-US" dirty="0">
                <a:solidFill>
                  <a:prstClr val="black"/>
                </a:solidFill>
                <a:ea typeface="+mn-ea"/>
                <a:cs typeface="Arial" panose="020B0604020202020204" pitchFamily="34" charset="0"/>
              </a:rPr>
              <a:t>manipulator</a:t>
            </a:r>
          </a:p>
        </p:txBody>
      </p:sp>
      <p:cxnSp>
        <p:nvCxnSpPr>
          <p:cNvPr id="3" name="Straight Arrow Connector 2">
            <a:extLst>
              <a:ext uri="{FF2B5EF4-FFF2-40B4-BE49-F238E27FC236}">
                <a16:creationId xmlns:a16="http://schemas.microsoft.com/office/drawing/2014/main" id="{9B0C7227-11E2-457C-B012-70158E6D1D98}"/>
              </a:ext>
            </a:extLst>
          </p:cNvPr>
          <p:cNvCxnSpPr>
            <a:cxnSpLocks/>
          </p:cNvCxnSpPr>
          <p:nvPr/>
        </p:nvCxnSpPr>
        <p:spPr>
          <a:xfrm flipH="1">
            <a:off x="10525067" y="2735946"/>
            <a:ext cx="634142" cy="186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93BDAD7-24C3-463B-A77D-8D22DDDBCF62}"/>
              </a:ext>
            </a:extLst>
          </p:cNvPr>
          <p:cNvCxnSpPr>
            <a:cxnSpLocks/>
            <a:stCxn id="98" idx="2"/>
          </p:cNvCxnSpPr>
          <p:nvPr/>
        </p:nvCxnSpPr>
        <p:spPr>
          <a:xfrm flipH="1">
            <a:off x="9300151" y="1054883"/>
            <a:ext cx="659213" cy="198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8E5DD057-C228-4FEF-AB4D-5243CC2C4D8D}"/>
              </a:ext>
            </a:extLst>
          </p:cNvPr>
          <p:cNvCxnSpPr>
            <a:cxnSpLocks/>
            <a:stCxn id="99" idx="2"/>
          </p:cNvCxnSpPr>
          <p:nvPr/>
        </p:nvCxnSpPr>
        <p:spPr>
          <a:xfrm flipH="1">
            <a:off x="7598001" y="803855"/>
            <a:ext cx="786158" cy="437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AF429E27-A4F7-4C14-B169-53207FC75E91}"/>
              </a:ext>
            </a:extLst>
          </p:cNvPr>
          <p:cNvSpPr txBox="1"/>
          <p:nvPr/>
        </p:nvSpPr>
        <p:spPr>
          <a:xfrm>
            <a:off x="3795735" y="1555490"/>
            <a:ext cx="957263" cy="338554"/>
          </a:xfrm>
          <a:prstGeom prst="rect">
            <a:avLst/>
          </a:prstGeom>
          <a:solidFill>
            <a:schemeClr val="bg1"/>
          </a:solidFill>
        </p:spPr>
        <p:txBody>
          <a:bodyPr wrap="square" rtlCol="0">
            <a:spAutoFit/>
          </a:bodyPr>
          <a:lstStyle/>
          <a:p>
            <a:pPr algn="ctr"/>
            <a:r>
              <a:rPr lang="de-DE" sz="1600" b="1" dirty="0">
                <a:latin typeface="+mj-lt"/>
              </a:rPr>
              <a:t>QCM</a:t>
            </a:r>
            <a:endParaRPr lang="en-GB" sz="1600" b="1" dirty="0">
              <a:latin typeface="+mj-lt"/>
            </a:endParaRPr>
          </a:p>
        </p:txBody>
      </p:sp>
      <p:cxnSp>
        <p:nvCxnSpPr>
          <p:cNvPr id="106" name="Straight Arrow Connector 105">
            <a:extLst>
              <a:ext uri="{FF2B5EF4-FFF2-40B4-BE49-F238E27FC236}">
                <a16:creationId xmlns:a16="http://schemas.microsoft.com/office/drawing/2014/main" id="{2B223EC1-D277-4177-9174-B97B53010A30}"/>
              </a:ext>
            </a:extLst>
          </p:cNvPr>
          <p:cNvCxnSpPr>
            <a:cxnSpLocks/>
          </p:cNvCxnSpPr>
          <p:nvPr/>
        </p:nvCxnSpPr>
        <p:spPr>
          <a:xfrm flipH="1">
            <a:off x="3244543" y="1886273"/>
            <a:ext cx="920885" cy="205478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89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3.7037E-7 L -0.00013 0.2375 " pathEditMode="relative" rAng="0" ptsTypes="AA">
                                      <p:cBhvr>
                                        <p:cTn id="6" dur="2000" fill="hold"/>
                                        <p:tgtEl>
                                          <p:spTgt spid="10"/>
                                        </p:tgtEl>
                                        <p:attrNameLst>
                                          <p:attrName>ppt_x</p:attrName>
                                          <p:attrName>ppt_y</p:attrName>
                                        </p:attrNameLst>
                                      </p:cBhvr>
                                      <p:rCtr x="-13" y="11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text, diagram, screenshot, plot&#10;&#10;Description automatically generated">
            <a:extLst>
              <a:ext uri="{FF2B5EF4-FFF2-40B4-BE49-F238E27FC236}">
                <a16:creationId xmlns:a16="http://schemas.microsoft.com/office/drawing/2014/main" id="{1BEF146F-8813-1B9D-F7D9-DF88A6F8EAE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12905" y="3862086"/>
            <a:ext cx="3211301" cy="2408475"/>
          </a:xfrm>
          <a:prstGeom prst="rect">
            <a:avLst/>
          </a:prstGeom>
        </p:spPr>
      </p:pic>
      <p:sp>
        <p:nvSpPr>
          <p:cNvPr id="104" name="Rectangle 103">
            <a:extLst>
              <a:ext uri="{FF2B5EF4-FFF2-40B4-BE49-F238E27FC236}">
                <a16:creationId xmlns:a16="http://schemas.microsoft.com/office/drawing/2014/main" id="{E9F24002-68F3-437B-B2E3-F2DA4848AFBE}"/>
              </a:ext>
            </a:extLst>
          </p:cNvPr>
          <p:cNvSpPr/>
          <p:nvPr/>
        </p:nvSpPr>
        <p:spPr>
          <a:xfrm>
            <a:off x="7393174" y="701172"/>
            <a:ext cx="110305" cy="1767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 name="Textplatzhalter 3">
            <a:extLst>
              <a:ext uri="{FF2B5EF4-FFF2-40B4-BE49-F238E27FC236}">
                <a16:creationId xmlns:a16="http://schemas.microsoft.com/office/drawing/2014/main" id="{2B442B37-7220-43D5-AEEC-11A3524DB2C9}"/>
              </a:ext>
            </a:extLst>
          </p:cNvPr>
          <p:cNvSpPr>
            <a:spLocks noGrp="1"/>
          </p:cNvSpPr>
          <p:nvPr>
            <p:ph type="body" sz="quarter" idx="13"/>
          </p:nvPr>
        </p:nvSpPr>
        <p:spPr>
          <a:xfrm>
            <a:off x="577849" y="288926"/>
            <a:ext cx="7020151" cy="260407"/>
          </a:xfrm>
        </p:spPr>
        <p:txBody>
          <a:bodyPr>
            <a:normAutofit lnSpcReduction="10000"/>
          </a:bodyPr>
          <a:lstStyle/>
          <a:p>
            <a:r>
              <a:rPr lang="en-US" sz="2000" dirty="0"/>
              <a:t>PREPARATION method and parameters</a:t>
            </a:r>
            <a:endParaRPr lang="de-DE" sz="2000" dirty="0"/>
          </a:p>
        </p:txBody>
      </p:sp>
      <p:sp>
        <p:nvSpPr>
          <p:cNvPr id="48" name="Right Brace 26">
            <a:extLst>
              <a:ext uri="{FF2B5EF4-FFF2-40B4-BE49-F238E27FC236}">
                <a16:creationId xmlns:a16="http://schemas.microsoft.com/office/drawing/2014/main" id="{0EEFC0F8-8B36-47AE-AEA5-0E95DC53C400}"/>
              </a:ext>
            </a:extLst>
          </p:cNvPr>
          <p:cNvSpPr/>
          <p:nvPr/>
        </p:nvSpPr>
        <p:spPr>
          <a:xfrm>
            <a:off x="10641981" y="3970139"/>
            <a:ext cx="270998" cy="1033689"/>
          </a:xfrm>
          <a:prstGeom prst="rightBrace">
            <a:avLst>
              <a:gd name="adj1" fmla="val 51661"/>
              <a:gd name="adj2" fmla="val 5000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dirty="0">
              <a:solidFill>
                <a:prstClr val="black"/>
              </a:solidFill>
              <a:cs typeface="Arial" panose="020B0604020202020204" pitchFamily="34" charset="0"/>
            </a:endParaRPr>
          </a:p>
        </p:txBody>
      </p:sp>
      <p:sp>
        <p:nvSpPr>
          <p:cNvPr id="49" name="Rectangle 31">
            <a:extLst>
              <a:ext uri="{FF2B5EF4-FFF2-40B4-BE49-F238E27FC236}">
                <a16:creationId xmlns:a16="http://schemas.microsoft.com/office/drawing/2014/main" id="{A3CDC27E-99A2-4B87-BCFA-DBAFCED18073}"/>
              </a:ext>
            </a:extLst>
          </p:cNvPr>
          <p:cNvSpPr/>
          <p:nvPr/>
        </p:nvSpPr>
        <p:spPr>
          <a:xfrm>
            <a:off x="10709818" y="4169501"/>
            <a:ext cx="1636232" cy="646331"/>
          </a:xfrm>
          <a:prstGeom prst="rect">
            <a:avLst/>
          </a:prstGeom>
        </p:spPr>
        <p:txBody>
          <a:bodyPr wrap="square">
            <a:spAutoFit/>
          </a:bodyPr>
          <a:lstStyle/>
          <a:p>
            <a:pPr algn="ctr" eaLnBrk="1" fontAlgn="auto" hangingPunct="1">
              <a:spcBef>
                <a:spcPts val="0"/>
              </a:spcBef>
              <a:spcAft>
                <a:spcPts val="0"/>
              </a:spcAft>
              <a:defRPr/>
            </a:pPr>
            <a:r>
              <a:rPr lang="en-US" dirty="0">
                <a:solidFill>
                  <a:prstClr val="black"/>
                </a:solidFill>
                <a:ea typeface="+mn-ea"/>
                <a:cs typeface="Arial" panose="020B0604020202020204" pitchFamily="34" charset="0"/>
              </a:rPr>
              <a:t> alkali dispensers</a:t>
            </a:r>
          </a:p>
        </p:txBody>
      </p:sp>
      <p:sp>
        <p:nvSpPr>
          <p:cNvPr id="50" name="Rectangle 7">
            <a:extLst>
              <a:ext uri="{FF2B5EF4-FFF2-40B4-BE49-F238E27FC236}">
                <a16:creationId xmlns:a16="http://schemas.microsoft.com/office/drawing/2014/main" id="{226A0BE9-717A-4848-AA75-836EBE424BC3}"/>
              </a:ext>
            </a:extLst>
          </p:cNvPr>
          <p:cNvSpPr/>
          <p:nvPr/>
        </p:nvSpPr>
        <p:spPr bwMode="auto">
          <a:xfrm>
            <a:off x="9677271" y="4518227"/>
            <a:ext cx="708025" cy="120650"/>
          </a:xfrm>
          <a:prstGeom prst="rect">
            <a:avLst/>
          </a:prstGeom>
          <a:solidFill>
            <a:srgbClr val="00B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sp>
        <p:nvSpPr>
          <p:cNvPr id="52" name="Rectangle 7">
            <a:extLst>
              <a:ext uri="{FF2B5EF4-FFF2-40B4-BE49-F238E27FC236}">
                <a16:creationId xmlns:a16="http://schemas.microsoft.com/office/drawing/2014/main" id="{B721AABD-8800-4F4E-B581-8C33325BE244}"/>
              </a:ext>
            </a:extLst>
          </p:cNvPr>
          <p:cNvSpPr/>
          <p:nvPr/>
        </p:nvSpPr>
        <p:spPr bwMode="auto">
          <a:xfrm>
            <a:off x="9677271" y="4302789"/>
            <a:ext cx="708025" cy="120650"/>
          </a:xfrm>
          <a:prstGeom prst="rect">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sp>
        <p:nvSpPr>
          <p:cNvPr id="68" name="Rectangle 7">
            <a:extLst>
              <a:ext uri="{FF2B5EF4-FFF2-40B4-BE49-F238E27FC236}">
                <a16:creationId xmlns:a16="http://schemas.microsoft.com/office/drawing/2014/main" id="{0DBABB61-7B92-47BA-BEEA-9AAC7AD4AC2D}"/>
              </a:ext>
            </a:extLst>
          </p:cNvPr>
          <p:cNvSpPr/>
          <p:nvPr/>
        </p:nvSpPr>
        <p:spPr bwMode="auto">
          <a:xfrm rot="5400000">
            <a:off x="8675476" y="1870047"/>
            <a:ext cx="1241409" cy="113137"/>
          </a:xfrm>
          <a:prstGeom prst="rect">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sp>
        <p:nvSpPr>
          <p:cNvPr id="69" name="Rectangle 7">
            <a:extLst>
              <a:ext uri="{FF2B5EF4-FFF2-40B4-BE49-F238E27FC236}">
                <a16:creationId xmlns:a16="http://schemas.microsoft.com/office/drawing/2014/main" id="{74E668E4-7E67-4516-BE9B-E3BD1A630FFF}"/>
              </a:ext>
            </a:extLst>
          </p:cNvPr>
          <p:cNvSpPr/>
          <p:nvPr/>
        </p:nvSpPr>
        <p:spPr bwMode="auto">
          <a:xfrm rot="5400000">
            <a:off x="8675476" y="3521711"/>
            <a:ext cx="1241408" cy="113137"/>
          </a:xfrm>
          <a:prstGeom prst="rect">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sp>
        <p:nvSpPr>
          <p:cNvPr id="70" name="Rectangle 7">
            <a:extLst>
              <a:ext uri="{FF2B5EF4-FFF2-40B4-BE49-F238E27FC236}">
                <a16:creationId xmlns:a16="http://schemas.microsoft.com/office/drawing/2014/main" id="{F9D56603-4940-4F11-AD73-3B3E13723405}"/>
              </a:ext>
            </a:extLst>
          </p:cNvPr>
          <p:cNvSpPr/>
          <p:nvPr/>
        </p:nvSpPr>
        <p:spPr bwMode="auto">
          <a:xfrm rot="5400000">
            <a:off x="8675475" y="5266441"/>
            <a:ext cx="1241409" cy="113137"/>
          </a:xfrm>
          <a:prstGeom prst="rect">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cxnSp>
        <p:nvCxnSpPr>
          <p:cNvPr id="71" name="Straight Connector 70">
            <a:extLst>
              <a:ext uri="{FF2B5EF4-FFF2-40B4-BE49-F238E27FC236}">
                <a16:creationId xmlns:a16="http://schemas.microsoft.com/office/drawing/2014/main" id="{A2EFBD41-11DB-4865-85B1-4301526AEBA4}"/>
              </a:ext>
            </a:extLst>
          </p:cNvPr>
          <p:cNvCxnSpPr>
            <a:cxnSpLocks/>
          </p:cNvCxnSpPr>
          <p:nvPr/>
        </p:nvCxnSpPr>
        <p:spPr>
          <a:xfrm>
            <a:off x="9239611" y="2447333"/>
            <a:ext cx="0" cy="67537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2" name="Straight Connector 71">
            <a:extLst>
              <a:ext uri="{FF2B5EF4-FFF2-40B4-BE49-F238E27FC236}">
                <a16:creationId xmlns:a16="http://schemas.microsoft.com/office/drawing/2014/main" id="{AB80E75D-BC07-40CF-A224-A3EFD2D72FB7}"/>
              </a:ext>
            </a:extLst>
          </p:cNvPr>
          <p:cNvCxnSpPr>
            <a:cxnSpLocks/>
          </p:cNvCxnSpPr>
          <p:nvPr/>
        </p:nvCxnSpPr>
        <p:spPr>
          <a:xfrm flipH="1">
            <a:off x="9352748" y="2401041"/>
            <a:ext cx="1" cy="78036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3" name="Straight Connector 72">
            <a:extLst>
              <a:ext uri="{FF2B5EF4-FFF2-40B4-BE49-F238E27FC236}">
                <a16:creationId xmlns:a16="http://schemas.microsoft.com/office/drawing/2014/main" id="{C3F17D72-B0D6-4FD2-A3E5-15B2A0019080}"/>
              </a:ext>
            </a:extLst>
          </p:cNvPr>
          <p:cNvCxnSpPr>
            <a:cxnSpLocks/>
          </p:cNvCxnSpPr>
          <p:nvPr/>
        </p:nvCxnSpPr>
        <p:spPr>
          <a:xfrm>
            <a:off x="9239611" y="4209346"/>
            <a:ext cx="0" cy="67537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4" name="Straight Connector 73">
            <a:extLst>
              <a:ext uri="{FF2B5EF4-FFF2-40B4-BE49-F238E27FC236}">
                <a16:creationId xmlns:a16="http://schemas.microsoft.com/office/drawing/2014/main" id="{FC81391C-9B80-4477-8757-AD6763BD529B}"/>
              </a:ext>
            </a:extLst>
          </p:cNvPr>
          <p:cNvCxnSpPr>
            <a:cxnSpLocks/>
          </p:cNvCxnSpPr>
          <p:nvPr/>
        </p:nvCxnSpPr>
        <p:spPr>
          <a:xfrm flipH="1">
            <a:off x="9352748" y="4163054"/>
            <a:ext cx="1" cy="78036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5" name="Straight Connector 74">
            <a:extLst>
              <a:ext uri="{FF2B5EF4-FFF2-40B4-BE49-F238E27FC236}">
                <a16:creationId xmlns:a16="http://schemas.microsoft.com/office/drawing/2014/main" id="{7FF063C1-7046-4F3D-B991-618DD2A8C7C8}"/>
              </a:ext>
            </a:extLst>
          </p:cNvPr>
          <p:cNvCxnSpPr>
            <a:cxnSpLocks/>
          </p:cNvCxnSpPr>
          <p:nvPr/>
        </p:nvCxnSpPr>
        <p:spPr>
          <a:xfrm flipV="1">
            <a:off x="9239611" y="1320160"/>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76" name="Straight Connector 75">
            <a:extLst>
              <a:ext uri="{FF2B5EF4-FFF2-40B4-BE49-F238E27FC236}">
                <a16:creationId xmlns:a16="http://schemas.microsoft.com/office/drawing/2014/main" id="{644F2D24-C8F9-4362-8856-304D70FBC1BE}"/>
              </a:ext>
            </a:extLst>
          </p:cNvPr>
          <p:cNvCxnSpPr>
            <a:cxnSpLocks/>
          </p:cNvCxnSpPr>
          <p:nvPr/>
        </p:nvCxnSpPr>
        <p:spPr>
          <a:xfrm flipV="1">
            <a:off x="9239611" y="1513259"/>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77" name="Straight Connector 76">
            <a:extLst>
              <a:ext uri="{FF2B5EF4-FFF2-40B4-BE49-F238E27FC236}">
                <a16:creationId xmlns:a16="http://schemas.microsoft.com/office/drawing/2014/main" id="{459695C1-9D52-4E29-95CE-1028364246B4}"/>
              </a:ext>
            </a:extLst>
          </p:cNvPr>
          <p:cNvCxnSpPr>
            <a:cxnSpLocks/>
          </p:cNvCxnSpPr>
          <p:nvPr/>
        </p:nvCxnSpPr>
        <p:spPr>
          <a:xfrm flipV="1">
            <a:off x="9239611" y="1712376"/>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78" name="Straight Connector 77">
            <a:extLst>
              <a:ext uri="{FF2B5EF4-FFF2-40B4-BE49-F238E27FC236}">
                <a16:creationId xmlns:a16="http://schemas.microsoft.com/office/drawing/2014/main" id="{AF007A1C-5300-4067-867A-61879DE135C0}"/>
              </a:ext>
            </a:extLst>
          </p:cNvPr>
          <p:cNvCxnSpPr>
            <a:cxnSpLocks/>
          </p:cNvCxnSpPr>
          <p:nvPr/>
        </p:nvCxnSpPr>
        <p:spPr>
          <a:xfrm flipV="1">
            <a:off x="9239611" y="1917503"/>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79" name="Straight Connector 78">
            <a:extLst>
              <a:ext uri="{FF2B5EF4-FFF2-40B4-BE49-F238E27FC236}">
                <a16:creationId xmlns:a16="http://schemas.microsoft.com/office/drawing/2014/main" id="{B2CE0E0C-A46A-4CBF-859A-41B82529C06D}"/>
              </a:ext>
            </a:extLst>
          </p:cNvPr>
          <p:cNvCxnSpPr>
            <a:cxnSpLocks/>
          </p:cNvCxnSpPr>
          <p:nvPr/>
        </p:nvCxnSpPr>
        <p:spPr>
          <a:xfrm flipV="1">
            <a:off x="9239610" y="2122630"/>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80" name="Straight Connector 79">
            <a:extLst>
              <a:ext uri="{FF2B5EF4-FFF2-40B4-BE49-F238E27FC236}">
                <a16:creationId xmlns:a16="http://schemas.microsoft.com/office/drawing/2014/main" id="{B28463C3-6A41-4819-9A31-A5FC0D730C61}"/>
              </a:ext>
            </a:extLst>
          </p:cNvPr>
          <p:cNvCxnSpPr>
            <a:cxnSpLocks/>
          </p:cNvCxnSpPr>
          <p:nvPr/>
        </p:nvCxnSpPr>
        <p:spPr>
          <a:xfrm flipV="1">
            <a:off x="9239612" y="2336525"/>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grpSp>
        <p:nvGrpSpPr>
          <p:cNvPr id="10" name="Group 9">
            <a:extLst>
              <a:ext uri="{FF2B5EF4-FFF2-40B4-BE49-F238E27FC236}">
                <a16:creationId xmlns:a16="http://schemas.microsoft.com/office/drawing/2014/main" id="{A160F7CD-93C6-4A28-AEF1-B66503639E1E}"/>
              </a:ext>
            </a:extLst>
          </p:cNvPr>
          <p:cNvGrpSpPr/>
          <p:nvPr/>
        </p:nvGrpSpPr>
        <p:grpSpPr>
          <a:xfrm>
            <a:off x="6819915" y="670693"/>
            <a:ext cx="1595085" cy="2797824"/>
            <a:chOff x="6819915" y="670693"/>
            <a:chExt cx="1595085" cy="2797824"/>
          </a:xfrm>
        </p:grpSpPr>
        <p:sp>
          <p:nvSpPr>
            <p:cNvPr id="67" name="Rectangle 66">
              <a:extLst>
                <a:ext uri="{FF2B5EF4-FFF2-40B4-BE49-F238E27FC236}">
                  <a16:creationId xmlns:a16="http://schemas.microsoft.com/office/drawing/2014/main" id="{34AE6B97-287E-4CF9-AE86-AADB713B674E}"/>
                </a:ext>
              </a:extLst>
            </p:cNvPr>
            <p:cNvSpPr/>
            <p:nvPr/>
          </p:nvSpPr>
          <p:spPr>
            <a:xfrm>
              <a:off x="7393448" y="670693"/>
              <a:ext cx="113136" cy="13981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5" name="Rectangle 9">
              <a:extLst>
                <a:ext uri="{FF2B5EF4-FFF2-40B4-BE49-F238E27FC236}">
                  <a16:creationId xmlns:a16="http://schemas.microsoft.com/office/drawing/2014/main" id="{83DEE50C-5CB8-4054-801F-34C039E067A4}"/>
                </a:ext>
              </a:extLst>
            </p:cNvPr>
            <p:cNvSpPr/>
            <p:nvPr/>
          </p:nvSpPr>
          <p:spPr bwMode="auto">
            <a:xfrm rot="5400000">
              <a:off x="6767064" y="2616240"/>
              <a:ext cx="1396797" cy="30775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a:p>
              <a:pPr algn="ctr" eaLnBrk="1" fontAlgn="auto" hangingPunct="1">
                <a:spcBef>
                  <a:spcPts val="0"/>
                </a:spcBef>
                <a:spcAft>
                  <a:spcPts val="0"/>
                </a:spcAft>
                <a:defRPr/>
              </a:pPr>
              <a:endParaRPr lang="en-US" sz="1600" dirty="0">
                <a:solidFill>
                  <a:schemeClr val="tx1"/>
                </a:solidFill>
                <a:cs typeface="Arial" panose="020B0604020202020204" pitchFamily="34" charset="0"/>
              </a:endParaRPr>
            </a:p>
          </p:txBody>
        </p:sp>
        <p:sp>
          <p:nvSpPr>
            <p:cNvPr id="46" name="Freeform: Shape 43">
              <a:extLst>
                <a:ext uri="{FF2B5EF4-FFF2-40B4-BE49-F238E27FC236}">
                  <a16:creationId xmlns:a16="http://schemas.microsoft.com/office/drawing/2014/main" id="{3D57DBA5-06F8-40FA-AAEE-89AB2B2D65D7}"/>
                </a:ext>
              </a:extLst>
            </p:cNvPr>
            <p:cNvSpPr/>
            <p:nvPr/>
          </p:nvSpPr>
          <p:spPr bwMode="auto">
            <a:xfrm rot="5400000">
              <a:off x="7224145" y="2673552"/>
              <a:ext cx="600075" cy="147637"/>
            </a:xfrm>
            <a:custGeom>
              <a:avLst/>
              <a:gdLst>
                <a:gd name="connsiteX0" fmla="*/ 0 w 6077712"/>
                <a:gd name="connsiteY0" fmla="*/ 1487428 h 1487428"/>
                <a:gd name="connsiteX1" fmla="*/ 762000 w 6077712"/>
                <a:gd name="connsiteY1" fmla="*/ 4 h 1487428"/>
                <a:gd name="connsiteX2" fmla="*/ 1517904 w 6077712"/>
                <a:gd name="connsiteY2" fmla="*/ 1469140 h 1487428"/>
                <a:gd name="connsiteX3" fmla="*/ 2279904 w 6077712"/>
                <a:gd name="connsiteY3" fmla="*/ 12196 h 1487428"/>
                <a:gd name="connsiteX4" fmla="*/ 3041904 w 6077712"/>
                <a:gd name="connsiteY4" fmla="*/ 1469140 h 1487428"/>
                <a:gd name="connsiteX5" fmla="*/ 3797808 w 6077712"/>
                <a:gd name="connsiteY5" fmla="*/ 6100 h 1487428"/>
                <a:gd name="connsiteX6" fmla="*/ 4559808 w 6077712"/>
                <a:gd name="connsiteY6" fmla="*/ 1444756 h 1487428"/>
                <a:gd name="connsiteX7" fmla="*/ 5321808 w 6077712"/>
                <a:gd name="connsiteY7" fmla="*/ 12196 h 1487428"/>
                <a:gd name="connsiteX8" fmla="*/ 6077712 w 6077712"/>
                <a:gd name="connsiteY8" fmla="*/ 1456948 h 148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7712" h="1487428">
                  <a:moveTo>
                    <a:pt x="0" y="1487428"/>
                  </a:moveTo>
                  <a:cubicBezTo>
                    <a:pt x="254508" y="745240"/>
                    <a:pt x="509016" y="3052"/>
                    <a:pt x="762000" y="4"/>
                  </a:cubicBezTo>
                  <a:cubicBezTo>
                    <a:pt x="1014984" y="-3044"/>
                    <a:pt x="1264920" y="1467108"/>
                    <a:pt x="1517904" y="1469140"/>
                  </a:cubicBezTo>
                  <a:cubicBezTo>
                    <a:pt x="1770888" y="1471172"/>
                    <a:pt x="2025904" y="12196"/>
                    <a:pt x="2279904" y="12196"/>
                  </a:cubicBezTo>
                  <a:cubicBezTo>
                    <a:pt x="2533904" y="12196"/>
                    <a:pt x="2788920" y="1470156"/>
                    <a:pt x="3041904" y="1469140"/>
                  </a:cubicBezTo>
                  <a:cubicBezTo>
                    <a:pt x="3294888" y="1468124"/>
                    <a:pt x="3544824" y="10164"/>
                    <a:pt x="3797808" y="6100"/>
                  </a:cubicBezTo>
                  <a:cubicBezTo>
                    <a:pt x="4050792" y="2036"/>
                    <a:pt x="4305808" y="1443740"/>
                    <a:pt x="4559808" y="1444756"/>
                  </a:cubicBezTo>
                  <a:cubicBezTo>
                    <a:pt x="4813808" y="1445772"/>
                    <a:pt x="5068824" y="10164"/>
                    <a:pt x="5321808" y="12196"/>
                  </a:cubicBezTo>
                  <a:cubicBezTo>
                    <a:pt x="5574792" y="14228"/>
                    <a:pt x="5826252" y="735588"/>
                    <a:pt x="6077712" y="1456948"/>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cs typeface="Arial" panose="020B0604020202020204" pitchFamily="34" charset="0"/>
              </a:endParaRPr>
            </a:p>
          </p:txBody>
        </p:sp>
        <p:sp>
          <p:nvSpPr>
            <p:cNvPr id="47" name="Rectangle 22">
              <a:extLst>
                <a:ext uri="{FF2B5EF4-FFF2-40B4-BE49-F238E27FC236}">
                  <a16:creationId xmlns:a16="http://schemas.microsoft.com/office/drawing/2014/main" id="{1430CA97-AFB7-4E7C-AAF6-0186BFF87F40}"/>
                </a:ext>
              </a:extLst>
            </p:cNvPr>
            <p:cNvSpPr/>
            <p:nvPr/>
          </p:nvSpPr>
          <p:spPr>
            <a:xfrm rot="16200000">
              <a:off x="7407867" y="2426928"/>
              <a:ext cx="600076" cy="713444"/>
            </a:xfrm>
            <a:prstGeom prst="rect">
              <a:avLst/>
            </a:prstGeom>
            <a:solidFill>
              <a:srgbClr val="FF0000">
                <a:alpha val="2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sp>
          <p:nvSpPr>
            <p:cNvPr id="51" name="Rectangle 15">
              <a:extLst>
                <a:ext uri="{FF2B5EF4-FFF2-40B4-BE49-F238E27FC236}">
                  <a16:creationId xmlns:a16="http://schemas.microsoft.com/office/drawing/2014/main" id="{79D137AE-9C2A-4112-A10D-E513994BDD92}"/>
                </a:ext>
              </a:extLst>
            </p:cNvPr>
            <p:cNvSpPr/>
            <p:nvPr/>
          </p:nvSpPr>
          <p:spPr>
            <a:xfrm rot="16200000">
              <a:off x="8188871" y="2740522"/>
              <a:ext cx="352570" cy="99689"/>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dirty="0">
                <a:solidFill>
                  <a:prstClr val="black"/>
                </a:solidFill>
                <a:cs typeface="Arial" panose="020B0604020202020204" pitchFamily="34" charset="0"/>
              </a:endParaRPr>
            </a:p>
          </p:txBody>
        </p:sp>
        <p:sp>
          <p:nvSpPr>
            <p:cNvPr id="66" name="Rectangle 14">
              <a:extLst>
                <a:ext uri="{FF2B5EF4-FFF2-40B4-BE49-F238E27FC236}">
                  <a16:creationId xmlns:a16="http://schemas.microsoft.com/office/drawing/2014/main" id="{DC83D1FF-72A5-4D03-9A41-74B303DA22E5}"/>
                </a:ext>
              </a:extLst>
            </p:cNvPr>
            <p:cNvSpPr/>
            <p:nvPr/>
          </p:nvSpPr>
          <p:spPr>
            <a:xfrm rot="16200000">
              <a:off x="7681255" y="2421700"/>
              <a:ext cx="588643" cy="712468"/>
            </a:xfrm>
            <a:prstGeom prst="rect">
              <a:avLst/>
            </a:prstGeom>
            <a:solidFill>
              <a:srgbClr val="FFC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cs typeface="Arial" panose="020B0604020202020204" pitchFamily="34" charset="0"/>
                </a:rPr>
                <a:t>Mo</a:t>
              </a:r>
            </a:p>
          </p:txBody>
        </p:sp>
        <p:sp>
          <p:nvSpPr>
            <p:cNvPr id="81" name="Arrow: Up-Down 80">
              <a:extLst>
                <a:ext uri="{FF2B5EF4-FFF2-40B4-BE49-F238E27FC236}">
                  <a16:creationId xmlns:a16="http://schemas.microsoft.com/office/drawing/2014/main" id="{4DD6D6C2-EBE7-4AC5-AEE8-F373D62E2391}"/>
                </a:ext>
              </a:extLst>
            </p:cNvPr>
            <p:cNvSpPr/>
            <p:nvPr/>
          </p:nvSpPr>
          <p:spPr>
            <a:xfrm>
              <a:off x="6819915" y="2284117"/>
              <a:ext cx="211935" cy="821142"/>
            </a:xfrm>
            <a:prstGeom prst="up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82" name="Rectangle 7">
            <a:extLst>
              <a:ext uri="{FF2B5EF4-FFF2-40B4-BE49-F238E27FC236}">
                <a16:creationId xmlns:a16="http://schemas.microsoft.com/office/drawing/2014/main" id="{C5AD7361-695A-42AC-AE9D-BB195CDB99E3}"/>
              </a:ext>
            </a:extLst>
          </p:cNvPr>
          <p:cNvSpPr/>
          <p:nvPr/>
        </p:nvSpPr>
        <p:spPr bwMode="auto">
          <a:xfrm>
            <a:off x="9696404" y="2678540"/>
            <a:ext cx="708025" cy="120650"/>
          </a:xfrm>
          <a:prstGeom prst="rect">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prstClr val="black"/>
              </a:solidFill>
              <a:cs typeface="Arial" panose="020B0604020202020204" pitchFamily="34" charset="0"/>
            </a:endParaRPr>
          </a:p>
        </p:txBody>
      </p:sp>
      <p:sp>
        <p:nvSpPr>
          <p:cNvPr id="83" name="Rectangle 31">
            <a:extLst>
              <a:ext uri="{FF2B5EF4-FFF2-40B4-BE49-F238E27FC236}">
                <a16:creationId xmlns:a16="http://schemas.microsoft.com/office/drawing/2014/main" id="{D7241487-7BB2-44AC-99D9-3F5E7C699DEF}"/>
              </a:ext>
            </a:extLst>
          </p:cNvPr>
          <p:cNvSpPr/>
          <p:nvPr/>
        </p:nvSpPr>
        <p:spPr>
          <a:xfrm>
            <a:off x="10955053" y="2415699"/>
            <a:ext cx="1186050" cy="646331"/>
          </a:xfrm>
          <a:prstGeom prst="rect">
            <a:avLst/>
          </a:prstGeom>
        </p:spPr>
        <p:txBody>
          <a:bodyPr wrap="square">
            <a:spAutoFit/>
          </a:bodyPr>
          <a:lstStyle/>
          <a:p>
            <a:pPr algn="ctr" eaLnBrk="1" fontAlgn="auto" hangingPunct="1">
              <a:spcBef>
                <a:spcPts val="0"/>
              </a:spcBef>
              <a:spcAft>
                <a:spcPts val="0"/>
              </a:spcAft>
              <a:defRPr/>
            </a:pPr>
            <a:r>
              <a:rPr lang="en-US" dirty="0">
                <a:solidFill>
                  <a:prstClr val="black"/>
                </a:solidFill>
                <a:ea typeface="+mn-ea"/>
                <a:cs typeface="Arial" panose="020B0604020202020204" pitchFamily="34" charset="0"/>
              </a:rPr>
              <a:t> Sb</a:t>
            </a:r>
          </a:p>
          <a:p>
            <a:pPr algn="ctr" eaLnBrk="1" fontAlgn="auto" hangingPunct="1">
              <a:spcBef>
                <a:spcPts val="0"/>
              </a:spcBef>
              <a:spcAft>
                <a:spcPts val="0"/>
              </a:spcAft>
              <a:defRPr/>
            </a:pPr>
            <a:r>
              <a:rPr lang="en-US" dirty="0">
                <a:solidFill>
                  <a:prstClr val="black"/>
                </a:solidFill>
                <a:cs typeface="Arial" panose="020B0604020202020204" pitchFamily="34" charset="0"/>
              </a:rPr>
              <a:t>source</a:t>
            </a:r>
            <a:endParaRPr lang="en-US" dirty="0">
              <a:solidFill>
                <a:prstClr val="black"/>
              </a:solidFill>
              <a:ea typeface="+mn-ea"/>
              <a:cs typeface="Arial" panose="020B0604020202020204" pitchFamily="34" charset="0"/>
            </a:endParaRPr>
          </a:p>
        </p:txBody>
      </p:sp>
      <p:cxnSp>
        <p:nvCxnSpPr>
          <p:cNvPr id="42" name="Straight Connector 41">
            <a:extLst>
              <a:ext uri="{FF2B5EF4-FFF2-40B4-BE49-F238E27FC236}">
                <a16:creationId xmlns:a16="http://schemas.microsoft.com/office/drawing/2014/main" id="{FCFFF5DE-4772-4919-AC4C-EFB04B44887D}"/>
              </a:ext>
            </a:extLst>
          </p:cNvPr>
          <p:cNvCxnSpPr>
            <a:cxnSpLocks/>
          </p:cNvCxnSpPr>
          <p:nvPr/>
        </p:nvCxnSpPr>
        <p:spPr>
          <a:xfrm flipV="1">
            <a:off x="9239610" y="3002729"/>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FC27D3C6-B5B3-43DB-B8D0-C1A1BB46E5C2}"/>
              </a:ext>
            </a:extLst>
          </p:cNvPr>
          <p:cNvCxnSpPr>
            <a:cxnSpLocks/>
          </p:cNvCxnSpPr>
          <p:nvPr/>
        </p:nvCxnSpPr>
        <p:spPr>
          <a:xfrm flipV="1">
            <a:off x="9239610" y="3195828"/>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B331C1F3-ED8D-4394-B243-4553E427EB4F}"/>
              </a:ext>
            </a:extLst>
          </p:cNvPr>
          <p:cNvCxnSpPr>
            <a:cxnSpLocks/>
          </p:cNvCxnSpPr>
          <p:nvPr/>
        </p:nvCxnSpPr>
        <p:spPr>
          <a:xfrm flipV="1">
            <a:off x="9239610" y="3394945"/>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20ED2275-B455-4B8B-983F-81A7D0375343}"/>
              </a:ext>
            </a:extLst>
          </p:cNvPr>
          <p:cNvCxnSpPr>
            <a:cxnSpLocks/>
          </p:cNvCxnSpPr>
          <p:nvPr/>
        </p:nvCxnSpPr>
        <p:spPr>
          <a:xfrm flipV="1">
            <a:off x="9239610" y="3600072"/>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84" name="Straight Connector 83">
            <a:extLst>
              <a:ext uri="{FF2B5EF4-FFF2-40B4-BE49-F238E27FC236}">
                <a16:creationId xmlns:a16="http://schemas.microsoft.com/office/drawing/2014/main" id="{713B52F9-4DFB-49AD-9844-3B6316CDD088}"/>
              </a:ext>
            </a:extLst>
          </p:cNvPr>
          <p:cNvCxnSpPr>
            <a:cxnSpLocks/>
          </p:cNvCxnSpPr>
          <p:nvPr/>
        </p:nvCxnSpPr>
        <p:spPr>
          <a:xfrm flipV="1">
            <a:off x="9239609" y="3805199"/>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85" name="Straight Connector 84">
            <a:extLst>
              <a:ext uri="{FF2B5EF4-FFF2-40B4-BE49-F238E27FC236}">
                <a16:creationId xmlns:a16="http://schemas.microsoft.com/office/drawing/2014/main" id="{C47597C2-3840-4E85-BD0B-B3CFACF08A6B}"/>
              </a:ext>
            </a:extLst>
          </p:cNvPr>
          <p:cNvCxnSpPr>
            <a:cxnSpLocks/>
          </p:cNvCxnSpPr>
          <p:nvPr/>
        </p:nvCxnSpPr>
        <p:spPr>
          <a:xfrm flipV="1">
            <a:off x="9239611" y="4019094"/>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92" name="Straight Connector 91">
            <a:extLst>
              <a:ext uri="{FF2B5EF4-FFF2-40B4-BE49-F238E27FC236}">
                <a16:creationId xmlns:a16="http://schemas.microsoft.com/office/drawing/2014/main" id="{1A6EF0EB-45CA-4755-97E6-8F70171608C1}"/>
              </a:ext>
            </a:extLst>
          </p:cNvPr>
          <p:cNvCxnSpPr>
            <a:cxnSpLocks/>
          </p:cNvCxnSpPr>
          <p:nvPr/>
        </p:nvCxnSpPr>
        <p:spPr>
          <a:xfrm flipV="1">
            <a:off x="9231871" y="4753408"/>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93" name="Straight Connector 92">
            <a:extLst>
              <a:ext uri="{FF2B5EF4-FFF2-40B4-BE49-F238E27FC236}">
                <a16:creationId xmlns:a16="http://schemas.microsoft.com/office/drawing/2014/main" id="{843AB11F-A3C6-4C12-95C3-D1938B9387D6}"/>
              </a:ext>
            </a:extLst>
          </p:cNvPr>
          <p:cNvCxnSpPr>
            <a:cxnSpLocks/>
          </p:cNvCxnSpPr>
          <p:nvPr/>
        </p:nvCxnSpPr>
        <p:spPr>
          <a:xfrm flipV="1">
            <a:off x="9231871" y="4946507"/>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94" name="Straight Connector 93">
            <a:extLst>
              <a:ext uri="{FF2B5EF4-FFF2-40B4-BE49-F238E27FC236}">
                <a16:creationId xmlns:a16="http://schemas.microsoft.com/office/drawing/2014/main" id="{E0E3C1BC-99ED-40F6-B0E1-ADF0AC094B8E}"/>
              </a:ext>
            </a:extLst>
          </p:cNvPr>
          <p:cNvCxnSpPr>
            <a:cxnSpLocks/>
          </p:cNvCxnSpPr>
          <p:nvPr/>
        </p:nvCxnSpPr>
        <p:spPr>
          <a:xfrm flipV="1">
            <a:off x="9231871" y="5145624"/>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95" name="Straight Connector 94">
            <a:extLst>
              <a:ext uri="{FF2B5EF4-FFF2-40B4-BE49-F238E27FC236}">
                <a16:creationId xmlns:a16="http://schemas.microsoft.com/office/drawing/2014/main" id="{F215CACD-6424-471C-94BE-6B040704E953}"/>
              </a:ext>
            </a:extLst>
          </p:cNvPr>
          <p:cNvCxnSpPr>
            <a:cxnSpLocks/>
          </p:cNvCxnSpPr>
          <p:nvPr/>
        </p:nvCxnSpPr>
        <p:spPr>
          <a:xfrm flipV="1">
            <a:off x="9231871" y="5350751"/>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96" name="Straight Connector 95">
            <a:extLst>
              <a:ext uri="{FF2B5EF4-FFF2-40B4-BE49-F238E27FC236}">
                <a16:creationId xmlns:a16="http://schemas.microsoft.com/office/drawing/2014/main" id="{F1643A15-280D-4C5F-A554-BFE0977DD5B4}"/>
              </a:ext>
            </a:extLst>
          </p:cNvPr>
          <p:cNvCxnSpPr>
            <a:cxnSpLocks/>
          </p:cNvCxnSpPr>
          <p:nvPr/>
        </p:nvCxnSpPr>
        <p:spPr>
          <a:xfrm flipV="1">
            <a:off x="9231870" y="5555878"/>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97" name="Straight Connector 96">
            <a:extLst>
              <a:ext uri="{FF2B5EF4-FFF2-40B4-BE49-F238E27FC236}">
                <a16:creationId xmlns:a16="http://schemas.microsoft.com/office/drawing/2014/main" id="{B6F31133-3D83-4C09-B077-66AE166AD5D8}"/>
              </a:ext>
            </a:extLst>
          </p:cNvPr>
          <p:cNvCxnSpPr>
            <a:cxnSpLocks/>
          </p:cNvCxnSpPr>
          <p:nvPr/>
        </p:nvCxnSpPr>
        <p:spPr>
          <a:xfrm flipV="1">
            <a:off x="9231872" y="5769773"/>
            <a:ext cx="113137" cy="99237"/>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98" name="Rectangle 31">
            <a:extLst>
              <a:ext uri="{FF2B5EF4-FFF2-40B4-BE49-F238E27FC236}">
                <a16:creationId xmlns:a16="http://schemas.microsoft.com/office/drawing/2014/main" id="{AA252C88-799B-4F47-A8D6-A7BF3C74F5EB}"/>
              </a:ext>
            </a:extLst>
          </p:cNvPr>
          <p:cNvSpPr/>
          <p:nvPr/>
        </p:nvSpPr>
        <p:spPr>
          <a:xfrm>
            <a:off x="9141248" y="685551"/>
            <a:ext cx="1636232" cy="369332"/>
          </a:xfrm>
          <a:prstGeom prst="rect">
            <a:avLst/>
          </a:prstGeom>
        </p:spPr>
        <p:txBody>
          <a:bodyPr wrap="square">
            <a:spAutoFit/>
          </a:bodyPr>
          <a:lstStyle/>
          <a:p>
            <a:pPr algn="ctr" eaLnBrk="1" fontAlgn="auto" hangingPunct="1">
              <a:spcBef>
                <a:spcPts val="0"/>
              </a:spcBef>
              <a:spcAft>
                <a:spcPts val="0"/>
              </a:spcAft>
              <a:defRPr/>
            </a:pPr>
            <a:r>
              <a:rPr lang="en-US" dirty="0">
                <a:solidFill>
                  <a:prstClr val="black"/>
                </a:solidFill>
                <a:ea typeface="+mn-ea"/>
                <a:cs typeface="Arial" panose="020B0604020202020204" pitchFamily="34" charset="0"/>
              </a:rPr>
              <a:t>Aperture</a:t>
            </a:r>
          </a:p>
        </p:txBody>
      </p:sp>
      <p:sp>
        <p:nvSpPr>
          <p:cNvPr id="99" name="Rectangle 31">
            <a:extLst>
              <a:ext uri="{FF2B5EF4-FFF2-40B4-BE49-F238E27FC236}">
                <a16:creationId xmlns:a16="http://schemas.microsoft.com/office/drawing/2014/main" id="{3B3D1B51-72A5-4247-8067-726A5AD68CAB}"/>
              </a:ext>
            </a:extLst>
          </p:cNvPr>
          <p:cNvSpPr/>
          <p:nvPr/>
        </p:nvSpPr>
        <p:spPr>
          <a:xfrm>
            <a:off x="7566043" y="434523"/>
            <a:ext cx="1636232" cy="369332"/>
          </a:xfrm>
          <a:prstGeom prst="rect">
            <a:avLst/>
          </a:prstGeom>
        </p:spPr>
        <p:txBody>
          <a:bodyPr wrap="square">
            <a:spAutoFit/>
          </a:bodyPr>
          <a:lstStyle/>
          <a:p>
            <a:pPr algn="ctr" eaLnBrk="1" fontAlgn="auto" hangingPunct="1">
              <a:spcBef>
                <a:spcPts val="0"/>
              </a:spcBef>
              <a:spcAft>
                <a:spcPts val="0"/>
              </a:spcAft>
              <a:defRPr/>
            </a:pPr>
            <a:r>
              <a:rPr lang="en-US" dirty="0">
                <a:solidFill>
                  <a:prstClr val="black"/>
                </a:solidFill>
                <a:ea typeface="+mn-ea"/>
                <a:cs typeface="Arial" panose="020B0604020202020204" pitchFamily="34" charset="0"/>
              </a:rPr>
              <a:t>manipulator</a:t>
            </a:r>
          </a:p>
        </p:txBody>
      </p:sp>
      <p:cxnSp>
        <p:nvCxnSpPr>
          <p:cNvPr id="3" name="Straight Arrow Connector 2">
            <a:extLst>
              <a:ext uri="{FF2B5EF4-FFF2-40B4-BE49-F238E27FC236}">
                <a16:creationId xmlns:a16="http://schemas.microsoft.com/office/drawing/2014/main" id="{9B0C7227-11E2-457C-B012-70158E6D1D98}"/>
              </a:ext>
            </a:extLst>
          </p:cNvPr>
          <p:cNvCxnSpPr>
            <a:cxnSpLocks/>
          </p:cNvCxnSpPr>
          <p:nvPr/>
        </p:nvCxnSpPr>
        <p:spPr>
          <a:xfrm flipH="1">
            <a:off x="10525067" y="2735946"/>
            <a:ext cx="634142" cy="186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93BDAD7-24C3-463B-A77D-8D22DDDBCF62}"/>
              </a:ext>
            </a:extLst>
          </p:cNvPr>
          <p:cNvCxnSpPr>
            <a:cxnSpLocks/>
            <a:stCxn id="98" idx="2"/>
          </p:cNvCxnSpPr>
          <p:nvPr/>
        </p:nvCxnSpPr>
        <p:spPr>
          <a:xfrm flipH="1">
            <a:off x="9300151" y="1054883"/>
            <a:ext cx="659213" cy="198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8E5DD057-C228-4FEF-AB4D-5243CC2C4D8D}"/>
              </a:ext>
            </a:extLst>
          </p:cNvPr>
          <p:cNvCxnSpPr>
            <a:cxnSpLocks/>
            <a:stCxn id="99" idx="2"/>
          </p:cNvCxnSpPr>
          <p:nvPr/>
        </p:nvCxnSpPr>
        <p:spPr>
          <a:xfrm flipH="1">
            <a:off x="7598001" y="803855"/>
            <a:ext cx="786158" cy="437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95FFF856-0491-C473-C2FA-6BD5394865D3}"/>
              </a:ext>
            </a:extLst>
          </p:cNvPr>
          <p:cNvSpPr/>
          <p:nvPr/>
        </p:nvSpPr>
        <p:spPr>
          <a:xfrm>
            <a:off x="5816925" y="3816783"/>
            <a:ext cx="3211301" cy="2513639"/>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TextBox 6">
            <a:extLst>
              <a:ext uri="{FF2B5EF4-FFF2-40B4-BE49-F238E27FC236}">
                <a16:creationId xmlns:a16="http://schemas.microsoft.com/office/drawing/2014/main" id="{2E536AE0-204A-FDDD-04F8-381F7230E00F}"/>
              </a:ext>
            </a:extLst>
          </p:cNvPr>
          <p:cNvSpPr txBox="1"/>
          <p:nvPr/>
        </p:nvSpPr>
        <p:spPr>
          <a:xfrm>
            <a:off x="5925099" y="3877428"/>
            <a:ext cx="3155825" cy="2308324"/>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solidFill>
                  <a:schemeClr val="tx2"/>
                </a:solidFill>
              </a:rPr>
              <a:t>Deposition parameters control</a:t>
            </a:r>
          </a:p>
          <a:p>
            <a:pPr marL="285750" indent="-285750">
              <a:buFont typeface="Wingdings" panose="05000000000000000000" pitchFamily="2" charset="2"/>
              <a:buChar char="q"/>
            </a:pPr>
            <a:endParaRPr lang="en-US" sz="1600" dirty="0">
              <a:solidFill>
                <a:schemeClr val="tx2"/>
              </a:solidFill>
            </a:endParaRPr>
          </a:p>
          <a:p>
            <a:pPr marL="285750" indent="-285750">
              <a:buFont typeface="Arial" panose="020B0604020202020204" pitchFamily="34" charset="0"/>
              <a:buChar char="•"/>
            </a:pPr>
            <a:r>
              <a:rPr lang="en-US" sz="1600" dirty="0"/>
              <a:t>Sample temperature</a:t>
            </a:r>
          </a:p>
          <a:p>
            <a:pPr marL="285750" indent="-285750">
              <a:buFont typeface="Arial" panose="020B0604020202020204" pitchFamily="34" charset="0"/>
              <a:buChar char="•"/>
            </a:pPr>
            <a:r>
              <a:rPr lang="en-US" sz="1600" dirty="0"/>
              <a:t>Deposition duration – controlled by photocurrent measurement  </a:t>
            </a:r>
          </a:p>
          <a:p>
            <a:pPr marL="285750" indent="-285750">
              <a:buFont typeface="Arial" panose="020B0604020202020204" pitchFamily="34" charset="0"/>
              <a:buChar char="•"/>
            </a:pPr>
            <a:r>
              <a:rPr lang="en-US" sz="1600" dirty="0"/>
              <a:t>Deposition rate of alkalis – </a:t>
            </a:r>
            <a:r>
              <a:rPr lang="en-US" sz="1600" dirty="0">
                <a:solidFill>
                  <a:srgbClr val="FF0000"/>
                </a:solidFill>
              </a:rPr>
              <a:t>dispenser current</a:t>
            </a:r>
          </a:p>
          <a:p>
            <a:pPr marL="285750" indent="-285750">
              <a:buFont typeface="Arial" panose="020B0604020202020204" pitchFamily="34" charset="0"/>
              <a:buChar char="•"/>
            </a:pPr>
            <a:r>
              <a:rPr lang="en-US" altLang="zh-CN" sz="1600" dirty="0"/>
              <a:t>O</a:t>
            </a:r>
            <a:r>
              <a:rPr lang="en-US" sz="1600" dirty="0"/>
              <a:t>ther influencing factors: partial pressure of O</a:t>
            </a:r>
            <a:r>
              <a:rPr lang="en-US" sz="1200" dirty="0"/>
              <a:t>2,</a:t>
            </a:r>
            <a:r>
              <a:rPr lang="en-US" sz="1600" dirty="0"/>
              <a:t>H</a:t>
            </a:r>
            <a:r>
              <a:rPr lang="en-US" sz="1200" dirty="0"/>
              <a:t>2</a:t>
            </a:r>
            <a:r>
              <a:rPr lang="en-US" sz="1600" dirty="0"/>
              <a:t>O…</a:t>
            </a:r>
          </a:p>
        </p:txBody>
      </p:sp>
      <p:sp>
        <p:nvSpPr>
          <p:cNvPr id="2" name="Rectangle: Rounded Corners 1">
            <a:extLst>
              <a:ext uri="{FF2B5EF4-FFF2-40B4-BE49-F238E27FC236}">
                <a16:creationId xmlns:a16="http://schemas.microsoft.com/office/drawing/2014/main" id="{097E7848-9FB6-1EFC-8A19-1143E60349A7}"/>
              </a:ext>
            </a:extLst>
          </p:cNvPr>
          <p:cNvSpPr/>
          <p:nvPr/>
        </p:nvSpPr>
        <p:spPr>
          <a:xfrm>
            <a:off x="742431" y="659851"/>
            <a:ext cx="3712796" cy="517235"/>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Deposition of 40nm Sb at 90 °C</a:t>
            </a:r>
            <a:endParaRPr lang="en-DE" dirty="0"/>
          </a:p>
        </p:txBody>
      </p:sp>
      <p:sp>
        <p:nvSpPr>
          <p:cNvPr id="5" name="Arrow: Right 4">
            <a:extLst>
              <a:ext uri="{FF2B5EF4-FFF2-40B4-BE49-F238E27FC236}">
                <a16:creationId xmlns:a16="http://schemas.microsoft.com/office/drawing/2014/main" id="{15FABF29-F9C4-C5D5-0BF6-AC90DDDC1AD2}"/>
              </a:ext>
            </a:extLst>
          </p:cNvPr>
          <p:cNvSpPr/>
          <p:nvPr/>
        </p:nvSpPr>
        <p:spPr>
          <a:xfrm rot="5400000">
            <a:off x="3946768" y="1481024"/>
            <a:ext cx="379106" cy="65063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DE"/>
          </a:p>
        </p:txBody>
      </p:sp>
      <p:sp>
        <p:nvSpPr>
          <p:cNvPr id="8" name="Rectangle: Rounded Corners 7">
            <a:extLst>
              <a:ext uri="{FF2B5EF4-FFF2-40B4-BE49-F238E27FC236}">
                <a16:creationId xmlns:a16="http://schemas.microsoft.com/office/drawing/2014/main" id="{E0D16408-0B69-622D-33DF-62E157BDC7CB}"/>
              </a:ext>
            </a:extLst>
          </p:cNvPr>
          <p:cNvSpPr/>
          <p:nvPr/>
        </p:nvSpPr>
        <p:spPr>
          <a:xfrm>
            <a:off x="2987826" y="2219837"/>
            <a:ext cx="2145694" cy="1358442"/>
          </a:xfrm>
          <a:prstGeom prst="roundRect">
            <a:avLst/>
          </a:prstGeom>
          <a:solidFill>
            <a:srgbClr val="FF9900"/>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Deposition of K and Na at around </a:t>
            </a:r>
            <a:r>
              <a:rPr lang="en-US" b="1" dirty="0"/>
              <a:t>130-150 °C</a:t>
            </a:r>
            <a:r>
              <a:rPr lang="en-US" dirty="0"/>
              <a:t> until QE reaches peak</a:t>
            </a:r>
            <a:endParaRPr lang="en-DE" dirty="0"/>
          </a:p>
        </p:txBody>
      </p:sp>
      <p:sp>
        <p:nvSpPr>
          <p:cNvPr id="9" name="TextBox 8">
            <a:extLst>
              <a:ext uri="{FF2B5EF4-FFF2-40B4-BE49-F238E27FC236}">
                <a16:creationId xmlns:a16="http://schemas.microsoft.com/office/drawing/2014/main" id="{F24B0B39-0491-9333-A338-BFAC03BE227B}"/>
              </a:ext>
            </a:extLst>
          </p:cNvPr>
          <p:cNvSpPr txBox="1"/>
          <p:nvPr/>
        </p:nvSpPr>
        <p:spPr>
          <a:xfrm>
            <a:off x="3465028" y="3645584"/>
            <a:ext cx="1108380" cy="369332"/>
          </a:xfrm>
          <a:prstGeom prst="rect">
            <a:avLst/>
          </a:prstGeom>
          <a:noFill/>
        </p:spPr>
        <p:txBody>
          <a:bodyPr wrap="none" rtlCol="0">
            <a:spAutoFit/>
          </a:bodyPr>
          <a:lstStyle/>
          <a:p>
            <a:r>
              <a:rPr lang="en-US" dirty="0"/>
              <a:t>Method 2</a:t>
            </a:r>
            <a:endParaRPr lang="en-DE" dirty="0"/>
          </a:p>
        </p:txBody>
      </p:sp>
      <p:sp>
        <p:nvSpPr>
          <p:cNvPr id="12" name="Arrow: Right 11">
            <a:extLst>
              <a:ext uri="{FF2B5EF4-FFF2-40B4-BE49-F238E27FC236}">
                <a16:creationId xmlns:a16="http://schemas.microsoft.com/office/drawing/2014/main" id="{86463E8A-B460-D71E-6985-5C10845212D2}"/>
              </a:ext>
            </a:extLst>
          </p:cNvPr>
          <p:cNvSpPr/>
          <p:nvPr/>
        </p:nvSpPr>
        <p:spPr>
          <a:xfrm rot="5400000">
            <a:off x="1149083" y="1111345"/>
            <a:ext cx="379106" cy="65063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DE"/>
          </a:p>
        </p:txBody>
      </p:sp>
      <p:sp>
        <p:nvSpPr>
          <p:cNvPr id="13" name="Rectangle: Rounded Corners 12">
            <a:extLst>
              <a:ext uri="{FF2B5EF4-FFF2-40B4-BE49-F238E27FC236}">
                <a16:creationId xmlns:a16="http://schemas.microsoft.com/office/drawing/2014/main" id="{5B6D4E30-B642-8DC4-30D6-F357847DB62B}"/>
              </a:ext>
            </a:extLst>
          </p:cNvPr>
          <p:cNvSpPr/>
          <p:nvPr/>
        </p:nvSpPr>
        <p:spPr>
          <a:xfrm>
            <a:off x="225870" y="3245446"/>
            <a:ext cx="2487035" cy="1184048"/>
          </a:xfrm>
          <a:prstGeom prst="roundRect">
            <a:avLst/>
          </a:prstGeom>
          <a:solidFill>
            <a:srgbClr val="FF9900"/>
          </a:solidFill>
          <a:ln w="57150">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Deposition of Na and K at around 130 °C to 150 °C until QE reaches peak</a:t>
            </a:r>
            <a:endParaRPr lang="en-DE" dirty="0"/>
          </a:p>
        </p:txBody>
      </p:sp>
      <p:sp>
        <p:nvSpPr>
          <p:cNvPr id="14" name="TextBox 13">
            <a:extLst>
              <a:ext uri="{FF2B5EF4-FFF2-40B4-BE49-F238E27FC236}">
                <a16:creationId xmlns:a16="http://schemas.microsoft.com/office/drawing/2014/main" id="{BCCB64DF-212F-33E9-E0AB-C2E3356086E6}"/>
              </a:ext>
            </a:extLst>
          </p:cNvPr>
          <p:cNvSpPr txBox="1"/>
          <p:nvPr/>
        </p:nvSpPr>
        <p:spPr>
          <a:xfrm>
            <a:off x="-95652" y="4531706"/>
            <a:ext cx="2942644" cy="369332"/>
          </a:xfrm>
          <a:prstGeom prst="rect">
            <a:avLst/>
          </a:prstGeom>
          <a:noFill/>
        </p:spPr>
        <p:txBody>
          <a:bodyPr wrap="square" rtlCol="0">
            <a:spAutoFit/>
          </a:bodyPr>
          <a:lstStyle/>
          <a:p>
            <a:pPr algn="ctr"/>
            <a:r>
              <a:rPr lang="en-US" dirty="0"/>
              <a:t>Method 1</a:t>
            </a:r>
          </a:p>
        </p:txBody>
      </p:sp>
      <p:sp>
        <p:nvSpPr>
          <p:cNvPr id="15" name="Arrow: Right 14">
            <a:extLst>
              <a:ext uri="{FF2B5EF4-FFF2-40B4-BE49-F238E27FC236}">
                <a16:creationId xmlns:a16="http://schemas.microsoft.com/office/drawing/2014/main" id="{F9467203-14B5-4F38-8B4D-C6C7015312A2}"/>
              </a:ext>
            </a:extLst>
          </p:cNvPr>
          <p:cNvSpPr/>
          <p:nvPr/>
        </p:nvSpPr>
        <p:spPr>
          <a:xfrm rot="5400000">
            <a:off x="1111877" y="2473875"/>
            <a:ext cx="379106" cy="650631"/>
          </a:xfrm>
          <a:prstGeom prst="rightArrow">
            <a:avLst/>
          </a:prstGeom>
          <a:solidFill>
            <a:srgbClr val="FFC000"/>
          </a:solid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DE"/>
          </a:p>
        </p:txBody>
      </p:sp>
      <p:sp>
        <p:nvSpPr>
          <p:cNvPr id="16" name="Rectangle: Rounded Corners 15">
            <a:extLst>
              <a:ext uri="{FF2B5EF4-FFF2-40B4-BE49-F238E27FC236}">
                <a16:creationId xmlns:a16="http://schemas.microsoft.com/office/drawing/2014/main" id="{9DAD35F9-E6C8-25D9-D9CD-6193ED2F1D30}"/>
              </a:ext>
            </a:extLst>
          </p:cNvPr>
          <p:cNvSpPr/>
          <p:nvPr/>
        </p:nvSpPr>
        <p:spPr>
          <a:xfrm>
            <a:off x="187277" y="1732088"/>
            <a:ext cx="2564049" cy="782010"/>
          </a:xfrm>
          <a:prstGeom prst="roundRect">
            <a:avLst/>
          </a:prstGeom>
          <a:solidFill>
            <a:schemeClr val="accent3">
              <a:lumMod val="50000"/>
            </a:schemeClr>
          </a:solidFill>
          <a:ln w="762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Deposition of K at 90 °C for 180 min</a:t>
            </a:r>
            <a:endParaRPr lang="en-DE" dirty="0"/>
          </a:p>
        </p:txBody>
      </p:sp>
      <p:sp>
        <p:nvSpPr>
          <p:cNvPr id="22" name="TextBox 21">
            <a:extLst>
              <a:ext uri="{FF2B5EF4-FFF2-40B4-BE49-F238E27FC236}">
                <a16:creationId xmlns:a16="http://schemas.microsoft.com/office/drawing/2014/main" id="{61DEA611-AED9-912C-A489-88489C8D1A21}"/>
              </a:ext>
            </a:extLst>
          </p:cNvPr>
          <p:cNvSpPr txBox="1"/>
          <p:nvPr/>
        </p:nvSpPr>
        <p:spPr>
          <a:xfrm>
            <a:off x="2804067" y="6210064"/>
            <a:ext cx="2942644" cy="276999"/>
          </a:xfrm>
          <a:prstGeom prst="rect">
            <a:avLst/>
          </a:prstGeom>
          <a:noFill/>
        </p:spPr>
        <p:txBody>
          <a:bodyPr wrap="square" rtlCol="0">
            <a:spAutoFit/>
          </a:bodyPr>
          <a:lstStyle/>
          <a:p>
            <a:pPr algn="ctr"/>
            <a:r>
              <a:rPr lang="en-US" sz="1200" b="1" dirty="0"/>
              <a:t>QE curve of several Na-K-Sb photocathodes</a:t>
            </a:r>
            <a:endParaRPr lang="en-DE" sz="1200" b="1" dirty="0"/>
          </a:p>
        </p:txBody>
      </p:sp>
    </p:spTree>
    <p:extLst>
      <p:ext uri="{BB962C8B-B14F-4D97-AF65-F5344CB8AC3E}">
        <p14:creationId xmlns:p14="http://schemas.microsoft.com/office/powerpoint/2010/main" val="3203414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17F8AF-234F-C352-1DE1-999659A5F085}"/>
              </a:ext>
            </a:extLst>
          </p:cNvPr>
          <p:cNvPicPr>
            <a:picLocks noChangeAspect="1"/>
          </p:cNvPicPr>
          <p:nvPr/>
        </p:nvPicPr>
        <p:blipFill>
          <a:blip r:embed="rId3"/>
          <a:stretch>
            <a:fillRect/>
          </a:stretch>
        </p:blipFill>
        <p:spPr>
          <a:xfrm>
            <a:off x="3641238" y="907525"/>
            <a:ext cx="8375439" cy="5283392"/>
          </a:xfrm>
          <a:prstGeom prst="rect">
            <a:avLst/>
          </a:prstGeom>
        </p:spPr>
      </p:pic>
      <p:sp>
        <p:nvSpPr>
          <p:cNvPr id="6" name="TextBox 5">
            <a:extLst>
              <a:ext uri="{FF2B5EF4-FFF2-40B4-BE49-F238E27FC236}">
                <a16:creationId xmlns:a16="http://schemas.microsoft.com/office/drawing/2014/main" id="{5A635E88-A48F-4D0A-70C4-2A646851B8DB}"/>
              </a:ext>
            </a:extLst>
          </p:cNvPr>
          <p:cNvSpPr txBox="1"/>
          <p:nvPr/>
        </p:nvSpPr>
        <p:spPr>
          <a:xfrm>
            <a:off x="4629684" y="991106"/>
            <a:ext cx="6329359" cy="183833"/>
          </a:xfrm>
          <a:prstGeom prst="rect">
            <a:avLst/>
          </a:prstGeom>
          <a:solidFill>
            <a:srgbClr val="0070C0"/>
          </a:solidFill>
        </p:spPr>
        <p:txBody>
          <a:bodyPr wrap="square" rtlCol="0">
            <a:spAutoFit/>
          </a:bodyPr>
          <a:lstStyle/>
          <a:p>
            <a:pPr algn="ctr">
              <a:lnSpc>
                <a:spcPct val="50000"/>
              </a:lnSpc>
            </a:pPr>
            <a:r>
              <a:rPr lang="en-US" sz="1000" b="1" dirty="0">
                <a:solidFill>
                  <a:schemeClr val="bg1"/>
                </a:solidFill>
                <a:latin typeface="Arial Black" panose="020B0A04020102020204" pitchFamily="34" charset="0"/>
              </a:rPr>
              <a:t>K dispenser on</a:t>
            </a:r>
            <a:endParaRPr lang="en-DE" sz="1000" b="1" dirty="0">
              <a:solidFill>
                <a:schemeClr val="bg1"/>
              </a:solidFill>
              <a:latin typeface="Arial Black" panose="020B0A04020102020204" pitchFamily="34" charset="0"/>
            </a:endParaRPr>
          </a:p>
        </p:txBody>
      </p:sp>
      <p:sp>
        <p:nvSpPr>
          <p:cNvPr id="7" name="TextBox 6">
            <a:extLst>
              <a:ext uri="{FF2B5EF4-FFF2-40B4-BE49-F238E27FC236}">
                <a16:creationId xmlns:a16="http://schemas.microsoft.com/office/drawing/2014/main" id="{BF50C481-C1A8-F85E-0629-427F4F129A09}"/>
              </a:ext>
            </a:extLst>
          </p:cNvPr>
          <p:cNvSpPr txBox="1"/>
          <p:nvPr/>
        </p:nvSpPr>
        <p:spPr>
          <a:xfrm>
            <a:off x="6527590" y="815608"/>
            <a:ext cx="3132384" cy="183833"/>
          </a:xfrm>
          <a:prstGeom prst="rect">
            <a:avLst/>
          </a:prstGeom>
          <a:solidFill>
            <a:srgbClr val="FFC000"/>
          </a:solidFill>
        </p:spPr>
        <p:txBody>
          <a:bodyPr wrap="square" rtlCol="0">
            <a:spAutoFit/>
          </a:bodyPr>
          <a:lstStyle/>
          <a:p>
            <a:pPr algn="ctr">
              <a:lnSpc>
                <a:spcPct val="50000"/>
              </a:lnSpc>
            </a:pPr>
            <a:r>
              <a:rPr lang="en-US" sz="1000" b="1" dirty="0">
                <a:solidFill>
                  <a:schemeClr val="bg1"/>
                </a:solidFill>
                <a:latin typeface="Arial Black" panose="020B0A04020102020204" pitchFamily="34" charset="0"/>
              </a:rPr>
              <a:t>Na dispenser on (40mins)</a:t>
            </a:r>
            <a:endParaRPr lang="en-DE" sz="1000" b="1" dirty="0">
              <a:solidFill>
                <a:schemeClr val="bg1"/>
              </a:solidFill>
              <a:latin typeface="Arial Black" panose="020B0A04020102020204" pitchFamily="34" charset="0"/>
            </a:endParaRPr>
          </a:p>
        </p:txBody>
      </p:sp>
      <p:cxnSp>
        <p:nvCxnSpPr>
          <p:cNvPr id="8" name="Straight Connector 7">
            <a:extLst>
              <a:ext uri="{FF2B5EF4-FFF2-40B4-BE49-F238E27FC236}">
                <a16:creationId xmlns:a16="http://schemas.microsoft.com/office/drawing/2014/main" id="{917BEB06-2C54-5E23-3ACF-66B59690BCDB}"/>
              </a:ext>
            </a:extLst>
          </p:cNvPr>
          <p:cNvCxnSpPr>
            <a:cxnSpLocks/>
          </p:cNvCxnSpPr>
          <p:nvPr/>
        </p:nvCxnSpPr>
        <p:spPr>
          <a:xfrm>
            <a:off x="6527591" y="1096441"/>
            <a:ext cx="0" cy="4310398"/>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C5A884-BEFC-4E31-E938-CD6D9A020257}"/>
              </a:ext>
            </a:extLst>
          </p:cNvPr>
          <p:cNvCxnSpPr>
            <a:cxnSpLocks/>
          </p:cNvCxnSpPr>
          <p:nvPr/>
        </p:nvCxnSpPr>
        <p:spPr>
          <a:xfrm>
            <a:off x="9659974" y="1145210"/>
            <a:ext cx="0" cy="4310398"/>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785AE74-8A82-1F13-53B0-8E29403BC41C}"/>
              </a:ext>
            </a:extLst>
          </p:cNvPr>
          <p:cNvCxnSpPr>
            <a:cxnSpLocks/>
          </p:cNvCxnSpPr>
          <p:nvPr/>
        </p:nvCxnSpPr>
        <p:spPr>
          <a:xfrm>
            <a:off x="8356257" y="1174939"/>
            <a:ext cx="0" cy="4310398"/>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13BC5FA3-0381-E70C-C6C7-9BEFAEF72BD0}"/>
              </a:ext>
            </a:extLst>
          </p:cNvPr>
          <p:cNvGraphicFramePr>
            <a:graphicFrameLocks noGrp="1"/>
          </p:cNvGraphicFramePr>
          <p:nvPr>
            <p:extLst>
              <p:ext uri="{D42A27DB-BD31-4B8C-83A1-F6EECF244321}">
                <p14:modId xmlns:p14="http://schemas.microsoft.com/office/powerpoint/2010/main" val="3894410826"/>
              </p:ext>
            </p:extLst>
          </p:nvPr>
        </p:nvGraphicFramePr>
        <p:xfrm>
          <a:off x="4829591" y="2540319"/>
          <a:ext cx="4585809" cy="750570"/>
        </p:xfrm>
        <a:graphic>
          <a:graphicData uri="http://schemas.openxmlformats.org/drawingml/2006/table">
            <a:tbl>
              <a:tblPr>
                <a:tableStyleId>{8EC20E35-A176-4012-BC5E-935CFFF8708E}</a:tableStyleId>
              </a:tblPr>
              <a:tblGrid>
                <a:gridCol w="657573">
                  <a:extLst>
                    <a:ext uri="{9D8B030D-6E8A-4147-A177-3AD203B41FA5}">
                      <a16:colId xmlns:a16="http://schemas.microsoft.com/office/drawing/2014/main" val="3397027015"/>
                    </a:ext>
                  </a:extLst>
                </a:gridCol>
                <a:gridCol w="1130736">
                  <a:extLst>
                    <a:ext uri="{9D8B030D-6E8A-4147-A177-3AD203B41FA5}">
                      <a16:colId xmlns:a16="http://schemas.microsoft.com/office/drawing/2014/main" val="1675258046"/>
                    </a:ext>
                  </a:extLst>
                </a:gridCol>
                <a:gridCol w="729361">
                  <a:extLst>
                    <a:ext uri="{9D8B030D-6E8A-4147-A177-3AD203B41FA5}">
                      <a16:colId xmlns:a16="http://schemas.microsoft.com/office/drawing/2014/main" val="934998442"/>
                    </a:ext>
                  </a:extLst>
                </a:gridCol>
                <a:gridCol w="594289">
                  <a:extLst>
                    <a:ext uri="{9D8B030D-6E8A-4147-A177-3AD203B41FA5}">
                      <a16:colId xmlns:a16="http://schemas.microsoft.com/office/drawing/2014/main" val="1476984840"/>
                    </a:ext>
                  </a:extLst>
                </a:gridCol>
                <a:gridCol w="540955">
                  <a:extLst>
                    <a:ext uri="{9D8B030D-6E8A-4147-A177-3AD203B41FA5}">
                      <a16:colId xmlns:a16="http://schemas.microsoft.com/office/drawing/2014/main" val="2423578338"/>
                    </a:ext>
                  </a:extLst>
                </a:gridCol>
                <a:gridCol w="932895">
                  <a:extLst>
                    <a:ext uri="{9D8B030D-6E8A-4147-A177-3AD203B41FA5}">
                      <a16:colId xmlns:a16="http://schemas.microsoft.com/office/drawing/2014/main" val="1540964529"/>
                    </a:ext>
                  </a:extLst>
                </a:gridCol>
              </a:tblGrid>
              <a:tr h="231842">
                <a:tc rowSpan="2">
                  <a:txBody>
                    <a:bodyPr/>
                    <a:lstStyle/>
                    <a:p>
                      <a:pPr algn="ctr" fontAlgn="b"/>
                      <a:endParaRPr lang="en-DE" sz="1600" b="0" i="0" u="none" strike="noStrike" dirty="0">
                        <a:solidFill>
                          <a:srgbClr val="000000"/>
                        </a:solidFill>
                        <a:effectLst/>
                        <a:latin typeface="+mn-lt"/>
                      </a:endParaRPr>
                    </a:p>
                  </a:txBody>
                  <a:tcPr marL="6350" marR="6350" marT="635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fontAlgn="b"/>
                      <a:r>
                        <a:rPr lang="en-US" sz="1600" u="none" strike="noStrike" dirty="0">
                          <a:effectLst/>
                          <a:latin typeface="+mn-lt"/>
                        </a:rPr>
                        <a:t>QE</a:t>
                      </a:r>
                      <a:r>
                        <a:rPr lang="en-US" sz="1600" b="0" i="0" u="none" strike="noStrike" dirty="0">
                          <a:solidFill>
                            <a:srgbClr val="000000"/>
                          </a:solidFill>
                          <a:effectLst/>
                          <a:latin typeface="+mn-lt"/>
                        </a:rPr>
                        <a:t> at 515 nm</a:t>
                      </a:r>
                      <a:endParaRPr lang="en-US" sz="1600" u="none" strike="noStrike" dirty="0">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4">
                  <a:txBody>
                    <a:bodyPr/>
                    <a:lstStyle/>
                    <a:p>
                      <a:pPr algn="ctr" fontAlgn="b"/>
                      <a:r>
                        <a:rPr lang="en-US" sz="1600" u="none" strike="noStrike" dirty="0">
                          <a:effectLst/>
                          <a:latin typeface="+mn-lt"/>
                        </a:rPr>
                        <a:t>XPS stoichiometry content</a:t>
                      </a:r>
                      <a:endParaRPr lang="en-US" sz="1600" b="0" i="0" u="none" strike="noStrike" dirty="0">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hMerge="1">
                  <a:txBody>
                    <a:bodyPr/>
                    <a:lstStyle/>
                    <a:p>
                      <a:endParaRPr lang="en-DE"/>
                    </a:p>
                  </a:txBody>
                  <a:tcPr/>
                </a:tc>
                <a:tc hMerge="1">
                  <a:txBody>
                    <a:bodyPr/>
                    <a:lstStyle/>
                    <a:p>
                      <a:endParaRPr lang="en-DE"/>
                    </a:p>
                  </a:txBody>
                  <a:tcPr/>
                </a:tc>
                <a:tc hMerge="1">
                  <a:txBody>
                    <a:bodyPr/>
                    <a:lstStyle/>
                    <a:p>
                      <a:endParaRPr lang="en-DE"/>
                    </a:p>
                  </a:txBody>
                  <a:tcPr/>
                </a:tc>
                <a:extLst>
                  <a:ext uri="{0D108BD9-81ED-4DB2-BD59-A6C34878D82A}">
                    <a16:rowId xmlns:a16="http://schemas.microsoft.com/office/drawing/2014/main" val="3671694572"/>
                  </a:ext>
                </a:extLst>
              </a:tr>
              <a:tr h="231842">
                <a:tc vMerge="1">
                  <a:txBody>
                    <a:bodyPr/>
                    <a:lstStyle/>
                    <a:p>
                      <a:endParaRPr lang="en-DE"/>
                    </a:p>
                  </a:txBody>
                  <a:tcPr/>
                </a:tc>
                <a:tc vMerge="1">
                  <a:txBody>
                    <a:bodyPr/>
                    <a:lstStyle/>
                    <a:p>
                      <a:pPr algn="ctr" fontAlgn="b"/>
                      <a:r>
                        <a:rPr lang="en-US" sz="2000" u="none" strike="noStrike" dirty="0">
                          <a:effectLst/>
                          <a:latin typeface="+mn-lt"/>
                        </a:rPr>
                        <a:t>QE</a:t>
                      </a:r>
                      <a:endParaRPr lang="en-US" sz="2000" b="0" i="0" u="none" strike="noStrike" dirty="0">
                        <a:solidFill>
                          <a:srgbClr val="000000"/>
                        </a:solidFill>
                        <a:effectLst/>
                        <a:latin typeface="+mn-lt"/>
                      </a:endParaRPr>
                    </a:p>
                  </a:txBody>
                  <a:tcPr marL="6350" marR="6350" marT="6350"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Na</a:t>
                      </a:r>
                      <a:endParaRPr lang="en-US"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K</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a:t>
                      </a:r>
                      <a:r>
                        <a:rPr lang="en-US" sz="1600" u="none" strike="noStrike" dirty="0" err="1">
                          <a:effectLst/>
                          <a:latin typeface="+mn-lt"/>
                        </a:rPr>
                        <a:t>Na+K</a:t>
                      </a:r>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505582"/>
                  </a:ext>
                </a:extLst>
              </a:tr>
              <a:tr h="231842">
                <a:tc>
                  <a:txBody>
                    <a:bodyPr/>
                    <a:lstStyle/>
                    <a:p>
                      <a:pPr algn="ctr" fontAlgn="b"/>
                      <a:r>
                        <a:rPr lang="en-US" sz="1600" b="0" i="0" u="none" strike="noStrike" dirty="0">
                          <a:solidFill>
                            <a:srgbClr val="000000"/>
                          </a:solidFill>
                          <a:effectLst/>
                          <a:latin typeface="+mn-lt"/>
                        </a:rPr>
                        <a:t>WH13</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t"/>
                      <a:r>
                        <a:rPr lang="en-US" sz="1600" b="0" i="0" u="none" strike="noStrike" dirty="0">
                          <a:solidFill>
                            <a:srgbClr val="000000"/>
                          </a:solidFill>
                          <a:effectLst/>
                          <a:latin typeface="+mn-lt"/>
                        </a:rPr>
                        <a:t>1.3%</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FF0000"/>
                          </a:solidFill>
                          <a:effectLst/>
                          <a:latin typeface="+mn-lt"/>
                        </a:rPr>
                        <a:t>2.0</a:t>
                      </a:r>
                      <a:endParaRPr lang="en-DE" sz="1600" b="0" i="0" u="none" strike="noStrike" dirty="0">
                        <a:solidFill>
                          <a:srgbClr val="FF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0.9</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2.8</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02463138"/>
                  </a:ext>
                </a:extLst>
              </a:tr>
            </a:tbl>
          </a:graphicData>
        </a:graphic>
      </p:graphicFrame>
      <p:sp>
        <p:nvSpPr>
          <p:cNvPr id="4" name="Textplatzhalter 3">
            <a:extLst>
              <a:ext uri="{FF2B5EF4-FFF2-40B4-BE49-F238E27FC236}">
                <a16:creationId xmlns:a16="http://schemas.microsoft.com/office/drawing/2014/main" id="{2B442B37-7220-43D5-AEEC-11A3524DB2C9}"/>
              </a:ext>
            </a:extLst>
          </p:cNvPr>
          <p:cNvSpPr>
            <a:spLocks noGrp="1"/>
          </p:cNvSpPr>
          <p:nvPr>
            <p:ph type="body" sz="quarter" idx="13"/>
          </p:nvPr>
        </p:nvSpPr>
        <p:spPr>
          <a:xfrm>
            <a:off x="577849" y="288926"/>
            <a:ext cx="7020151" cy="260407"/>
          </a:xfrm>
        </p:spPr>
        <p:txBody>
          <a:bodyPr>
            <a:normAutofit lnSpcReduction="10000"/>
          </a:bodyPr>
          <a:lstStyle/>
          <a:p>
            <a:r>
              <a:rPr lang="en-US" sz="2000" dirty="0"/>
              <a:t>PREPARATION method and parameters</a:t>
            </a:r>
            <a:endParaRPr lang="de-DE" sz="2000" dirty="0"/>
          </a:p>
        </p:txBody>
      </p:sp>
      <p:sp>
        <p:nvSpPr>
          <p:cNvPr id="2" name="Rectangle: Rounded Corners 1">
            <a:extLst>
              <a:ext uri="{FF2B5EF4-FFF2-40B4-BE49-F238E27FC236}">
                <a16:creationId xmlns:a16="http://schemas.microsoft.com/office/drawing/2014/main" id="{097E7848-9FB6-1EFC-8A19-1143E60349A7}"/>
              </a:ext>
            </a:extLst>
          </p:cNvPr>
          <p:cNvSpPr/>
          <p:nvPr/>
        </p:nvSpPr>
        <p:spPr>
          <a:xfrm>
            <a:off x="725398" y="1135688"/>
            <a:ext cx="3712796" cy="517235"/>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Deposition of 40nm Sb at 90 °C</a:t>
            </a:r>
            <a:endParaRPr lang="en-DE" dirty="0"/>
          </a:p>
        </p:txBody>
      </p:sp>
      <p:sp>
        <p:nvSpPr>
          <p:cNvPr id="12" name="Arrow: Right 11">
            <a:extLst>
              <a:ext uri="{FF2B5EF4-FFF2-40B4-BE49-F238E27FC236}">
                <a16:creationId xmlns:a16="http://schemas.microsoft.com/office/drawing/2014/main" id="{86463E8A-B460-D71E-6985-5C10845212D2}"/>
              </a:ext>
            </a:extLst>
          </p:cNvPr>
          <p:cNvSpPr/>
          <p:nvPr/>
        </p:nvSpPr>
        <p:spPr>
          <a:xfrm rot="5400000">
            <a:off x="2392242" y="1676429"/>
            <a:ext cx="379106" cy="65063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DE"/>
          </a:p>
        </p:txBody>
      </p:sp>
      <p:sp>
        <p:nvSpPr>
          <p:cNvPr id="13" name="Rectangle: Rounded Corners 12">
            <a:extLst>
              <a:ext uri="{FF2B5EF4-FFF2-40B4-BE49-F238E27FC236}">
                <a16:creationId xmlns:a16="http://schemas.microsoft.com/office/drawing/2014/main" id="{5B6D4E30-B642-8DC4-30D6-F357847DB62B}"/>
              </a:ext>
            </a:extLst>
          </p:cNvPr>
          <p:cNvSpPr/>
          <p:nvPr/>
        </p:nvSpPr>
        <p:spPr>
          <a:xfrm>
            <a:off x="1303414" y="3806867"/>
            <a:ext cx="2487035" cy="1184048"/>
          </a:xfrm>
          <a:prstGeom prst="roundRect">
            <a:avLst/>
          </a:prstGeom>
          <a:solidFill>
            <a:srgbClr val="FF9900"/>
          </a:solidFill>
          <a:ln w="57150">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Deposition of Na and K at around 130 °C to 150 °C until QE reaches peak</a:t>
            </a:r>
            <a:endParaRPr lang="en-DE" dirty="0"/>
          </a:p>
        </p:txBody>
      </p:sp>
      <p:sp>
        <p:nvSpPr>
          <p:cNvPr id="15" name="Arrow: Right 14">
            <a:extLst>
              <a:ext uri="{FF2B5EF4-FFF2-40B4-BE49-F238E27FC236}">
                <a16:creationId xmlns:a16="http://schemas.microsoft.com/office/drawing/2014/main" id="{F9467203-14B5-4F38-8B4D-C6C7015312A2}"/>
              </a:ext>
            </a:extLst>
          </p:cNvPr>
          <p:cNvSpPr/>
          <p:nvPr/>
        </p:nvSpPr>
        <p:spPr>
          <a:xfrm rot="5400000">
            <a:off x="2392241" y="3115878"/>
            <a:ext cx="379106" cy="650631"/>
          </a:xfrm>
          <a:prstGeom prst="rightArrow">
            <a:avLst/>
          </a:prstGeom>
          <a:solidFill>
            <a:srgbClr val="FFC000"/>
          </a:solid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DE"/>
          </a:p>
        </p:txBody>
      </p:sp>
      <p:sp>
        <p:nvSpPr>
          <p:cNvPr id="16" name="Rectangle: Rounded Corners 15">
            <a:extLst>
              <a:ext uri="{FF2B5EF4-FFF2-40B4-BE49-F238E27FC236}">
                <a16:creationId xmlns:a16="http://schemas.microsoft.com/office/drawing/2014/main" id="{9DAD35F9-E6C8-25D9-D9CD-6193ED2F1D30}"/>
              </a:ext>
            </a:extLst>
          </p:cNvPr>
          <p:cNvSpPr/>
          <p:nvPr/>
        </p:nvSpPr>
        <p:spPr>
          <a:xfrm>
            <a:off x="1264821" y="2293509"/>
            <a:ext cx="2564049" cy="782010"/>
          </a:xfrm>
          <a:prstGeom prst="roundRect">
            <a:avLst/>
          </a:prstGeom>
          <a:solidFill>
            <a:schemeClr val="accent3">
              <a:lumMod val="50000"/>
            </a:schemeClr>
          </a:solidFill>
          <a:ln w="762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Deposition of K at 90 °C to 130 °C for 180 min</a:t>
            </a:r>
            <a:endParaRPr lang="en-DE" dirty="0"/>
          </a:p>
        </p:txBody>
      </p:sp>
      <p:sp>
        <p:nvSpPr>
          <p:cNvPr id="64" name="TextBox 63">
            <a:extLst>
              <a:ext uri="{FF2B5EF4-FFF2-40B4-BE49-F238E27FC236}">
                <a16:creationId xmlns:a16="http://schemas.microsoft.com/office/drawing/2014/main" id="{3EDC92D2-FE66-CFC9-DF95-604FAEFAFDE1}"/>
              </a:ext>
            </a:extLst>
          </p:cNvPr>
          <p:cNvSpPr txBox="1"/>
          <p:nvPr/>
        </p:nvSpPr>
        <p:spPr>
          <a:xfrm>
            <a:off x="6263568" y="6065972"/>
            <a:ext cx="2942644" cy="369332"/>
          </a:xfrm>
          <a:prstGeom prst="rect">
            <a:avLst/>
          </a:prstGeom>
          <a:noFill/>
        </p:spPr>
        <p:txBody>
          <a:bodyPr wrap="square" rtlCol="0">
            <a:spAutoFit/>
          </a:bodyPr>
          <a:lstStyle/>
          <a:p>
            <a:pPr algn="ctr"/>
            <a:r>
              <a:rPr lang="en-US" dirty="0"/>
              <a:t>Growth of WH13 Na-K-Sb</a:t>
            </a:r>
            <a:endParaRPr lang="en-DE" dirty="0"/>
          </a:p>
        </p:txBody>
      </p:sp>
      <p:sp>
        <p:nvSpPr>
          <p:cNvPr id="3" name="TextBox 2">
            <a:extLst>
              <a:ext uri="{FF2B5EF4-FFF2-40B4-BE49-F238E27FC236}">
                <a16:creationId xmlns:a16="http://schemas.microsoft.com/office/drawing/2014/main" id="{ED2DE326-D9D3-321A-B707-41FAAC26D971}"/>
              </a:ext>
            </a:extLst>
          </p:cNvPr>
          <p:cNvSpPr txBox="1"/>
          <p:nvPr/>
        </p:nvSpPr>
        <p:spPr>
          <a:xfrm>
            <a:off x="1075523" y="5455608"/>
            <a:ext cx="2942644" cy="369332"/>
          </a:xfrm>
          <a:prstGeom prst="rect">
            <a:avLst/>
          </a:prstGeom>
          <a:noFill/>
        </p:spPr>
        <p:txBody>
          <a:bodyPr wrap="square" rtlCol="0">
            <a:spAutoFit/>
          </a:bodyPr>
          <a:lstStyle/>
          <a:p>
            <a:pPr algn="ctr"/>
            <a:r>
              <a:rPr lang="en-US" dirty="0"/>
              <a:t>Method 1</a:t>
            </a:r>
          </a:p>
        </p:txBody>
      </p:sp>
      <p:sp>
        <p:nvSpPr>
          <p:cNvPr id="20" name="Oval 19">
            <a:extLst>
              <a:ext uri="{FF2B5EF4-FFF2-40B4-BE49-F238E27FC236}">
                <a16:creationId xmlns:a16="http://schemas.microsoft.com/office/drawing/2014/main" id="{F712AF97-505A-60EF-89B9-43E6F9F2106C}"/>
              </a:ext>
            </a:extLst>
          </p:cNvPr>
          <p:cNvSpPr/>
          <p:nvPr/>
        </p:nvSpPr>
        <p:spPr>
          <a:xfrm rot="3243284">
            <a:off x="9212913" y="3629908"/>
            <a:ext cx="461036" cy="4591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 name="TextBox 20">
            <a:extLst>
              <a:ext uri="{FF2B5EF4-FFF2-40B4-BE49-F238E27FC236}">
                <a16:creationId xmlns:a16="http://schemas.microsoft.com/office/drawing/2014/main" id="{F6789832-BB26-9CA3-2B23-5511CA5EF1BA}"/>
              </a:ext>
            </a:extLst>
          </p:cNvPr>
          <p:cNvSpPr txBox="1"/>
          <p:nvPr/>
        </p:nvSpPr>
        <p:spPr>
          <a:xfrm>
            <a:off x="8865416" y="4608371"/>
            <a:ext cx="2942644" cy="830997"/>
          </a:xfrm>
          <a:prstGeom prst="rect">
            <a:avLst/>
          </a:prstGeom>
          <a:solidFill>
            <a:schemeClr val="bg2"/>
          </a:solidFill>
        </p:spPr>
        <p:txBody>
          <a:bodyPr wrap="square">
            <a:spAutoFit/>
          </a:bodyPr>
          <a:lstStyle/>
          <a:p>
            <a:r>
              <a:rPr lang="en-US" sz="1600" dirty="0"/>
              <a:t>Switch off Na dispenser</a:t>
            </a:r>
          </a:p>
          <a:p>
            <a:r>
              <a:rPr lang="en-US" sz="1600" dirty="0"/>
              <a:t>Immediately when current stable</a:t>
            </a:r>
          </a:p>
          <a:p>
            <a:r>
              <a:rPr lang="en-US" sz="1600" dirty="0"/>
              <a:t>To avoid Na over saturation</a:t>
            </a:r>
            <a:endParaRPr lang="en-DE" sz="1600" dirty="0"/>
          </a:p>
        </p:txBody>
      </p:sp>
      <p:cxnSp>
        <p:nvCxnSpPr>
          <p:cNvPr id="22" name="Straight Arrow Connector 21">
            <a:extLst>
              <a:ext uri="{FF2B5EF4-FFF2-40B4-BE49-F238E27FC236}">
                <a16:creationId xmlns:a16="http://schemas.microsoft.com/office/drawing/2014/main" id="{019CC40E-5774-7A0D-7CA7-F0CC97754668}"/>
              </a:ext>
            </a:extLst>
          </p:cNvPr>
          <p:cNvCxnSpPr>
            <a:cxnSpLocks/>
          </p:cNvCxnSpPr>
          <p:nvPr/>
        </p:nvCxnSpPr>
        <p:spPr>
          <a:xfrm flipH="1" flipV="1">
            <a:off x="9641662" y="3953233"/>
            <a:ext cx="382362" cy="8123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E5067428-7DFC-6A5B-8935-20082B5524C0}"/>
              </a:ext>
            </a:extLst>
          </p:cNvPr>
          <p:cNvSpPr txBox="1"/>
          <p:nvPr/>
        </p:nvSpPr>
        <p:spPr>
          <a:xfrm>
            <a:off x="6976653" y="2048248"/>
            <a:ext cx="790601" cy="369332"/>
          </a:xfrm>
          <a:prstGeom prst="rect">
            <a:avLst/>
          </a:prstGeom>
          <a:noFill/>
        </p:spPr>
        <p:txBody>
          <a:bodyPr wrap="none" rtlCol="0">
            <a:spAutoFit/>
          </a:bodyPr>
          <a:lstStyle/>
          <a:p>
            <a:r>
              <a:rPr lang="en-US" dirty="0"/>
              <a:t>130 °C</a:t>
            </a:r>
            <a:endParaRPr lang="en-DE" dirty="0"/>
          </a:p>
        </p:txBody>
      </p:sp>
      <p:sp>
        <p:nvSpPr>
          <p:cNvPr id="28" name="TextBox 27">
            <a:extLst>
              <a:ext uri="{FF2B5EF4-FFF2-40B4-BE49-F238E27FC236}">
                <a16:creationId xmlns:a16="http://schemas.microsoft.com/office/drawing/2014/main" id="{83C3C481-0987-4415-DC74-6C1AAA1C875F}"/>
              </a:ext>
            </a:extLst>
          </p:cNvPr>
          <p:cNvSpPr txBox="1"/>
          <p:nvPr/>
        </p:nvSpPr>
        <p:spPr>
          <a:xfrm>
            <a:off x="8623344" y="1903641"/>
            <a:ext cx="790601" cy="369332"/>
          </a:xfrm>
          <a:prstGeom prst="rect">
            <a:avLst/>
          </a:prstGeom>
          <a:noFill/>
        </p:spPr>
        <p:txBody>
          <a:bodyPr wrap="none" rtlCol="0">
            <a:spAutoFit/>
          </a:bodyPr>
          <a:lstStyle/>
          <a:p>
            <a:r>
              <a:rPr lang="en-US" dirty="0"/>
              <a:t>150 °C</a:t>
            </a:r>
            <a:endParaRPr lang="en-DE" dirty="0"/>
          </a:p>
        </p:txBody>
      </p:sp>
      <p:sp>
        <p:nvSpPr>
          <p:cNvPr id="29" name="TextBox 28">
            <a:extLst>
              <a:ext uri="{FF2B5EF4-FFF2-40B4-BE49-F238E27FC236}">
                <a16:creationId xmlns:a16="http://schemas.microsoft.com/office/drawing/2014/main" id="{615B8B1F-78AB-6327-A6CB-7ED41D51DCB0}"/>
              </a:ext>
            </a:extLst>
          </p:cNvPr>
          <p:cNvSpPr txBox="1"/>
          <p:nvPr/>
        </p:nvSpPr>
        <p:spPr>
          <a:xfrm>
            <a:off x="5131658" y="2090872"/>
            <a:ext cx="673582" cy="369332"/>
          </a:xfrm>
          <a:prstGeom prst="rect">
            <a:avLst/>
          </a:prstGeom>
          <a:noFill/>
        </p:spPr>
        <p:txBody>
          <a:bodyPr wrap="none" rtlCol="0">
            <a:spAutoFit/>
          </a:bodyPr>
          <a:lstStyle/>
          <a:p>
            <a:r>
              <a:rPr lang="en-US" dirty="0"/>
              <a:t>90 °C</a:t>
            </a:r>
            <a:endParaRPr lang="en-DE" dirty="0"/>
          </a:p>
        </p:txBody>
      </p:sp>
      <p:sp>
        <p:nvSpPr>
          <p:cNvPr id="14" name="TextBox 13">
            <a:extLst>
              <a:ext uri="{FF2B5EF4-FFF2-40B4-BE49-F238E27FC236}">
                <a16:creationId xmlns:a16="http://schemas.microsoft.com/office/drawing/2014/main" id="{2F30AC80-0405-25C3-51A6-12E612CB72CA}"/>
              </a:ext>
            </a:extLst>
          </p:cNvPr>
          <p:cNvSpPr txBox="1"/>
          <p:nvPr/>
        </p:nvSpPr>
        <p:spPr>
          <a:xfrm>
            <a:off x="5039868" y="4531328"/>
            <a:ext cx="1077539" cy="646331"/>
          </a:xfrm>
          <a:prstGeom prst="rect">
            <a:avLst/>
          </a:prstGeom>
          <a:noFill/>
        </p:spPr>
        <p:txBody>
          <a:bodyPr wrap="none" rtlCol="0">
            <a:spAutoFit/>
          </a:bodyPr>
          <a:lstStyle/>
          <a:p>
            <a:r>
              <a:rPr lang="en-US" dirty="0"/>
              <a:t>K-Sb</a:t>
            </a:r>
          </a:p>
          <a:p>
            <a:r>
              <a:rPr lang="en-US" dirty="0"/>
              <a:t>~0.3% QE</a:t>
            </a:r>
            <a:endParaRPr lang="en-DE" dirty="0"/>
          </a:p>
        </p:txBody>
      </p:sp>
    </p:spTree>
    <p:extLst>
      <p:ext uri="{BB962C8B-B14F-4D97-AF65-F5344CB8AC3E}">
        <p14:creationId xmlns:p14="http://schemas.microsoft.com/office/powerpoint/2010/main" val="3364328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FAD0A0E-BAEF-6AD3-3D98-15F7E84B5B8E}"/>
              </a:ext>
            </a:extLst>
          </p:cNvPr>
          <p:cNvPicPr>
            <a:picLocks noChangeAspect="1"/>
          </p:cNvPicPr>
          <p:nvPr/>
        </p:nvPicPr>
        <p:blipFill>
          <a:blip r:embed="rId3"/>
          <a:stretch>
            <a:fillRect/>
          </a:stretch>
        </p:blipFill>
        <p:spPr>
          <a:xfrm>
            <a:off x="3813071" y="850069"/>
            <a:ext cx="8195962" cy="5240329"/>
          </a:xfrm>
          <a:prstGeom prst="rect">
            <a:avLst/>
          </a:prstGeom>
        </p:spPr>
      </p:pic>
      <p:sp>
        <p:nvSpPr>
          <p:cNvPr id="4" name="Textplatzhalter 3">
            <a:extLst>
              <a:ext uri="{FF2B5EF4-FFF2-40B4-BE49-F238E27FC236}">
                <a16:creationId xmlns:a16="http://schemas.microsoft.com/office/drawing/2014/main" id="{2B442B37-7220-43D5-AEEC-11A3524DB2C9}"/>
              </a:ext>
            </a:extLst>
          </p:cNvPr>
          <p:cNvSpPr>
            <a:spLocks noGrp="1"/>
          </p:cNvSpPr>
          <p:nvPr>
            <p:ph type="body" sz="quarter" idx="13"/>
          </p:nvPr>
        </p:nvSpPr>
        <p:spPr>
          <a:xfrm>
            <a:off x="577849" y="288926"/>
            <a:ext cx="7020151" cy="260407"/>
          </a:xfrm>
        </p:spPr>
        <p:txBody>
          <a:bodyPr>
            <a:normAutofit lnSpcReduction="10000"/>
          </a:bodyPr>
          <a:lstStyle/>
          <a:p>
            <a:r>
              <a:rPr lang="en-US" sz="2000" dirty="0"/>
              <a:t>PREPARATION method and parameters</a:t>
            </a:r>
            <a:endParaRPr lang="de-DE" sz="2000" dirty="0"/>
          </a:p>
        </p:txBody>
      </p:sp>
      <p:sp>
        <p:nvSpPr>
          <p:cNvPr id="2" name="Rectangle: Rounded Corners 1">
            <a:extLst>
              <a:ext uri="{FF2B5EF4-FFF2-40B4-BE49-F238E27FC236}">
                <a16:creationId xmlns:a16="http://schemas.microsoft.com/office/drawing/2014/main" id="{097E7848-9FB6-1EFC-8A19-1143E60349A7}"/>
              </a:ext>
            </a:extLst>
          </p:cNvPr>
          <p:cNvSpPr/>
          <p:nvPr/>
        </p:nvSpPr>
        <p:spPr>
          <a:xfrm>
            <a:off x="387428" y="1984155"/>
            <a:ext cx="3712796" cy="517235"/>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Deposition of 40nm Sb at 90 °C</a:t>
            </a:r>
            <a:endParaRPr lang="en-DE" dirty="0"/>
          </a:p>
        </p:txBody>
      </p:sp>
      <p:sp>
        <p:nvSpPr>
          <p:cNvPr id="5" name="Arrow: Right 4">
            <a:extLst>
              <a:ext uri="{FF2B5EF4-FFF2-40B4-BE49-F238E27FC236}">
                <a16:creationId xmlns:a16="http://schemas.microsoft.com/office/drawing/2014/main" id="{15FABF29-F9C4-C5D5-0BF6-AC90DDDC1AD2}"/>
              </a:ext>
            </a:extLst>
          </p:cNvPr>
          <p:cNvSpPr/>
          <p:nvPr/>
        </p:nvSpPr>
        <p:spPr>
          <a:xfrm rot="5400000">
            <a:off x="2019717" y="2705351"/>
            <a:ext cx="379106" cy="65063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DE"/>
          </a:p>
        </p:txBody>
      </p:sp>
      <p:sp>
        <p:nvSpPr>
          <p:cNvPr id="8" name="Rectangle: Rounded Corners 7">
            <a:extLst>
              <a:ext uri="{FF2B5EF4-FFF2-40B4-BE49-F238E27FC236}">
                <a16:creationId xmlns:a16="http://schemas.microsoft.com/office/drawing/2014/main" id="{E0D16408-0B69-622D-33DF-62E157BDC7CB}"/>
              </a:ext>
            </a:extLst>
          </p:cNvPr>
          <p:cNvSpPr/>
          <p:nvPr/>
        </p:nvSpPr>
        <p:spPr>
          <a:xfrm>
            <a:off x="1047263" y="3470234"/>
            <a:ext cx="2145694" cy="1358442"/>
          </a:xfrm>
          <a:prstGeom prst="roundRect">
            <a:avLst/>
          </a:prstGeom>
          <a:solidFill>
            <a:srgbClr val="FF9900"/>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Co-deposition of K and Na at around </a:t>
            </a:r>
            <a:r>
              <a:rPr lang="en-US" b="1" dirty="0"/>
              <a:t>130 °C</a:t>
            </a:r>
            <a:r>
              <a:rPr lang="en-US" dirty="0"/>
              <a:t> or higher until QE reaches peak</a:t>
            </a:r>
            <a:endParaRPr lang="en-DE" dirty="0"/>
          </a:p>
        </p:txBody>
      </p:sp>
      <p:sp>
        <p:nvSpPr>
          <p:cNvPr id="7" name="TextBox 6">
            <a:extLst>
              <a:ext uri="{FF2B5EF4-FFF2-40B4-BE49-F238E27FC236}">
                <a16:creationId xmlns:a16="http://schemas.microsoft.com/office/drawing/2014/main" id="{AF21C9C9-9882-95A0-8846-1EFBF6EE8C57}"/>
              </a:ext>
            </a:extLst>
          </p:cNvPr>
          <p:cNvSpPr txBox="1"/>
          <p:nvPr/>
        </p:nvSpPr>
        <p:spPr>
          <a:xfrm>
            <a:off x="6498531" y="5990753"/>
            <a:ext cx="2942644" cy="369332"/>
          </a:xfrm>
          <a:prstGeom prst="rect">
            <a:avLst/>
          </a:prstGeom>
          <a:noFill/>
        </p:spPr>
        <p:txBody>
          <a:bodyPr wrap="square" rtlCol="0">
            <a:spAutoFit/>
          </a:bodyPr>
          <a:lstStyle/>
          <a:p>
            <a:pPr algn="ctr"/>
            <a:r>
              <a:rPr lang="en-US" dirty="0"/>
              <a:t>Growth of WH17 Na-K-Sb</a:t>
            </a:r>
            <a:endParaRPr lang="en-DE" dirty="0"/>
          </a:p>
        </p:txBody>
      </p:sp>
      <p:sp>
        <p:nvSpPr>
          <p:cNvPr id="9" name="TextBox 8">
            <a:extLst>
              <a:ext uri="{FF2B5EF4-FFF2-40B4-BE49-F238E27FC236}">
                <a16:creationId xmlns:a16="http://schemas.microsoft.com/office/drawing/2014/main" id="{F09021A1-8FD0-1C2A-90F0-F1CDCCBA9B83}"/>
              </a:ext>
            </a:extLst>
          </p:cNvPr>
          <p:cNvSpPr txBox="1"/>
          <p:nvPr/>
        </p:nvSpPr>
        <p:spPr>
          <a:xfrm>
            <a:off x="7598000" y="3730476"/>
            <a:ext cx="1270866" cy="584775"/>
          </a:xfrm>
          <a:prstGeom prst="rect">
            <a:avLst/>
          </a:prstGeom>
          <a:solidFill>
            <a:schemeClr val="bg2"/>
          </a:solidFill>
        </p:spPr>
        <p:txBody>
          <a:bodyPr wrap="square">
            <a:spAutoFit/>
          </a:bodyPr>
          <a:lstStyle/>
          <a:p>
            <a:r>
              <a:rPr lang="en-US" sz="1600" dirty="0"/>
              <a:t>T sample increasing</a:t>
            </a:r>
            <a:endParaRPr lang="en-DE" sz="1600" dirty="0"/>
          </a:p>
        </p:txBody>
      </p:sp>
      <p:sp>
        <p:nvSpPr>
          <p:cNvPr id="10" name="TextBox 9">
            <a:extLst>
              <a:ext uri="{FF2B5EF4-FFF2-40B4-BE49-F238E27FC236}">
                <a16:creationId xmlns:a16="http://schemas.microsoft.com/office/drawing/2014/main" id="{2283B6B2-E1C8-BA5A-EDCF-C85D50763ABF}"/>
              </a:ext>
            </a:extLst>
          </p:cNvPr>
          <p:cNvSpPr txBox="1"/>
          <p:nvPr/>
        </p:nvSpPr>
        <p:spPr>
          <a:xfrm>
            <a:off x="9771122" y="4678581"/>
            <a:ext cx="870722" cy="584775"/>
          </a:xfrm>
          <a:prstGeom prst="rect">
            <a:avLst/>
          </a:prstGeom>
          <a:solidFill>
            <a:schemeClr val="bg2"/>
          </a:solidFill>
        </p:spPr>
        <p:txBody>
          <a:bodyPr wrap="square">
            <a:spAutoFit/>
          </a:bodyPr>
          <a:lstStyle/>
          <a:p>
            <a:r>
              <a:rPr lang="en-US" sz="1600" dirty="0"/>
              <a:t>Cooling down</a:t>
            </a:r>
            <a:endParaRPr lang="en-DE" sz="1600" dirty="0"/>
          </a:p>
        </p:txBody>
      </p:sp>
      <p:cxnSp>
        <p:nvCxnSpPr>
          <p:cNvPr id="12" name="Straight Arrow Connector 11">
            <a:extLst>
              <a:ext uri="{FF2B5EF4-FFF2-40B4-BE49-F238E27FC236}">
                <a16:creationId xmlns:a16="http://schemas.microsoft.com/office/drawing/2014/main" id="{39927221-E0DB-C2F5-9211-67964C2D4373}"/>
              </a:ext>
            </a:extLst>
          </p:cNvPr>
          <p:cNvCxnSpPr>
            <a:cxnSpLocks/>
          </p:cNvCxnSpPr>
          <p:nvPr/>
        </p:nvCxnSpPr>
        <p:spPr>
          <a:xfrm>
            <a:off x="8511572" y="4085687"/>
            <a:ext cx="357294" cy="4591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8EDFE2B6-D12B-3FB7-7069-B65CE3976144}"/>
              </a:ext>
            </a:extLst>
          </p:cNvPr>
          <p:cNvCxnSpPr>
            <a:cxnSpLocks/>
          </p:cNvCxnSpPr>
          <p:nvPr/>
        </p:nvCxnSpPr>
        <p:spPr>
          <a:xfrm flipH="1">
            <a:off x="9309005" y="4975396"/>
            <a:ext cx="462117" cy="1844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F2CEFABA-87BA-10CB-B6DB-20265425443F}"/>
              </a:ext>
            </a:extLst>
          </p:cNvPr>
          <p:cNvSpPr txBox="1"/>
          <p:nvPr/>
        </p:nvSpPr>
        <p:spPr>
          <a:xfrm>
            <a:off x="1446216" y="5078690"/>
            <a:ext cx="1108380" cy="369332"/>
          </a:xfrm>
          <a:prstGeom prst="rect">
            <a:avLst/>
          </a:prstGeom>
          <a:noFill/>
        </p:spPr>
        <p:txBody>
          <a:bodyPr wrap="none" rtlCol="0">
            <a:spAutoFit/>
          </a:bodyPr>
          <a:lstStyle/>
          <a:p>
            <a:r>
              <a:rPr lang="en-US" dirty="0"/>
              <a:t>Method 2</a:t>
            </a:r>
            <a:endParaRPr lang="en-DE" dirty="0"/>
          </a:p>
        </p:txBody>
      </p:sp>
      <p:cxnSp>
        <p:nvCxnSpPr>
          <p:cNvPr id="3" name="Straight Connector 2">
            <a:extLst>
              <a:ext uri="{FF2B5EF4-FFF2-40B4-BE49-F238E27FC236}">
                <a16:creationId xmlns:a16="http://schemas.microsoft.com/office/drawing/2014/main" id="{A2851007-851D-075A-BFEB-78768AE5C9FD}"/>
              </a:ext>
            </a:extLst>
          </p:cNvPr>
          <p:cNvCxnSpPr>
            <a:cxnSpLocks/>
          </p:cNvCxnSpPr>
          <p:nvPr/>
        </p:nvCxnSpPr>
        <p:spPr>
          <a:xfrm>
            <a:off x="6079957" y="1152905"/>
            <a:ext cx="0" cy="4271876"/>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13E52E3-D067-C70E-FEBD-B0F543D5A538}"/>
              </a:ext>
            </a:extLst>
          </p:cNvPr>
          <p:cNvSpPr txBox="1"/>
          <p:nvPr/>
        </p:nvSpPr>
        <p:spPr>
          <a:xfrm>
            <a:off x="6079956" y="990994"/>
            <a:ext cx="3528113" cy="183833"/>
          </a:xfrm>
          <a:prstGeom prst="rect">
            <a:avLst/>
          </a:prstGeom>
          <a:solidFill>
            <a:srgbClr val="0070C0"/>
          </a:solidFill>
        </p:spPr>
        <p:txBody>
          <a:bodyPr wrap="square" rtlCol="0">
            <a:spAutoFit/>
          </a:bodyPr>
          <a:lstStyle/>
          <a:p>
            <a:pPr algn="ctr">
              <a:lnSpc>
                <a:spcPct val="50000"/>
              </a:lnSpc>
            </a:pPr>
            <a:r>
              <a:rPr lang="en-US" sz="1000" b="1" dirty="0">
                <a:solidFill>
                  <a:schemeClr val="bg1"/>
                </a:solidFill>
                <a:latin typeface="Arial Black" panose="020B0A04020102020204" pitchFamily="34" charset="0"/>
              </a:rPr>
              <a:t>K dispenser on</a:t>
            </a:r>
            <a:endParaRPr lang="en-DE" sz="1000" b="1" dirty="0">
              <a:solidFill>
                <a:schemeClr val="bg1"/>
              </a:solidFill>
              <a:latin typeface="Arial Black" panose="020B0A04020102020204" pitchFamily="34" charset="0"/>
            </a:endParaRPr>
          </a:p>
        </p:txBody>
      </p:sp>
      <p:sp>
        <p:nvSpPr>
          <p:cNvPr id="14" name="TextBox 13">
            <a:extLst>
              <a:ext uri="{FF2B5EF4-FFF2-40B4-BE49-F238E27FC236}">
                <a16:creationId xmlns:a16="http://schemas.microsoft.com/office/drawing/2014/main" id="{E6270A4D-18B8-9858-7B9B-A2C5B099E820}"/>
              </a:ext>
            </a:extLst>
          </p:cNvPr>
          <p:cNvSpPr txBox="1"/>
          <p:nvPr/>
        </p:nvSpPr>
        <p:spPr>
          <a:xfrm>
            <a:off x="6081539" y="798342"/>
            <a:ext cx="3526530" cy="183999"/>
          </a:xfrm>
          <a:prstGeom prst="rect">
            <a:avLst/>
          </a:prstGeom>
          <a:solidFill>
            <a:srgbClr val="FFC000"/>
          </a:solidFill>
        </p:spPr>
        <p:txBody>
          <a:bodyPr wrap="square" rtlCol="0">
            <a:spAutoFit/>
          </a:bodyPr>
          <a:lstStyle/>
          <a:p>
            <a:pPr algn="ctr">
              <a:lnSpc>
                <a:spcPct val="50000"/>
              </a:lnSpc>
            </a:pPr>
            <a:r>
              <a:rPr lang="en-US" sz="1000" b="1" dirty="0">
                <a:solidFill>
                  <a:schemeClr val="bg1"/>
                </a:solidFill>
                <a:latin typeface="Arial Black" panose="020B0A04020102020204" pitchFamily="34" charset="0"/>
              </a:rPr>
              <a:t>Na dispenser on</a:t>
            </a:r>
            <a:endParaRPr lang="en-DE" sz="1000" b="1" dirty="0">
              <a:solidFill>
                <a:schemeClr val="bg1"/>
              </a:solidFill>
              <a:latin typeface="Arial Black" panose="020B0A04020102020204" pitchFamily="34" charset="0"/>
            </a:endParaRPr>
          </a:p>
        </p:txBody>
      </p:sp>
      <p:sp>
        <p:nvSpPr>
          <p:cNvPr id="11" name="TextBox 10">
            <a:extLst>
              <a:ext uri="{FF2B5EF4-FFF2-40B4-BE49-F238E27FC236}">
                <a16:creationId xmlns:a16="http://schemas.microsoft.com/office/drawing/2014/main" id="{3407DD62-AB81-35F8-E592-07BE0A4F9A26}"/>
              </a:ext>
            </a:extLst>
          </p:cNvPr>
          <p:cNvSpPr txBox="1"/>
          <p:nvPr/>
        </p:nvSpPr>
        <p:spPr>
          <a:xfrm>
            <a:off x="7338964" y="443471"/>
            <a:ext cx="763351" cy="369332"/>
          </a:xfrm>
          <a:prstGeom prst="rect">
            <a:avLst/>
          </a:prstGeom>
          <a:noFill/>
        </p:spPr>
        <p:txBody>
          <a:bodyPr wrap="none" rtlCol="0">
            <a:spAutoFit/>
          </a:bodyPr>
          <a:lstStyle/>
          <a:p>
            <a:r>
              <a:rPr lang="en-US" dirty="0"/>
              <a:t>I</a:t>
            </a:r>
            <a:r>
              <a:rPr lang="en-US" sz="1400" dirty="0"/>
              <a:t>K</a:t>
            </a:r>
            <a:r>
              <a:rPr lang="en-US" dirty="0"/>
              <a:t> &gt;</a:t>
            </a:r>
            <a:r>
              <a:rPr lang="en-US" dirty="0" err="1"/>
              <a:t>I</a:t>
            </a:r>
            <a:r>
              <a:rPr lang="en-US" sz="1400" dirty="0" err="1"/>
              <a:t>Na</a:t>
            </a:r>
            <a:endParaRPr lang="en-DE" dirty="0"/>
          </a:p>
        </p:txBody>
      </p:sp>
      <p:graphicFrame>
        <p:nvGraphicFramePr>
          <p:cNvPr id="15" name="Table 14">
            <a:extLst>
              <a:ext uri="{FF2B5EF4-FFF2-40B4-BE49-F238E27FC236}">
                <a16:creationId xmlns:a16="http://schemas.microsoft.com/office/drawing/2014/main" id="{08C02230-C40C-6A0E-8B0D-8E836E33F1CE}"/>
              </a:ext>
            </a:extLst>
          </p:cNvPr>
          <p:cNvGraphicFramePr>
            <a:graphicFrameLocks noGrp="1"/>
          </p:cNvGraphicFramePr>
          <p:nvPr>
            <p:extLst>
              <p:ext uri="{D42A27DB-BD31-4B8C-83A1-F6EECF244321}">
                <p14:modId xmlns:p14="http://schemas.microsoft.com/office/powerpoint/2010/main" val="4131549229"/>
              </p:ext>
            </p:extLst>
          </p:nvPr>
        </p:nvGraphicFramePr>
        <p:xfrm>
          <a:off x="4982633" y="2544612"/>
          <a:ext cx="4448970" cy="770418"/>
        </p:xfrm>
        <a:graphic>
          <a:graphicData uri="http://schemas.openxmlformats.org/drawingml/2006/table">
            <a:tbl>
              <a:tblPr>
                <a:tableStyleId>{8EC20E35-A176-4012-BC5E-935CFFF8708E}</a:tableStyleId>
              </a:tblPr>
              <a:tblGrid>
                <a:gridCol w="637951">
                  <a:extLst>
                    <a:ext uri="{9D8B030D-6E8A-4147-A177-3AD203B41FA5}">
                      <a16:colId xmlns:a16="http://schemas.microsoft.com/office/drawing/2014/main" val="3397027015"/>
                    </a:ext>
                  </a:extLst>
                </a:gridCol>
                <a:gridCol w="1096995">
                  <a:extLst>
                    <a:ext uri="{9D8B030D-6E8A-4147-A177-3AD203B41FA5}">
                      <a16:colId xmlns:a16="http://schemas.microsoft.com/office/drawing/2014/main" val="1675258046"/>
                    </a:ext>
                  </a:extLst>
                </a:gridCol>
                <a:gridCol w="707597">
                  <a:extLst>
                    <a:ext uri="{9D8B030D-6E8A-4147-A177-3AD203B41FA5}">
                      <a16:colId xmlns:a16="http://schemas.microsoft.com/office/drawing/2014/main" val="934998442"/>
                    </a:ext>
                  </a:extLst>
                </a:gridCol>
                <a:gridCol w="576556">
                  <a:extLst>
                    <a:ext uri="{9D8B030D-6E8A-4147-A177-3AD203B41FA5}">
                      <a16:colId xmlns:a16="http://schemas.microsoft.com/office/drawing/2014/main" val="1476984840"/>
                    </a:ext>
                  </a:extLst>
                </a:gridCol>
                <a:gridCol w="524813">
                  <a:extLst>
                    <a:ext uri="{9D8B030D-6E8A-4147-A177-3AD203B41FA5}">
                      <a16:colId xmlns:a16="http://schemas.microsoft.com/office/drawing/2014/main" val="2423578338"/>
                    </a:ext>
                  </a:extLst>
                </a:gridCol>
                <a:gridCol w="905058">
                  <a:extLst>
                    <a:ext uri="{9D8B030D-6E8A-4147-A177-3AD203B41FA5}">
                      <a16:colId xmlns:a16="http://schemas.microsoft.com/office/drawing/2014/main" val="1540964529"/>
                    </a:ext>
                  </a:extLst>
                </a:gridCol>
              </a:tblGrid>
              <a:tr h="256806">
                <a:tc rowSpan="2">
                  <a:txBody>
                    <a:bodyPr/>
                    <a:lstStyle/>
                    <a:p>
                      <a:pPr algn="ctr" fontAlgn="b"/>
                      <a:endParaRPr lang="en-DE" sz="1600" b="0" i="0" u="none" strike="noStrike" dirty="0">
                        <a:solidFill>
                          <a:srgbClr val="000000"/>
                        </a:solidFill>
                        <a:effectLst/>
                        <a:latin typeface="+mn-lt"/>
                      </a:endParaRPr>
                    </a:p>
                  </a:txBody>
                  <a:tcPr marL="6350" marR="6350" marT="635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fontAlgn="b"/>
                      <a:r>
                        <a:rPr lang="en-US" sz="1600" u="none" strike="noStrike" dirty="0">
                          <a:effectLst/>
                          <a:latin typeface="+mn-lt"/>
                        </a:rPr>
                        <a:t>QE</a:t>
                      </a:r>
                      <a:r>
                        <a:rPr lang="en-US" sz="1600" b="0" i="0" u="none" strike="noStrike" dirty="0">
                          <a:solidFill>
                            <a:srgbClr val="000000"/>
                          </a:solidFill>
                          <a:effectLst/>
                          <a:latin typeface="+mn-lt"/>
                        </a:rPr>
                        <a:t> at 515 nm</a:t>
                      </a:r>
                      <a:endParaRPr lang="en-US" sz="1600" u="none" strike="noStrike" dirty="0">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4">
                  <a:txBody>
                    <a:bodyPr/>
                    <a:lstStyle/>
                    <a:p>
                      <a:pPr algn="ctr" fontAlgn="b"/>
                      <a:r>
                        <a:rPr lang="en-US" sz="1600" u="none" strike="noStrike" dirty="0">
                          <a:effectLst/>
                          <a:latin typeface="+mn-lt"/>
                        </a:rPr>
                        <a:t>XPS stoichiometry content</a:t>
                      </a:r>
                      <a:endParaRPr lang="en-US" sz="1600" b="0" i="0" u="none" strike="noStrike" dirty="0">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hMerge="1">
                  <a:txBody>
                    <a:bodyPr/>
                    <a:lstStyle/>
                    <a:p>
                      <a:endParaRPr lang="en-DE"/>
                    </a:p>
                  </a:txBody>
                  <a:tcPr/>
                </a:tc>
                <a:tc hMerge="1">
                  <a:txBody>
                    <a:bodyPr/>
                    <a:lstStyle/>
                    <a:p>
                      <a:endParaRPr lang="en-DE"/>
                    </a:p>
                  </a:txBody>
                  <a:tcPr/>
                </a:tc>
                <a:tc hMerge="1">
                  <a:txBody>
                    <a:bodyPr/>
                    <a:lstStyle/>
                    <a:p>
                      <a:endParaRPr lang="en-DE"/>
                    </a:p>
                  </a:txBody>
                  <a:tcPr/>
                </a:tc>
                <a:extLst>
                  <a:ext uri="{0D108BD9-81ED-4DB2-BD59-A6C34878D82A}">
                    <a16:rowId xmlns:a16="http://schemas.microsoft.com/office/drawing/2014/main" val="3671694572"/>
                  </a:ext>
                </a:extLst>
              </a:tr>
              <a:tr h="256806">
                <a:tc vMerge="1">
                  <a:txBody>
                    <a:bodyPr/>
                    <a:lstStyle/>
                    <a:p>
                      <a:endParaRPr lang="en-DE"/>
                    </a:p>
                  </a:txBody>
                  <a:tcPr/>
                </a:tc>
                <a:tc vMerge="1">
                  <a:txBody>
                    <a:bodyPr/>
                    <a:lstStyle/>
                    <a:p>
                      <a:pPr algn="ctr" fontAlgn="b"/>
                      <a:r>
                        <a:rPr lang="en-US" sz="2000" u="none" strike="noStrike" dirty="0">
                          <a:effectLst/>
                          <a:latin typeface="+mn-lt"/>
                        </a:rPr>
                        <a:t>QE</a:t>
                      </a:r>
                      <a:endParaRPr lang="en-US" sz="2000" b="0" i="0" u="none" strike="noStrike" dirty="0">
                        <a:solidFill>
                          <a:srgbClr val="000000"/>
                        </a:solidFill>
                        <a:effectLst/>
                        <a:latin typeface="+mn-lt"/>
                      </a:endParaRPr>
                    </a:p>
                  </a:txBody>
                  <a:tcPr marL="6350" marR="6350" marT="6350"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Na</a:t>
                      </a:r>
                      <a:endParaRPr lang="en-US"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K</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mn-lt"/>
                        </a:rPr>
                        <a:t>(</a:t>
                      </a:r>
                      <a:r>
                        <a:rPr lang="en-US" sz="1600" u="none" strike="noStrike" dirty="0" err="1">
                          <a:effectLst/>
                          <a:latin typeface="+mn-lt"/>
                        </a:rPr>
                        <a:t>Na+K</a:t>
                      </a:r>
                      <a:r>
                        <a:rPr lang="en-US" sz="1600" u="none" strike="noStrike" dirty="0">
                          <a:effectLst/>
                          <a:latin typeface="+mn-lt"/>
                        </a:rPr>
                        <a:t>)/Sb</a:t>
                      </a:r>
                      <a:endParaRPr lang="en-US"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505582"/>
                  </a:ext>
                </a:extLst>
              </a:tr>
              <a:tr h="256806">
                <a:tc>
                  <a:txBody>
                    <a:bodyPr/>
                    <a:lstStyle/>
                    <a:p>
                      <a:pPr algn="ctr" fontAlgn="b"/>
                      <a:r>
                        <a:rPr lang="en-US" sz="1600" b="0" i="0" u="none" strike="noStrike" dirty="0">
                          <a:solidFill>
                            <a:srgbClr val="000000"/>
                          </a:solidFill>
                          <a:effectLst/>
                          <a:latin typeface="+mn-lt"/>
                        </a:rPr>
                        <a:t>WH13</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t"/>
                      <a:r>
                        <a:rPr lang="en-US" sz="1600" b="0" i="0" u="none" strike="noStrike" dirty="0">
                          <a:solidFill>
                            <a:srgbClr val="000000"/>
                          </a:solidFill>
                          <a:effectLst/>
                          <a:latin typeface="+mn-lt"/>
                        </a:rPr>
                        <a:t>1.9%</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1.5</a:t>
                      </a:r>
                      <a:endParaRPr lang="en-DE" sz="1600" b="0"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FF0000"/>
                          </a:solidFill>
                          <a:effectLst/>
                          <a:latin typeface="+mn-lt"/>
                        </a:rPr>
                        <a:t>1.9</a:t>
                      </a:r>
                      <a:endParaRPr lang="en-DE" sz="1600" b="0" i="0" u="none" strike="noStrike" dirty="0">
                        <a:solidFill>
                          <a:srgbClr val="FF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1.0</a:t>
                      </a:r>
                      <a:endParaRPr lang="en-DE" sz="1600" b="0" i="0" u="none" strike="noStrike" dirty="0">
                        <a:solidFill>
                          <a:srgbClr val="000000"/>
                        </a:solidFill>
                        <a:effectLst/>
                        <a:latin typeface="+mn-lt"/>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dirty="0">
                          <a:solidFill>
                            <a:srgbClr val="000000"/>
                          </a:solidFill>
                          <a:effectLst/>
                          <a:latin typeface="+mn-lt"/>
                        </a:rPr>
                        <a:t>3.4</a:t>
                      </a:r>
                      <a:endParaRPr lang="en-DE" sz="160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02463138"/>
                  </a:ext>
                </a:extLst>
              </a:tr>
            </a:tbl>
          </a:graphicData>
        </a:graphic>
      </p:graphicFrame>
      <p:cxnSp>
        <p:nvCxnSpPr>
          <p:cNvPr id="20" name="Straight Connector 19">
            <a:extLst>
              <a:ext uri="{FF2B5EF4-FFF2-40B4-BE49-F238E27FC236}">
                <a16:creationId xmlns:a16="http://schemas.microsoft.com/office/drawing/2014/main" id="{5DD44F4D-E34F-9884-A9BD-89952F976B03}"/>
              </a:ext>
            </a:extLst>
          </p:cNvPr>
          <p:cNvCxnSpPr>
            <a:cxnSpLocks/>
          </p:cNvCxnSpPr>
          <p:nvPr/>
        </p:nvCxnSpPr>
        <p:spPr>
          <a:xfrm>
            <a:off x="9608075" y="1152905"/>
            <a:ext cx="0" cy="4271876"/>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8125DF0-AA26-F3C9-96C0-38C107CB0BA3}"/>
              </a:ext>
            </a:extLst>
          </p:cNvPr>
          <p:cNvSpPr txBox="1"/>
          <p:nvPr/>
        </p:nvSpPr>
        <p:spPr>
          <a:xfrm>
            <a:off x="5190697" y="2024912"/>
            <a:ext cx="673582" cy="369332"/>
          </a:xfrm>
          <a:prstGeom prst="rect">
            <a:avLst/>
          </a:prstGeom>
          <a:noFill/>
        </p:spPr>
        <p:txBody>
          <a:bodyPr wrap="none" rtlCol="0">
            <a:spAutoFit/>
          </a:bodyPr>
          <a:lstStyle/>
          <a:p>
            <a:r>
              <a:rPr lang="en-US" dirty="0"/>
              <a:t>90 °C</a:t>
            </a:r>
            <a:endParaRPr lang="en-DE" dirty="0"/>
          </a:p>
        </p:txBody>
      </p:sp>
      <p:sp>
        <p:nvSpPr>
          <p:cNvPr id="23" name="TextBox 22">
            <a:extLst>
              <a:ext uri="{FF2B5EF4-FFF2-40B4-BE49-F238E27FC236}">
                <a16:creationId xmlns:a16="http://schemas.microsoft.com/office/drawing/2014/main" id="{C4F0E650-659B-A99E-1E95-ED8DBEF4E241}"/>
              </a:ext>
            </a:extLst>
          </p:cNvPr>
          <p:cNvSpPr txBox="1"/>
          <p:nvPr/>
        </p:nvSpPr>
        <p:spPr>
          <a:xfrm>
            <a:off x="7179252" y="1999693"/>
            <a:ext cx="790601" cy="369332"/>
          </a:xfrm>
          <a:prstGeom prst="rect">
            <a:avLst/>
          </a:prstGeom>
          <a:noFill/>
        </p:spPr>
        <p:txBody>
          <a:bodyPr wrap="none" rtlCol="0">
            <a:spAutoFit/>
          </a:bodyPr>
          <a:lstStyle/>
          <a:p>
            <a:r>
              <a:rPr lang="en-US" dirty="0"/>
              <a:t>130 °C</a:t>
            </a:r>
            <a:endParaRPr lang="en-DE" dirty="0"/>
          </a:p>
        </p:txBody>
      </p:sp>
      <p:sp>
        <p:nvSpPr>
          <p:cNvPr id="6" name="TextBox 5">
            <a:extLst>
              <a:ext uri="{FF2B5EF4-FFF2-40B4-BE49-F238E27FC236}">
                <a16:creationId xmlns:a16="http://schemas.microsoft.com/office/drawing/2014/main" id="{020C1C4A-B314-BF31-38C3-129726E06376}"/>
              </a:ext>
            </a:extLst>
          </p:cNvPr>
          <p:cNvSpPr txBox="1"/>
          <p:nvPr/>
        </p:nvSpPr>
        <p:spPr>
          <a:xfrm>
            <a:off x="4980662" y="806011"/>
            <a:ext cx="1099287" cy="362279"/>
          </a:xfrm>
          <a:prstGeom prst="rect">
            <a:avLst/>
          </a:prstGeom>
          <a:solidFill>
            <a:srgbClr val="00B050"/>
          </a:solidFill>
        </p:spPr>
        <p:txBody>
          <a:bodyPr wrap="square" rtlCol="0">
            <a:spAutoFit/>
          </a:bodyPr>
          <a:lstStyle/>
          <a:p>
            <a:pPr algn="ctr">
              <a:lnSpc>
                <a:spcPct val="50000"/>
              </a:lnSpc>
            </a:pPr>
            <a:r>
              <a:rPr lang="en-US" sz="1100" b="1" dirty="0">
                <a:solidFill>
                  <a:schemeClr val="bg1"/>
                </a:solidFill>
                <a:latin typeface="Arial Black" panose="020B0A04020102020204" pitchFamily="34" charset="0"/>
              </a:rPr>
              <a:t>Sb</a:t>
            </a:r>
          </a:p>
          <a:p>
            <a:pPr algn="ctr">
              <a:lnSpc>
                <a:spcPct val="50000"/>
              </a:lnSpc>
            </a:pPr>
            <a:endParaRPr lang="en-US" sz="1100" b="1" dirty="0">
              <a:solidFill>
                <a:schemeClr val="bg1"/>
              </a:solidFill>
              <a:latin typeface="Arial Black" panose="020B0A04020102020204" pitchFamily="34" charset="0"/>
            </a:endParaRPr>
          </a:p>
          <a:p>
            <a:pPr algn="ctr">
              <a:lnSpc>
                <a:spcPct val="50000"/>
              </a:lnSpc>
            </a:pPr>
            <a:r>
              <a:rPr lang="en-US" sz="1100" b="1" dirty="0">
                <a:solidFill>
                  <a:schemeClr val="bg1"/>
                </a:solidFill>
                <a:latin typeface="Arial Black" panose="020B0A04020102020204" pitchFamily="34" charset="0"/>
              </a:rPr>
              <a:t> deposition</a:t>
            </a:r>
            <a:endParaRPr lang="en-DE" sz="11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349882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7B3FC95-EDE3-6764-BA96-6B73EE7ECEEC}"/>
              </a:ext>
            </a:extLst>
          </p:cNvPr>
          <p:cNvSpPr>
            <a:spLocks noGrp="1"/>
          </p:cNvSpPr>
          <p:nvPr>
            <p:ph type="body" sz="quarter" idx="13"/>
          </p:nvPr>
        </p:nvSpPr>
        <p:spPr>
          <a:xfrm>
            <a:off x="577850" y="288925"/>
            <a:ext cx="8328758" cy="338657"/>
          </a:xfrm>
        </p:spPr>
        <p:txBody>
          <a:bodyPr/>
          <a:lstStyle/>
          <a:p>
            <a:r>
              <a:rPr lang="en-US" dirty="0"/>
              <a:t>composition of stable Na-K-Sb photocathode </a:t>
            </a:r>
            <a:endParaRPr lang="en-DE" dirty="0"/>
          </a:p>
        </p:txBody>
      </p:sp>
      <p:pic>
        <p:nvPicPr>
          <p:cNvPr id="6" name="Picture 5">
            <a:extLst>
              <a:ext uri="{FF2B5EF4-FFF2-40B4-BE49-F238E27FC236}">
                <a16:creationId xmlns:a16="http://schemas.microsoft.com/office/drawing/2014/main" id="{F7761760-96FD-4094-5FD0-EAC06201D5F2}"/>
              </a:ext>
            </a:extLst>
          </p:cNvPr>
          <p:cNvPicPr>
            <a:picLocks noChangeAspect="1"/>
          </p:cNvPicPr>
          <p:nvPr/>
        </p:nvPicPr>
        <p:blipFill>
          <a:blip r:embed="rId3"/>
          <a:stretch>
            <a:fillRect/>
          </a:stretch>
        </p:blipFill>
        <p:spPr>
          <a:xfrm>
            <a:off x="264335" y="671188"/>
            <a:ext cx="6789409" cy="5602834"/>
          </a:xfrm>
          <a:prstGeom prst="rect">
            <a:avLst/>
          </a:prstGeom>
        </p:spPr>
      </p:pic>
      <p:sp>
        <p:nvSpPr>
          <p:cNvPr id="3" name="TextBox 2">
            <a:extLst>
              <a:ext uri="{FF2B5EF4-FFF2-40B4-BE49-F238E27FC236}">
                <a16:creationId xmlns:a16="http://schemas.microsoft.com/office/drawing/2014/main" id="{483A2B60-82E9-ADDD-7FA8-FEBB90836AAE}"/>
              </a:ext>
            </a:extLst>
          </p:cNvPr>
          <p:cNvSpPr txBox="1"/>
          <p:nvPr/>
        </p:nvSpPr>
        <p:spPr>
          <a:xfrm>
            <a:off x="7363042" y="929490"/>
            <a:ext cx="4777058"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Group 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Green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QE higher than 1%, K/Sb ∈[1.0, 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Group 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far away from the line (</a:t>
            </a:r>
            <a:r>
              <a:rPr kumimoji="0" lang="en-US" altLang="zh-CN" sz="18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Na+K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)/Sb=3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alkali deficiency samples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short deposition time or long distance between sample and dispensers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Group 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Bottom 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 saturated and K deficiency samples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 sample temperature (loss K), too long deposition time/ high Na dispenser current/ unstable Na dispenser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solidFill>
                <a:effectLst/>
                <a:uLnTx/>
                <a:uFillTx/>
                <a:latin typeface="Calibri" panose="020F0502020204030204"/>
                <a:ea typeface="+mn-ea"/>
                <a:cs typeface="+mn-cs"/>
              </a:rPr>
              <a:t>Group 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Top left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 deficiency samples (uncommon)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low Na deposition time/current, Unstable Na dispensers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32B77EB5-E6AA-019A-D610-B173CA6AE767}"/>
              </a:ext>
            </a:extLst>
          </p:cNvPr>
          <p:cNvSpPr/>
          <p:nvPr/>
        </p:nvSpPr>
        <p:spPr>
          <a:xfrm rot="2408833">
            <a:off x="570119" y="3148863"/>
            <a:ext cx="5310644" cy="8983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445C37E6-739F-7B34-375A-F6CF40D0F64E}"/>
              </a:ext>
            </a:extLst>
          </p:cNvPr>
          <p:cNvSpPr/>
          <p:nvPr/>
        </p:nvSpPr>
        <p:spPr>
          <a:xfrm rot="2485358">
            <a:off x="4322142" y="4011736"/>
            <a:ext cx="2307020" cy="13171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E065EC9A-FC30-71C6-65D5-D2230A488AD7}"/>
              </a:ext>
            </a:extLst>
          </p:cNvPr>
          <p:cNvSpPr/>
          <p:nvPr/>
        </p:nvSpPr>
        <p:spPr>
          <a:xfrm rot="2485358">
            <a:off x="1405677" y="926438"/>
            <a:ext cx="2158805" cy="146859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C06538A-48BE-41FE-2CF9-1F3A4A1B0B73}"/>
              </a:ext>
            </a:extLst>
          </p:cNvPr>
          <p:cNvSpPr/>
          <p:nvPr/>
        </p:nvSpPr>
        <p:spPr>
          <a:xfrm rot="2485358">
            <a:off x="3273947" y="2728125"/>
            <a:ext cx="1932310" cy="97832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3114DA9E-DD96-CAE4-ACB0-38AD004FEBF9}"/>
              </a:ext>
            </a:extLst>
          </p:cNvPr>
          <p:cNvCxnSpPr/>
          <p:nvPr/>
        </p:nvCxnSpPr>
        <p:spPr>
          <a:xfrm>
            <a:off x="1082842" y="2438400"/>
            <a:ext cx="5693481"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1C6EFC-C4C4-8746-63F0-F5447DA601D6}"/>
              </a:ext>
            </a:extLst>
          </p:cNvPr>
          <p:cNvCxnSpPr/>
          <p:nvPr/>
        </p:nvCxnSpPr>
        <p:spPr>
          <a:xfrm>
            <a:off x="1082842" y="3986463"/>
            <a:ext cx="5693481"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3ED1143E-522D-4C4B-5043-C85B95AACBCD}"/>
              </a:ext>
            </a:extLst>
          </p:cNvPr>
          <p:cNvSpPr/>
          <p:nvPr/>
        </p:nvSpPr>
        <p:spPr>
          <a:xfrm>
            <a:off x="7084822" y="805729"/>
            <a:ext cx="4673069" cy="560283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2BD12C0-5917-D580-3145-A853BB7E658F}"/>
              </a:ext>
            </a:extLst>
          </p:cNvPr>
          <p:cNvSpPr txBox="1"/>
          <p:nvPr/>
        </p:nvSpPr>
        <p:spPr>
          <a:xfrm>
            <a:off x="1020857" y="6132962"/>
            <a:ext cx="58122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QE and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chemical composition of 15 Na-K-Sb photocathodes </a:t>
            </a:r>
            <a:endParaRPr kumimoji="0" lang="en-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475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HZB NEU 1">
      <a:dk1>
        <a:srgbClr val="000000"/>
      </a:dk1>
      <a:lt1>
        <a:srgbClr val="FFFFFF"/>
      </a:lt1>
      <a:dk2>
        <a:srgbClr val="004F84"/>
      </a:dk2>
      <a:lt2>
        <a:srgbClr val="E7E6E6"/>
      </a:lt2>
      <a:accent1>
        <a:srgbClr val="004F84"/>
      </a:accent1>
      <a:accent2>
        <a:srgbClr val="6CABE9"/>
      </a:accent2>
      <a:accent3>
        <a:srgbClr val="D15E57"/>
      </a:accent3>
      <a:accent4>
        <a:srgbClr val="9AC6F3"/>
      </a:accent4>
      <a:accent5>
        <a:srgbClr val="C6D970"/>
      </a:accent5>
      <a:accent6>
        <a:srgbClr val="BCD932"/>
      </a:accent6>
      <a:hlink>
        <a:srgbClr val="CB59C1"/>
      </a:hlink>
      <a:folHlink>
        <a:srgbClr val="67609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4885</Words>
  <Application>Microsoft Office PowerPoint</Application>
  <PresentationFormat>Widescreen</PresentationFormat>
  <Paragraphs>1249</Paragraphs>
  <Slides>37</Slides>
  <Notes>29</Notes>
  <HiddenSlides>12</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37</vt:i4>
      </vt:variant>
    </vt:vector>
  </HeadingPairs>
  <TitlesOfParts>
    <vt:vector size="54" baseType="lpstr">
      <vt:lpstr>Abadi</vt:lpstr>
      <vt:lpstr>Aharoni</vt:lpstr>
      <vt:lpstr>Aptos</vt:lpstr>
      <vt:lpstr>Aptos Display</vt:lpstr>
      <vt:lpstr>Arial</vt:lpstr>
      <vt:lpstr>Arial Black</vt:lpstr>
      <vt:lpstr>Calibri</vt:lpstr>
      <vt:lpstr>Calibri Light</vt:lpstr>
      <vt:lpstr>Cambria Math</vt:lpstr>
      <vt:lpstr>Courier New</vt:lpstr>
      <vt:lpstr>Source Sans Pro</vt:lpstr>
      <vt:lpstr>Source Sans Pro Light</vt:lpstr>
      <vt:lpstr>Source Sans Pro Semibold</vt:lpstr>
      <vt:lpstr>Wingdings</vt:lpstr>
      <vt:lpstr>Office Theme</vt:lpstr>
      <vt:lpstr>Office</vt:lpstr>
      <vt:lpstr>1_Office Theme</vt:lpstr>
      <vt:lpstr>Photocathodes for high brilliant electron beams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Wang, Chen</dc:creator>
  <cp:lastModifiedBy>Wang, Chen</cp:lastModifiedBy>
  <cp:revision>24</cp:revision>
  <dcterms:created xsi:type="dcterms:W3CDTF">2024-06-04T14:46:03Z</dcterms:created>
  <dcterms:modified xsi:type="dcterms:W3CDTF">2024-09-17T05:23:27Z</dcterms:modified>
</cp:coreProperties>
</file>