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74" r:id="rId2"/>
    <p:sldId id="375" r:id="rId3"/>
    <p:sldId id="391" r:id="rId4"/>
    <p:sldId id="376" r:id="rId5"/>
    <p:sldId id="377" r:id="rId6"/>
    <p:sldId id="379" r:id="rId7"/>
    <p:sldId id="380" r:id="rId8"/>
    <p:sldId id="381" r:id="rId9"/>
    <p:sldId id="378" r:id="rId10"/>
    <p:sldId id="382" r:id="rId11"/>
    <p:sldId id="383" r:id="rId12"/>
    <p:sldId id="384" r:id="rId13"/>
    <p:sldId id="385" r:id="rId14"/>
    <p:sldId id="386" r:id="rId15"/>
    <p:sldId id="387" r:id="rId16"/>
    <p:sldId id="388" r:id="rId17"/>
    <p:sldId id="390" r:id="rId18"/>
    <p:sldId id="389" r:id="rId19"/>
    <p:sldId id="392"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4" autoAdjust="0"/>
    <p:restoredTop sz="94784"/>
  </p:normalViewPr>
  <p:slideViewPr>
    <p:cSldViewPr snapToGrid="0" showGuides="1">
      <p:cViewPr varScale="1">
        <p:scale>
          <a:sx n="98" d="100"/>
          <a:sy n="98" d="100"/>
        </p:scale>
        <p:origin x="224" y="4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3876" y="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25E821-D116-4818-9795-BE88A373FDD4}" type="datetimeFigureOut">
              <a:rPr lang="en-US" smtClean="0"/>
              <a:t>9/18/24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58CC22-4D65-42B3-B22D-3256AC0123E5}" type="slidenum">
              <a:rPr lang="en-US" smtClean="0"/>
              <a:t>‹#›</a:t>
            </a:fld>
            <a:endParaRPr lang="en-US"/>
          </a:p>
        </p:txBody>
      </p:sp>
    </p:spTree>
    <p:extLst>
      <p:ext uri="{BB962C8B-B14F-4D97-AF65-F5344CB8AC3E}">
        <p14:creationId xmlns:p14="http://schemas.microsoft.com/office/powerpoint/2010/main" val="255857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8CC22-4D65-42B3-B22D-3256AC0123E5}" type="slidenum">
              <a:rPr lang="en-US" smtClean="0"/>
              <a:t>1</a:t>
            </a:fld>
            <a:endParaRPr lang="en-US" dirty="0"/>
          </a:p>
        </p:txBody>
      </p:sp>
    </p:spTree>
    <p:extLst>
      <p:ext uri="{BB962C8B-B14F-4D97-AF65-F5344CB8AC3E}">
        <p14:creationId xmlns:p14="http://schemas.microsoft.com/office/powerpoint/2010/main" val="342917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E669-244B-45D4-9187-7357048BA0C7}"/>
              </a:ext>
            </a:extLst>
          </p:cNvPr>
          <p:cNvSpPr>
            <a:spLocks noGrp="1"/>
          </p:cNvSpPr>
          <p:nvPr>
            <p:ph type="title"/>
          </p:nvPr>
        </p:nvSpPr>
        <p:spPr>
          <a:xfrm>
            <a:off x="838200" y="136523"/>
            <a:ext cx="8279674"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3278216-A8BA-471B-BFE0-8180445BE5F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A79B0F-0397-4218-813F-337905448BE0}"/>
              </a:ext>
            </a:extLst>
          </p:cNvPr>
          <p:cNvSpPr>
            <a:spLocks noGrp="1"/>
          </p:cNvSpPr>
          <p:nvPr>
            <p:ph type="dt" sz="half" idx="10"/>
          </p:nvPr>
        </p:nvSpPr>
        <p:spPr/>
        <p:txBody>
          <a:bodyPr/>
          <a:lstStyle/>
          <a:p>
            <a:fld id="{DE894DF9-BE3B-A747-A11C-74093819B929}" type="datetime1">
              <a:rPr lang="en-US" smtClean="0"/>
              <a:t>9/18/24</a:t>
            </a:fld>
            <a:endParaRPr lang="en-US"/>
          </a:p>
        </p:txBody>
      </p:sp>
      <p:sp>
        <p:nvSpPr>
          <p:cNvPr id="5" name="Footer Placeholder 4">
            <a:extLst>
              <a:ext uri="{FF2B5EF4-FFF2-40B4-BE49-F238E27FC236}">
                <a16:creationId xmlns:a16="http://schemas.microsoft.com/office/drawing/2014/main" id="{643B399E-B754-42F1-B081-7D65DFB9D9D7}"/>
              </a:ext>
            </a:extLst>
          </p:cNvPr>
          <p:cNvSpPr>
            <a:spLocks noGrp="1"/>
          </p:cNvSpPr>
          <p:nvPr>
            <p:ph type="ftr" sz="quarter" idx="11"/>
          </p:nvPr>
        </p:nvSpPr>
        <p:spPr>
          <a:xfrm>
            <a:off x="4038600" y="6465210"/>
            <a:ext cx="4114800" cy="365125"/>
          </a:xfrm>
        </p:spPr>
        <p:txBody>
          <a:bodyPr/>
          <a:lstStyle/>
          <a:p>
            <a:r>
              <a:rPr lang="en-US"/>
              <a:t>EWPAA 2024 Maxson</a:t>
            </a:r>
            <a:endParaRPr lang="en-US" dirty="0"/>
          </a:p>
        </p:txBody>
      </p:sp>
      <p:sp>
        <p:nvSpPr>
          <p:cNvPr id="6" name="Slide Number Placeholder 5">
            <a:extLst>
              <a:ext uri="{FF2B5EF4-FFF2-40B4-BE49-F238E27FC236}">
                <a16:creationId xmlns:a16="http://schemas.microsoft.com/office/drawing/2014/main" id="{16A8C687-1001-4924-9CA0-5C833A83CE0B}"/>
              </a:ext>
            </a:extLst>
          </p:cNvPr>
          <p:cNvSpPr>
            <a:spLocks noGrp="1"/>
          </p:cNvSpPr>
          <p:nvPr>
            <p:ph type="sldNum" sz="quarter" idx="12"/>
          </p:nvPr>
        </p:nvSpPr>
        <p:spPr>
          <a:xfrm>
            <a:off x="9448800" y="6492877"/>
            <a:ext cx="2743200" cy="365125"/>
          </a:xfrm>
        </p:spPr>
        <p:txBody>
          <a:bodyPr/>
          <a:lstStyle/>
          <a:p>
            <a:fld id="{0C01040D-2FE6-4C8D-BF21-B5EF12AB3540}" type="slidenum">
              <a:rPr lang="en-US" smtClean="0"/>
              <a:t>‹#›</a:t>
            </a:fld>
            <a:endParaRPr lang="en-US"/>
          </a:p>
        </p:txBody>
      </p:sp>
    </p:spTree>
    <p:extLst>
      <p:ext uri="{BB962C8B-B14F-4D97-AF65-F5344CB8AC3E}">
        <p14:creationId xmlns:p14="http://schemas.microsoft.com/office/powerpoint/2010/main" val="3456221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827967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B2F3E-4412-6E49-8405-3B4683D6CA2F}" type="datetime1">
              <a:rPr lang="en-US" smtClean="0"/>
              <a:t>9/18/24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EWPAA 2024 Maxson</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1F21CD82-BDED-4C07-86B6-72E09620D2DB}" type="slidenum">
              <a:rPr lang="en-US" smtClean="0"/>
              <a:pPr/>
              <a:t>‹#›</a:t>
            </a:fld>
            <a:endParaRPr lang="en-US" dirty="0"/>
          </a:p>
        </p:txBody>
      </p:sp>
      <p:sp>
        <p:nvSpPr>
          <p:cNvPr id="7" name="Rounded Rectangle 6"/>
          <p:cNvSpPr/>
          <p:nvPr userDrawn="1"/>
        </p:nvSpPr>
        <p:spPr>
          <a:xfrm>
            <a:off x="120460" y="93084"/>
            <a:ext cx="11963856" cy="6252840"/>
          </a:xfrm>
          <a:prstGeom prst="roundRect">
            <a:avLst>
              <a:gd name="adj" fmla="val 2735"/>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p:cNvGrpSpPr/>
          <p:nvPr userDrawn="1"/>
        </p:nvGrpSpPr>
        <p:grpSpPr>
          <a:xfrm>
            <a:off x="2407175" y="6068759"/>
            <a:ext cx="3153403" cy="478051"/>
            <a:chOff x="633099" y="5931464"/>
            <a:chExt cx="3153402" cy="478051"/>
          </a:xfrm>
        </p:grpSpPr>
        <p:sp>
          <p:nvSpPr>
            <p:cNvPr id="9" name="Rounded Rectangle 8"/>
            <p:cNvSpPr/>
            <p:nvPr userDrawn="1"/>
          </p:nvSpPr>
          <p:spPr>
            <a:xfrm>
              <a:off x="633099" y="5931464"/>
              <a:ext cx="3153402" cy="478051"/>
            </a:xfrm>
            <a:prstGeom prst="roundRect">
              <a:avLst/>
            </a:prstGeom>
            <a:solidFill>
              <a:schemeClr val="bg1"/>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65" descr="CHESS_2line_4c"/>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9215" y="5941889"/>
              <a:ext cx="2841171"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62195"/>
          <a:stretch/>
        </p:blipFill>
        <p:spPr>
          <a:xfrm>
            <a:off x="10791380" y="0"/>
            <a:ext cx="1432547" cy="1763212"/>
          </a:xfrm>
          <a:prstGeom prst="rect">
            <a:avLst/>
          </a:prstGeom>
        </p:spPr>
      </p:pic>
      <p:cxnSp>
        <p:nvCxnSpPr>
          <p:cNvPr id="13" name="Straight Connector 12"/>
          <p:cNvCxnSpPr>
            <a:cxnSpLocks/>
          </p:cNvCxnSpPr>
          <p:nvPr userDrawn="1"/>
        </p:nvCxnSpPr>
        <p:spPr>
          <a:xfrm>
            <a:off x="838200" y="1345792"/>
            <a:ext cx="92354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170" name="Picture 2" descr="CLASSE">
            <a:extLst>
              <a:ext uri="{FF2B5EF4-FFF2-40B4-BE49-F238E27FC236}">
                <a16:creationId xmlns:a16="http://schemas.microsoft.com/office/drawing/2014/main" id="{36F54436-B4C0-7541-61FB-26736D5758C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1230" y="6059486"/>
            <a:ext cx="1885175" cy="487324"/>
          </a:xfrm>
          <a:prstGeom prst="roundRect">
            <a:avLst>
              <a:gd name="adj" fmla="val 8594"/>
            </a:avLst>
          </a:prstGeom>
          <a:solidFill>
            <a:srgbClr val="FFFFFF">
              <a:shade val="85000"/>
            </a:srgbClr>
          </a:solidFill>
          <a:ln w="12700">
            <a:solidFill>
              <a:srgbClr val="C00000"/>
            </a:solidFill>
          </a:ln>
          <a:effectLst>
            <a:reflection blurRad="12700" stA="38000" endPos="28000" dist="5000" dir="5400000" sy="-100000" algn="bl" rotWithShape="0"/>
          </a:effectLst>
        </p:spPr>
      </p:pic>
    </p:spTree>
    <p:extLst>
      <p:ext uri="{BB962C8B-B14F-4D97-AF65-F5344CB8AC3E}">
        <p14:creationId xmlns:p14="http://schemas.microsoft.com/office/powerpoint/2010/main" val="4149861713"/>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EWPAA 2024 Maxson</a:t>
            </a:r>
          </a:p>
        </p:txBody>
      </p:sp>
      <p:sp>
        <p:nvSpPr>
          <p:cNvPr id="3" name="Slide Number Placeholder 2"/>
          <p:cNvSpPr>
            <a:spLocks noGrp="1"/>
          </p:cNvSpPr>
          <p:nvPr>
            <p:ph type="sldNum" sz="quarter" idx="12"/>
          </p:nvPr>
        </p:nvSpPr>
        <p:spPr/>
        <p:txBody>
          <a:bodyPr/>
          <a:lstStyle/>
          <a:p>
            <a:fld id="{0C01040D-2FE6-4C8D-BF21-B5EF12AB3540}" type="slidenum">
              <a:rPr lang="en-US" smtClean="0"/>
              <a:t>1</a:t>
            </a:fld>
            <a:endParaRPr lang="en-US" dirty="0"/>
          </a:p>
        </p:txBody>
      </p:sp>
      <p:sp>
        <p:nvSpPr>
          <p:cNvPr id="8" name="Title 7">
            <a:extLst>
              <a:ext uri="{FF2B5EF4-FFF2-40B4-BE49-F238E27FC236}">
                <a16:creationId xmlns:a16="http://schemas.microsoft.com/office/drawing/2014/main" id="{2BC521D2-D88F-6384-2871-953B302716CF}"/>
              </a:ext>
            </a:extLst>
          </p:cNvPr>
          <p:cNvSpPr>
            <a:spLocks noGrp="1"/>
          </p:cNvSpPr>
          <p:nvPr>
            <p:ph type="title"/>
          </p:nvPr>
        </p:nvSpPr>
        <p:spPr>
          <a:xfrm>
            <a:off x="1003178" y="1716588"/>
            <a:ext cx="9977300" cy="3902920"/>
          </a:xfrm>
        </p:spPr>
        <p:txBody>
          <a:bodyPr>
            <a:normAutofit fontScale="90000"/>
          </a:bodyPr>
          <a:lstStyle/>
          <a:p>
            <a:pPr algn="ctr"/>
            <a:r>
              <a:rPr lang="en-US" dirty="0"/>
              <a:t>Promoting Epitaxy in Alkali Antimonides</a:t>
            </a:r>
            <a:br>
              <a:rPr lang="en-US" dirty="0"/>
            </a:br>
            <a:br>
              <a:rPr lang="en-US" dirty="0"/>
            </a:br>
            <a:r>
              <a:rPr lang="en-US" sz="3600" b="0" dirty="0"/>
              <a:t>Jared Maxson</a:t>
            </a:r>
            <a:br>
              <a:rPr lang="en-US" sz="3600" b="0" dirty="0"/>
            </a:br>
            <a:r>
              <a:rPr lang="en-US" sz="3600" b="0" dirty="0"/>
              <a:t>Cornell University</a:t>
            </a:r>
            <a:br>
              <a:rPr lang="en-US" sz="3600" b="0" dirty="0"/>
            </a:br>
            <a:br>
              <a:rPr lang="en-US" sz="3600" b="0" dirty="0"/>
            </a:br>
            <a:r>
              <a:rPr lang="en-US" sz="2200" b="0" dirty="0"/>
              <a:t>EWPAA, Sep 18 2024</a:t>
            </a:r>
            <a:br>
              <a:rPr lang="en-US" sz="2200" b="0" dirty="0"/>
            </a:br>
            <a:r>
              <a:rPr lang="en-US" sz="2200" b="0" dirty="0"/>
              <a:t>HZDR</a:t>
            </a:r>
            <a:br>
              <a:rPr lang="en-US" sz="3600" b="0" dirty="0"/>
            </a:br>
            <a:endParaRPr lang="en-US" b="0" dirty="0"/>
          </a:p>
        </p:txBody>
      </p:sp>
      <p:sp>
        <p:nvSpPr>
          <p:cNvPr id="4" name="Rectangle 3">
            <a:extLst>
              <a:ext uri="{FF2B5EF4-FFF2-40B4-BE49-F238E27FC236}">
                <a16:creationId xmlns:a16="http://schemas.microsoft.com/office/drawing/2014/main" id="{EE4C044D-8315-4B81-23C9-9CC5C852FFE6}"/>
              </a:ext>
            </a:extLst>
          </p:cNvPr>
          <p:cNvSpPr/>
          <p:nvPr/>
        </p:nvSpPr>
        <p:spPr>
          <a:xfrm>
            <a:off x="737937" y="1106905"/>
            <a:ext cx="9785684" cy="60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762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4BA2-DFEE-D7C1-3681-4F7A0407E02D}"/>
              </a:ext>
            </a:extLst>
          </p:cNvPr>
          <p:cNvSpPr>
            <a:spLocks noGrp="1"/>
          </p:cNvSpPr>
          <p:nvPr>
            <p:ph type="title"/>
          </p:nvPr>
        </p:nvSpPr>
        <p:spPr/>
        <p:txBody>
          <a:bodyPr>
            <a:normAutofit/>
          </a:bodyPr>
          <a:lstStyle/>
          <a:p>
            <a:r>
              <a:rPr lang="en-US" sz="3600" dirty="0"/>
              <a:t>Some details on interference effects</a:t>
            </a:r>
          </a:p>
        </p:txBody>
      </p:sp>
      <p:sp>
        <p:nvSpPr>
          <p:cNvPr id="3" name="Content Placeholder 2">
            <a:extLst>
              <a:ext uri="{FF2B5EF4-FFF2-40B4-BE49-F238E27FC236}">
                <a16:creationId xmlns:a16="http://schemas.microsoft.com/office/drawing/2014/main" id="{64E7159C-DAE2-D3C8-996E-BDB65A00B814}"/>
              </a:ext>
            </a:extLst>
          </p:cNvPr>
          <p:cNvSpPr>
            <a:spLocks noGrp="1"/>
          </p:cNvSpPr>
          <p:nvPr>
            <p:ph idx="1"/>
          </p:nvPr>
        </p:nvSpPr>
        <p:spPr>
          <a:xfrm>
            <a:off x="554736" y="1551305"/>
            <a:ext cx="10515600" cy="4351338"/>
          </a:xfrm>
        </p:spPr>
        <p:txBody>
          <a:bodyPr>
            <a:normAutofit/>
          </a:bodyPr>
          <a:lstStyle/>
          <a:p>
            <a:r>
              <a:rPr lang="en-US" sz="2400" dirty="0"/>
              <a:t>We can model the interference effects quite well</a:t>
            </a:r>
          </a:p>
          <a:p>
            <a:pPr lvl="1"/>
            <a:r>
              <a:rPr lang="en-US" sz="2000" dirty="0"/>
              <a:t>Use DFT for calculation of material properties (DoS, indices of refraction)</a:t>
            </a:r>
          </a:p>
        </p:txBody>
      </p:sp>
      <p:sp>
        <p:nvSpPr>
          <p:cNvPr id="4" name="Footer Placeholder 3">
            <a:extLst>
              <a:ext uri="{FF2B5EF4-FFF2-40B4-BE49-F238E27FC236}">
                <a16:creationId xmlns:a16="http://schemas.microsoft.com/office/drawing/2014/main" id="{C61497EF-3FA3-15FD-BBB0-2517E7833D80}"/>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1AE8F2D5-8C61-94A5-51CC-BCA77AB7323F}"/>
              </a:ext>
            </a:extLst>
          </p:cNvPr>
          <p:cNvSpPr>
            <a:spLocks noGrp="1"/>
          </p:cNvSpPr>
          <p:nvPr>
            <p:ph type="sldNum" sz="quarter" idx="12"/>
          </p:nvPr>
        </p:nvSpPr>
        <p:spPr/>
        <p:txBody>
          <a:bodyPr/>
          <a:lstStyle/>
          <a:p>
            <a:fld id="{0C01040D-2FE6-4C8D-BF21-B5EF12AB3540}" type="slidenum">
              <a:rPr lang="en-US" smtClean="0"/>
              <a:t>10</a:t>
            </a:fld>
            <a:endParaRPr lang="en-US"/>
          </a:p>
        </p:txBody>
      </p:sp>
      <p:grpSp>
        <p:nvGrpSpPr>
          <p:cNvPr id="16" name="Group 15">
            <a:extLst>
              <a:ext uri="{FF2B5EF4-FFF2-40B4-BE49-F238E27FC236}">
                <a16:creationId xmlns:a16="http://schemas.microsoft.com/office/drawing/2014/main" id="{6C367F27-9133-72D0-2063-F4662913C3B1}"/>
              </a:ext>
            </a:extLst>
          </p:cNvPr>
          <p:cNvGrpSpPr/>
          <p:nvPr/>
        </p:nvGrpSpPr>
        <p:grpSpPr>
          <a:xfrm>
            <a:off x="838200" y="2471422"/>
            <a:ext cx="3802177" cy="3520440"/>
            <a:chOff x="838200" y="2471422"/>
            <a:chExt cx="3802177" cy="3520440"/>
          </a:xfrm>
        </p:grpSpPr>
        <p:pic>
          <p:nvPicPr>
            <p:cNvPr id="6" name="Picture 5" descr="A graph of a diagram&#10;&#10;Description automatically generated with medium confidence">
              <a:extLst>
                <a:ext uri="{FF2B5EF4-FFF2-40B4-BE49-F238E27FC236}">
                  <a16:creationId xmlns:a16="http://schemas.microsoft.com/office/drawing/2014/main" id="{768C793D-1D73-A0CD-1E70-0258ED0117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471422"/>
              <a:ext cx="2910342" cy="3520440"/>
            </a:xfrm>
            <a:prstGeom prst="rect">
              <a:avLst/>
            </a:prstGeom>
          </p:spPr>
        </p:pic>
        <p:sp>
          <p:nvSpPr>
            <p:cNvPr id="7" name="TextBox 6">
              <a:extLst>
                <a:ext uri="{FF2B5EF4-FFF2-40B4-BE49-F238E27FC236}">
                  <a16:creationId xmlns:a16="http://schemas.microsoft.com/office/drawing/2014/main" id="{CF00559C-780E-6DB6-74DE-C6DB65C707D3}"/>
                </a:ext>
              </a:extLst>
            </p:cNvPr>
            <p:cNvSpPr txBox="1"/>
            <p:nvPr/>
          </p:nvSpPr>
          <p:spPr>
            <a:xfrm>
              <a:off x="2008277" y="2599760"/>
              <a:ext cx="2632100" cy="276999"/>
            </a:xfrm>
            <a:prstGeom prst="rect">
              <a:avLst/>
            </a:prstGeom>
            <a:noFill/>
          </p:spPr>
          <p:txBody>
            <a:bodyPr wrap="square" rtlCol="0">
              <a:spAutoFit/>
            </a:bodyPr>
            <a:lstStyle/>
            <a:p>
              <a:r>
                <a:rPr lang="en-US" sz="1200" dirty="0"/>
                <a:t>1.3 um </a:t>
              </a:r>
              <a:r>
                <a:rPr lang="en-US" sz="1200" dirty="0" err="1"/>
                <a:t>SiC</a:t>
              </a:r>
              <a:r>
                <a:rPr lang="en-US" sz="1200" dirty="0"/>
                <a:t> layer</a:t>
              </a:r>
            </a:p>
          </p:txBody>
        </p:sp>
        <p:sp>
          <p:nvSpPr>
            <p:cNvPr id="8" name="TextBox 7">
              <a:extLst>
                <a:ext uri="{FF2B5EF4-FFF2-40B4-BE49-F238E27FC236}">
                  <a16:creationId xmlns:a16="http://schemas.microsoft.com/office/drawing/2014/main" id="{C2049E58-5C78-48C1-58CB-EC86996690C4}"/>
                </a:ext>
              </a:extLst>
            </p:cNvPr>
            <p:cNvSpPr txBox="1"/>
            <p:nvPr/>
          </p:nvSpPr>
          <p:spPr>
            <a:xfrm>
              <a:off x="2008277" y="4401595"/>
              <a:ext cx="2632100" cy="276999"/>
            </a:xfrm>
            <a:prstGeom prst="rect">
              <a:avLst/>
            </a:prstGeom>
            <a:noFill/>
          </p:spPr>
          <p:txBody>
            <a:bodyPr wrap="square" rtlCol="0">
              <a:spAutoFit/>
            </a:bodyPr>
            <a:lstStyle/>
            <a:p>
              <a:r>
                <a:rPr lang="en-US" sz="1200" dirty="0"/>
                <a:t>0.3 um </a:t>
              </a:r>
              <a:r>
                <a:rPr lang="en-US" sz="1200" dirty="0" err="1"/>
                <a:t>SiC</a:t>
              </a:r>
              <a:r>
                <a:rPr lang="en-US" sz="1200" dirty="0"/>
                <a:t> layer</a:t>
              </a:r>
            </a:p>
          </p:txBody>
        </p:sp>
      </p:grpSp>
      <p:pic>
        <p:nvPicPr>
          <p:cNvPr id="9" name="Content Placeholder 6" descr="A graph of a line graph&#10;&#10;Description automatically generated with medium confidence">
            <a:extLst>
              <a:ext uri="{FF2B5EF4-FFF2-40B4-BE49-F238E27FC236}">
                <a16:creationId xmlns:a16="http://schemas.microsoft.com/office/drawing/2014/main" id="{CF257D29-8BEF-57FB-6B5C-E7D74F2D4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6614" y="2936293"/>
            <a:ext cx="3584198" cy="2308921"/>
          </a:xfrm>
          <a:prstGeom prst="rect">
            <a:avLst/>
          </a:prstGeom>
        </p:spPr>
      </p:pic>
      <p:pic>
        <p:nvPicPr>
          <p:cNvPr id="10" name="Picture 9">
            <a:extLst>
              <a:ext uri="{FF2B5EF4-FFF2-40B4-BE49-F238E27FC236}">
                <a16:creationId xmlns:a16="http://schemas.microsoft.com/office/drawing/2014/main" id="{527698A1-B8EA-6E37-F0D8-6855652D6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449" y="2756469"/>
            <a:ext cx="4096645" cy="2656418"/>
          </a:xfrm>
          <a:prstGeom prst="rect">
            <a:avLst/>
          </a:prstGeom>
        </p:spPr>
      </p:pic>
      <p:grpSp>
        <p:nvGrpSpPr>
          <p:cNvPr id="15" name="Group 14">
            <a:extLst>
              <a:ext uri="{FF2B5EF4-FFF2-40B4-BE49-F238E27FC236}">
                <a16:creationId xmlns:a16="http://schemas.microsoft.com/office/drawing/2014/main" id="{A2D41694-E0BB-1E3C-A1DA-A291CB27E977}"/>
              </a:ext>
            </a:extLst>
          </p:cNvPr>
          <p:cNvGrpSpPr/>
          <p:nvPr/>
        </p:nvGrpSpPr>
        <p:grpSpPr>
          <a:xfrm>
            <a:off x="4973795" y="4084678"/>
            <a:ext cx="6330579" cy="1900749"/>
            <a:chOff x="4973795" y="4084678"/>
            <a:chExt cx="6330579" cy="1900749"/>
          </a:xfrm>
        </p:grpSpPr>
        <p:sp>
          <p:nvSpPr>
            <p:cNvPr id="12" name="TextBox 11">
              <a:extLst>
                <a:ext uri="{FF2B5EF4-FFF2-40B4-BE49-F238E27FC236}">
                  <a16:creationId xmlns:a16="http://schemas.microsoft.com/office/drawing/2014/main" id="{9EDC8171-9799-7AC7-5CB5-D5D3E423D213}"/>
                </a:ext>
              </a:extLst>
            </p:cNvPr>
            <p:cNvSpPr txBox="1"/>
            <p:nvPr/>
          </p:nvSpPr>
          <p:spPr>
            <a:xfrm>
              <a:off x="4973795" y="5616095"/>
              <a:ext cx="6330579" cy="369332"/>
            </a:xfrm>
            <a:prstGeom prst="rect">
              <a:avLst/>
            </a:prstGeom>
            <a:noFill/>
          </p:spPr>
          <p:txBody>
            <a:bodyPr wrap="none" rtlCol="0">
              <a:spAutoFit/>
            </a:bodyPr>
            <a:lstStyle/>
            <a:p>
              <a:r>
                <a:rPr lang="en-US" dirty="0"/>
                <a:t>Fits to the data seem to yield reasonable thickness values!</a:t>
              </a:r>
            </a:p>
          </p:txBody>
        </p:sp>
        <p:cxnSp>
          <p:nvCxnSpPr>
            <p:cNvPr id="14" name="Straight Arrow Connector 13">
              <a:extLst>
                <a:ext uri="{FF2B5EF4-FFF2-40B4-BE49-F238E27FC236}">
                  <a16:creationId xmlns:a16="http://schemas.microsoft.com/office/drawing/2014/main" id="{7D66B1D3-37CA-4CE8-9F92-7C0C4BAD2CA3}"/>
                </a:ext>
              </a:extLst>
            </p:cNvPr>
            <p:cNvCxnSpPr/>
            <p:nvPr/>
          </p:nvCxnSpPr>
          <p:spPr>
            <a:xfrm flipH="1" flipV="1">
              <a:off x="10124388" y="4084678"/>
              <a:ext cx="696012" cy="1328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82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4BA2-DFEE-D7C1-3681-4F7A0407E02D}"/>
              </a:ext>
            </a:extLst>
          </p:cNvPr>
          <p:cNvSpPr>
            <a:spLocks noGrp="1"/>
          </p:cNvSpPr>
          <p:nvPr>
            <p:ph type="title"/>
          </p:nvPr>
        </p:nvSpPr>
        <p:spPr/>
        <p:txBody>
          <a:bodyPr/>
          <a:lstStyle/>
          <a:p>
            <a:r>
              <a:rPr lang="en-US" dirty="0"/>
              <a:t>Benefits of Epitaxy</a:t>
            </a:r>
          </a:p>
        </p:txBody>
      </p:sp>
      <p:sp>
        <p:nvSpPr>
          <p:cNvPr id="3" name="Content Placeholder 2">
            <a:extLst>
              <a:ext uri="{FF2B5EF4-FFF2-40B4-BE49-F238E27FC236}">
                <a16:creationId xmlns:a16="http://schemas.microsoft.com/office/drawing/2014/main" id="{64E7159C-DAE2-D3C8-996E-BDB65A00B814}"/>
              </a:ext>
            </a:extLst>
          </p:cNvPr>
          <p:cNvSpPr>
            <a:spLocks noGrp="1"/>
          </p:cNvSpPr>
          <p:nvPr>
            <p:ph idx="1"/>
          </p:nvPr>
        </p:nvSpPr>
        <p:spPr>
          <a:xfrm>
            <a:off x="554736" y="1502023"/>
            <a:ext cx="10515600" cy="4351338"/>
          </a:xfrm>
        </p:spPr>
        <p:txBody>
          <a:bodyPr/>
          <a:lstStyle/>
          <a:p>
            <a:r>
              <a:rPr lang="en-US" dirty="0"/>
              <a:t>You can understand what you’ve grown! </a:t>
            </a:r>
          </a:p>
          <a:p>
            <a:pPr lvl="1"/>
            <a:r>
              <a:rPr lang="en-US" dirty="0"/>
              <a:t>Examples: ARPES measurement compared to DFT</a:t>
            </a:r>
          </a:p>
        </p:txBody>
      </p:sp>
      <p:sp>
        <p:nvSpPr>
          <p:cNvPr id="4" name="Footer Placeholder 3">
            <a:extLst>
              <a:ext uri="{FF2B5EF4-FFF2-40B4-BE49-F238E27FC236}">
                <a16:creationId xmlns:a16="http://schemas.microsoft.com/office/drawing/2014/main" id="{C61497EF-3FA3-15FD-BBB0-2517E7833D80}"/>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1AE8F2D5-8C61-94A5-51CC-BCA77AB7323F}"/>
              </a:ext>
            </a:extLst>
          </p:cNvPr>
          <p:cNvSpPr>
            <a:spLocks noGrp="1"/>
          </p:cNvSpPr>
          <p:nvPr>
            <p:ph type="sldNum" sz="quarter" idx="12"/>
          </p:nvPr>
        </p:nvSpPr>
        <p:spPr/>
        <p:txBody>
          <a:bodyPr/>
          <a:lstStyle/>
          <a:p>
            <a:fld id="{0C01040D-2FE6-4C8D-BF21-B5EF12AB3540}" type="slidenum">
              <a:rPr lang="en-US" smtClean="0"/>
              <a:t>11</a:t>
            </a:fld>
            <a:endParaRPr lang="en-US"/>
          </a:p>
        </p:txBody>
      </p:sp>
      <p:grpSp>
        <p:nvGrpSpPr>
          <p:cNvPr id="14" name="Group 13">
            <a:extLst>
              <a:ext uri="{FF2B5EF4-FFF2-40B4-BE49-F238E27FC236}">
                <a16:creationId xmlns:a16="http://schemas.microsoft.com/office/drawing/2014/main" id="{A2CFD369-D62C-D627-2F99-ED7AD331DEAA}"/>
              </a:ext>
            </a:extLst>
          </p:cNvPr>
          <p:cNvGrpSpPr/>
          <p:nvPr/>
        </p:nvGrpSpPr>
        <p:grpSpPr>
          <a:xfrm>
            <a:off x="691896" y="2377439"/>
            <a:ext cx="4520184" cy="3614423"/>
            <a:chOff x="554736" y="2377440"/>
            <a:chExt cx="4520184" cy="3614423"/>
          </a:xfrm>
        </p:grpSpPr>
        <p:pic>
          <p:nvPicPr>
            <p:cNvPr id="7" name="Picture 6">
              <a:extLst>
                <a:ext uri="{FF2B5EF4-FFF2-40B4-BE49-F238E27FC236}">
                  <a16:creationId xmlns:a16="http://schemas.microsoft.com/office/drawing/2014/main" id="{490CDC34-6A8E-2860-324E-D2FF3EDB1998}"/>
                </a:ext>
              </a:extLst>
            </p:cNvPr>
            <p:cNvPicPr>
              <a:picLocks noChangeAspect="1"/>
            </p:cNvPicPr>
            <p:nvPr/>
          </p:nvPicPr>
          <p:blipFill>
            <a:blip r:embed="rId2"/>
            <a:stretch>
              <a:fillRect/>
            </a:stretch>
          </p:blipFill>
          <p:spPr>
            <a:xfrm>
              <a:off x="682752" y="2746772"/>
              <a:ext cx="4097311" cy="2973441"/>
            </a:xfrm>
            <a:prstGeom prst="rect">
              <a:avLst/>
            </a:prstGeom>
          </p:spPr>
        </p:pic>
        <p:sp>
          <p:nvSpPr>
            <p:cNvPr id="8" name="TextBox 7">
              <a:extLst>
                <a:ext uri="{FF2B5EF4-FFF2-40B4-BE49-F238E27FC236}">
                  <a16:creationId xmlns:a16="http://schemas.microsoft.com/office/drawing/2014/main" id="{BB53EFCD-EA7A-BBD5-6217-12C6C10D3C28}"/>
                </a:ext>
              </a:extLst>
            </p:cNvPr>
            <p:cNvSpPr txBox="1"/>
            <p:nvPr/>
          </p:nvSpPr>
          <p:spPr>
            <a:xfrm>
              <a:off x="1536192" y="2377440"/>
              <a:ext cx="2898550" cy="369332"/>
            </a:xfrm>
            <a:prstGeom prst="rect">
              <a:avLst/>
            </a:prstGeom>
            <a:noFill/>
          </p:spPr>
          <p:txBody>
            <a:bodyPr wrap="none" rtlCol="0">
              <a:spAutoFit/>
            </a:bodyPr>
            <a:lstStyle/>
            <a:p>
              <a:r>
                <a:rPr lang="en-US" dirty="0"/>
                <a:t>Epitaxial Cs</a:t>
              </a:r>
              <a:r>
                <a:rPr lang="en-US" baseline="-25000" dirty="0"/>
                <a:t>3</a:t>
              </a:r>
              <a:r>
                <a:rPr lang="en-US" dirty="0"/>
                <a:t>Sb on 3C-SiC</a:t>
              </a:r>
              <a:endParaRPr lang="en-US" baseline="-25000" dirty="0"/>
            </a:p>
          </p:txBody>
        </p:sp>
        <p:sp>
          <p:nvSpPr>
            <p:cNvPr id="9" name="TextBox 8">
              <a:extLst>
                <a:ext uri="{FF2B5EF4-FFF2-40B4-BE49-F238E27FC236}">
                  <a16:creationId xmlns:a16="http://schemas.microsoft.com/office/drawing/2014/main" id="{A11E05C1-63F7-7F3F-BA8C-791F936AA4E4}"/>
                </a:ext>
              </a:extLst>
            </p:cNvPr>
            <p:cNvSpPr txBox="1"/>
            <p:nvPr/>
          </p:nvSpPr>
          <p:spPr>
            <a:xfrm>
              <a:off x="1568245" y="5714863"/>
              <a:ext cx="2855782" cy="276999"/>
            </a:xfrm>
            <a:prstGeom prst="rect">
              <a:avLst/>
            </a:prstGeom>
            <a:noFill/>
          </p:spPr>
          <p:txBody>
            <a:bodyPr wrap="none" rtlCol="0">
              <a:spAutoFit/>
            </a:bodyPr>
            <a:lstStyle/>
            <a:p>
              <a:r>
                <a:rPr lang="en-US" sz="1200" dirty="0" err="1"/>
                <a:t>Parzyck</a:t>
              </a:r>
              <a:r>
                <a:rPr lang="en-US" sz="1200" dirty="0"/>
                <a:t> et al., PRL 128, 114801 (2022)</a:t>
              </a:r>
            </a:p>
          </p:txBody>
        </p:sp>
        <p:sp>
          <p:nvSpPr>
            <p:cNvPr id="10" name="TextBox 9">
              <a:extLst>
                <a:ext uri="{FF2B5EF4-FFF2-40B4-BE49-F238E27FC236}">
                  <a16:creationId xmlns:a16="http://schemas.microsoft.com/office/drawing/2014/main" id="{C46D5FBD-8905-F1FA-C824-0739332C4D0A}"/>
                </a:ext>
              </a:extLst>
            </p:cNvPr>
            <p:cNvSpPr txBox="1"/>
            <p:nvPr/>
          </p:nvSpPr>
          <p:spPr>
            <a:xfrm>
              <a:off x="1362456" y="4678088"/>
              <a:ext cx="1691640" cy="523220"/>
            </a:xfrm>
            <a:prstGeom prst="rect">
              <a:avLst/>
            </a:prstGeom>
            <a:noFill/>
          </p:spPr>
          <p:txBody>
            <a:bodyPr wrap="square" rtlCol="0">
              <a:spAutoFit/>
            </a:bodyPr>
            <a:lstStyle/>
            <a:p>
              <a:r>
                <a:rPr lang="en-US" sz="1400" dirty="0">
                  <a:solidFill>
                    <a:schemeClr val="bg1"/>
                  </a:solidFill>
                </a:rPr>
                <a:t>Solid Curves:</a:t>
              </a:r>
            </a:p>
            <a:p>
              <a:r>
                <a:rPr lang="en-US" sz="1400" dirty="0">
                  <a:solidFill>
                    <a:schemeClr val="bg1"/>
                  </a:solidFill>
                </a:rPr>
                <a:t>DFT</a:t>
              </a:r>
            </a:p>
          </p:txBody>
        </p:sp>
        <p:sp>
          <p:nvSpPr>
            <p:cNvPr id="13" name="Rectangle: Rounded Corners 12">
              <a:extLst>
                <a:ext uri="{FF2B5EF4-FFF2-40B4-BE49-F238E27FC236}">
                  <a16:creationId xmlns:a16="http://schemas.microsoft.com/office/drawing/2014/main" id="{1F13DD2D-D689-56EB-ACFB-0CC580597F6D}"/>
                </a:ext>
              </a:extLst>
            </p:cNvPr>
            <p:cNvSpPr/>
            <p:nvPr/>
          </p:nvSpPr>
          <p:spPr>
            <a:xfrm>
              <a:off x="554736" y="2377441"/>
              <a:ext cx="4520184" cy="3614422"/>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CC2F210F-7242-75CB-1CFD-1AED3190D3F6}"/>
              </a:ext>
            </a:extLst>
          </p:cNvPr>
          <p:cNvGrpSpPr/>
          <p:nvPr/>
        </p:nvGrpSpPr>
        <p:grpSpPr>
          <a:xfrm>
            <a:off x="6193536" y="2314450"/>
            <a:ext cx="5641193" cy="3914086"/>
            <a:chOff x="6301176" y="2377439"/>
            <a:chExt cx="5641193" cy="3914086"/>
          </a:xfrm>
        </p:grpSpPr>
        <p:pic>
          <p:nvPicPr>
            <p:cNvPr id="12" name="Picture 11">
              <a:extLst>
                <a:ext uri="{FF2B5EF4-FFF2-40B4-BE49-F238E27FC236}">
                  <a16:creationId xmlns:a16="http://schemas.microsoft.com/office/drawing/2014/main" id="{31F7BD88-0EC6-FBE1-7F51-FF201C8AE801}"/>
                </a:ext>
              </a:extLst>
            </p:cNvPr>
            <p:cNvPicPr>
              <a:picLocks noChangeAspect="1"/>
            </p:cNvPicPr>
            <p:nvPr/>
          </p:nvPicPr>
          <p:blipFill>
            <a:blip r:embed="rId3"/>
            <a:stretch>
              <a:fillRect/>
            </a:stretch>
          </p:blipFill>
          <p:spPr>
            <a:xfrm>
              <a:off x="6542435" y="2450514"/>
              <a:ext cx="3197545" cy="3778022"/>
            </a:xfrm>
            <a:prstGeom prst="rect">
              <a:avLst/>
            </a:prstGeom>
          </p:spPr>
        </p:pic>
        <p:sp>
          <p:nvSpPr>
            <p:cNvPr id="15" name="TextBox 14">
              <a:extLst>
                <a:ext uri="{FF2B5EF4-FFF2-40B4-BE49-F238E27FC236}">
                  <a16:creationId xmlns:a16="http://schemas.microsoft.com/office/drawing/2014/main" id="{F50D23CB-F6DA-DBB7-65D9-2D087E7A1755}"/>
                </a:ext>
              </a:extLst>
            </p:cNvPr>
            <p:cNvSpPr txBox="1"/>
            <p:nvPr/>
          </p:nvSpPr>
          <p:spPr>
            <a:xfrm>
              <a:off x="9877445" y="2986996"/>
              <a:ext cx="1814683" cy="2492990"/>
            </a:xfrm>
            <a:prstGeom prst="rect">
              <a:avLst/>
            </a:prstGeom>
            <a:noFill/>
          </p:spPr>
          <p:txBody>
            <a:bodyPr wrap="square" rtlCol="0">
              <a:spAutoFit/>
            </a:bodyPr>
            <a:lstStyle/>
            <a:p>
              <a:r>
                <a:rPr lang="en-US" dirty="0"/>
                <a:t>Fiber-Textured</a:t>
              </a:r>
            </a:p>
            <a:p>
              <a:r>
                <a:rPr lang="en-US" dirty="0"/>
                <a:t>Cs</a:t>
              </a:r>
              <a:r>
                <a:rPr lang="en-US" baseline="-25000" dirty="0"/>
                <a:t>1</a:t>
              </a:r>
              <a:r>
                <a:rPr lang="en-US" dirty="0"/>
                <a:t>Sb</a:t>
              </a:r>
              <a:r>
                <a:rPr lang="en-US" baseline="-25000" dirty="0"/>
                <a:t>1</a:t>
              </a:r>
            </a:p>
            <a:p>
              <a:endParaRPr lang="en-US" baseline="-25000" dirty="0"/>
            </a:p>
            <a:p>
              <a:r>
                <a:rPr lang="en-US" dirty="0"/>
                <a:t>Has a ~1-D band structure:</a:t>
              </a:r>
            </a:p>
            <a:p>
              <a:r>
                <a:rPr lang="en-US" dirty="0"/>
                <a:t>Even rotational disordered films show ARPES signals</a:t>
              </a:r>
            </a:p>
          </p:txBody>
        </p:sp>
        <p:sp>
          <p:nvSpPr>
            <p:cNvPr id="17" name="TextBox 16">
              <a:extLst>
                <a:ext uri="{FF2B5EF4-FFF2-40B4-BE49-F238E27FC236}">
                  <a16:creationId xmlns:a16="http://schemas.microsoft.com/office/drawing/2014/main" id="{B0A39B0D-FD8C-460C-B0DA-25CA8C19827B}"/>
                </a:ext>
              </a:extLst>
            </p:cNvPr>
            <p:cNvSpPr txBox="1"/>
            <p:nvPr/>
          </p:nvSpPr>
          <p:spPr>
            <a:xfrm>
              <a:off x="9877445" y="5513494"/>
              <a:ext cx="2064924" cy="461665"/>
            </a:xfrm>
            <a:prstGeom prst="rect">
              <a:avLst/>
            </a:prstGeom>
            <a:noFill/>
          </p:spPr>
          <p:txBody>
            <a:bodyPr wrap="square">
              <a:spAutoFit/>
            </a:bodyPr>
            <a:lstStyle/>
            <a:p>
              <a:r>
                <a:rPr lang="en-US" sz="1200" b="0" dirty="0" err="1">
                  <a:solidFill>
                    <a:srgbClr val="1A1A1A"/>
                  </a:solidFill>
                  <a:effectLst/>
                  <a:latin typeface="Helvetica" panose="020B0604020202020204" pitchFamily="34" charset="0"/>
                </a:rPr>
                <a:t>Parzyck</a:t>
              </a:r>
              <a:r>
                <a:rPr lang="en-US" sz="1200" b="0" dirty="0">
                  <a:solidFill>
                    <a:srgbClr val="1A1A1A"/>
                  </a:solidFill>
                  <a:effectLst/>
                  <a:latin typeface="Helvetica" panose="020B0604020202020204" pitchFamily="34" charset="0"/>
                </a:rPr>
                <a:t> et. al, APL Mater</a:t>
              </a:r>
              <a:r>
                <a:rPr lang="en-US" sz="1200" b="0" i="1" dirty="0">
                  <a:solidFill>
                    <a:srgbClr val="1A1A1A"/>
                  </a:solidFill>
                  <a:effectLst/>
                  <a:latin typeface="Helvetica" panose="020B0604020202020204" pitchFamily="34" charset="0"/>
                </a:rPr>
                <a:t>.</a:t>
              </a:r>
              <a:r>
                <a:rPr lang="en-US" sz="1200" b="0" i="0" dirty="0">
                  <a:solidFill>
                    <a:srgbClr val="1A1A1A"/>
                  </a:solidFill>
                  <a:effectLst/>
                  <a:latin typeface="Helvetica" panose="020B0604020202020204" pitchFamily="34" charset="0"/>
                </a:rPr>
                <a:t> 11, 101125 (2023)</a:t>
              </a:r>
              <a:endParaRPr lang="en-US" sz="1200" dirty="0"/>
            </a:p>
          </p:txBody>
        </p:sp>
        <p:sp>
          <p:nvSpPr>
            <p:cNvPr id="37" name="Rectangle: Rounded Corners 36">
              <a:extLst>
                <a:ext uri="{FF2B5EF4-FFF2-40B4-BE49-F238E27FC236}">
                  <a16:creationId xmlns:a16="http://schemas.microsoft.com/office/drawing/2014/main" id="{6475BA9D-7C4A-8AFB-64F6-7EE3FB2B696B}"/>
                </a:ext>
              </a:extLst>
            </p:cNvPr>
            <p:cNvSpPr/>
            <p:nvPr/>
          </p:nvSpPr>
          <p:spPr>
            <a:xfrm>
              <a:off x="6301176" y="2377439"/>
              <a:ext cx="5558591" cy="3914086"/>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12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4BA2-DFEE-D7C1-3681-4F7A0407E02D}"/>
              </a:ext>
            </a:extLst>
          </p:cNvPr>
          <p:cNvSpPr>
            <a:spLocks noGrp="1"/>
          </p:cNvSpPr>
          <p:nvPr>
            <p:ph type="title"/>
          </p:nvPr>
        </p:nvSpPr>
        <p:spPr>
          <a:xfrm>
            <a:off x="838200" y="136523"/>
            <a:ext cx="9311640" cy="1325563"/>
          </a:xfrm>
        </p:spPr>
        <p:txBody>
          <a:bodyPr/>
          <a:lstStyle/>
          <a:p>
            <a:r>
              <a:rPr lang="en-US" dirty="0"/>
              <a:t>Promote and Measure Epitaxy</a:t>
            </a:r>
          </a:p>
        </p:txBody>
      </p:sp>
      <p:sp>
        <p:nvSpPr>
          <p:cNvPr id="3" name="Content Placeholder 2">
            <a:extLst>
              <a:ext uri="{FF2B5EF4-FFF2-40B4-BE49-F238E27FC236}">
                <a16:creationId xmlns:a16="http://schemas.microsoft.com/office/drawing/2014/main" id="{64E7159C-DAE2-D3C8-996E-BDB65A00B814}"/>
              </a:ext>
            </a:extLst>
          </p:cNvPr>
          <p:cNvSpPr>
            <a:spLocks noGrp="1"/>
          </p:cNvSpPr>
          <p:nvPr>
            <p:ph idx="1"/>
          </p:nvPr>
        </p:nvSpPr>
        <p:spPr>
          <a:xfrm>
            <a:off x="454375" y="1462086"/>
            <a:ext cx="10515600" cy="4351338"/>
          </a:xfrm>
        </p:spPr>
        <p:txBody>
          <a:bodyPr/>
          <a:lstStyle/>
          <a:p>
            <a:r>
              <a:rPr lang="en-US" dirty="0"/>
              <a:t>Required: a structural probe on your growth system.</a:t>
            </a:r>
          </a:p>
          <a:p>
            <a:pPr lvl="1"/>
            <a:r>
              <a:rPr lang="en-US" dirty="0"/>
              <a:t>Electron beams: Reflection high energy electron diffraction (RHEED)</a:t>
            </a:r>
          </a:p>
        </p:txBody>
      </p:sp>
      <p:sp>
        <p:nvSpPr>
          <p:cNvPr id="4" name="Footer Placeholder 3">
            <a:extLst>
              <a:ext uri="{FF2B5EF4-FFF2-40B4-BE49-F238E27FC236}">
                <a16:creationId xmlns:a16="http://schemas.microsoft.com/office/drawing/2014/main" id="{C61497EF-3FA3-15FD-BBB0-2517E7833D80}"/>
              </a:ext>
            </a:extLst>
          </p:cNvPr>
          <p:cNvSpPr>
            <a:spLocks noGrp="1"/>
          </p:cNvSpPr>
          <p:nvPr>
            <p:ph type="ftr" sz="quarter" idx="11"/>
          </p:nvPr>
        </p:nvSpPr>
        <p:spPr/>
        <p:txBody>
          <a:bodyPr/>
          <a:lstStyle/>
          <a:p>
            <a:r>
              <a:rPr lang="en-US" dirty="0"/>
              <a:t>EWPAA 2024 Maxson</a:t>
            </a:r>
          </a:p>
        </p:txBody>
      </p:sp>
      <p:sp>
        <p:nvSpPr>
          <p:cNvPr id="5" name="Slide Number Placeholder 4">
            <a:extLst>
              <a:ext uri="{FF2B5EF4-FFF2-40B4-BE49-F238E27FC236}">
                <a16:creationId xmlns:a16="http://schemas.microsoft.com/office/drawing/2014/main" id="{1AE8F2D5-8C61-94A5-51CC-BCA77AB7323F}"/>
              </a:ext>
            </a:extLst>
          </p:cNvPr>
          <p:cNvSpPr>
            <a:spLocks noGrp="1"/>
          </p:cNvSpPr>
          <p:nvPr>
            <p:ph type="sldNum" sz="quarter" idx="12"/>
          </p:nvPr>
        </p:nvSpPr>
        <p:spPr/>
        <p:txBody>
          <a:bodyPr/>
          <a:lstStyle/>
          <a:p>
            <a:fld id="{0C01040D-2FE6-4C8D-BF21-B5EF12AB3540}" type="slidenum">
              <a:rPr lang="en-US" smtClean="0"/>
              <a:t>12</a:t>
            </a:fld>
            <a:endParaRPr lang="en-US"/>
          </a:p>
        </p:txBody>
      </p:sp>
      <p:grpSp>
        <p:nvGrpSpPr>
          <p:cNvPr id="7" name="Group 6">
            <a:extLst>
              <a:ext uri="{FF2B5EF4-FFF2-40B4-BE49-F238E27FC236}">
                <a16:creationId xmlns:a16="http://schemas.microsoft.com/office/drawing/2014/main" id="{21CE3129-A633-7A55-5720-EAD056C7CEDB}"/>
              </a:ext>
            </a:extLst>
          </p:cNvPr>
          <p:cNvGrpSpPr/>
          <p:nvPr/>
        </p:nvGrpSpPr>
        <p:grpSpPr>
          <a:xfrm>
            <a:off x="763419" y="2680070"/>
            <a:ext cx="4204997" cy="2924029"/>
            <a:chOff x="763419" y="2680070"/>
            <a:chExt cx="4204997" cy="2924029"/>
          </a:xfrm>
        </p:grpSpPr>
        <p:pic>
          <p:nvPicPr>
            <p:cNvPr id="6" name="Picture 5" descr="A diagram of a sample&#10;&#10;Description automatically generated">
              <a:extLst>
                <a:ext uri="{FF2B5EF4-FFF2-40B4-BE49-F238E27FC236}">
                  <a16:creationId xmlns:a16="http://schemas.microsoft.com/office/drawing/2014/main" id="{216CE128-6184-325F-16D5-703AF0F2F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571" y="2680070"/>
              <a:ext cx="4076409" cy="1995244"/>
            </a:xfrm>
            <a:prstGeom prst="rect">
              <a:avLst/>
            </a:prstGeom>
          </p:spPr>
        </p:pic>
        <p:sp>
          <p:nvSpPr>
            <p:cNvPr id="16" name="TextBox 15">
              <a:extLst>
                <a:ext uri="{FF2B5EF4-FFF2-40B4-BE49-F238E27FC236}">
                  <a16:creationId xmlns:a16="http://schemas.microsoft.com/office/drawing/2014/main" id="{465FCBF6-91D8-4D2D-D950-A6B3646CBBE5}"/>
                </a:ext>
              </a:extLst>
            </p:cNvPr>
            <p:cNvSpPr txBox="1"/>
            <p:nvPr/>
          </p:nvSpPr>
          <p:spPr>
            <a:xfrm>
              <a:off x="763419" y="4957768"/>
              <a:ext cx="4204997" cy="646331"/>
            </a:xfrm>
            <a:prstGeom prst="rect">
              <a:avLst/>
            </a:prstGeom>
            <a:noFill/>
          </p:spPr>
          <p:txBody>
            <a:bodyPr wrap="none" rtlCol="0">
              <a:spAutoFit/>
            </a:bodyPr>
            <a:lstStyle/>
            <a:p>
              <a:pPr marL="285750" indent="-285750">
                <a:buFont typeface="Arial" panose="020B0604020202020204" pitchFamily="34" charset="0"/>
                <a:buChar char="•"/>
              </a:pPr>
              <a:r>
                <a:rPr lang="en-US" dirty="0"/>
                <a:t>mounted directly on growth chamber</a:t>
              </a:r>
            </a:p>
            <a:p>
              <a:pPr marL="285750" indent="-285750">
                <a:buFont typeface="Arial" panose="020B0604020202020204" pitchFamily="34" charset="0"/>
                <a:buChar char="•"/>
              </a:pPr>
              <a:r>
                <a:rPr lang="en-US" dirty="0"/>
                <a:t>Sensitive to sub-monolayer changes</a:t>
              </a:r>
            </a:p>
          </p:txBody>
        </p:sp>
      </p:grpSp>
      <p:grpSp>
        <p:nvGrpSpPr>
          <p:cNvPr id="8" name="Group 7">
            <a:extLst>
              <a:ext uri="{FF2B5EF4-FFF2-40B4-BE49-F238E27FC236}">
                <a16:creationId xmlns:a16="http://schemas.microsoft.com/office/drawing/2014/main" id="{EF186251-DD74-7EC5-82D4-13ABDA91AA55}"/>
              </a:ext>
            </a:extLst>
          </p:cNvPr>
          <p:cNvGrpSpPr/>
          <p:nvPr/>
        </p:nvGrpSpPr>
        <p:grpSpPr>
          <a:xfrm>
            <a:off x="5360392" y="2329282"/>
            <a:ext cx="6584600" cy="3691253"/>
            <a:chOff x="5360392" y="2329282"/>
            <a:chExt cx="6584600" cy="3691253"/>
          </a:xfrm>
        </p:grpSpPr>
        <p:pic>
          <p:nvPicPr>
            <p:cNvPr id="11" name="Picture 10" descr="A diagram of a fiber texture&#10;&#10;Description automatically generated with medium confidence">
              <a:extLst>
                <a:ext uri="{FF2B5EF4-FFF2-40B4-BE49-F238E27FC236}">
                  <a16:creationId xmlns:a16="http://schemas.microsoft.com/office/drawing/2014/main" id="{B5760AF8-3A2B-290C-C634-D6E9493F3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278" y="3082235"/>
              <a:ext cx="5883303" cy="2715370"/>
            </a:xfrm>
            <a:prstGeom prst="rect">
              <a:avLst/>
            </a:prstGeom>
          </p:spPr>
        </p:pic>
        <p:sp>
          <p:nvSpPr>
            <p:cNvPr id="18" name="TextBox 17">
              <a:extLst>
                <a:ext uri="{FF2B5EF4-FFF2-40B4-BE49-F238E27FC236}">
                  <a16:creationId xmlns:a16="http://schemas.microsoft.com/office/drawing/2014/main" id="{AC56BA9E-9E83-2344-E899-1A0998188027}"/>
                </a:ext>
              </a:extLst>
            </p:cNvPr>
            <p:cNvSpPr txBox="1"/>
            <p:nvPr/>
          </p:nvSpPr>
          <p:spPr>
            <a:xfrm>
              <a:off x="5545278" y="2470386"/>
              <a:ext cx="2512226" cy="307777"/>
            </a:xfrm>
            <a:prstGeom prst="rect">
              <a:avLst/>
            </a:prstGeom>
            <a:noFill/>
          </p:spPr>
          <p:txBody>
            <a:bodyPr wrap="none" rtlCol="0">
              <a:spAutoFit/>
            </a:bodyPr>
            <a:lstStyle/>
            <a:p>
              <a:r>
                <a:rPr lang="en-US" sz="1400" dirty="0"/>
                <a:t>What you’re often looking for:</a:t>
              </a:r>
            </a:p>
          </p:txBody>
        </p:sp>
        <p:sp>
          <p:nvSpPr>
            <p:cNvPr id="19" name="Rectangle 18">
              <a:extLst>
                <a:ext uri="{FF2B5EF4-FFF2-40B4-BE49-F238E27FC236}">
                  <a16:creationId xmlns:a16="http://schemas.microsoft.com/office/drawing/2014/main" id="{FFBFCB6B-C89C-6CAD-517E-56C9E8B3774C}"/>
                </a:ext>
              </a:extLst>
            </p:cNvPr>
            <p:cNvSpPr/>
            <p:nvPr/>
          </p:nvSpPr>
          <p:spPr>
            <a:xfrm>
              <a:off x="5360392" y="2334302"/>
              <a:ext cx="3282696" cy="36862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6FC0B46-BDA5-F2E0-F0AC-99ACB3F55924}"/>
                </a:ext>
              </a:extLst>
            </p:cNvPr>
            <p:cNvSpPr/>
            <p:nvPr/>
          </p:nvSpPr>
          <p:spPr>
            <a:xfrm>
              <a:off x="8662296" y="2329282"/>
              <a:ext cx="3282696" cy="36862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0209E29-416E-4CFD-6D76-8B0C2A7E06A8}"/>
                </a:ext>
              </a:extLst>
            </p:cNvPr>
            <p:cNvSpPr txBox="1"/>
            <p:nvPr/>
          </p:nvSpPr>
          <p:spPr>
            <a:xfrm>
              <a:off x="8766563" y="2437699"/>
              <a:ext cx="2642070" cy="307777"/>
            </a:xfrm>
            <a:prstGeom prst="rect">
              <a:avLst/>
            </a:prstGeom>
            <a:noFill/>
          </p:spPr>
          <p:txBody>
            <a:bodyPr wrap="none" rtlCol="0">
              <a:spAutoFit/>
            </a:bodyPr>
            <a:lstStyle/>
            <a:p>
              <a:r>
                <a:rPr lang="en-US" sz="1400" dirty="0"/>
                <a:t>Sign you’re on the right track…</a:t>
              </a:r>
            </a:p>
          </p:txBody>
        </p:sp>
      </p:grpSp>
    </p:spTree>
    <p:extLst>
      <p:ext uri="{BB962C8B-B14F-4D97-AF65-F5344CB8AC3E}">
        <p14:creationId xmlns:p14="http://schemas.microsoft.com/office/powerpoint/2010/main" val="406326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graph and diagram of a graph&#10;&#10;Description automatically generated">
            <a:extLst>
              <a:ext uri="{FF2B5EF4-FFF2-40B4-BE49-F238E27FC236}">
                <a16:creationId xmlns:a16="http://schemas.microsoft.com/office/drawing/2014/main" id="{85B6EDB7-ABA5-6ED0-3ABA-7A089DB49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020" y="2732030"/>
            <a:ext cx="6324070" cy="3097628"/>
          </a:xfrm>
          <a:prstGeom prst="rect">
            <a:avLst/>
          </a:prstGeom>
        </p:spPr>
      </p:pic>
      <p:sp>
        <p:nvSpPr>
          <p:cNvPr id="2" name="Title 1">
            <a:extLst>
              <a:ext uri="{FF2B5EF4-FFF2-40B4-BE49-F238E27FC236}">
                <a16:creationId xmlns:a16="http://schemas.microsoft.com/office/drawing/2014/main" id="{4ADA4BA2-DFEE-D7C1-3681-4F7A0407E02D}"/>
              </a:ext>
            </a:extLst>
          </p:cNvPr>
          <p:cNvSpPr>
            <a:spLocks noGrp="1"/>
          </p:cNvSpPr>
          <p:nvPr>
            <p:ph type="title"/>
          </p:nvPr>
        </p:nvSpPr>
        <p:spPr>
          <a:xfrm>
            <a:off x="838200" y="136523"/>
            <a:ext cx="9311640" cy="1325563"/>
          </a:xfrm>
        </p:spPr>
        <p:txBody>
          <a:bodyPr/>
          <a:lstStyle/>
          <a:p>
            <a:r>
              <a:rPr lang="en-US" dirty="0"/>
              <a:t>Promote and Measure Epitaxy</a:t>
            </a:r>
          </a:p>
        </p:txBody>
      </p:sp>
      <p:sp>
        <p:nvSpPr>
          <p:cNvPr id="3" name="Content Placeholder 2">
            <a:extLst>
              <a:ext uri="{FF2B5EF4-FFF2-40B4-BE49-F238E27FC236}">
                <a16:creationId xmlns:a16="http://schemas.microsoft.com/office/drawing/2014/main" id="{64E7159C-DAE2-D3C8-996E-BDB65A00B814}"/>
              </a:ext>
            </a:extLst>
          </p:cNvPr>
          <p:cNvSpPr>
            <a:spLocks noGrp="1"/>
          </p:cNvSpPr>
          <p:nvPr>
            <p:ph idx="1"/>
          </p:nvPr>
        </p:nvSpPr>
        <p:spPr>
          <a:xfrm>
            <a:off x="521282" y="1436392"/>
            <a:ext cx="10515600" cy="4351338"/>
          </a:xfrm>
        </p:spPr>
        <p:txBody>
          <a:bodyPr/>
          <a:lstStyle/>
          <a:p>
            <a:r>
              <a:rPr lang="en-US" dirty="0"/>
              <a:t>Required: a structural probe on your growth system.</a:t>
            </a:r>
          </a:p>
          <a:p>
            <a:pPr lvl="1"/>
            <a:r>
              <a:rPr lang="en-US" dirty="0"/>
              <a:t>Electron beams: Reflection high energy electron diffraction (RHEED)</a:t>
            </a:r>
          </a:p>
        </p:txBody>
      </p:sp>
      <p:sp>
        <p:nvSpPr>
          <p:cNvPr id="4" name="Footer Placeholder 3">
            <a:extLst>
              <a:ext uri="{FF2B5EF4-FFF2-40B4-BE49-F238E27FC236}">
                <a16:creationId xmlns:a16="http://schemas.microsoft.com/office/drawing/2014/main" id="{C61497EF-3FA3-15FD-BBB0-2517E7833D80}"/>
              </a:ext>
            </a:extLst>
          </p:cNvPr>
          <p:cNvSpPr>
            <a:spLocks noGrp="1"/>
          </p:cNvSpPr>
          <p:nvPr>
            <p:ph type="ftr" sz="quarter" idx="11"/>
          </p:nvPr>
        </p:nvSpPr>
        <p:spPr/>
        <p:txBody>
          <a:bodyPr/>
          <a:lstStyle/>
          <a:p>
            <a:r>
              <a:rPr lang="en-US" dirty="0"/>
              <a:t>EWPAA 2024 Maxson</a:t>
            </a:r>
          </a:p>
        </p:txBody>
      </p:sp>
      <p:sp>
        <p:nvSpPr>
          <p:cNvPr id="5" name="Slide Number Placeholder 4">
            <a:extLst>
              <a:ext uri="{FF2B5EF4-FFF2-40B4-BE49-F238E27FC236}">
                <a16:creationId xmlns:a16="http://schemas.microsoft.com/office/drawing/2014/main" id="{1AE8F2D5-8C61-94A5-51CC-BCA77AB7323F}"/>
              </a:ext>
            </a:extLst>
          </p:cNvPr>
          <p:cNvSpPr>
            <a:spLocks noGrp="1"/>
          </p:cNvSpPr>
          <p:nvPr>
            <p:ph type="sldNum" sz="quarter" idx="12"/>
          </p:nvPr>
        </p:nvSpPr>
        <p:spPr/>
        <p:txBody>
          <a:bodyPr/>
          <a:lstStyle/>
          <a:p>
            <a:fld id="{0C01040D-2FE6-4C8D-BF21-B5EF12AB3540}" type="slidenum">
              <a:rPr lang="en-US" smtClean="0"/>
              <a:t>13</a:t>
            </a:fld>
            <a:endParaRPr lang="en-US"/>
          </a:p>
        </p:txBody>
      </p:sp>
      <p:pic>
        <p:nvPicPr>
          <p:cNvPr id="6" name="Picture 5" descr="A diagram of a sample&#10;&#10;Description automatically generated">
            <a:extLst>
              <a:ext uri="{FF2B5EF4-FFF2-40B4-BE49-F238E27FC236}">
                <a16:creationId xmlns:a16="http://schemas.microsoft.com/office/drawing/2014/main" id="{216CE128-6184-325F-16D5-703AF0F2F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71" y="2680070"/>
            <a:ext cx="4076409" cy="1995244"/>
          </a:xfrm>
          <a:prstGeom prst="rect">
            <a:avLst/>
          </a:prstGeom>
        </p:spPr>
      </p:pic>
      <p:sp>
        <p:nvSpPr>
          <p:cNvPr id="18" name="TextBox 17">
            <a:extLst>
              <a:ext uri="{FF2B5EF4-FFF2-40B4-BE49-F238E27FC236}">
                <a16:creationId xmlns:a16="http://schemas.microsoft.com/office/drawing/2014/main" id="{AC56BA9E-9E83-2344-E899-1A0998188027}"/>
              </a:ext>
            </a:extLst>
          </p:cNvPr>
          <p:cNvSpPr txBox="1"/>
          <p:nvPr/>
        </p:nvSpPr>
        <p:spPr>
          <a:xfrm>
            <a:off x="5494020" y="2367904"/>
            <a:ext cx="1840568" cy="307777"/>
          </a:xfrm>
          <a:prstGeom prst="rect">
            <a:avLst/>
          </a:prstGeom>
          <a:noFill/>
        </p:spPr>
        <p:txBody>
          <a:bodyPr wrap="none" rtlCol="0">
            <a:spAutoFit/>
          </a:bodyPr>
          <a:lstStyle/>
          <a:p>
            <a:r>
              <a:rPr lang="en-US" sz="1400" dirty="0"/>
              <a:t>“Signs of roughness”</a:t>
            </a:r>
          </a:p>
        </p:txBody>
      </p:sp>
      <p:sp>
        <p:nvSpPr>
          <p:cNvPr id="19" name="Rectangle 18">
            <a:extLst>
              <a:ext uri="{FF2B5EF4-FFF2-40B4-BE49-F238E27FC236}">
                <a16:creationId xmlns:a16="http://schemas.microsoft.com/office/drawing/2014/main" id="{FFBFCB6B-C89C-6CAD-517E-56C9E8B3774C}"/>
              </a:ext>
            </a:extLst>
          </p:cNvPr>
          <p:cNvSpPr/>
          <p:nvPr/>
        </p:nvSpPr>
        <p:spPr>
          <a:xfrm>
            <a:off x="5349240" y="2280919"/>
            <a:ext cx="3282696" cy="36862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6FC0B46-BDA5-F2E0-F0AC-99ACB3F55924}"/>
              </a:ext>
            </a:extLst>
          </p:cNvPr>
          <p:cNvSpPr/>
          <p:nvPr/>
        </p:nvSpPr>
        <p:spPr>
          <a:xfrm>
            <a:off x="8651144" y="2275899"/>
            <a:ext cx="3282696" cy="36862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57AA697-2CF9-F0C8-4222-A5CCE04D48F1}"/>
              </a:ext>
            </a:extLst>
          </p:cNvPr>
          <p:cNvSpPr txBox="1"/>
          <p:nvPr/>
        </p:nvSpPr>
        <p:spPr>
          <a:xfrm>
            <a:off x="8869499" y="2343866"/>
            <a:ext cx="2464072" cy="307777"/>
          </a:xfrm>
          <a:prstGeom prst="rect">
            <a:avLst/>
          </a:prstGeom>
          <a:noFill/>
        </p:spPr>
        <p:txBody>
          <a:bodyPr wrap="none" rtlCol="0">
            <a:spAutoFit/>
          </a:bodyPr>
          <a:lstStyle/>
          <a:p>
            <a:r>
              <a:rPr lang="en-US" sz="1400" dirty="0"/>
              <a:t>“At least it’s not amorphous!”</a:t>
            </a:r>
          </a:p>
        </p:txBody>
      </p:sp>
      <p:sp>
        <p:nvSpPr>
          <p:cNvPr id="9" name="TextBox 8">
            <a:extLst>
              <a:ext uri="{FF2B5EF4-FFF2-40B4-BE49-F238E27FC236}">
                <a16:creationId xmlns:a16="http://schemas.microsoft.com/office/drawing/2014/main" id="{694EFD26-F8FE-1A25-6E09-138B1D9E5167}"/>
              </a:ext>
            </a:extLst>
          </p:cNvPr>
          <p:cNvSpPr txBox="1"/>
          <p:nvPr/>
        </p:nvSpPr>
        <p:spPr>
          <a:xfrm>
            <a:off x="645983" y="4908356"/>
            <a:ext cx="4204997" cy="646331"/>
          </a:xfrm>
          <a:prstGeom prst="rect">
            <a:avLst/>
          </a:prstGeom>
          <a:noFill/>
        </p:spPr>
        <p:txBody>
          <a:bodyPr wrap="none" rtlCol="0">
            <a:spAutoFit/>
          </a:bodyPr>
          <a:lstStyle/>
          <a:p>
            <a:pPr marL="285750" indent="-285750">
              <a:buFont typeface="Arial" panose="020B0604020202020204" pitchFamily="34" charset="0"/>
              <a:buChar char="•"/>
            </a:pPr>
            <a:r>
              <a:rPr lang="en-US" dirty="0"/>
              <a:t>mounted directly on growth chamber</a:t>
            </a:r>
          </a:p>
          <a:p>
            <a:pPr marL="285750" indent="-285750">
              <a:buFont typeface="Arial" panose="020B0604020202020204" pitchFamily="34" charset="0"/>
              <a:buChar char="•"/>
            </a:pPr>
            <a:r>
              <a:rPr lang="en-US" dirty="0"/>
              <a:t>Sensitive to sub-monolayer changes</a:t>
            </a:r>
          </a:p>
        </p:txBody>
      </p:sp>
      <p:sp>
        <p:nvSpPr>
          <p:cNvPr id="10" name="TextBox 9">
            <a:extLst>
              <a:ext uri="{FF2B5EF4-FFF2-40B4-BE49-F238E27FC236}">
                <a16:creationId xmlns:a16="http://schemas.microsoft.com/office/drawing/2014/main" id="{9C63FD81-3904-8CE5-FFEF-A87519779E49}"/>
              </a:ext>
            </a:extLst>
          </p:cNvPr>
          <p:cNvSpPr txBox="1"/>
          <p:nvPr/>
        </p:nvSpPr>
        <p:spPr>
          <a:xfrm>
            <a:off x="6282575" y="6015172"/>
            <a:ext cx="4698722" cy="369332"/>
          </a:xfrm>
          <a:prstGeom prst="rect">
            <a:avLst/>
          </a:prstGeom>
          <a:noFill/>
        </p:spPr>
        <p:txBody>
          <a:bodyPr wrap="none" rtlCol="0">
            <a:spAutoFit/>
          </a:bodyPr>
          <a:lstStyle/>
          <a:p>
            <a:r>
              <a:rPr lang="en-US" dirty="0"/>
              <a:t>NB: RHEED is often, not always, </a:t>
            </a:r>
            <a:r>
              <a:rPr lang="en-US" i="1" dirty="0"/>
              <a:t>qualitative.</a:t>
            </a:r>
            <a:endParaRPr lang="en-US" dirty="0"/>
          </a:p>
        </p:txBody>
      </p:sp>
    </p:spTree>
    <p:extLst>
      <p:ext uri="{BB962C8B-B14F-4D97-AF65-F5344CB8AC3E}">
        <p14:creationId xmlns:p14="http://schemas.microsoft.com/office/powerpoint/2010/main" val="146609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C9B5-0167-4B0E-FB8E-ED61FBFBF6EE}"/>
              </a:ext>
            </a:extLst>
          </p:cNvPr>
          <p:cNvSpPr>
            <a:spLocks noGrp="1"/>
          </p:cNvSpPr>
          <p:nvPr>
            <p:ph type="title"/>
          </p:nvPr>
        </p:nvSpPr>
        <p:spPr/>
        <p:txBody>
          <a:bodyPr/>
          <a:lstStyle/>
          <a:p>
            <a:r>
              <a:rPr lang="en-US" dirty="0"/>
              <a:t>RHEED Examples</a:t>
            </a:r>
          </a:p>
        </p:txBody>
      </p:sp>
      <p:sp>
        <p:nvSpPr>
          <p:cNvPr id="4" name="Footer Placeholder 3">
            <a:extLst>
              <a:ext uri="{FF2B5EF4-FFF2-40B4-BE49-F238E27FC236}">
                <a16:creationId xmlns:a16="http://schemas.microsoft.com/office/drawing/2014/main" id="{52D03131-7B09-8C29-59CB-03D318E04478}"/>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5EC4C628-7F9F-678C-6EE7-6BD7EFD2AD26}"/>
              </a:ext>
            </a:extLst>
          </p:cNvPr>
          <p:cNvSpPr>
            <a:spLocks noGrp="1"/>
          </p:cNvSpPr>
          <p:nvPr>
            <p:ph type="sldNum" sz="quarter" idx="12"/>
          </p:nvPr>
        </p:nvSpPr>
        <p:spPr/>
        <p:txBody>
          <a:bodyPr/>
          <a:lstStyle/>
          <a:p>
            <a:fld id="{0C01040D-2FE6-4C8D-BF21-B5EF12AB3540}" type="slidenum">
              <a:rPr lang="en-US" smtClean="0"/>
              <a:t>14</a:t>
            </a:fld>
            <a:endParaRPr lang="en-US"/>
          </a:p>
        </p:txBody>
      </p:sp>
      <p:pic>
        <p:nvPicPr>
          <p:cNvPr id="7" name="Picture 6">
            <a:extLst>
              <a:ext uri="{FF2B5EF4-FFF2-40B4-BE49-F238E27FC236}">
                <a16:creationId xmlns:a16="http://schemas.microsoft.com/office/drawing/2014/main" id="{20A2DA10-9CEA-7447-95DB-B79EEF905F5F}"/>
              </a:ext>
            </a:extLst>
          </p:cNvPr>
          <p:cNvPicPr>
            <a:picLocks noChangeAspect="1"/>
          </p:cNvPicPr>
          <p:nvPr/>
        </p:nvPicPr>
        <p:blipFill>
          <a:blip r:embed="rId2"/>
          <a:stretch>
            <a:fillRect/>
          </a:stretch>
        </p:blipFill>
        <p:spPr>
          <a:xfrm>
            <a:off x="639607" y="1573182"/>
            <a:ext cx="3828992" cy="4300978"/>
          </a:xfrm>
          <a:prstGeom prst="rect">
            <a:avLst/>
          </a:prstGeom>
        </p:spPr>
      </p:pic>
      <p:sp>
        <p:nvSpPr>
          <p:cNvPr id="12" name="Rectangle: Rounded Corners 11">
            <a:extLst>
              <a:ext uri="{FF2B5EF4-FFF2-40B4-BE49-F238E27FC236}">
                <a16:creationId xmlns:a16="http://schemas.microsoft.com/office/drawing/2014/main" id="{D970619D-BBDF-5153-78A3-EB03E5D099DC}"/>
              </a:ext>
            </a:extLst>
          </p:cNvPr>
          <p:cNvSpPr/>
          <p:nvPr/>
        </p:nvSpPr>
        <p:spPr>
          <a:xfrm>
            <a:off x="319319" y="1462086"/>
            <a:ext cx="5656179" cy="4529776"/>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A520A0-F394-5A92-2008-9893414F9D4D}"/>
              </a:ext>
            </a:extLst>
          </p:cNvPr>
          <p:cNvSpPr txBox="1"/>
          <p:nvPr/>
        </p:nvSpPr>
        <p:spPr>
          <a:xfrm>
            <a:off x="4572388" y="1865583"/>
            <a:ext cx="1133644" cy="646331"/>
          </a:xfrm>
          <a:prstGeom prst="rect">
            <a:avLst/>
          </a:prstGeom>
          <a:noFill/>
        </p:spPr>
        <p:txBody>
          <a:bodyPr wrap="none" rtlCol="0">
            <a:spAutoFit/>
          </a:bodyPr>
          <a:lstStyle/>
          <a:p>
            <a:r>
              <a:rPr lang="en-US" dirty="0"/>
              <a:t>3C-SiC </a:t>
            </a:r>
          </a:p>
          <a:p>
            <a:r>
              <a:rPr lang="en-US" dirty="0"/>
              <a:t>substrate</a:t>
            </a:r>
          </a:p>
        </p:txBody>
      </p:sp>
      <p:sp>
        <p:nvSpPr>
          <p:cNvPr id="16" name="TextBox 15">
            <a:extLst>
              <a:ext uri="{FF2B5EF4-FFF2-40B4-BE49-F238E27FC236}">
                <a16:creationId xmlns:a16="http://schemas.microsoft.com/office/drawing/2014/main" id="{8B3593D0-B597-4FBC-FE99-E27789CAD125}"/>
              </a:ext>
            </a:extLst>
          </p:cNvPr>
          <p:cNvSpPr txBox="1"/>
          <p:nvPr/>
        </p:nvSpPr>
        <p:spPr>
          <a:xfrm>
            <a:off x="4663009" y="3882556"/>
            <a:ext cx="1056700" cy="369332"/>
          </a:xfrm>
          <a:prstGeom prst="rect">
            <a:avLst/>
          </a:prstGeom>
          <a:noFill/>
        </p:spPr>
        <p:txBody>
          <a:bodyPr wrap="none" rtlCol="0">
            <a:spAutoFit/>
          </a:bodyPr>
          <a:lstStyle/>
          <a:p>
            <a:r>
              <a:rPr lang="en-US" dirty="0"/>
              <a:t>Lineouts</a:t>
            </a:r>
          </a:p>
        </p:txBody>
      </p:sp>
      <p:sp>
        <p:nvSpPr>
          <p:cNvPr id="17" name="TextBox 16">
            <a:extLst>
              <a:ext uri="{FF2B5EF4-FFF2-40B4-BE49-F238E27FC236}">
                <a16:creationId xmlns:a16="http://schemas.microsoft.com/office/drawing/2014/main" id="{638E4164-86CC-14F6-68B3-FE23A8CF7EC1}"/>
              </a:ext>
            </a:extLst>
          </p:cNvPr>
          <p:cNvSpPr txBox="1"/>
          <p:nvPr/>
        </p:nvSpPr>
        <p:spPr>
          <a:xfrm>
            <a:off x="4766633" y="2975444"/>
            <a:ext cx="620683" cy="369332"/>
          </a:xfrm>
          <a:prstGeom prst="rect">
            <a:avLst/>
          </a:prstGeom>
          <a:noFill/>
        </p:spPr>
        <p:txBody>
          <a:bodyPr wrap="none" rtlCol="0">
            <a:spAutoFit/>
          </a:bodyPr>
          <a:lstStyle/>
          <a:p>
            <a:r>
              <a:rPr lang="en-US" dirty="0"/>
              <a:t>Film</a:t>
            </a:r>
          </a:p>
        </p:txBody>
      </p:sp>
      <p:sp>
        <p:nvSpPr>
          <p:cNvPr id="19" name="TextBox 18">
            <a:extLst>
              <a:ext uri="{FF2B5EF4-FFF2-40B4-BE49-F238E27FC236}">
                <a16:creationId xmlns:a16="http://schemas.microsoft.com/office/drawing/2014/main" id="{69F2AA54-6B0F-03D9-6A66-82306B51DBB6}"/>
              </a:ext>
            </a:extLst>
          </p:cNvPr>
          <p:cNvSpPr txBox="1"/>
          <p:nvPr/>
        </p:nvSpPr>
        <p:spPr>
          <a:xfrm>
            <a:off x="4423291" y="4866871"/>
            <a:ext cx="1570335" cy="461665"/>
          </a:xfrm>
          <a:prstGeom prst="rect">
            <a:avLst/>
          </a:prstGeom>
          <a:noFill/>
        </p:spPr>
        <p:txBody>
          <a:bodyPr wrap="square">
            <a:spAutoFit/>
          </a:bodyPr>
          <a:lstStyle/>
          <a:p>
            <a:r>
              <a:rPr lang="en-US" sz="1200" dirty="0" err="1"/>
              <a:t>Parzyck</a:t>
            </a:r>
            <a:r>
              <a:rPr lang="en-US" sz="1200" dirty="0"/>
              <a:t> et al., PRL 128, 114801 (2022)</a:t>
            </a:r>
          </a:p>
        </p:txBody>
      </p:sp>
      <p:grpSp>
        <p:nvGrpSpPr>
          <p:cNvPr id="6" name="Group 5">
            <a:extLst>
              <a:ext uri="{FF2B5EF4-FFF2-40B4-BE49-F238E27FC236}">
                <a16:creationId xmlns:a16="http://schemas.microsoft.com/office/drawing/2014/main" id="{E75F1207-0CDB-78BD-E30C-20BAFE6B4CC6}"/>
              </a:ext>
            </a:extLst>
          </p:cNvPr>
          <p:cNvGrpSpPr/>
          <p:nvPr/>
        </p:nvGrpSpPr>
        <p:grpSpPr>
          <a:xfrm>
            <a:off x="6291660" y="1462086"/>
            <a:ext cx="5459193" cy="4536315"/>
            <a:chOff x="6291660" y="1462086"/>
            <a:chExt cx="5459193" cy="4536315"/>
          </a:xfrm>
        </p:grpSpPr>
        <p:pic>
          <p:nvPicPr>
            <p:cNvPr id="9" name="Picture 8">
              <a:extLst>
                <a:ext uri="{FF2B5EF4-FFF2-40B4-BE49-F238E27FC236}">
                  <a16:creationId xmlns:a16="http://schemas.microsoft.com/office/drawing/2014/main" id="{8EDAF5CA-E385-B9A8-6B70-9A32E8D1CB7E}"/>
                </a:ext>
              </a:extLst>
            </p:cNvPr>
            <p:cNvPicPr>
              <a:picLocks noChangeAspect="1"/>
            </p:cNvPicPr>
            <p:nvPr/>
          </p:nvPicPr>
          <p:blipFill>
            <a:blip r:embed="rId3"/>
            <a:stretch>
              <a:fillRect/>
            </a:stretch>
          </p:blipFill>
          <p:spPr>
            <a:xfrm>
              <a:off x="6605531" y="1575976"/>
              <a:ext cx="2884190" cy="4422425"/>
            </a:xfrm>
            <a:prstGeom prst="rect">
              <a:avLst/>
            </a:prstGeom>
          </p:spPr>
        </p:pic>
        <p:sp>
          <p:nvSpPr>
            <p:cNvPr id="11" name="TextBox 10">
              <a:extLst>
                <a:ext uri="{FF2B5EF4-FFF2-40B4-BE49-F238E27FC236}">
                  <a16:creationId xmlns:a16="http://schemas.microsoft.com/office/drawing/2014/main" id="{BD3212CA-73EA-5A41-11F9-38D89FE714CB}"/>
                </a:ext>
              </a:extLst>
            </p:cNvPr>
            <p:cNvSpPr txBox="1"/>
            <p:nvPr/>
          </p:nvSpPr>
          <p:spPr>
            <a:xfrm>
              <a:off x="9127970" y="4302395"/>
              <a:ext cx="2176397" cy="646331"/>
            </a:xfrm>
            <a:prstGeom prst="rect">
              <a:avLst/>
            </a:prstGeom>
            <a:noFill/>
          </p:spPr>
          <p:txBody>
            <a:bodyPr wrap="square" rtlCol="0">
              <a:spAutoFit/>
            </a:bodyPr>
            <a:lstStyle/>
            <a:p>
              <a:r>
                <a:rPr lang="en-US" dirty="0"/>
                <a:t>Cs</a:t>
              </a:r>
              <a:r>
                <a:rPr lang="en-US" baseline="-25000" dirty="0"/>
                <a:t>3</a:t>
              </a:r>
              <a:r>
                <a:rPr lang="en-US" dirty="0"/>
                <a:t>Sb on 3C-SiC</a:t>
              </a:r>
            </a:p>
            <a:p>
              <a:r>
                <a:rPr lang="en-US" dirty="0"/>
                <a:t>Fiber textured </a:t>
              </a:r>
            </a:p>
          </p:txBody>
        </p:sp>
        <p:sp>
          <p:nvSpPr>
            <p:cNvPr id="13" name="Rectangle: Rounded Corners 12">
              <a:extLst>
                <a:ext uri="{FF2B5EF4-FFF2-40B4-BE49-F238E27FC236}">
                  <a16:creationId xmlns:a16="http://schemas.microsoft.com/office/drawing/2014/main" id="{3F01FDCB-C69F-5AED-BF17-5F73311CAF4F}"/>
                </a:ext>
              </a:extLst>
            </p:cNvPr>
            <p:cNvSpPr/>
            <p:nvPr/>
          </p:nvSpPr>
          <p:spPr>
            <a:xfrm>
              <a:off x="6291660" y="1462086"/>
              <a:ext cx="5459193" cy="4529776"/>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253FB2D-C3A2-66D2-BB6E-5943A118BD91}"/>
                </a:ext>
              </a:extLst>
            </p:cNvPr>
            <p:cNvSpPr txBox="1"/>
            <p:nvPr/>
          </p:nvSpPr>
          <p:spPr>
            <a:xfrm>
              <a:off x="9450676" y="5419101"/>
              <a:ext cx="1619354" cy="461665"/>
            </a:xfrm>
            <a:prstGeom prst="rect">
              <a:avLst/>
            </a:prstGeom>
            <a:noFill/>
          </p:spPr>
          <p:txBody>
            <a:bodyPr wrap="none" rtlCol="0">
              <a:spAutoFit/>
            </a:bodyPr>
            <a:lstStyle/>
            <a:p>
              <a:r>
                <a:rPr lang="en-US" sz="1200" dirty="0"/>
                <a:t>C. Pennington et al., </a:t>
              </a:r>
            </a:p>
            <a:p>
              <a:r>
                <a:rPr lang="en-US" sz="1200" dirty="0"/>
                <a:t>arXiv:2407.12224</a:t>
              </a:r>
            </a:p>
          </p:txBody>
        </p:sp>
        <p:sp>
          <p:nvSpPr>
            <p:cNvPr id="20" name="Rectangle 19">
              <a:extLst>
                <a:ext uri="{FF2B5EF4-FFF2-40B4-BE49-F238E27FC236}">
                  <a16:creationId xmlns:a16="http://schemas.microsoft.com/office/drawing/2014/main" id="{A95D97DE-7A82-B88A-07E2-97CD6B60A586}"/>
                </a:ext>
              </a:extLst>
            </p:cNvPr>
            <p:cNvSpPr/>
            <p:nvPr/>
          </p:nvSpPr>
          <p:spPr>
            <a:xfrm>
              <a:off x="8963160" y="1590830"/>
              <a:ext cx="560421" cy="17270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26EB48-4B0E-949B-67FC-41EF29390B6C}"/>
                </a:ext>
              </a:extLst>
            </p:cNvPr>
            <p:cNvSpPr txBox="1"/>
            <p:nvPr/>
          </p:nvSpPr>
          <p:spPr>
            <a:xfrm>
              <a:off x="9020969" y="2083886"/>
              <a:ext cx="2390398" cy="646331"/>
            </a:xfrm>
            <a:prstGeom prst="rect">
              <a:avLst/>
            </a:prstGeom>
            <a:noFill/>
          </p:spPr>
          <p:txBody>
            <a:bodyPr wrap="none" rtlCol="0">
              <a:spAutoFit/>
            </a:bodyPr>
            <a:lstStyle/>
            <a:p>
              <a:r>
                <a:rPr lang="en-US" dirty="0"/>
                <a:t>Cs</a:t>
              </a:r>
              <a:r>
                <a:rPr lang="en-US" baseline="-25000" dirty="0"/>
                <a:t>3</a:t>
              </a:r>
              <a:r>
                <a:rPr lang="en-US" dirty="0"/>
                <a:t>Sb on Gr/4H-SiC</a:t>
              </a:r>
            </a:p>
            <a:p>
              <a:r>
                <a:rPr lang="en-US" dirty="0"/>
                <a:t>(multiple orientations)</a:t>
              </a:r>
            </a:p>
          </p:txBody>
        </p:sp>
      </p:grpSp>
    </p:spTree>
    <p:extLst>
      <p:ext uri="{BB962C8B-B14F-4D97-AF65-F5344CB8AC3E}">
        <p14:creationId xmlns:p14="http://schemas.microsoft.com/office/powerpoint/2010/main" val="127726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C9B5-0167-4B0E-FB8E-ED61FBFBF6EE}"/>
              </a:ext>
            </a:extLst>
          </p:cNvPr>
          <p:cNvSpPr>
            <a:spLocks noGrp="1"/>
          </p:cNvSpPr>
          <p:nvPr>
            <p:ph type="title"/>
          </p:nvPr>
        </p:nvSpPr>
        <p:spPr>
          <a:xfrm>
            <a:off x="838200" y="136523"/>
            <a:ext cx="9443484" cy="1325563"/>
          </a:xfrm>
        </p:spPr>
        <p:txBody>
          <a:bodyPr/>
          <a:lstStyle/>
          <a:p>
            <a:r>
              <a:rPr lang="en-US" dirty="0"/>
              <a:t>Even more comprehensive: x-rays</a:t>
            </a:r>
          </a:p>
        </p:txBody>
      </p:sp>
      <p:sp>
        <p:nvSpPr>
          <p:cNvPr id="4" name="Footer Placeholder 3">
            <a:extLst>
              <a:ext uri="{FF2B5EF4-FFF2-40B4-BE49-F238E27FC236}">
                <a16:creationId xmlns:a16="http://schemas.microsoft.com/office/drawing/2014/main" id="{52D03131-7B09-8C29-59CB-03D318E04478}"/>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5EC4C628-7F9F-678C-6EE7-6BD7EFD2AD26}"/>
              </a:ext>
            </a:extLst>
          </p:cNvPr>
          <p:cNvSpPr>
            <a:spLocks noGrp="1"/>
          </p:cNvSpPr>
          <p:nvPr>
            <p:ph type="sldNum" sz="quarter" idx="12"/>
          </p:nvPr>
        </p:nvSpPr>
        <p:spPr/>
        <p:txBody>
          <a:bodyPr/>
          <a:lstStyle/>
          <a:p>
            <a:fld id="{0C01040D-2FE6-4C8D-BF21-B5EF12AB3540}" type="slidenum">
              <a:rPr lang="en-US" smtClean="0"/>
              <a:t>15</a:t>
            </a:fld>
            <a:endParaRPr lang="en-US"/>
          </a:p>
        </p:txBody>
      </p:sp>
      <p:pic>
        <p:nvPicPr>
          <p:cNvPr id="1026" name="Picture 2" descr="Schematic of the experimental setup. The sample (blue rectangle in the center) can be rotated along two axes. The characterization methods of XRR, XRD, XRF, RHEED, QCM, and QE with the LDLS are depicted, together with example data of the corresponding method.">
            <a:extLst>
              <a:ext uri="{FF2B5EF4-FFF2-40B4-BE49-F238E27FC236}">
                <a16:creationId xmlns:a16="http://schemas.microsoft.com/office/drawing/2014/main" id="{3501C1EB-1462-A90E-3777-B4F1E7C43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354" y="1536514"/>
            <a:ext cx="9629291" cy="4285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41CE1D-8C94-B494-599F-5E51A9C6379A}"/>
              </a:ext>
            </a:extLst>
          </p:cNvPr>
          <p:cNvSpPr txBox="1"/>
          <p:nvPr/>
        </p:nvSpPr>
        <p:spPr>
          <a:xfrm>
            <a:off x="160534" y="1913861"/>
            <a:ext cx="1120820" cy="369332"/>
          </a:xfrm>
          <a:prstGeom prst="rect">
            <a:avLst/>
          </a:prstGeom>
          <a:noFill/>
        </p:spPr>
        <p:txBody>
          <a:bodyPr wrap="none" rtlCol="0">
            <a:spAutoFit/>
          </a:bodyPr>
          <a:lstStyle/>
          <a:p>
            <a:r>
              <a:rPr lang="en-US" i="1" dirty="0"/>
              <a:t>Structure</a:t>
            </a:r>
          </a:p>
        </p:txBody>
      </p:sp>
      <p:sp>
        <p:nvSpPr>
          <p:cNvPr id="6" name="TextBox 5">
            <a:extLst>
              <a:ext uri="{FF2B5EF4-FFF2-40B4-BE49-F238E27FC236}">
                <a16:creationId xmlns:a16="http://schemas.microsoft.com/office/drawing/2014/main" id="{BB158F52-E948-3781-D01A-5F5FECD591B3}"/>
              </a:ext>
            </a:extLst>
          </p:cNvPr>
          <p:cNvSpPr txBox="1"/>
          <p:nvPr/>
        </p:nvSpPr>
        <p:spPr>
          <a:xfrm>
            <a:off x="181610" y="3833037"/>
            <a:ext cx="1313180" cy="923330"/>
          </a:xfrm>
          <a:prstGeom prst="rect">
            <a:avLst/>
          </a:prstGeom>
          <a:noFill/>
        </p:spPr>
        <p:txBody>
          <a:bodyPr wrap="none" rtlCol="0">
            <a:spAutoFit/>
          </a:bodyPr>
          <a:lstStyle/>
          <a:p>
            <a:r>
              <a:rPr lang="en-US" i="1" dirty="0"/>
              <a:t>Surface,</a:t>
            </a:r>
          </a:p>
          <a:p>
            <a:r>
              <a:rPr lang="en-US" i="1" dirty="0"/>
              <a:t>Structure,  </a:t>
            </a:r>
          </a:p>
          <a:p>
            <a:r>
              <a:rPr lang="en-US" i="1" dirty="0"/>
              <a:t>roughness</a:t>
            </a:r>
          </a:p>
        </p:txBody>
      </p:sp>
      <p:sp>
        <p:nvSpPr>
          <p:cNvPr id="8" name="TextBox 7">
            <a:extLst>
              <a:ext uri="{FF2B5EF4-FFF2-40B4-BE49-F238E27FC236}">
                <a16:creationId xmlns:a16="http://schemas.microsoft.com/office/drawing/2014/main" id="{85BCA9B9-CD81-8D58-36F2-ED0A76DD78BF}"/>
              </a:ext>
            </a:extLst>
          </p:cNvPr>
          <p:cNvSpPr txBox="1"/>
          <p:nvPr/>
        </p:nvSpPr>
        <p:spPr>
          <a:xfrm>
            <a:off x="10119403" y="1763581"/>
            <a:ext cx="1582484" cy="369332"/>
          </a:xfrm>
          <a:prstGeom prst="rect">
            <a:avLst/>
          </a:prstGeom>
          <a:noFill/>
        </p:spPr>
        <p:txBody>
          <a:bodyPr wrap="none" rtlCol="0">
            <a:spAutoFit/>
          </a:bodyPr>
          <a:lstStyle/>
          <a:p>
            <a:r>
              <a:rPr lang="en-US" i="1" dirty="0"/>
              <a:t>Stoichiometry</a:t>
            </a:r>
          </a:p>
        </p:txBody>
      </p:sp>
      <p:sp>
        <p:nvSpPr>
          <p:cNvPr id="18" name="TextBox 17">
            <a:extLst>
              <a:ext uri="{FF2B5EF4-FFF2-40B4-BE49-F238E27FC236}">
                <a16:creationId xmlns:a16="http://schemas.microsoft.com/office/drawing/2014/main" id="{9D1FCD66-25F9-77FC-5BC4-B02509FA1403}"/>
              </a:ext>
            </a:extLst>
          </p:cNvPr>
          <p:cNvSpPr txBox="1"/>
          <p:nvPr/>
        </p:nvSpPr>
        <p:spPr>
          <a:xfrm>
            <a:off x="8405865" y="5301500"/>
            <a:ext cx="3513233" cy="646331"/>
          </a:xfrm>
          <a:prstGeom prst="rect">
            <a:avLst/>
          </a:prstGeom>
          <a:noFill/>
        </p:spPr>
        <p:txBody>
          <a:bodyPr wrap="square" rtlCol="0">
            <a:spAutoFit/>
          </a:bodyPr>
          <a:lstStyle/>
          <a:p>
            <a:r>
              <a:rPr lang="en-US" b="1" dirty="0"/>
              <a:t>“One stop shopping” at NSLS-II,  ISR Beamline 4-ID</a:t>
            </a:r>
          </a:p>
        </p:txBody>
      </p:sp>
      <p:sp>
        <p:nvSpPr>
          <p:cNvPr id="21" name="TextBox 20">
            <a:extLst>
              <a:ext uri="{FF2B5EF4-FFF2-40B4-BE49-F238E27FC236}">
                <a16:creationId xmlns:a16="http://schemas.microsoft.com/office/drawing/2014/main" id="{EA854D2E-E109-0B89-847A-7BC75160420C}"/>
              </a:ext>
            </a:extLst>
          </p:cNvPr>
          <p:cNvSpPr txBox="1"/>
          <p:nvPr/>
        </p:nvSpPr>
        <p:spPr>
          <a:xfrm>
            <a:off x="5676090" y="5832724"/>
            <a:ext cx="2729775" cy="461665"/>
          </a:xfrm>
          <a:prstGeom prst="rect">
            <a:avLst/>
          </a:prstGeom>
          <a:noFill/>
        </p:spPr>
        <p:txBody>
          <a:bodyPr wrap="square">
            <a:spAutoFit/>
          </a:bodyPr>
          <a:lstStyle/>
          <a:p>
            <a:r>
              <a:rPr lang="en-US" sz="1200" b="0" dirty="0">
                <a:solidFill>
                  <a:srgbClr val="1A1A1A"/>
                </a:solidFill>
                <a:effectLst/>
                <a:latin typeface="Helvetica" panose="020B0604020202020204" pitchFamily="34" charset="0"/>
              </a:rPr>
              <a:t>W. G. Stam </a:t>
            </a:r>
            <a:r>
              <a:rPr lang="en-US" sz="1200" b="0" i="1" dirty="0">
                <a:solidFill>
                  <a:srgbClr val="1A1A1A"/>
                </a:solidFill>
                <a:effectLst/>
                <a:latin typeface="Helvetica" panose="020B0604020202020204" pitchFamily="34" charset="0"/>
              </a:rPr>
              <a:t>et al., </a:t>
            </a:r>
            <a:r>
              <a:rPr lang="en-US" sz="1200" b="0" dirty="0">
                <a:solidFill>
                  <a:srgbClr val="1A1A1A"/>
                </a:solidFill>
                <a:effectLst/>
                <a:latin typeface="Helvetica" panose="020B0604020202020204" pitchFamily="34" charset="0"/>
              </a:rPr>
              <a:t>APL Mater. </a:t>
            </a:r>
            <a:r>
              <a:rPr lang="en-US" sz="1200" b="0" i="0" dirty="0">
                <a:solidFill>
                  <a:srgbClr val="1A1A1A"/>
                </a:solidFill>
                <a:effectLst/>
                <a:latin typeface="Helvetica" panose="020B0604020202020204" pitchFamily="34" charset="0"/>
              </a:rPr>
              <a:t>12, 061114 (2024)</a:t>
            </a:r>
            <a:endParaRPr lang="en-US" sz="1200" dirty="0"/>
          </a:p>
        </p:txBody>
      </p:sp>
    </p:spTree>
    <p:extLst>
      <p:ext uri="{BB962C8B-B14F-4D97-AF65-F5344CB8AC3E}">
        <p14:creationId xmlns:p14="http://schemas.microsoft.com/office/powerpoint/2010/main" val="380766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C9B5-0167-4B0E-FB8E-ED61FBFBF6EE}"/>
              </a:ext>
            </a:extLst>
          </p:cNvPr>
          <p:cNvSpPr>
            <a:spLocks noGrp="1"/>
          </p:cNvSpPr>
          <p:nvPr>
            <p:ph type="title"/>
          </p:nvPr>
        </p:nvSpPr>
        <p:spPr>
          <a:xfrm>
            <a:off x="838200" y="136523"/>
            <a:ext cx="9443484" cy="1325563"/>
          </a:xfrm>
        </p:spPr>
        <p:txBody>
          <a:bodyPr>
            <a:normAutofit/>
          </a:bodyPr>
          <a:lstStyle/>
          <a:p>
            <a:r>
              <a:rPr lang="en-US" sz="4000" dirty="0"/>
              <a:t>X-ray studies on Cs</a:t>
            </a:r>
            <a:r>
              <a:rPr lang="en-US" sz="4000" baseline="-25000" dirty="0"/>
              <a:t>3</a:t>
            </a:r>
            <a:r>
              <a:rPr lang="en-US" sz="4000" dirty="0"/>
              <a:t>Sb on Gr/4H-SiC</a:t>
            </a:r>
          </a:p>
        </p:txBody>
      </p:sp>
      <p:sp>
        <p:nvSpPr>
          <p:cNvPr id="4" name="Footer Placeholder 3">
            <a:extLst>
              <a:ext uri="{FF2B5EF4-FFF2-40B4-BE49-F238E27FC236}">
                <a16:creationId xmlns:a16="http://schemas.microsoft.com/office/drawing/2014/main" id="{52D03131-7B09-8C29-59CB-03D318E04478}"/>
              </a:ext>
            </a:extLst>
          </p:cNvPr>
          <p:cNvSpPr>
            <a:spLocks noGrp="1"/>
          </p:cNvSpPr>
          <p:nvPr>
            <p:ph type="ftr" sz="quarter" idx="11"/>
          </p:nvPr>
        </p:nvSpPr>
        <p:spPr/>
        <p:txBody>
          <a:bodyPr/>
          <a:lstStyle/>
          <a:p>
            <a:r>
              <a:rPr lang="en-US" dirty="0"/>
              <a:t>EWPAA 2024 Maxson</a:t>
            </a:r>
          </a:p>
        </p:txBody>
      </p:sp>
      <p:sp>
        <p:nvSpPr>
          <p:cNvPr id="5" name="Slide Number Placeholder 4">
            <a:extLst>
              <a:ext uri="{FF2B5EF4-FFF2-40B4-BE49-F238E27FC236}">
                <a16:creationId xmlns:a16="http://schemas.microsoft.com/office/drawing/2014/main" id="{5EC4C628-7F9F-678C-6EE7-6BD7EFD2AD26}"/>
              </a:ext>
            </a:extLst>
          </p:cNvPr>
          <p:cNvSpPr>
            <a:spLocks noGrp="1"/>
          </p:cNvSpPr>
          <p:nvPr>
            <p:ph type="sldNum" sz="quarter" idx="12"/>
          </p:nvPr>
        </p:nvSpPr>
        <p:spPr/>
        <p:txBody>
          <a:bodyPr/>
          <a:lstStyle/>
          <a:p>
            <a:fld id="{0C01040D-2FE6-4C8D-BF21-B5EF12AB3540}" type="slidenum">
              <a:rPr lang="en-US" smtClean="0"/>
              <a:t>16</a:t>
            </a:fld>
            <a:endParaRPr lang="en-US" dirty="0"/>
          </a:p>
        </p:txBody>
      </p:sp>
      <p:sp>
        <p:nvSpPr>
          <p:cNvPr id="12" name="TextBox 11">
            <a:extLst>
              <a:ext uri="{FF2B5EF4-FFF2-40B4-BE49-F238E27FC236}">
                <a16:creationId xmlns:a16="http://schemas.microsoft.com/office/drawing/2014/main" id="{6CC8D0CF-2F68-925C-0229-D9B9FBA22E4E}"/>
              </a:ext>
            </a:extLst>
          </p:cNvPr>
          <p:cNvSpPr txBox="1"/>
          <p:nvPr/>
        </p:nvSpPr>
        <p:spPr>
          <a:xfrm>
            <a:off x="3287136" y="5215272"/>
            <a:ext cx="697627" cy="369332"/>
          </a:xfrm>
          <a:prstGeom prst="rect">
            <a:avLst/>
          </a:prstGeom>
          <a:noFill/>
        </p:spPr>
        <p:txBody>
          <a:bodyPr wrap="none" rtlCol="0">
            <a:spAutoFit/>
          </a:bodyPr>
          <a:lstStyle/>
          <a:p>
            <a:r>
              <a:rPr lang="en-US" dirty="0">
                <a:solidFill>
                  <a:schemeClr val="bg1"/>
                </a:solidFill>
              </a:rPr>
              <a:t>2 nm</a:t>
            </a:r>
          </a:p>
        </p:txBody>
      </p:sp>
      <p:sp>
        <p:nvSpPr>
          <p:cNvPr id="13" name="TextBox 12">
            <a:extLst>
              <a:ext uri="{FF2B5EF4-FFF2-40B4-BE49-F238E27FC236}">
                <a16:creationId xmlns:a16="http://schemas.microsoft.com/office/drawing/2014/main" id="{80A7367D-5BD5-3D9C-DB2F-A57785AE72AD}"/>
              </a:ext>
            </a:extLst>
          </p:cNvPr>
          <p:cNvSpPr txBox="1"/>
          <p:nvPr/>
        </p:nvSpPr>
        <p:spPr>
          <a:xfrm>
            <a:off x="4862315" y="5228547"/>
            <a:ext cx="697627" cy="369332"/>
          </a:xfrm>
          <a:prstGeom prst="rect">
            <a:avLst/>
          </a:prstGeom>
          <a:noFill/>
        </p:spPr>
        <p:txBody>
          <a:bodyPr wrap="none" rtlCol="0">
            <a:spAutoFit/>
          </a:bodyPr>
          <a:lstStyle/>
          <a:p>
            <a:r>
              <a:rPr lang="en-US" dirty="0">
                <a:solidFill>
                  <a:schemeClr val="bg1"/>
                </a:solidFill>
              </a:rPr>
              <a:t>4 nm</a:t>
            </a:r>
          </a:p>
        </p:txBody>
      </p:sp>
      <p:sp>
        <p:nvSpPr>
          <p:cNvPr id="14" name="TextBox 13">
            <a:extLst>
              <a:ext uri="{FF2B5EF4-FFF2-40B4-BE49-F238E27FC236}">
                <a16:creationId xmlns:a16="http://schemas.microsoft.com/office/drawing/2014/main" id="{5FD2BA1F-ADEB-6DE3-DE73-A0008D48DD1D}"/>
              </a:ext>
            </a:extLst>
          </p:cNvPr>
          <p:cNvSpPr txBox="1"/>
          <p:nvPr/>
        </p:nvSpPr>
        <p:spPr>
          <a:xfrm>
            <a:off x="6617419" y="5228547"/>
            <a:ext cx="825867" cy="369332"/>
          </a:xfrm>
          <a:prstGeom prst="rect">
            <a:avLst/>
          </a:prstGeom>
          <a:noFill/>
        </p:spPr>
        <p:txBody>
          <a:bodyPr wrap="none" rtlCol="0">
            <a:spAutoFit/>
          </a:bodyPr>
          <a:lstStyle/>
          <a:p>
            <a:r>
              <a:rPr lang="en-US" dirty="0">
                <a:solidFill>
                  <a:schemeClr val="bg1"/>
                </a:solidFill>
              </a:rPr>
              <a:t>10 nm</a:t>
            </a:r>
          </a:p>
        </p:txBody>
      </p:sp>
      <p:sp>
        <p:nvSpPr>
          <p:cNvPr id="15" name="TextBox 14">
            <a:extLst>
              <a:ext uri="{FF2B5EF4-FFF2-40B4-BE49-F238E27FC236}">
                <a16:creationId xmlns:a16="http://schemas.microsoft.com/office/drawing/2014/main" id="{56C38FE8-5D56-ED42-A363-756188D4183B}"/>
              </a:ext>
            </a:extLst>
          </p:cNvPr>
          <p:cNvSpPr txBox="1"/>
          <p:nvPr/>
        </p:nvSpPr>
        <p:spPr>
          <a:xfrm>
            <a:off x="8343437" y="5207311"/>
            <a:ext cx="825867" cy="369332"/>
          </a:xfrm>
          <a:prstGeom prst="rect">
            <a:avLst/>
          </a:prstGeom>
          <a:noFill/>
        </p:spPr>
        <p:txBody>
          <a:bodyPr wrap="none" rtlCol="0">
            <a:spAutoFit/>
          </a:bodyPr>
          <a:lstStyle/>
          <a:p>
            <a:r>
              <a:rPr lang="en-US" dirty="0">
                <a:solidFill>
                  <a:schemeClr val="bg1"/>
                </a:solidFill>
              </a:rPr>
              <a:t>20 nm</a:t>
            </a:r>
          </a:p>
        </p:txBody>
      </p:sp>
      <p:grpSp>
        <p:nvGrpSpPr>
          <p:cNvPr id="3" name="Group 2">
            <a:extLst>
              <a:ext uri="{FF2B5EF4-FFF2-40B4-BE49-F238E27FC236}">
                <a16:creationId xmlns:a16="http://schemas.microsoft.com/office/drawing/2014/main" id="{232C186C-647A-AC22-72C7-1B8C55E2BABF}"/>
              </a:ext>
            </a:extLst>
          </p:cNvPr>
          <p:cNvGrpSpPr/>
          <p:nvPr/>
        </p:nvGrpSpPr>
        <p:grpSpPr>
          <a:xfrm>
            <a:off x="12551198" y="1815684"/>
            <a:ext cx="6405788" cy="2370475"/>
            <a:chOff x="547905" y="1411367"/>
            <a:chExt cx="6405788" cy="2370475"/>
          </a:xfrm>
        </p:grpSpPr>
        <p:pic>
          <p:nvPicPr>
            <p:cNvPr id="2050" name="Picture 2" descr="XRR and XRF data. (a) XRR scan (red) and model (purple) on an 11.5 nm photocathode layer on Si3N4 and XRR scans on the 11.3 nm (blue) and 34.4 nm (orange) photocathode layers on Gr/4H–SiC with models plotted (green and red) for both layers, respectively. The curves for the respective layers are offset for clarity. The two SiC peaks are identified as the 0001 and 0002 peaks.44 (b) XRF spectrum for the same 11.3 and 34.4 nm photocathode layers on Gr/4H–SiC (blue and orange scatter) as in (a) with fitted models (blue and orange line plot) that yield calculated stoichiometry of 3.05:1 and 2.84:1 for the grown films, respectively.">
              <a:extLst>
                <a:ext uri="{FF2B5EF4-FFF2-40B4-BE49-F238E27FC236}">
                  <a16:creationId xmlns:a16="http://schemas.microsoft.com/office/drawing/2014/main" id="{6F0260DD-945B-F486-75F5-191F83282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05" y="1411367"/>
              <a:ext cx="6405788" cy="237047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BFFD298-A281-93AD-AAE4-A0E8A463F8BF}"/>
                </a:ext>
              </a:extLst>
            </p:cNvPr>
            <p:cNvSpPr txBox="1"/>
            <p:nvPr/>
          </p:nvSpPr>
          <p:spPr>
            <a:xfrm>
              <a:off x="1570074" y="2188152"/>
              <a:ext cx="1412566" cy="276999"/>
            </a:xfrm>
            <a:prstGeom prst="rect">
              <a:avLst/>
            </a:prstGeom>
            <a:noFill/>
          </p:spPr>
          <p:txBody>
            <a:bodyPr wrap="none" rtlCol="0">
              <a:spAutoFit/>
            </a:bodyPr>
            <a:lstStyle/>
            <a:p>
              <a:r>
                <a:rPr lang="en-US" sz="1200" dirty="0"/>
                <a:t>0.7 nm roughness</a:t>
              </a:r>
            </a:p>
          </p:txBody>
        </p:sp>
        <p:sp>
          <p:nvSpPr>
            <p:cNvPr id="24" name="TextBox 23">
              <a:extLst>
                <a:ext uri="{FF2B5EF4-FFF2-40B4-BE49-F238E27FC236}">
                  <a16:creationId xmlns:a16="http://schemas.microsoft.com/office/drawing/2014/main" id="{26D6C59F-EA20-6E6A-6EE5-1C73CD8EED1A}"/>
                </a:ext>
              </a:extLst>
            </p:cNvPr>
            <p:cNvSpPr txBox="1"/>
            <p:nvPr/>
          </p:nvSpPr>
          <p:spPr>
            <a:xfrm>
              <a:off x="1780834" y="2584092"/>
              <a:ext cx="1497526" cy="276999"/>
            </a:xfrm>
            <a:prstGeom prst="rect">
              <a:avLst/>
            </a:prstGeom>
            <a:noFill/>
          </p:spPr>
          <p:txBody>
            <a:bodyPr wrap="none" rtlCol="0">
              <a:spAutoFit/>
            </a:bodyPr>
            <a:lstStyle/>
            <a:p>
              <a:r>
                <a:rPr lang="en-US" sz="1200" dirty="0"/>
                <a:t>0.38 nm roughness</a:t>
              </a:r>
            </a:p>
          </p:txBody>
        </p:sp>
        <p:sp>
          <p:nvSpPr>
            <p:cNvPr id="25" name="TextBox 24">
              <a:extLst>
                <a:ext uri="{FF2B5EF4-FFF2-40B4-BE49-F238E27FC236}">
                  <a16:creationId xmlns:a16="http://schemas.microsoft.com/office/drawing/2014/main" id="{99436F25-9A05-8458-5762-0451FE6074A8}"/>
                </a:ext>
              </a:extLst>
            </p:cNvPr>
            <p:cNvSpPr txBox="1"/>
            <p:nvPr/>
          </p:nvSpPr>
          <p:spPr>
            <a:xfrm>
              <a:off x="989591" y="3052717"/>
              <a:ext cx="1497526" cy="276999"/>
            </a:xfrm>
            <a:prstGeom prst="rect">
              <a:avLst/>
            </a:prstGeom>
            <a:noFill/>
          </p:spPr>
          <p:txBody>
            <a:bodyPr wrap="none" rtlCol="0">
              <a:spAutoFit/>
            </a:bodyPr>
            <a:lstStyle/>
            <a:p>
              <a:r>
                <a:rPr lang="en-US" sz="1200" dirty="0"/>
                <a:t>0.84 nm roughness</a:t>
              </a:r>
            </a:p>
          </p:txBody>
        </p:sp>
      </p:grpSp>
      <p:sp>
        <p:nvSpPr>
          <p:cNvPr id="20" name="TextBox 19">
            <a:extLst>
              <a:ext uri="{FF2B5EF4-FFF2-40B4-BE49-F238E27FC236}">
                <a16:creationId xmlns:a16="http://schemas.microsoft.com/office/drawing/2014/main" id="{0C93FC01-963B-D7DD-1085-99D3FBA948FB}"/>
              </a:ext>
            </a:extLst>
          </p:cNvPr>
          <p:cNvSpPr txBox="1"/>
          <p:nvPr/>
        </p:nvSpPr>
        <p:spPr>
          <a:xfrm>
            <a:off x="3379807" y="1550384"/>
            <a:ext cx="1915909" cy="369332"/>
          </a:xfrm>
          <a:prstGeom prst="rect">
            <a:avLst/>
          </a:prstGeom>
          <a:noFill/>
        </p:spPr>
        <p:txBody>
          <a:bodyPr wrap="none" rtlCol="0">
            <a:spAutoFit/>
          </a:bodyPr>
          <a:lstStyle/>
          <a:p>
            <a:r>
              <a:rPr lang="en-US" dirty="0"/>
              <a:t>X-ray Reflectivity</a:t>
            </a:r>
          </a:p>
        </p:txBody>
      </p:sp>
      <p:sp>
        <p:nvSpPr>
          <p:cNvPr id="21" name="TextBox 20">
            <a:extLst>
              <a:ext uri="{FF2B5EF4-FFF2-40B4-BE49-F238E27FC236}">
                <a16:creationId xmlns:a16="http://schemas.microsoft.com/office/drawing/2014/main" id="{B30E9706-9B29-A0F5-6527-BEFBA9ED7CF6}"/>
              </a:ext>
            </a:extLst>
          </p:cNvPr>
          <p:cNvSpPr txBox="1"/>
          <p:nvPr/>
        </p:nvSpPr>
        <p:spPr>
          <a:xfrm>
            <a:off x="7250830" y="1549760"/>
            <a:ext cx="2185214" cy="369332"/>
          </a:xfrm>
          <a:prstGeom prst="rect">
            <a:avLst/>
          </a:prstGeom>
          <a:noFill/>
        </p:spPr>
        <p:txBody>
          <a:bodyPr wrap="none" rtlCol="0">
            <a:spAutoFit/>
          </a:bodyPr>
          <a:lstStyle/>
          <a:p>
            <a:r>
              <a:rPr lang="en-US" dirty="0"/>
              <a:t>X-ray Fluorescence</a:t>
            </a:r>
          </a:p>
        </p:txBody>
      </p:sp>
      <p:sp>
        <p:nvSpPr>
          <p:cNvPr id="22" name="TextBox 21">
            <a:extLst>
              <a:ext uri="{FF2B5EF4-FFF2-40B4-BE49-F238E27FC236}">
                <a16:creationId xmlns:a16="http://schemas.microsoft.com/office/drawing/2014/main" id="{ED3B42A3-4333-E39F-5D33-D88952F79675}"/>
              </a:ext>
            </a:extLst>
          </p:cNvPr>
          <p:cNvSpPr txBox="1"/>
          <p:nvPr/>
        </p:nvSpPr>
        <p:spPr>
          <a:xfrm>
            <a:off x="7030352" y="4991353"/>
            <a:ext cx="3275256" cy="923330"/>
          </a:xfrm>
          <a:prstGeom prst="rect">
            <a:avLst/>
          </a:prstGeom>
          <a:noFill/>
        </p:spPr>
        <p:txBody>
          <a:bodyPr wrap="none" rtlCol="0">
            <a:spAutoFit/>
          </a:bodyPr>
          <a:lstStyle/>
          <a:p>
            <a:r>
              <a:rPr lang="en-US" dirty="0"/>
              <a:t>Quantification of stoichiometry</a:t>
            </a:r>
          </a:p>
          <a:p>
            <a:r>
              <a:rPr lang="en-US" dirty="0"/>
              <a:t>In this case:</a:t>
            </a:r>
          </a:p>
          <a:p>
            <a:r>
              <a:rPr lang="en-US" dirty="0"/>
              <a:t> </a:t>
            </a:r>
            <a:r>
              <a:rPr lang="en-US" b="0" i="0" dirty="0">
                <a:solidFill>
                  <a:srgbClr val="1A1A1A"/>
                </a:solidFill>
                <a:effectLst/>
                <a:latin typeface="Helvetica" pitchFamily="2" charset="0"/>
              </a:rPr>
              <a:t>3.05:1 and 2.84:1 (</a:t>
            </a:r>
            <a:r>
              <a:rPr lang="en-US" b="0" i="0" dirty="0" err="1">
                <a:solidFill>
                  <a:srgbClr val="1A1A1A"/>
                </a:solidFill>
                <a:effectLst/>
                <a:latin typeface="Helvetica" pitchFamily="2" charset="0"/>
              </a:rPr>
              <a:t>Cs:Sb</a:t>
            </a:r>
            <a:r>
              <a:rPr lang="en-US" dirty="0">
                <a:solidFill>
                  <a:srgbClr val="1A1A1A"/>
                </a:solidFill>
                <a:latin typeface="Helvetica" pitchFamily="2" charset="0"/>
              </a:rPr>
              <a:t>)</a:t>
            </a:r>
            <a:endParaRPr lang="en-US" dirty="0"/>
          </a:p>
        </p:txBody>
      </p:sp>
      <p:sp>
        <p:nvSpPr>
          <p:cNvPr id="26" name="TextBox 25">
            <a:extLst>
              <a:ext uri="{FF2B5EF4-FFF2-40B4-BE49-F238E27FC236}">
                <a16:creationId xmlns:a16="http://schemas.microsoft.com/office/drawing/2014/main" id="{BE6DF2E3-FEB2-BBEC-5221-F858E9CE2B3E}"/>
              </a:ext>
            </a:extLst>
          </p:cNvPr>
          <p:cNvSpPr txBox="1"/>
          <p:nvPr/>
        </p:nvSpPr>
        <p:spPr>
          <a:xfrm>
            <a:off x="2119595" y="5018820"/>
            <a:ext cx="4480778" cy="646331"/>
          </a:xfrm>
          <a:prstGeom prst="rect">
            <a:avLst/>
          </a:prstGeom>
          <a:noFill/>
        </p:spPr>
        <p:txBody>
          <a:bodyPr wrap="none" rtlCol="0">
            <a:spAutoFit/>
          </a:bodyPr>
          <a:lstStyle/>
          <a:p>
            <a:r>
              <a:rPr lang="en-US" dirty="0"/>
              <a:t>X-ray reflectivity models include surface </a:t>
            </a:r>
          </a:p>
          <a:p>
            <a:r>
              <a:rPr lang="en-US" dirty="0"/>
              <a:t>roughness (often RMS) as a fit parameter.</a:t>
            </a:r>
          </a:p>
        </p:txBody>
      </p:sp>
      <p:sp>
        <p:nvSpPr>
          <p:cNvPr id="27" name="TextBox 26">
            <a:extLst>
              <a:ext uri="{FF2B5EF4-FFF2-40B4-BE49-F238E27FC236}">
                <a16:creationId xmlns:a16="http://schemas.microsoft.com/office/drawing/2014/main" id="{EA2B341E-2881-9805-8650-0E3432A306D2}"/>
              </a:ext>
            </a:extLst>
          </p:cNvPr>
          <p:cNvSpPr txBox="1"/>
          <p:nvPr/>
        </p:nvSpPr>
        <p:spPr>
          <a:xfrm>
            <a:off x="9638863" y="2988409"/>
            <a:ext cx="2729775" cy="461665"/>
          </a:xfrm>
          <a:prstGeom prst="rect">
            <a:avLst/>
          </a:prstGeom>
          <a:noFill/>
        </p:spPr>
        <p:txBody>
          <a:bodyPr wrap="square">
            <a:spAutoFit/>
          </a:bodyPr>
          <a:lstStyle/>
          <a:p>
            <a:r>
              <a:rPr lang="en-US" sz="1200" b="0" dirty="0">
                <a:solidFill>
                  <a:srgbClr val="1A1A1A"/>
                </a:solidFill>
                <a:effectLst/>
                <a:latin typeface="Helvetica" panose="020B0604020202020204" pitchFamily="34" charset="0"/>
              </a:rPr>
              <a:t>W. G. Stam </a:t>
            </a:r>
            <a:r>
              <a:rPr lang="en-US" sz="1200" b="0" i="1" dirty="0">
                <a:solidFill>
                  <a:srgbClr val="1A1A1A"/>
                </a:solidFill>
                <a:effectLst/>
                <a:latin typeface="Helvetica" panose="020B0604020202020204" pitchFamily="34" charset="0"/>
              </a:rPr>
              <a:t>et al., </a:t>
            </a:r>
            <a:r>
              <a:rPr lang="en-US" sz="1200" b="0" dirty="0">
                <a:solidFill>
                  <a:srgbClr val="1A1A1A"/>
                </a:solidFill>
                <a:effectLst/>
                <a:latin typeface="Helvetica" panose="020B0604020202020204" pitchFamily="34" charset="0"/>
              </a:rPr>
              <a:t>APL Mater. </a:t>
            </a:r>
            <a:r>
              <a:rPr lang="en-US" sz="1200" b="0" i="0" dirty="0">
                <a:solidFill>
                  <a:srgbClr val="1A1A1A"/>
                </a:solidFill>
                <a:effectLst/>
                <a:latin typeface="Helvetica" panose="020B0604020202020204" pitchFamily="34" charset="0"/>
              </a:rPr>
              <a:t>12, 061114 (2024)</a:t>
            </a:r>
            <a:endParaRPr lang="en-US" sz="1200" dirty="0"/>
          </a:p>
        </p:txBody>
      </p:sp>
      <p:pic>
        <p:nvPicPr>
          <p:cNvPr id="6" name="Graphic 5">
            <a:extLst>
              <a:ext uri="{FF2B5EF4-FFF2-40B4-BE49-F238E27FC236}">
                <a16:creationId xmlns:a16="http://schemas.microsoft.com/office/drawing/2014/main" id="{9892179D-2748-A50F-BD04-9D55C3DCF7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3766" y="1949498"/>
            <a:ext cx="7893817" cy="2919773"/>
          </a:xfrm>
          <a:prstGeom prst="rect">
            <a:avLst/>
          </a:prstGeom>
        </p:spPr>
      </p:pic>
    </p:spTree>
    <p:extLst>
      <p:ext uri="{BB962C8B-B14F-4D97-AF65-F5344CB8AC3E}">
        <p14:creationId xmlns:p14="http://schemas.microsoft.com/office/powerpoint/2010/main" val="126361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C9B5-0167-4B0E-FB8E-ED61FBFBF6EE}"/>
              </a:ext>
            </a:extLst>
          </p:cNvPr>
          <p:cNvSpPr>
            <a:spLocks noGrp="1"/>
          </p:cNvSpPr>
          <p:nvPr>
            <p:ph type="title"/>
          </p:nvPr>
        </p:nvSpPr>
        <p:spPr>
          <a:xfrm>
            <a:off x="838200" y="136523"/>
            <a:ext cx="9443484" cy="1325563"/>
          </a:xfrm>
        </p:spPr>
        <p:txBody>
          <a:bodyPr>
            <a:normAutofit/>
          </a:bodyPr>
          <a:lstStyle/>
          <a:p>
            <a:r>
              <a:rPr lang="en-US" sz="4000" dirty="0"/>
              <a:t>X-ray studies on Cs</a:t>
            </a:r>
            <a:r>
              <a:rPr lang="en-US" sz="4000" baseline="-25000" dirty="0"/>
              <a:t>3</a:t>
            </a:r>
            <a:r>
              <a:rPr lang="en-US" sz="4000" dirty="0"/>
              <a:t>Sb on Gr/4H-SiC</a:t>
            </a:r>
          </a:p>
        </p:txBody>
      </p:sp>
      <p:sp>
        <p:nvSpPr>
          <p:cNvPr id="4" name="Footer Placeholder 3">
            <a:extLst>
              <a:ext uri="{FF2B5EF4-FFF2-40B4-BE49-F238E27FC236}">
                <a16:creationId xmlns:a16="http://schemas.microsoft.com/office/drawing/2014/main" id="{52D03131-7B09-8C29-59CB-03D318E04478}"/>
              </a:ext>
            </a:extLst>
          </p:cNvPr>
          <p:cNvSpPr>
            <a:spLocks noGrp="1"/>
          </p:cNvSpPr>
          <p:nvPr>
            <p:ph type="ftr" sz="quarter" idx="11"/>
          </p:nvPr>
        </p:nvSpPr>
        <p:spPr/>
        <p:txBody>
          <a:bodyPr/>
          <a:lstStyle/>
          <a:p>
            <a:r>
              <a:rPr lang="en-US" dirty="0"/>
              <a:t>EWPAA 2024 Maxson</a:t>
            </a:r>
          </a:p>
        </p:txBody>
      </p:sp>
      <p:sp>
        <p:nvSpPr>
          <p:cNvPr id="5" name="Slide Number Placeholder 4">
            <a:extLst>
              <a:ext uri="{FF2B5EF4-FFF2-40B4-BE49-F238E27FC236}">
                <a16:creationId xmlns:a16="http://schemas.microsoft.com/office/drawing/2014/main" id="{5EC4C628-7F9F-678C-6EE7-6BD7EFD2AD26}"/>
              </a:ext>
            </a:extLst>
          </p:cNvPr>
          <p:cNvSpPr>
            <a:spLocks noGrp="1"/>
          </p:cNvSpPr>
          <p:nvPr>
            <p:ph type="sldNum" sz="quarter" idx="12"/>
          </p:nvPr>
        </p:nvSpPr>
        <p:spPr/>
        <p:txBody>
          <a:bodyPr/>
          <a:lstStyle/>
          <a:p>
            <a:fld id="{0C01040D-2FE6-4C8D-BF21-B5EF12AB3540}" type="slidenum">
              <a:rPr lang="en-US" smtClean="0"/>
              <a:t>17</a:t>
            </a:fld>
            <a:endParaRPr lang="en-US" dirty="0"/>
          </a:p>
        </p:txBody>
      </p:sp>
      <p:sp>
        <p:nvSpPr>
          <p:cNvPr id="6" name="TextBox 5">
            <a:extLst>
              <a:ext uri="{FF2B5EF4-FFF2-40B4-BE49-F238E27FC236}">
                <a16:creationId xmlns:a16="http://schemas.microsoft.com/office/drawing/2014/main" id="{D780D0E6-1097-E53D-29CD-1F7FBE00369C}"/>
              </a:ext>
            </a:extLst>
          </p:cNvPr>
          <p:cNvSpPr txBox="1"/>
          <p:nvPr/>
        </p:nvSpPr>
        <p:spPr>
          <a:xfrm>
            <a:off x="423716" y="1440370"/>
            <a:ext cx="7275064" cy="3170099"/>
          </a:xfrm>
          <a:prstGeom prst="rect">
            <a:avLst/>
          </a:prstGeom>
          <a:noFill/>
        </p:spPr>
        <p:txBody>
          <a:bodyPr wrap="square" rtlCol="0">
            <a:spAutoFit/>
          </a:bodyPr>
          <a:lstStyle/>
          <a:p>
            <a:r>
              <a:rPr lang="en-US" sz="2000" dirty="0"/>
              <a:t>X-rays: high coherence large scattering angle (compared to RHEED) allows you to see:</a:t>
            </a:r>
          </a:p>
          <a:p>
            <a:pPr marL="285750" indent="-285750">
              <a:buFont typeface="Arial" panose="020B0604020202020204" pitchFamily="34" charset="0"/>
              <a:buChar char="•"/>
            </a:pPr>
            <a:r>
              <a:rPr lang="en-US" sz="2000" i="1" dirty="0"/>
              <a:t>Laue fringes</a:t>
            </a:r>
            <a:r>
              <a:rPr lang="en-US" sz="2000" dirty="0"/>
              <a:t> around Bragg peaks</a:t>
            </a:r>
            <a:r>
              <a:rPr lang="en-US" sz="2000" i="1" dirty="0"/>
              <a:t>. </a:t>
            </a:r>
            <a:r>
              <a:rPr lang="en-US" sz="2000" dirty="0"/>
              <a:t>Only appear if the crystal coherence length is at least comparable to the thickness. </a:t>
            </a:r>
          </a:p>
          <a:p>
            <a:pPr marL="742950" lvl="1" indent="-285750">
              <a:buFont typeface="Arial" panose="020B0604020202020204" pitchFamily="34" charset="0"/>
              <a:buChar char="•"/>
            </a:pPr>
            <a:r>
              <a:rPr lang="en-US" sz="2000" dirty="0"/>
              <a:t>An indicator of high crystallinity</a:t>
            </a:r>
          </a:p>
          <a:p>
            <a:pPr marL="742950" lvl="1" indent="-285750">
              <a:buFont typeface="Arial" panose="020B0604020202020204" pitchFamily="34" charset="0"/>
              <a:buChar char="•"/>
            </a:pPr>
            <a:r>
              <a:rPr lang="en-US" sz="2000" dirty="0"/>
              <a:t>Permits a fit of the film “coherent” thickness. Useful to compare this to XRR</a:t>
            </a:r>
          </a:p>
          <a:p>
            <a:pPr marL="285750" indent="-285750">
              <a:buFont typeface="Arial" panose="020B0604020202020204" pitchFamily="34" charset="0"/>
              <a:buChar char="•"/>
            </a:pPr>
            <a:r>
              <a:rPr lang="en-US" sz="2000" dirty="0"/>
              <a:t>High resolution view of </a:t>
            </a:r>
            <a:r>
              <a:rPr lang="en-US" sz="2000" i="1" dirty="0"/>
              <a:t>strain relaxation</a:t>
            </a:r>
            <a:r>
              <a:rPr lang="en-US" sz="2000" dirty="0"/>
              <a:t>: here, seen as peak splitting. </a:t>
            </a:r>
          </a:p>
          <a:p>
            <a:r>
              <a:rPr lang="en-US" sz="2000" dirty="0"/>
              <a:t> </a:t>
            </a:r>
          </a:p>
        </p:txBody>
      </p:sp>
      <p:grpSp>
        <p:nvGrpSpPr>
          <p:cNvPr id="18" name="Group 17">
            <a:extLst>
              <a:ext uri="{FF2B5EF4-FFF2-40B4-BE49-F238E27FC236}">
                <a16:creationId xmlns:a16="http://schemas.microsoft.com/office/drawing/2014/main" id="{5CBDC08B-2726-E5A3-6007-A3EED5106659}"/>
              </a:ext>
            </a:extLst>
          </p:cNvPr>
          <p:cNvGrpSpPr/>
          <p:nvPr/>
        </p:nvGrpSpPr>
        <p:grpSpPr>
          <a:xfrm>
            <a:off x="7690522" y="1522999"/>
            <a:ext cx="4086022" cy="2412497"/>
            <a:chOff x="7690522" y="1522999"/>
            <a:chExt cx="4086022" cy="2412497"/>
          </a:xfrm>
        </p:grpSpPr>
        <p:pic>
          <p:nvPicPr>
            <p:cNvPr id="9" name="Picture 8">
              <a:extLst>
                <a:ext uri="{FF2B5EF4-FFF2-40B4-BE49-F238E27FC236}">
                  <a16:creationId xmlns:a16="http://schemas.microsoft.com/office/drawing/2014/main" id="{A36079C7-6221-5044-4044-FD2356215DD7}"/>
                </a:ext>
              </a:extLst>
            </p:cNvPr>
            <p:cNvPicPr>
              <a:picLocks noChangeAspect="1"/>
            </p:cNvPicPr>
            <p:nvPr/>
          </p:nvPicPr>
          <p:blipFill>
            <a:blip r:embed="rId2"/>
            <a:stretch>
              <a:fillRect/>
            </a:stretch>
          </p:blipFill>
          <p:spPr>
            <a:xfrm>
              <a:off x="7767564" y="2023791"/>
              <a:ext cx="3905795" cy="1867161"/>
            </a:xfrm>
            <a:prstGeom prst="rect">
              <a:avLst/>
            </a:prstGeom>
          </p:spPr>
        </p:pic>
        <p:sp>
          <p:nvSpPr>
            <p:cNvPr id="7" name="TextBox 6">
              <a:extLst>
                <a:ext uri="{FF2B5EF4-FFF2-40B4-BE49-F238E27FC236}">
                  <a16:creationId xmlns:a16="http://schemas.microsoft.com/office/drawing/2014/main" id="{AC8DAC70-EC11-F832-4BFD-F10C7C822178}"/>
                </a:ext>
              </a:extLst>
            </p:cNvPr>
            <p:cNvSpPr txBox="1"/>
            <p:nvPr/>
          </p:nvSpPr>
          <p:spPr>
            <a:xfrm>
              <a:off x="8467802" y="1671900"/>
              <a:ext cx="2531462" cy="369332"/>
            </a:xfrm>
            <a:prstGeom prst="rect">
              <a:avLst/>
            </a:prstGeom>
            <a:noFill/>
          </p:spPr>
          <p:txBody>
            <a:bodyPr wrap="none" rtlCol="0">
              <a:spAutoFit/>
            </a:bodyPr>
            <a:lstStyle/>
            <a:p>
              <a:r>
                <a:rPr lang="en-US" i="1" dirty="0"/>
                <a:t>Laue Fringes in Cs</a:t>
              </a:r>
              <a:r>
                <a:rPr lang="en-US" i="1" baseline="-25000" dirty="0"/>
                <a:t>3</a:t>
              </a:r>
              <a:r>
                <a:rPr lang="en-US" i="1" dirty="0"/>
                <a:t>Sb</a:t>
              </a:r>
            </a:p>
          </p:txBody>
        </p:sp>
        <p:sp>
          <p:nvSpPr>
            <p:cNvPr id="8" name="Rectangle: Rounded Corners 11">
              <a:extLst>
                <a:ext uri="{FF2B5EF4-FFF2-40B4-BE49-F238E27FC236}">
                  <a16:creationId xmlns:a16="http://schemas.microsoft.com/office/drawing/2014/main" id="{EB4314F6-3412-078C-EE6F-24DC81BFD7DE}"/>
                </a:ext>
              </a:extLst>
            </p:cNvPr>
            <p:cNvSpPr/>
            <p:nvPr/>
          </p:nvSpPr>
          <p:spPr>
            <a:xfrm>
              <a:off x="7690522" y="1522999"/>
              <a:ext cx="4086022" cy="2412497"/>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292C1C3-9604-C6B5-7BD7-0CA46580E31E}"/>
              </a:ext>
            </a:extLst>
          </p:cNvPr>
          <p:cNvGrpSpPr/>
          <p:nvPr/>
        </p:nvGrpSpPr>
        <p:grpSpPr>
          <a:xfrm>
            <a:off x="544982" y="4084397"/>
            <a:ext cx="11396718" cy="1989592"/>
            <a:chOff x="544982" y="4084397"/>
            <a:chExt cx="11396718" cy="1989592"/>
          </a:xfrm>
        </p:grpSpPr>
        <p:grpSp>
          <p:nvGrpSpPr>
            <p:cNvPr id="3" name="Group 2">
              <a:extLst>
                <a:ext uri="{FF2B5EF4-FFF2-40B4-BE49-F238E27FC236}">
                  <a16:creationId xmlns:a16="http://schemas.microsoft.com/office/drawing/2014/main" id="{09773E78-4BB4-3A35-DDE7-168ECB6A2472}"/>
                </a:ext>
              </a:extLst>
            </p:cNvPr>
            <p:cNvGrpSpPr/>
            <p:nvPr/>
          </p:nvGrpSpPr>
          <p:grpSpPr>
            <a:xfrm>
              <a:off x="3593428" y="4160027"/>
              <a:ext cx="8348272" cy="1796088"/>
              <a:chOff x="1463808" y="4225482"/>
              <a:chExt cx="8348272" cy="1796088"/>
            </a:xfrm>
          </p:grpSpPr>
          <p:pic>
            <p:nvPicPr>
              <p:cNvPr id="11" name="Picture 10">
                <a:extLst>
                  <a:ext uri="{FF2B5EF4-FFF2-40B4-BE49-F238E27FC236}">
                    <a16:creationId xmlns:a16="http://schemas.microsoft.com/office/drawing/2014/main" id="{B5B62AFC-FA06-5E6A-B201-B6DCBC16C8C6}"/>
                  </a:ext>
                </a:extLst>
              </p:cNvPr>
              <p:cNvPicPr>
                <a:picLocks noChangeAspect="1"/>
              </p:cNvPicPr>
              <p:nvPr/>
            </p:nvPicPr>
            <p:blipFill>
              <a:blip r:embed="rId3"/>
              <a:stretch>
                <a:fillRect/>
              </a:stretch>
            </p:blipFill>
            <p:spPr>
              <a:xfrm>
                <a:off x="2537015" y="4225482"/>
                <a:ext cx="7275065" cy="1796088"/>
              </a:xfrm>
              <a:prstGeom prst="rect">
                <a:avLst/>
              </a:prstGeom>
            </p:spPr>
          </p:pic>
          <p:sp>
            <p:nvSpPr>
              <p:cNvPr id="12" name="TextBox 11">
                <a:extLst>
                  <a:ext uri="{FF2B5EF4-FFF2-40B4-BE49-F238E27FC236}">
                    <a16:creationId xmlns:a16="http://schemas.microsoft.com/office/drawing/2014/main" id="{6CC8D0CF-2F68-925C-0229-D9B9FBA22E4E}"/>
                  </a:ext>
                </a:extLst>
              </p:cNvPr>
              <p:cNvSpPr txBox="1"/>
              <p:nvPr/>
            </p:nvSpPr>
            <p:spPr>
              <a:xfrm>
                <a:off x="3287136" y="5215272"/>
                <a:ext cx="697627" cy="369332"/>
              </a:xfrm>
              <a:prstGeom prst="rect">
                <a:avLst/>
              </a:prstGeom>
              <a:noFill/>
            </p:spPr>
            <p:txBody>
              <a:bodyPr wrap="none" rtlCol="0">
                <a:spAutoFit/>
              </a:bodyPr>
              <a:lstStyle/>
              <a:p>
                <a:r>
                  <a:rPr lang="en-US" dirty="0">
                    <a:solidFill>
                      <a:schemeClr val="bg1"/>
                    </a:solidFill>
                  </a:rPr>
                  <a:t>2 nm</a:t>
                </a:r>
              </a:p>
            </p:txBody>
          </p:sp>
          <p:sp>
            <p:nvSpPr>
              <p:cNvPr id="13" name="TextBox 12">
                <a:extLst>
                  <a:ext uri="{FF2B5EF4-FFF2-40B4-BE49-F238E27FC236}">
                    <a16:creationId xmlns:a16="http://schemas.microsoft.com/office/drawing/2014/main" id="{80A7367D-5BD5-3D9C-DB2F-A57785AE72AD}"/>
                  </a:ext>
                </a:extLst>
              </p:cNvPr>
              <p:cNvSpPr txBox="1"/>
              <p:nvPr/>
            </p:nvSpPr>
            <p:spPr>
              <a:xfrm>
                <a:off x="4862315" y="5228547"/>
                <a:ext cx="697627" cy="369332"/>
              </a:xfrm>
              <a:prstGeom prst="rect">
                <a:avLst/>
              </a:prstGeom>
              <a:noFill/>
            </p:spPr>
            <p:txBody>
              <a:bodyPr wrap="none" rtlCol="0">
                <a:spAutoFit/>
              </a:bodyPr>
              <a:lstStyle/>
              <a:p>
                <a:r>
                  <a:rPr lang="en-US" dirty="0">
                    <a:solidFill>
                      <a:schemeClr val="bg1"/>
                    </a:solidFill>
                  </a:rPr>
                  <a:t>4 nm</a:t>
                </a:r>
              </a:p>
            </p:txBody>
          </p:sp>
          <p:sp>
            <p:nvSpPr>
              <p:cNvPr id="14" name="TextBox 13">
                <a:extLst>
                  <a:ext uri="{FF2B5EF4-FFF2-40B4-BE49-F238E27FC236}">
                    <a16:creationId xmlns:a16="http://schemas.microsoft.com/office/drawing/2014/main" id="{5FD2BA1F-ADEB-6DE3-DE73-A0008D48DD1D}"/>
                  </a:ext>
                </a:extLst>
              </p:cNvPr>
              <p:cNvSpPr txBox="1"/>
              <p:nvPr/>
            </p:nvSpPr>
            <p:spPr>
              <a:xfrm>
                <a:off x="6617419" y="5228547"/>
                <a:ext cx="825867" cy="369332"/>
              </a:xfrm>
              <a:prstGeom prst="rect">
                <a:avLst/>
              </a:prstGeom>
              <a:noFill/>
            </p:spPr>
            <p:txBody>
              <a:bodyPr wrap="none" rtlCol="0">
                <a:spAutoFit/>
              </a:bodyPr>
              <a:lstStyle/>
              <a:p>
                <a:r>
                  <a:rPr lang="en-US" dirty="0">
                    <a:solidFill>
                      <a:schemeClr val="bg1"/>
                    </a:solidFill>
                  </a:rPr>
                  <a:t>10 nm</a:t>
                </a:r>
              </a:p>
            </p:txBody>
          </p:sp>
          <p:sp>
            <p:nvSpPr>
              <p:cNvPr id="15" name="TextBox 14">
                <a:extLst>
                  <a:ext uri="{FF2B5EF4-FFF2-40B4-BE49-F238E27FC236}">
                    <a16:creationId xmlns:a16="http://schemas.microsoft.com/office/drawing/2014/main" id="{56C38FE8-5D56-ED42-A363-756188D4183B}"/>
                  </a:ext>
                </a:extLst>
              </p:cNvPr>
              <p:cNvSpPr txBox="1"/>
              <p:nvPr/>
            </p:nvSpPr>
            <p:spPr>
              <a:xfrm>
                <a:off x="8343437" y="5207311"/>
                <a:ext cx="825867" cy="369332"/>
              </a:xfrm>
              <a:prstGeom prst="rect">
                <a:avLst/>
              </a:prstGeom>
              <a:noFill/>
            </p:spPr>
            <p:txBody>
              <a:bodyPr wrap="none" rtlCol="0">
                <a:spAutoFit/>
              </a:bodyPr>
              <a:lstStyle/>
              <a:p>
                <a:r>
                  <a:rPr lang="en-US" dirty="0">
                    <a:solidFill>
                      <a:schemeClr val="bg1"/>
                    </a:solidFill>
                  </a:rPr>
                  <a:t>20 nm</a:t>
                </a:r>
              </a:p>
            </p:txBody>
          </p:sp>
          <p:sp>
            <p:nvSpPr>
              <p:cNvPr id="16" name="TextBox 15">
                <a:extLst>
                  <a:ext uri="{FF2B5EF4-FFF2-40B4-BE49-F238E27FC236}">
                    <a16:creationId xmlns:a16="http://schemas.microsoft.com/office/drawing/2014/main" id="{5A7B25DF-3AEA-C87B-4FA7-F2D3BF97C5D7}"/>
                  </a:ext>
                </a:extLst>
              </p:cNvPr>
              <p:cNvSpPr txBox="1"/>
              <p:nvPr/>
            </p:nvSpPr>
            <p:spPr>
              <a:xfrm>
                <a:off x="1463808" y="5228547"/>
                <a:ext cx="1146468" cy="369332"/>
              </a:xfrm>
              <a:prstGeom prst="rect">
                <a:avLst/>
              </a:prstGeom>
              <a:noFill/>
            </p:spPr>
            <p:txBody>
              <a:bodyPr wrap="none" rtlCol="0">
                <a:spAutoFit/>
              </a:bodyPr>
              <a:lstStyle/>
              <a:p>
                <a:r>
                  <a:rPr lang="en-US" dirty="0"/>
                  <a:t>thickness</a:t>
                </a:r>
              </a:p>
            </p:txBody>
          </p:sp>
          <p:cxnSp>
            <p:nvCxnSpPr>
              <p:cNvPr id="19" name="Straight Arrow Connector 18">
                <a:extLst>
                  <a:ext uri="{FF2B5EF4-FFF2-40B4-BE49-F238E27FC236}">
                    <a16:creationId xmlns:a16="http://schemas.microsoft.com/office/drawing/2014/main" id="{A155592C-A5D7-3343-3375-745EA4C06F31}"/>
                  </a:ext>
                </a:extLst>
              </p:cNvPr>
              <p:cNvCxnSpPr>
                <a:cxnSpLocks/>
                <a:endCxn id="12" idx="1"/>
              </p:cNvCxnSpPr>
              <p:nvPr/>
            </p:nvCxnSpPr>
            <p:spPr>
              <a:xfrm flipV="1">
                <a:off x="2487117" y="5399938"/>
                <a:ext cx="800019" cy="13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 name="Rectangle: Rounded Corners 11">
              <a:extLst>
                <a:ext uri="{FF2B5EF4-FFF2-40B4-BE49-F238E27FC236}">
                  <a16:creationId xmlns:a16="http://schemas.microsoft.com/office/drawing/2014/main" id="{B2B7DBE3-152F-57A1-CD02-CC9552F24693}"/>
                </a:ext>
              </a:extLst>
            </p:cNvPr>
            <p:cNvSpPr/>
            <p:nvPr/>
          </p:nvSpPr>
          <p:spPr>
            <a:xfrm>
              <a:off x="2458651" y="4084397"/>
              <a:ext cx="9443484" cy="1989592"/>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15E5470-1407-D3E1-F997-F3D9653A28F7}"/>
                </a:ext>
              </a:extLst>
            </p:cNvPr>
            <p:cNvSpPr txBox="1"/>
            <p:nvPr/>
          </p:nvSpPr>
          <p:spPr>
            <a:xfrm>
              <a:off x="2591865" y="4485730"/>
              <a:ext cx="1851789" cy="646331"/>
            </a:xfrm>
            <a:prstGeom prst="rect">
              <a:avLst/>
            </a:prstGeom>
            <a:noFill/>
          </p:spPr>
          <p:txBody>
            <a:bodyPr wrap="none" rtlCol="0">
              <a:spAutoFit/>
            </a:bodyPr>
            <a:lstStyle/>
            <a:p>
              <a:r>
                <a:rPr lang="en-US" i="1" dirty="0"/>
                <a:t>Strain relaxation</a:t>
              </a:r>
            </a:p>
            <a:p>
              <a:r>
                <a:rPr lang="en-US" i="1" dirty="0"/>
                <a:t>during growth</a:t>
              </a:r>
            </a:p>
          </p:txBody>
        </p:sp>
        <p:sp>
          <p:nvSpPr>
            <p:cNvPr id="20" name="TextBox 19">
              <a:extLst>
                <a:ext uri="{FF2B5EF4-FFF2-40B4-BE49-F238E27FC236}">
                  <a16:creationId xmlns:a16="http://schemas.microsoft.com/office/drawing/2014/main" id="{EDF82FBE-167D-1176-A3D6-021439572D6B}"/>
                </a:ext>
              </a:extLst>
            </p:cNvPr>
            <p:cNvSpPr txBox="1"/>
            <p:nvPr/>
          </p:nvSpPr>
          <p:spPr>
            <a:xfrm>
              <a:off x="544982" y="4886093"/>
              <a:ext cx="1619354" cy="461665"/>
            </a:xfrm>
            <a:prstGeom prst="rect">
              <a:avLst/>
            </a:prstGeom>
            <a:noFill/>
          </p:spPr>
          <p:txBody>
            <a:bodyPr wrap="none" rtlCol="0">
              <a:spAutoFit/>
            </a:bodyPr>
            <a:lstStyle/>
            <a:p>
              <a:r>
                <a:rPr lang="en-US" sz="1200" dirty="0"/>
                <a:t>C. Pennington et al., </a:t>
              </a:r>
            </a:p>
            <a:p>
              <a:r>
                <a:rPr lang="en-US" sz="1200" dirty="0"/>
                <a:t>arXiv:2407.12224</a:t>
              </a:r>
            </a:p>
          </p:txBody>
        </p:sp>
      </p:grpSp>
    </p:spTree>
    <p:extLst>
      <p:ext uri="{BB962C8B-B14F-4D97-AF65-F5344CB8AC3E}">
        <p14:creationId xmlns:p14="http://schemas.microsoft.com/office/powerpoint/2010/main" val="25024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4BA2-DFEE-D7C1-3681-4F7A0407E02D}"/>
              </a:ext>
            </a:extLst>
          </p:cNvPr>
          <p:cNvSpPr>
            <a:spLocks noGrp="1"/>
          </p:cNvSpPr>
          <p:nvPr>
            <p:ph type="title"/>
          </p:nvPr>
        </p:nvSpPr>
        <p:spPr>
          <a:xfrm>
            <a:off x="838200" y="136523"/>
            <a:ext cx="9886406" cy="1325563"/>
          </a:xfrm>
        </p:spPr>
        <p:txBody>
          <a:bodyPr/>
          <a:lstStyle/>
          <a:p>
            <a:r>
              <a:rPr lang="en-US" dirty="0"/>
              <a:t>X-ray vs Electron structural probes</a:t>
            </a:r>
          </a:p>
        </p:txBody>
      </p:sp>
      <p:sp>
        <p:nvSpPr>
          <p:cNvPr id="4" name="Footer Placeholder 3">
            <a:extLst>
              <a:ext uri="{FF2B5EF4-FFF2-40B4-BE49-F238E27FC236}">
                <a16:creationId xmlns:a16="http://schemas.microsoft.com/office/drawing/2014/main" id="{C61497EF-3FA3-15FD-BBB0-2517E7833D80}"/>
              </a:ext>
            </a:extLst>
          </p:cNvPr>
          <p:cNvSpPr>
            <a:spLocks noGrp="1"/>
          </p:cNvSpPr>
          <p:nvPr>
            <p:ph type="ftr" sz="quarter" idx="11"/>
          </p:nvPr>
        </p:nvSpPr>
        <p:spPr/>
        <p:txBody>
          <a:bodyPr/>
          <a:lstStyle/>
          <a:p>
            <a:r>
              <a:rPr lang="en-US" dirty="0"/>
              <a:t>EWPAA 2024 Maxson</a:t>
            </a:r>
          </a:p>
        </p:txBody>
      </p:sp>
      <p:sp>
        <p:nvSpPr>
          <p:cNvPr id="5" name="Slide Number Placeholder 4">
            <a:extLst>
              <a:ext uri="{FF2B5EF4-FFF2-40B4-BE49-F238E27FC236}">
                <a16:creationId xmlns:a16="http://schemas.microsoft.com/office/drawing/2014/main" id="{1AE8F2D5-8C61-94A5-51CC-BCA77AB7323F}"/>
              </a:ext>
            </a:extLst>
          </p:cNvPr>
          <p:cNvSpPr>
            <a:spLocks noGrp="1"/>
          </p:cNvSpPr>
          <p:nvPr>
            <p:ph type="sldNum" sz="quarter" idx="12"/>
          </p:nvPr>
        </p:nvSpPr>
        <p:spPr/>
        <p:txBody>
          <a:bodyPr/>
          <a:lstStyle/>
          <a:p>
            <a:fld id="{0C01040D-2FE6-4C8D-BF21-B5EF12AB3540}" type="slidenum">
              <a:rPr lang="en-US" smtClean="0"/>
              <a:t>18</a:t>
            </a:fld>
            <a:endParaRPr lang="en-US"/>
          </a:p>
        </p:txBody>
      </p:sp>
      <p:sp>
        <p:nvSpPr>
          <p:cNvPr id="8" name="Content Placeholder 7">
            <a:extLst>
              <a:ext uri="{FF2B5EF4-FFF2-40B4-BE49-F238E27FC236}">
                <a16:creationId xmlns:a16="http://schemas.microsoft.com/office/drawing/2014/main" id="{1F57AF1E-73F9-B4CE-75CC-B6D25C80C32C}"/>
              </a:ext>
            </a:extLst>
          </p:cNvPr>
          <p:cNvSpPr>
            <a:spLocks noGrp="1"/>
          </p:cNvSpPr>
          <p:nvPr>
            <p:ph idx="1"/>
          </p:nvPr>
        </p:nvSpPr>
        <p:spPr>
          <a:xfrm>
            <a:off x="4820194" y="1553943"/>
            <a:ext cx="4628606" cy="4351338"/>
          </a:xfr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ormAutofit fontScale="92500"/>
          </a:bodyPr>
          <a:lstStyle/>
          <a:p>
            <a:pPr marL="0" indent="0">
              <a:buNone/>
            </a:pPr>
            <a:r>
              <a:rPr lang="en-US" b="1" i="1" dirty="0">
                <a:solidFill>
                  <a:schemeClr val="accent1"/>
                </a:solidFill>
              </a:rPr>
              <a:t>Electrons (RHEED)</a:t>
            </a:r>
          </a:p>
          <a:p>
            <a:r>
              <a:rPr lang="en-US" dirty="0">
                <a:solidFill>
                  <a:schemeClr val="accent6"/>
                </a:solidFill>
              </a:rPr>
              <a:t>Much more “portable”: amenable to most growth systems</a:t>
            </a:r>
          </a:p>
          <a:p>
            <a:r>
              <a:rPr lang="en-US" dirty="0">
                <a:solidFill>
                  <a:schemeClr val="accent6"/>
                </a:solidFill>
              </a:rPr>
              <a:t>Extremely surface sensitive</a:t>
            </a:r>
          </a:p>
          <a:p>
            <a:r>
              <a:rPr lang="en-US" dirty="0">
                <a:solidFill>
                  <a:srgbClr val="FF0000"/>
                </a:solidFill>
              </a:rPr>
              <a:t>Limited bulk sensitivity</a:t>
            </a:r>
          </a:p>
          <a:p>
            <a:r>
              <a:rPr lang="en-US" dirty="0">
                <a:solidFill>
                  <a:srgbClr val="FF0000"/>
                </a:solidFill>
              </a:rPr>
              <a:t>Limited dynamic range and coherence</a:t>
            </a:r>
          </a:p>
          <a:p>
            <a:r>
              <a:rPr lang="en-US" dirty="0">
                <a:solidFill>
                  <a:srgbClr val="FF0000"/>
                </a:solidFill>
              </a:rPr>
              <a:t>One or few probe techniques</a:t>
            </a:r>
          </a:p>
          <a:p>
            <a:endParaRPr lang="en-US" dirty="0"/>
          </a:p>
        </p:txBody>
      </p:sp>
      <p:sp>
        <p:nvSpPr>
          <p:cNvPr id="9" name="Content Placeholder 7">
            <a:extLst>
              <a:ext uri="{FF2B5EF4-FFF2-40B4-BE49-F238E27FC236}">
                <a16:creationId xmlns:a16="http://schemas.microsoft.com/office/drawing/2014/main" id="{835B2AAA-4407-056B-CF40-C07DB634DAE0}"/>
              </a:ext>
            </a:extLst>
          </p:cNvPr>
          <p:cNvSpPr txBox="1">
            <a:spLocks/>
          </p:cNvSpPr>
          <p:nvPr/>
        </p:nvSpPr>
        <p:spPr>
          <a:xfrm>
            <a:off x="385355" y="1560743"/>
            <a:ext cx="4299857" cy="435133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solidFill>
                  <a:schemeClr val="accent1"/>
                </a:solidFill>
              </a:rPr>
              <a:t>Synchrotron X-rays</a:t>
            </a:r>
          </a:p>
          <a:p>
            <a:r>
              <a:rPr lang="en-US" dirty="0">
                <a:solidFill>
                  <a:schemeClr val="accent6"/>
                </a:solidFill>
              </a:rPr>
              <a:t>One stop shopping: many techniques</a:t>
            </a:r>
          </a:p>
          <a:p>
            <a:r>
              <a:rPr lang="en-US" dirty="0">
                <a:solidFill>
                  <a:schemeClr val="accent6"/>
                </a:solidFill>
              </a:rPr>
              <a:t>Very high structural resolution and dynamic range</a:t>
            </a:r>
          </a:p>
          <a:p>
            <a:r>
              <a:rPr lang="en-US" dirty="0">
                <a:solidFill>
                  <a:schemeClr val="accent6"/>
                </a:solidFill>
              </a:rPr>
              <a:t>Sensitive to whole film</a:t>
            </a:r>
          </a:p>
          <a:p>
            <a:r>
              <a:rPr lang="en-US" dirty="0">
                <a:solidFill>
                  <a:srgbClr val="FF0000"/>
                </a:solidFill>
              </a:rPr>
              <a:t>Expensive and complex</a:t>
            </a:r>
          </a:p>
          <a:p>
            <a:r>
              <a:rPr lang="en-US" dirty="0">
                <a:solidFill>
                  <a:srgbClr val="FF0000"/>
                </a:solidFill>
              </a:rPr>
              <a:t>Can be challenging to assess surface vs bulk contributions</a:t>
            </a:r>
          </a:p>
          <a:p>
            <a:endParaRPr lang="en-US" dirty="0"/>
          </a:p>
        </p:txBody>
      </p:sp>
      <p:sp>
        <p:nvSpPr>
          <p:cNvPr id="10" name="TextBox 9">
            <a:extLst>
              <a:ext uri="{FF2B5EF4-FFF2-40B4-BE49-F238E27FC236}">
                <a16:creationId xmlns:a16="http://schemas.microsoft.com/office/drawing/2014/main" id="{DD2AC7E6-2D16-629A-CA4B-84A755EF4EB3}"/>
              </a:ext>
            </a:extLst>
          </p:cNvPr>
          <p:cNvSpPr txBox="1"/>
          <p:nvPr/>
        </p:nvSpPr>
        <p:spPr>
          <a:xfrm>
            <a:off x="9714937" y="3429000"/>
            <a:ext cx="2275046"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a:t>Very complimentary!</a:t>
            </a:r>
          </a:p>
        </p:txBody>
      </p:sp>
    </p:spTree>
    <p:extLst>
      <p:ext uri="{BB962C8B-B14F-4D97-AF65-F5344CB8AC3E}">
        <p14:creationId xmlns:p14="http://schemas.microsoft.com/office/powerpoint/2010/main" val="40685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731B7-6397-5B91-31C7-1D320586BF41}"/>
              </a:ext>
            </a:extLst>
          </p:cNvPr>
          <p:cNvSpPr>
            <a:spLocks noGrp="1"/>
          </p:cNvSpPr>
          <p:nvPr>
            <p:ph type="title"/>
          </p:nvPr>
        </p:nvSpPr>
        <p:spPr/>
        <p:txBody>
          <a:bodyPr/>
          <a:lstStyle/>
          <a:p>
            <a:r>
              <a:rPr lang="en-US" dirty="0"/>
              <a:t>Summary and outlook</a:t>
            </a:r>
          </a:p>
        </p:txBody>
      </p:sp>
      <p:sp>
        <p:nvSpPr>
          <p:cNvPr id="3" name="Content Placeholder 2">
            <a:extLst>
              <a:ext uri="{FF2B5EF4-FFF2-40B4-BE49-F238E27FC236}">
                <a16:creationId xmlns:a16="http://schemas.microsoft.com/office/drawing/2014/main" id="{351DD7E0-6B93-0D73-5818-CEC88584D858}"/>
              </a:ext>
            </a:extLst>
          </p:cNvPr>
          <p:cNvSpPr>
            <a:spLocks noGrp="1"/>
          </p:cNvSpPr>
          <p:nvPr>
            <p:ph idx="1"/>
          </p:nvPr>
        </p:nvSpPr>
        <p:spPr>
          <a:xfrm>
            <a:off x="838200" y="1462086"/>
            <a:ext cx="10515600" cy="4351338"/>
          </a:xfrm>
        </p:spPr>
        <p:txBody>
          <a:bodyPr>
            <a:normAutofit lnSpcReduction="10000"/>
          </a:bodyPr>
          <a:lstStyle/>
          <a:p>
            <a:r>
              <a:rPr lang="en-US" dirty="0"/>
              <a:t>Epitaxy in the alkali antimonides has already unlocked new capabilities:</a:t>
            </a:r>
          </a:p>
          <a:p>
            <a:pPr lvl="1"/>
            <a:r>
              <a:rPr lang="en-US" dirty="0"/>
              <a:t>Extremely flat surfaces, interference enhancement, high QE while very thin</a:t>
            </a:r>
          </a:p>
          <a:p>
            <a:r>
              <a:rPr lang="en-US" dirty="0"/>
              <a:t>It may lead to additional new capabilities</a:t>
            </a:r>
          </a:p>
          <a:p>
            <a:pPr lvl="1"/>
            <a:r>
              <a:rPr lang="en-US" dirty="0"/>
              <a:t>Atomic scale layer engineering: heterostructures, polarized cathodes?</a:t>
            </a:r>
          </a:p>
          <a:p>
            <a:pPr lvl="1"/>
            <a:r>
              <a:rPr lang="en-US" dirty="0"/>
              <a:t>MTEs dominated by band structure? (Particularly for thin cathodes)</a:t>
            </a:r>
          </a:p>
          <a:p>
            <a:r>
              <a:rPr lang="en-US" dirty="0"/>
              <a:t>X-ray and electron beam probe suites are vital for epitaxial growth: diffraction, spectroscopy, reflectivity, ….</a:t>
            </a:r>
          </a:p>
          <a:p>
            <a:r>
              <a:rPr lang="en-US" dirty="0"/>
              <a:t>Epitaxy enables precise understanding of materials properties and detailed comparison to </a:t>
            </a:r>
            <a:r>
              <a:rPr lang="en-US" i="1" dirty="0"/>
              <a:t>ab-initio </a:t>
            </a:r>
            <a:r>
              <a:rPr lang="en-US" dirty="0"/>
              <a:t>theory.</a:t>
            </a:r>
            <a:endParaRPr lang="en-US" i="1" dirty="0"/>
          </a:p>
        </p:txBody>
      </p:sp>
      <p:sp>
        <p:nvSpPr>
          <p:cNvPr id="4" name="Footer Placeholder 3">
            <a:extLst>
              <a:ext uri="{FF2B5EF4-FFF2-40B4-BE49-F238E27FC236}">
                <a16:creationId xmlns:a16="http://schemas.microsoft.com/office/drawing/2014/main" id="{0CBA87C5-8F89-BB72-4688-7146E7418056}"/>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9652CF72-5E90-8DA5-1304-DF14998913D3}"/>
              </a:ext>
            </a:extLst>
          </p:cNvPr>
          <p:cNvSpPr>
            <a:spLocks noGrp="1"/>
          </p:cNvSpPr>
          <p:nvPr>
            <p:ph type="sldNum" sz="quarter" idx="12"/>
          </p:nvPr>
        </p:nvSpPr>
        <p:spPr/>
        <p:txBody>
          <a:bodyPr/>
          <a:lstStyle/>
          <a:p>
            <a:fld id="{0C01040D-2FE6-4C8D-BF21-B5EF12AB3540}" type="slidenum">
              <a:rPr lang="en-US" smtClean="0"/>
              <a:t>19</a:t>
            </a:fld>
            <a:endParaRPr lang="en-US"/>
          </a:p>
        </p:txBody>
      </p:sp>
    </p:spTree>
    <p:extLst>
      <p:ext uri="{BB962C8B-B14F-4D97-AF65-F5344CB8AC3E}">
        <p14:creationId xmlns:p14="http://schemas.microsoft.com/office/powerpoint/2010/main" val="135503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89C7-CCEE-BF05-C35F-97D90BB2BBB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BF15A7A-9A9A-7CBA-C3B5-65C7CE9055F7}"/>
              </a:ext>
            </a:extLst>
          </p:cNvPr>
          <p:cNvSpPr>
            <a:spLocks noGrp="1"/>
          </p:cNvSpPr>
          <p:nvPr>
            <p:ph idx="1"/>
          </p:nvPr>
        </p:nvSpPr>
        <p:spPr>
          <a:xfrm>
            <a:off x="661612" y="1253331"/>
            <a:ext cx="10515600" cy="4351338"/>
          </a:xfrm>
        </p:spPr>
        <p:txBody>
          <a:bodyPr>
            <a:normAutofit/>
          </a:bodyPr>
          <a:lstStyle/>
          <a:p>
            <a:endParaRPr lang="en-US" dirty="0"/>
          </a:p>
          <a:p>
            <a:pPr marL="0" indent="0">
              <a:buNone/>
            </a:pPr>
            <a:r>
              <a:rPr lang="en-US" dirty="0"/>
              <a:t>The phrase “promoting epitaxy” has two interpretations:</a:t>
            </a:r>
          </a:p>
          <a:p>
            <a:pPr marL="0" indent="0">
              <a:buNone/>
            </a:pPr>
            <a:endParaRPr lang="en-US" dirty="0"/>
          </a:p>
          <a:p>
            <a:r>
              <a:rPr lang="en-US" dirty="0"/>
              <a:t>Encouraging the conditions for epitaxy during material growth</a:t>
            </a:r>
          </a:p>
          <a:p>
            <a:endParaRPr lang="en-US" dirty="0"/>
          </a:p>
          <a:p>
            <a:r>
              <a:rPr lang="en-US" dirty="0"/>
              <a:t>Popularizing/advertising the benefits of epitaxial cathodes</a:t>
            </a:r>
          </a:p>
          <a:p>
            <a:endParaRPr lang="en-US" dirty="0"/>
          </a:p>
          <a:p>
            <a:pPr marL="0" indent="0">
              <a:buNone/>
            </a:pPr>
            <a:r>
              <a:rPr lang="en-US" dirty="0"/>
              <a:t>I will try to do both. </a:t>
            </a:r>
          </a:p>
        </p:txBody>
      </p:sp>
      <p:sp>
        <p:nvSpPr>
          <p:cNvPr id="4" name="Footer Placeholder 3">
            <a:extLst>
              <a:ext uri="{FF2B5EF4-FFF2-40B4-BE49-F238E27FC236}">
                <a16:creationId xmlns:a16="http://schemas.microsoft.com/office/drawing/2014/main" id="{88723462-D1C8-9BD7-0369-EDD01D04CF77}"/>
              </a:ext>
            </a:extLst>
          </p:cNvPr>
          <p:cNvSpPr>
            <a:spLocks noGrp="1"/>
          </p:cNvSpPr>
          <p:nvPr>
            <p:ph type="ftr" sz="quarter" idx="11"/>
          </p:nvPr>
        </p:nvSpPr>
        <p:spPr/>
        <p:txBody>
          <a:bodyPr/>
          <a:lstStyle/>
          <a:p>
            <a:r>
              <a:rPr lang="en-US" dirty="0"/>
              <a:t>EWPAA 2024 Maxson</a:t>
            </a:r>
          </a:p>
        </p:txBody>
      </p:sp>
      <p:sp>
        <p:nvSpPr>
          <p:cNvPr id="5" name="Slide Number Placeholder 4">
            <a:extLst>
              <a:ext uri="{FF2B5EF4-FFF2-40B4-BE49-F238E27FC236}">
                <a16:creationId xmlns:a16="http://schemas.microsoft.com/office/drawing/2014/main" id="{2A29DA44-2779-AFCA-BB79-974E32A30FB6}"/>
              </a:ext>
            </a:extLst>
          </p:cNvPr>
          <p:cNvSpPr>
            <a:spLocks noGrp="1"/>
          </p:cNvSpPr>
          <p:nvPr>
            <p:ph type="sldNum" sz="quarter" idx="12"/>
          </p:nvPr>
        </p:nvSpPr>
        <p:spPr/>
        <p:txBody>
          <a:bodyPr/>
          <a:lstStyle/>
          <a:p>
            <a:fld id="{0C01040D-2FE6-4C8D-BF21-B5EF12AB3540}" type="slidenum">
              <a:rPr lang="en-US" smtClean="0"/>
              <a:t>2</a:t>
            </a:fld>
            <a:endParaRPr lang="en-US" dirty="0"/>
          </a:p>
        </p:txBody>
      </p:sp>
    </p:spTree>
    <p:extLst>
      <p:ext uri="{BB962C8B-B14F-4D97-AF65-F5344CB8AC3E}">
        <p14:creationId xmlns:p14="http://schemas.microsoft.com/office/powerpoint/2010/main" val="211524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9895-441D-FD7C-F199-47E62077F63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E05FEE6-F7A9-D64B-AAA7-6F475106EE57}"/>
              </a:ext>
            </a:extLst>
          </p:cNvPr>
          <p:cNvSpPr>
            <a:spLocks noGrp="1"/>
          </p:cNvSpPr>
          <p:nvPr>
            <p:ph idx="1"/>
          </p:nvPr>
        </p:nvSpPr>
        <p:spPr>
          <a:xfrm>
            <a:off x="838199" y="1462086"/>
            <a:ext cx="11088189" cy="4351338"/>
          </a:xfrm>
        </p:spPr>
        <p:txBody>
          <a:bodyPr>
            <a:normAutofit fontScale="92500" lnSpcReduction="20000"/>
          </a:bodyPr>
          <a:lstStyle/>
          <a:p>
            <a:r>
              <a:rPr lang="en-US" sz="2000" dirty="0">
                <a:latin typeface="Arial" panose="020B0604020202020204" pitchFamily="34" charset="0"/>
                <a:cs typeface="Arial" panose="020B0604020202020204" pitchFamily="34" charset="0"/>
              </a:rPr>
              <a:t>The data in this talk is the result of the work of a large team. I take credit for very little of it!</a:t>
            </a:r>
          </a:p>
          <a:p>
            <a:pPr>
              <a:lnSpc>
                <a:spcPct val="120000"/>
              </a:lnSpc>
            </a:pPr>
            <a:r>
              <a:rPr lang="en-US" sz="2000" u="sng" strike="noStrike" dirty="0">
                <a:latin typeface="Arial" panose="020B0604020202020204" pitchFamily="34" charset="0"/>
                <a:cs typeface="Arial" panose="020B0604020202020204" pitchFamily="34" charset="0"/>
              </a:rPr>
              <a:t>Cornell: </a:t>
            </a:r>
            <a:r>
              <a:rPr lang="en-US" sz="2000" strike="noStrike" dirty="0">
                <a:latin typeface="Arial" panose="020B0604020202020204" pitchFamily="34" charset="0"/>
                <a:cs typeface="Arial" panose="020B0604020202020204" pitchFamily="34" charset="0"/>
              </a:rPr>
              <a:t>C</a:t>
            </a:r>
            <a:r>
              <a:rPr lang="en-US" sz="2000" b="0" i="0" u="none" strike="noStrike" dirty="0">
                <a:effectLst/>
                <a:latin typeface="Arial" panose="020B0604020202020204" pitchFamily="34" charset="0"/>
                <a:cs typeface="Arial" panose="020B0604020202020204" pitchFamily="34" charset="0"/>
              </a:rPr>
              <a:t>. Pennington, E. M. Echeverria, C. </a:t>
            </a:r>
            <a:r>
              <a:rPr lang="en-US" sz="2000" b="0" i="0" u="none" strike="noStrike" dirty="0" err="1">
                <a:effectLst/>
                <a:latin typeface="Arial" panose="020B0604020202020204" pitchFamily="34" charset="0"/>
                <a:cs typeface="Arial" panose="020B0604020202020204" pitchFamily="34" charset="0"/>
              </a:rPr>
              <a:t>Parzyck</a:t>
            </a:r>
            <a:r>
              <a:rPr lang="en-US" sz="2000" b="0" i="0" u="none" strike="noStrike" dirty="0">
                <a:effectLst/>
                <a:latin typeface="Arial" panose="020B0604020202020204" pitchFamily="34" charset="0"/>
                <a:cs typeface="Arial" panose="020B0604020202020204" pitchFamily="34" charset="0"/>
              </a:rPr>
              <a:t>, J.K. </a:t>
            </a:r>
            <a:r>
              <a:rPr lang="en-US" sz="2000" b="0" i="0" u="none" strike="noStrike" dirty="0" err="1">
                <a:effectLst/>
                <a:latin typeface="Arial" panose="020B0604020202020204" pitchFamily="34" charset="0"/>
                <a:cs typeface="Arial" panose="020B0604020202020204" pitchFamily="34" charset="0"/>
              </a:rPr>
              <a:t>Nangoi</a:t>
            </a:r>
            <a:r>
              <a:rPr lang="en-US" sz="2000" b="0" i="0" u="none" strike="noStrike" dirty="0">
                <a:effectLst/>
                <a:latin typeface="Arial" panose="020B0604020202020204" pitchFamily="34" charset="0"/>
                <a:cs typeface="Arial" panose="020B0604020202020204" pitchFamily="34" charset="0"/>
              </a:rPr>
              <a:t>, T. Wu, W. </a:t>
            </a:r>
            <a:r>
              <a:rPr lang="en-US" sz="2000" b="0" i="0" u="none" strike="noStrike" dirty="0" err="1">
                <a:effectLst/>
                <a:latin typeface="Arial" panose="020B0604020202020204" pitchFamily="34" charset="0"/>
                <a:cs typeface="Arial" panose="020B0604020202020204" pitchFamily="34" charset="0"/>
              </a:rPr>
              <a:t>DeBenedetti</a:t>
            </a:r>
            <a:r>
              <a:rPr lang="en-US" sz="2000" dirty="0">
                <a:latin typeface="Arial" panose="020B0604020202020204" pitchFamily="34" charset="0"/>
                <a:cs typeface="Arial" panose="020B0604020202020204" pitchFamily="34" charset="0"/>
              </a:rPr>
              <a:t>, </a:t>
            </a:r>
            <a:r>
              <a:rPr lang="en-US" sz="2000" b="0" i="0" u="none" strike="noStrike" dirty="0">
                <a:effectLst/>
                <a:latin typeface="Arial" panose="020B0604020202020204" pitchFamily="34" charset="0"/>
                <a:cs typeface="Arial" panose="020B0604020202020204" pitchFamily="34" charset="0"/>
              </a:rPr>
              <a:t>K. Shen, D. </a:t>
            </a:r>
            <a:r>
              <a:rPr lang="en-US" sz="2000" b="0" i="0" u="none" strike="noStrike" dirty="0" err="1">
                <a:effectLst/>
                <a:latin typeface="Arial" panose="020B0604020202020204" pitchFamily="34" charset="0"/>
                <a:cs typeface="Arial" panose="020B0604020202020204" pitchFamily="34" charset="0"/>
              </a:rPr>
              <a:t>Schlom</a:t>
            </a:r>
            <a:r>
              <a:rPr lang="en-US" sz="2000" b="0" i="0" u="none" strike="noStrike" dirty="0">
                <a:effectLst/>
                <a:latin typeface="Arial" panose="020B0604020202020204" pitchFamily="34" charset="0"/>
                <a:cs typeface="Arial" panose="020B0604020202020204" pitchFamily="34" charset="0"/>
              </a:rPr>
              <a:t>, M. Hines, T. Arias, H. Paik, C. Hu</a:t>
            </a:r>
          </a:p>
          <a:p>
            <a:r>
              <a:rPr lang="en-US" sz="2000" u="sng" dirty="0">
                <a:latin typeface="Arial" panose="020B0604020202020204" pitchFamily="34" charset="0"/>
                <a:cs typeface="Arial" panose="020B0604020202020204" pitchFamily="34" charset="0"/>
              </a:rPr>
              <a:t>Brookhaven National Lab</a:t>
            </a:r>
            <a:r>
              <a:rPr lang="en-US" sz="2000" dirty="0">
                <a:latin typeface="Arial" panose="020B0604020202020204" pitchFamily="34" charset="0"/>
                <a:cs typeface="Arial" panose="020B0604020202020204" pitchFamily="34" charset="0"/>
              </a:rPr>
              <a:t>: </a:t>
            </a:r>
            <a:r>
              <a:rPr lang="en-US" sz="2000" b="0" i="0" u="none" strike="noStrike" dirty="0">
                <a:effectLst/>
                <a:latin typeface="Arial" panose="020B0604020202020204" pitchFamily="34" charset="0"/>
                <a:cs typeface="Arial" panose="020B0604020202020204" pitchFamily="34" charset="0"/>
              </a:rPr>
              <a:t>M. </a:t>
            </a:r>
            <a:r>
              <a:rPr lang="en-US" sz="2000" b="0" i="0" u="none" strike="noStrike" dirty="0" err="1">
                <a:effectLst/>
                <a:latin typeface="Arial" panose="020B0604020202020204" pitchFamily="34" charset="0"/>
                <a:cs typeface="Arial" panose="020B0604020202020204" pitchFamily="34" charset="0"/>
              </a:rPr>
              <a:t>Gaowei</a:t>
            </a:r>
            <a:r>
              <a:rPr lang="en-US" sz="2000" b="0" i="0" u="none" strike="noStrike" dirty="0">
                <a:effectLst/>
                <a:latin typeface="Arial" panose="020B0604020202020204" pitchFamily="34" charset="0"/>
                <a:cs typeface="Arial" panose="020B0604020202020204" pitchFamily="34" charset="0"/>
              </a:rPr>
              <a:t>, , K. Evans-</a:t>
            </a:r>
            <a:r>
              <a:rPr lang="en-US" sz="2000" b="0" i="0" u="none" strike="noStrike" dirty="0" err="1">
                <a:effectLst/>
                <a:latin typeface="Arial" panose="020B0604020202020204" pitchFamily="34" charset="0"/>
                <a:cs typeface="Arial" panose="020B0604020202020204" pitchFamily="34" charset="0"/>
              </a:rPr>
              <a:t>Lutterodt</a:t>
            </a:r>
            <a:r>
              <a:rPr lang="en-US" sz="2000" dirty="0">
                <a:latin typeface="Arial" panose="020B0604020202020204" pitchFamily="34" charset="0"/>
                <a:cs typeface="Arial" panose="020B0604020202020204" pitchFamily="34" charset="0"/>
              </a:rPr>
              <a:t>, K. P. Mondal</a:t>
            </a:r>
            <a:endParaRPr lang="en-US" sz="2000" b="0" i="0" u="none" strike="noStrike" dirty="0">
              <a:effectLst/>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U. Salerno: </a:t>
            </a:r>
            <a:r>
              <a:rPr lang="en-US" sz="2000" b="0" i="0" u="none" strike="noStrike" dirty="0">
                <a:effectLst/>
                <a:latin typeface="Arial" panose="020B0604020202020204" pitchFamily="34" charset="0"/>
                <a:cs typeface="Arial" panose="020B0604020202020204" pitchFamily="34" charset="0"/>
              </a:rPr>
              <a:t>A. </a:t>
            </a:r>
            <a:r>
              <a:rPr lang="en-US" sz="2000" b="0" i="0" u="none" strike="noStrike" dirty="0" err="1">
                <a:effectLst/>
                <a:latin typeface="Arial" panose="020B0604020202020204" pitchFamily="34" charset="0"/>
                <a:cs typeface="Arial" panose="020B0604020202020204" pitchFamily="34" charset="0"/>
              </a:rPr>
              <a:t>Galdi</a:t>
            </a:r>
            <a:endParaRPr lang="en-US" sz="2000" b="0" i="0" u="none" strike="noStrike" dirty="0">
              <a:effectLst/>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U. Vienna:</a:t>
            </a:r>
            <a:r>
              <a:rPr lang="en-US" sz="2000" dirty="0">
                <a:latin typeface="Arial" panose="020B0604020202020204" pitchFamily="34" charset="0"/>
                <a:cs typeface="Arial" panose="020B0604020202020204" pitchFamily="34" charset="0"/>
              </a:rPr>
              <a:t> </a:t>
            </a:r>
            <a:r>
              <a:rPr lang="en-US" sz="2000" b="0" i="0" u="none" strike="noStrike" dirty="0">
                <a:effectLst/>
                <a:latin typeface="Arial" panose="020B0604020202020204" pitchFamily="34" charset="0"/>
                <a:cs typeface="Arial" panose="020B0604020202020204" pitchFamily="34" charset="0"/>
              </a:rPr>
              <a:t>T. </a:t>
            </a:r>
            <a:r>
              <a:rPr lang="en-US" sz="2000" b="0" i="0" u="none" strike="noStrike" dirty="0" err="1">
                <a:effectLst/>
                <a:latin typeface="Arial" panose="020B0604020202020204" pitchFamily="34" charset="0"/>
                <a:cs typeface="Arial" panose="020B0604020202020204" pitchFamily="34" charset="0"/>
              </a:rPr>
              <a:t>Juffmann</a:t>
            </a:r>
            <a:endParaRPr lang="en-US" sz="2000" b="0" i="0" u="none" strike="noStrike" dirty="0">
              <a:effectLst/>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Arizona State</a:t>
            </a:r>
            <a:r>
              <a:rPr lang="en-US" sz="2000" dirty="0">
                <a:latin typeface="Arial" panose="020B0604020202020204" pitchFamily="34" charset="0"/>
                <a:cs typeface="Arial" panose="020B0604020202020204" pitchFamily="34" charset="0"/>
              </a:rPr>
              <a:t>: </a:t>
            </a:r>
            <a:r>
              <a:rPr lang="en-US" sz="2000" b="0" i="0" u="none" strike="noStrike" dirty="0">
                <a:effectLst/>
                <a:latin typeface="Arial" panose="020B0604020202020204" pitchFamily="34" charset="0"/>
                <a:cs typeface="Arial" panose="020B0604020202020204" pitchFamily="34" charset="0"/>
              </a:rPr>
              <a:t>S. Karkare, P. </a:t>
            </a:r>
            <a:r>
              <a:rPr lang="en-US" sz="2000" b="0" i="0" u="none" strike="noStrike" dirty="0" err="1">
                <a:effectLst/>
                <a:latin typeface="Arial" panose="020B0604020202020204" pitchFamily="34" charset="0"/>
                <a:cs typeface="Arial" panose="020B0604020202020204" pitchFamily="34" charset="0"/>
              </a:rPr>
              <a:t>Saha</a:t>
            </a:r>
            <a:r>
              <a:rPr lang="en-US" sz="2000" b="0" i="0" u="none" strike="noStrike" dirty="0">
                <a:effectLst/>
                <a:latin typeface="Arial" panose="020B0604020202020204" pitchFamily="34" charset="0"/>
                <a:cs typeface="Arial" panose="020B0604020202020204" pitchFamily="34" charset="0"/>
              </a:rPr>
              <a:t>  </a:t>
            </a:r>
          </a:p>
          <a:p>
            <a:r>
              <a:rPr lang="en-US" sz="2000" b="0" i="0" u="sng" strike="noStrike" dirty="0">
                <a:effectLst/>
                <a:latin typeface="Arial" panose="020B0604020202020204" pitchFamily="34" charset="0"/>
                <a:cs typeface="Arial" panose="020B0604020202020204" pitchFamily="34" charset="0"/>
              </a:rPr>
              <a:t>SLAC:</a:t>
            </a:r>
            <a:r>
              <a:rPr lang="en-US" sz="2000" b="0" i="0" strike="noStrike" dirty="0">
                <a:effectLst/>
                <a:latin typeface="Arial" panose="020B0604020202020204" pitchFamily="34" charset="0"/>
                <a:cs typeface="Arial" panose="020B0604020202020204" pitchFamily="34" charset="0"/>
              </a:rPr>
              <a:t> </a:t>
            </a:r>
            <a:r>
              <a:rPr lang="en-US" sz="2000" b="0" i="0" u="none" strike="noStrike" dirty="0">
                <a:effectLst/>
                <a:latin typeface="Arial" panose="020B0604020202020204" pitchFamily="34" charset="0"/>
                <a:cs typeface="Arial" panose="020B0604020202020204" pitchFamily="34" charset="0"/>
              </a:rPr>
              <a:t>J. Smedley</a:t>
            </a:r>
          </a:p>
          <a:p>
            <a:r>
              <a:rPr lang="en-US" sz="2000" b="0" u="sng" strike="noStrike" dirty="0">
                <a:effectLst/>
                <a:latin typeface="Arial" panose="020B0604020202020204" pitchFamily="34" charset="0"/>
                <a:cs typeface="Arial" panose="020B0604020202020204" pitchFamily="34" charset="0"/>
              </a:rPr>
              <a:t>Leiden University:</a:t>
            </a:r>
            <a:r>
              <a:rPr lang="en-US" sz="2000" b="0" strike="noStrike" dirty="0">
                <a:effectLst/>
                <a:latin typeface="Arial" panose="020B0604020202020204" pitchFamily="34" charset="0"/>
                <a:cs typeface="Arial" panose="020B0604020202020204" pitchFamily="34" charset="0"/>
              </a:rPr>
              <a:t> S.J. van der </a:t>
            </a:r>
            <a:r>
              <a:rPr lang="en-US" sz="2000" b="0" strike="noStrike" dirty="0" err="1">
                <a:effectLst/>
                <a:latin typeface="Arial" panose="020B0604020202020204" pitchFamily="34" charset="0"/>
                <a:cs typeface="Arial" panose="020B0604020202020204" pitchFamily="34" charset="0"/>
              </a:rPr>
              <a:t>Molen</a:t>
            </a:r>
            <a:r>
              <a:rPr lang="en-US" sz="2000" b="0" strike="noStrike" dirty="0">
                <a:effectLst/>
                <a:latin typeface="Arial" panose="020B0604020202020204" pitchFamily="34" charset="0"/>
                <a:cs typeface="Arial" panose="020B0604020202020204" pitchFamily="34" charset="0"/>
              </a:rPr>
              <a:t>,  W.G. Stam</a:t>
            </a:r>
          </a:p>
          <a:p>
            <a:r>
              <a:rPr lang="en-US" sz="2000" b="0" i="0" u="sng" strike="noStrike" dirty="0">
                <a:effectLst/>
                <a:latin typeface="Arial" panose="020B0604020202020204" pitchFamily="34" charset="0"/>
                <a:cs typeface="Arial" panose="020B0604020202020204" pitchFamily="34" charset="0"/>
              </a:rPr>
              <a:t>IBM:</a:t>
            </a:r>
            <a:r>
              <a:rPr lang="en-US" sz="2000" b="0" i="0" strike="noStrike" dirty="0">
                <a:effectLst/>
                <a:latin typeface="Arial" panose="020B0604020202020204" pitchFamily="34" charset="0"/>
                <a:cs typeface="Arial" panose="020B0604020202020204" pitchFamily="34" charset="0"/>
              </a:rPr>
              <a:t> R.M. Tromp</a:t>
            </a:r>
          </a:p>
          <a:p>
            <a:endParaRPr lang="en-US" sz="2000" u="sng" dirty="0">
              <a:latin typeface="Arial" panose="020B0604020202020204" pitchFamily="34" charset="0"/>
              <a:cs typeface="Arial" panose="020B0604020202020204" pitchFamily="34" charset="0"/>
            </a:endParaRPr>
          </a:p>
          <a:p>
            <a:pPr>
              <a:lnSpc>
                <a:spcPct val="120000"/>
              </a:lnSpc>
            </a:pPr>
            <a:r>
              <a:rPr lang="en-US" sz="2000" b="0" i="0" strike="noStrike" dirty="0">
                <a:effectLst/>
                <a:latin typeface="Arial" panose="020B0604020202020204" pitchFamily="34" charset="0"/>
                <a:cs typeface="Arial" panose="020B0604020202020204" pitchFamily="34" charset="0"/>
              </a:rPr>
              <a:t>This work was funded in part by </a:t>
            </a:r>
            <a:r>
              <a:rPr lang="en-US" sz="2000" b="0" i="0" u="sng" strike="noStrike" dirty="0">
                <a:effectLst/>
                <a:latin typeface="Arial" panose="020B0604020202020204" pitchFamily="34" charset="0"/>
                <a:cs typeface="Arial" panose="020B0604020202020204" pitchFamily="34" charset="0"/>
              </a:rPr>
              <a:t>DOE Basic Energy Sciences</a:t>
            </a:r>
            <a:r>
              <a:rPr lang="en-US" sz="2000" b="0" i="0" strike="noStrike" dirty="0">
                <a:effectLst/>
                <a:latin typeface="Arial" panose="020B0604020202020204" pitchFamily="34" charset="0"/>
                <a:cs typeface="Arial" panose="020B0604020202020204" pitchFamily="34" charset="0"/>
              </a:rPr>
              <a:t>, as part of a grant to study photocathodes for LCLS-II-HE, and by the </a:t>
            </a:r>
            <a:r>
              <a:rPr lang="en-US" sz="2000" b="0" i="0" u="sng" strike="noStrike" dirty="0">
                <a:effectLst/>
                <a:latin typeface="Arial" panose="020B0604020202020204" pitchFamily="34" charset="0"/>
                <a:cs typeface="Arial" panose="020B0604020202020204" pitchFamily="34" charset="0"/>
              </a:rPr>
              <a:t>NSF Center for Bright Beams.</a:t>
            </a:r>
          </a:p>
          <a:p>
            <a:endParaRPr lang="en-US" u="sng" dirty="0">
              <a:latin typeface="Lucida Grande" panose="020B0600040502020204" pitchFamily="34" charset="0"/>
            </a:endParaRPr>
          </a:p>
          <a:p>
            <a:pPr marL="0" indent="0">
              <a:buNone/>
            </a:pPr>
            <a:endParaRPr lang="en-US" u="sng" dirty="0"/>
          </a:p>
        </p:txBody>
      </p:sp>
      <p:sp>
        <p:nvSpPr>
          <p:cNvPr id="4" name="Footer Placeholder 3">
            <a:extLst>
              <a:ext uri="{FF2B5EF4-FFF2-40B4-BE49-F238E27FC236}">
                <a16:creationId xmlns:a16="http://schemas.microsoft.com/office/drawing/2014/main" id="{22868219-8807-37AB-6D62-C1E8EA1D964B}"/>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51C80C34-C852-A1A4-3546-815D10381C82}"/>
              </a:ext>
            </a:extLst>
          </p:cNvPr>
          <p:cNvSpPr>
            <a:spLocks noGrp="1"/>
          </p:cNvSpPr>
          <p:nvPr>
            <p:ph type="sldNum" sz="quarter" idx="12"/>
          </p:nvPr>
        </p:nvSpPr>
        <p:spPr/>
        <p:txBody>
          <a:bodyPr/>
          <a:lstStyle/>
          <a:p>
            <a:fld id="{0C01040D-2FE6-4C8D-BF21-B5EF12AB3540}" type="slidenum">
              <a:rPr lang="en-US" smtClean="0"/>
              <a:t>3</a:t>
            </a:fld>
            <a:endParaRPr lang="en-US"/>
          </a:p>
        </p:txBody>
      </p:sp>
      <p:sp>
        <p:nvSpPr>
          <p:cNvPr id="6" name="TextBox 5">
            <a:extLst>
              <a:ext uri="{FF2B5EF4-FFF2-40B4-BE49-F238E27FC236}">
                <a16:creationId xmlns:a16="http://schemas.microsoft.com/office/drawing/2014/main" id="{7CC3C1F9-069F-ABE3-4752-9E73823C8306}"/>
              </a:ext>
            </a:extLst>
          </p:cNvPr>
          <p:cNvSpPr txBox="1"/>
          <p:nvPr/>
        </p:nvSpPr>
        <p:spPr>
          <a:xfrm>
            <a:off x="7615646" y="3034818"/>
            <a:ext cx="3892732" cy="132343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i="1" dirty="0"/>
              <a:t>Special thanks </a:t>
            </a:r>
            <a:r>
              <a:rPr lang="en-US" sz="2000" dirty="0"/>
              <a:t>to my “Gurus”:</a:t>
            </a:r>
          </a:p>
          <a:p>
            <a:pPr marL="285750" indent="-285750">
              <a:buFont typeface="Arial" panose="020B0604020202020204" pitchFamily="34" charset="0"/>
              <a:buChar char="•"/>
            </a:pPr>
            <a:r>
              <a:rPr lang="en-US" sz="2000" b="1" dirty="0"/>
              <a:t>A. </a:t>
            </a:r>
            <a:r>
              <a:rPr lang="en-US" sz="2000" b="1" dirty="0" err="1"/>
              <a:t>Galdi</a:t>
            </a:r>
            <a:r>
              <a:rPr lang="en-US" sz="2000" b="1" dirty="0"/>
              <a:t> </a:t>
            </a:r>
            <a:r>
              <a:rPr lang="en-US" sz="2000" dirty="0"/>
              <a:t>(MBE, RHEED)</a:t>
            </a:r>
          </a:p>
          <a:p>
            <a:pPr marL="285750" indent="-285750">
              <a:buFont typeface="Arial" panose="020B0604020202020204" pitchFamily="34" charset="0"/>
              <a:buChar char="•"/>
            </a:pPr>
            <a:r>
              <a:rPr lang="en-US" sz="2000" b="1" dirty="0"/>
              <a:t>J. Smedley + M. </a:t>
            </a:r>
            <a:r>
              <a:rPr lang="en-US" sz="2000" b="1" dirty="0" err="1"/>
              <a:t>Gaowei</a:t>
            </a:r>
            <a:r>
              <a:rPr lang="en-US" sz="2000" b="1" dirty="0"/>
              <a:t> </a:t>
            </a:r>
            <a:r>
              <a:rPr lang="en-US" sz="2000" dirty="0"/>
              <a:t>(X-ray characterization</a:t>
            </a:r>
          </a:p>
        </p:txBody>
      </p:sp>
    </p:spTree>
    <p:extLst>
      <p:ext uri="{BB962C8B-B14F-4D97-AF65-F5344CB8AC3E}">
        <p14:creationId xmlns:p14="http://schemas.microsoft.com/office/powerpoint/2010/main" val="23631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F3F4-2B50-7706-8A7A-855C48B5DF20}"/>
              </a:ext>
            </a:extLst>
          </p:cNvPr>
          <p:cNvSpPr>
            <a:spLocks noGrp="1"/>
          </p:cNvSpPr>
          <p:nvPr>
            <p:ph type="title"/>
          </p:nvPr>
        </p:nvSpPr>
        <p:spPr/>
        <p:txBody>
          <a:bodyPr/>
          <a:lstStyle/>
          <a:p>
            <a:r>
              <a:rPr lang="en-US" dirty="0"/>
              <a:t>The meaning of “epitaxy”</a:t>
            </a:r>
          </a:p>
        </p:txBody>
      </p:sp>
      <p:sp>
        <p:nvSpPr>
          <p:cNvPr id="3" name="Content Placeholder 2">
            <a:extLst>
              <a:ext uri="{FF2B5EF4-FFF2-40B4-BE49-F238E27FC236}">
                <a16:creationId xmlns:a16="http://schemas.microsoft.com/office/drawing/2014/main" id="{8E2A2396-C57C-89F3-ECF8-A4C757330974}"/>
              </a:ext>
            </a:extLst>
          </p:cNvPr>
          <p:cNvSpPr>
            <a:spLocks noGrp="1"/>
          </p:cNvSpPr>
          <p:nvPr>
            <p:ph idx="1"/>
          </p:nvPr>
        </p:nvSpPr>
        <p:spPr>
          <a:xfrm>
            <a:off x="530397" y="1516676"/>
            <a:ext cx="6529251" cy="4351338"/>
          </a:xfrm>
        </p:spPr>
        <p:txBody>
          <a:bodyPr>
            <a:normAutofit/>
          </a:bodyPr>
          <a:lstStyle/>
          <a:p>
            <a:r>
              <a:rPr lang="en-US" sz="2400" dirty="0"/>
              <a:t>Epitaxy: using a </a:t>
            </a:r>
            <a:r>
              <a:rPr lang="en-US" sz="2400" b="1" dirty="0"/>
              <a:t>crystalline substrate </a:t>
            </a:r>
            <a:r>
              <a:rPr lang="en-US" sz="2400" dirty="0"/>
              <a:t>to seed the growth of (at least approximately) </a:t>
            </a:r>
            <a:r>
              <a:rPr lang="en-US" sz="2400" b="1" dirty="0"/>
              <a:t>lattice-matched</a:t>
            </a:r>
            <a:r>
              <a:rPr lang="en-US" sz="2400" dirty="0"/>
              <a:t> films.</a:t>
            </a:r>
          </a:p>
          <a:p>
            <a:pPr marL="0" indent="0">
              <a:buNone/>
            </a:pPr>
            <a:endParaRPr lang="en-US" sz="2400" dirty="0"/>
          </a:p>
          <a:p>
            <a:r>
              <a:rPr lang="en-US" sz="2400" dirty="0"/>
              <a:t>An epitaxial films has only one or few </a:t>
            </a:r>
            <a:r>
              <a:rPr lang="en-US" sz="2400" b="1" dirty="0"/>
              <a:t>definite lattice relationships </a:t>
            </a:r>
            <a:r>
              <a:rPr lang="en-US" sz="2400" dirty="0"/>
              <a:t>between the substrate and film.</a:t>
            </a:r>
          </a:p>
          <a:p>
            <a:pPr marL="0" indent="0">
              <a:buNone/>
            </a:pPr>
            <a:endParaRPr lang="en-US" sz="2400" dirty="0"/>
          </a:p>
          <a:p>
            <a:r>
              <a:rPr lang="en-US" sz="2400" dirty="0"/>
              <a:t>Often the goal is a single relationship between substrate and film, approaching single crystal growth. “Lattice matching”.</a:t>
            </a:r>
          </a:p>
          <a:p>
            <a:endParaRPr lang="en-US" sz="2400" dirty="0"/>
          </a:p>
          <a:p>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CFC604BD-12D8-1340-E5D1-3AE8BB4C9C1C}"/>
              </a:ext>
            </a:extLst>
          </p:cNvPr>
          <p:cNvSpPr>
            <a:spLocks noGrp="1"/>
          </p:cNvSpPr>
          <p:nvPr>
            <p:ph type="ftr" sz="quarter" idx="11"/>
          </p:nvPr>
        </p:nvSpPr>
        <p:spPr/>
        <p:txBody>
          <a:bodyPr/>
          <a:lstStyle/>
          <a:p>
            <a:r>
              <a:rPr lang="en-US" dirty="0"/>
              <a:t>EWPAA 2024 Maxson</a:t>
            </a:r>
          </a:p>
        </p:txBody>
      </p:sp>
      <p:sp>
        <p:nvSpPr>
          <p:cNvPr id="5" name="Slide Number Placeholder 4">
            <a:extLst>
              <a:ext uri="{FF2B5EF4-FFF2-40B4-BE49-F238E27FC236}">
                <a16:creationId xmlns:a16="http://schemas.microsoft.com/office/drawing/2014/main" id="{F47EA865-DDDF-E32C-017F-CCD936E182A6}"/>
              </a:ext>
            </a:extLst>
          </p:cNvPr>
          <p:cNvSpPr>
            <a:spLocks noGrp="1"/>
          </p:cNvSpPr>
          <p:nvPr>
            <p:ph type="sldNum" sz="quarter" idx="12"/>
          </p:nvPr>
        </p:nvSpPr>
        <p:spPr/>
        <p:txBody>
          <a:bodyPr/>
          <a:lstStyle/>
          <a:p>
            <a:fld id="{0C01040D-2FE6-4C8D-BF21-B5EF12AB3540}" type="slidenum">
              <a:rPr lang="en-US" smtClean="0"/>
              <a:t>4</a:t>
            </a:fld>
            <a:endParaRPr lang="en-US" dirty="0"/>
          </a:p>
        </p:txBody>
      </p:sp>
      <p:pic>
        <p:nvPicPr>
          <p:cNvPr id="6" name="Picture 5">
            <a:extLst>
              <a:ext uri="{FF2B5EF4-FFF2-40B4-BE49-F238E27FC236}">
                <a16:creationId xmlns:a16="http://schemas.microsoft.com/office/drawing/2014/main" id="{560E39C2-0F32-9027-F028-F69CCCB84C45}"/>
              </a:ext>
            </a:extLst>
          </p:cNvPr>
          <p:cNvPicPr>
            <a:picLocks noChangeAspect="1"/>
          </p:cNvPicPr>
          <p:nvPr/>
        </p:nvPicPr>
        <p:blipFill rotWithShape="1">
          <a:blip r:embed="rId2"/>
          <a:srcRect l="11592"/>
          <a:stretch/>
        </p:blipFill>
        <p:spPr>
          <a:xfrm>
            <a:off x="7638324" y="4017604"/>
            <a:ext cx="4167358" cy="1706903"/>
          </a:xfrm>
          <a:prstGeom prst="rect">
            <a:avLst/>
          </a:prstGeom>
        </p:spPr>
      </p:pic>
      <p:grpSp>
        <p:nvGrpSpPr>
          <p:cNvPr id="9" name="Group 8">
            <a:extLst>
              <a:ext uri="{FF2B5EF4-FFF2-40B4-BE49-F238E27FC236}">
                <a16:creationId xmlns:a16="http://schemas.microsoft.com/office/drawing/2014/main" id="{F5ADA51F-7CBE-F64B-0018-DD202D101083}"/>
              </a:ext>
            </a:extLst>
          </p:cNvPr>
          <p:cNvGrpSpPr/>
          <p:nvPr/>
        </p:nvGrpSpPr>
        <p:grpSpPr>
          <a:xfrm>
            <a:off x="7638324" y="1565268"/>
            <a:ext cx="2959100" cy="1905000"/>
            <a:chOff x="7638324" y="1565268"/>
            <a:chExt cx="2959100" cy="1905000"/>
          </a:xfrm>
        </p:grpSpPr>
        <p:pic>
          <p:nvPicPr>
            <p:cNvPr id="1026" name="Picture 2">
              <a:extLst>
                <a:ext uri="{FF2B5EF4-FFF2-40B4-BE49-F238E27FC236}">
                  <a16:creationId xmlns:a16="http://schemas.microsoft.com/office/drawing/2014/main" id="{3EC79897-011E-D03F-40E3-73C4F4BA9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324" y="1565268"/>
              <a:ext cx="29591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D5CADE-140D-027C-D797-DF4276DFB671}"/>
                </a:ext>
              </a:extLst>
            </p:cNvPr>
            <p:cNvSpPr txBox="1"/>
            <p:nvPr/>
          </p:nvSpPr>
          <p:spPr>
            <a:xfrm>
              <a:off x="9117874" y="2972235"/>
              <a:ext cx="1438214" cy="276999"/>
            </a:xfrm>
            <a:prstGeom prst="rect">
              <a:avLst/>
            </a:prstGeom>
            <a:noFill/>
          </p:spPr>
          <p:txBody>
            <a:bodyPr wrap="none" rtlCol="0">
              <a:spAutoFit/>
            </a:bodyPr>
            <a:lstStyle/>
            <a:p>
              <a:r>
                <a:rPr lang="en-US" sz="1200" i="1" dirty="0"/>
                <a:t>Google Etymology</a:t>
              </a:r>
            </a:p>
          </p:txBody>
        </p:sp>
      </p:grpSp>
      <p:sp>
        <p:nvSpPr>
          <p:cNvPr id="8" name="TextBox 7">
            <a:extLst>
              <a:ext uri="{FF2B5EF4-FFF2-40B4-BE49-F238E27FC236}">
                <a16:creationId xmlns:a16="http://schemas.microsoft.com/office/drawing/2014/main" id="{5070847B-7B82-D438-BB19-67B6F9330BDA}"/>
              </a:ext>
            </a:extLst>
          </p:cNvPr>
          <p:cNvSpPr txBox="1"/>
          <p:nvPr/>
        </p:nvSpPr>
        <p:spPr>
          <a:xfrm>
            <a:off x="7768045" y="4387635"/>
            <a:ext cx="1690335" cy="276999"/>
          </a:xfrm>
          <a:prstGeom prst="rect">
            <a:avLst/>
          </a:prstGeom>
          <a:noFill/>
        </p:spPr>
        <p:txBody>
          <a:bodyPr wrap="none" rtlCol="0">
            <a:spAutoFit/>
          </a:bodyPr>
          <a:lstStyle/>
          <a:p>
            <a:r>
              <a:rPr lang="en-US" sz="1200" i="1" dirty="0"/>
              <a:t>Google </a:t>
            </a:r>
            <a:r>
              <a:rPr lang="en-US" sz="1200" i="1" dirty="0" err="1"/>
              <a:t>Ngram</a:t>
            </a:r>
            <a:r>
              <a:rPr lang="en-US" sz="1200" i="1" dirty="0"/>
              <a:t> Viewer</a:t>
            </a:r>
          </a:p>
        </p:txBody>
      </p:sp>
      <p:cxnSp>
        <p:nvCxnSpPr>
          <p:cNvPr id="11" name="Straight Arrow Connector 10">
            <a:extLst>
              <a:ext uri="{FF2B5EF4-FFF2-40B4-BE49-F238E27FC236}">
                <a16:creationId xmlns:a16="http://schemas.microsoft.com/office/drawing/2014/main" id="{850C5943-D256-6597-2CAD-384990D6D3D3}"/>
              </a:ext>
            </a:extLst>
          </p:cNvPr>
          <p:cNvCxnSpPr/>
          <p:nvPr/>
        </p:nvCxnSpPr>
        <p:spPr>
          <a:xfrm flipV="1">
            <a:off x="7638324" y="4259484"/>
            <a:ext cx="0" cy="13542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D8D0FBE8-F0AA-5F8E-2940-87039A3645FC}"/>
              </a:ext>
            </a:extLst>
          </p:cNvPr>
          <p:cNvCxnSpPr>
            <a:cxnSpLocks/>
          </p:cNvCxnSpPr>
          <p:nvPr/>
        </p:nvCxnSpPr>
        <p:spPr>
          <a:xfrm flipV="1">
            <a:off x="7638324" y="5613722"/>
            <a:ext cx="4167358" cy="19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29F1CDE8-0E2D-C39F-E299-FC1014C7E20C}"/>
              </a:ext>
            </a:extLst>
          </p:cNvPr>
          <p:cNvSpPr txBox="1"/>
          <p:nvPr/>
        </p:nvSpPr>
        <p:spPr>
          <a:xfrm>
            <a:off x="11507489" y="5625298"/>
            <a:ext cx="633507" cy="369332"/>
          </a:xfrm>
          <a:prstGeom prst="rect">
            <a:avLst/>
          </a:prstGeom>
          <a:noFill/>
        </p:spPr>
        <p:txBody>
          <a:bodyPr wrap="none" rtlCol="0">
            <a:spAutoFit/>
          </a:bodyPr>
          <a:lstStyle/>
          <a:p>
            <a:r>
              <a:rPr lang="en-US" dirty="0"/>
              <a:t>year</a:t>
            </a:r>
          </a:p>
        </p:txBody>
      </p:sp>
      <p:cxnSp>
        <p:nvCxnSpPr>
          <p:cNvPr id="17" name="Straight Connector 16">
            <a:extLst>
              <a:ext uri="{FF2B5EF4-FFF2-40B4-BE49-F238E27FC236}">
                <a16:creationId xmlns:a16="http://schemas.microsoft.com/office/drawing/2014/main" id="{A512BB89-143C-0AFF-FD1D-A3F97E867C9A}"/>
              </a:ext>
            </a:extLst>
          </p:cNvPr>
          <p:cNvCxnSpPr/>
          <p:nvPr/>
        </p:nvCxnSpPr>
        <p:spPr>
          <a:xfrm>
            <a:off x="11505237" y="4259484"/>
            <a:ext cx="0" cy="135423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45F2134-CC76-1F89-7448-BB785E1B3764}"/>
              </a:ext>
            </a:extLst>
          </p:cNvPr>
          <p:cNvSpPr txBox="1"/>
          <p:nvPr/>
        </p:nvSpPr>
        <p:spPr>
          <a:xfrm>
            <a:off x="11197823" y="3892902"/>
            <a:ext cx="607859" cy="369332"/>
          </a:xfrm>
          <a:prstGeom prst="rect">
            <a:avLst/>
          </a:prstGeom>
          <a:noFill/>
        </p:spPr>
        <p:txBody>
          <a:bodyPr wrap="none" rtlCol="0">
            <a:spAutoFit/>
          </a:bodyPr>
          <a:lstStyle/>
          <a:p>
            <a:r>
              <a:rPr lang="en-US" dirty="0"/>
              <a:t>now</a:t>
            </a:r>
          </a:p>
        </p:txBody>
      </p:sp>
      <p:cxnSp>
        <p:nvCxnSpPr>
          <p:cNvPr id="20" name="Straight Connector 19">
            <a:extLst>
              <a:ext uri="{FF2B5EF4-FFF2-40B4-BE49-F238E27FC236}">
                <a16:creationId xmlns:a16="http://schemas.microsoft.com/office/drawing/2014/main" id="{462841D6-CBAC-667C-E01C-E6C0F1099F09}"/>
              </a:ext>
            </a:extLst>
          </p:cNvPr>
          <p:cNvCxnSpPr/>
          <p:nvPr/>
        </p:nvCxnSpPr>
        <p:spPr>
          <a:xfrm>
            <a:off x="10361273" y="4259484"/>
            <a:ext cx="0" cy="135423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21442F1-66F9-959B-9E0B-0C9B21158FFC}"/>
              </a:ext>
            </a:extLst>
          </p:cNvPr>
          <p:cNvSpPr txBox="1"/>
          <p:nvPr/>
        </p:nvSpPr>
        <p:spPr>
          <a:xfrm>
            <a:off x="10057343" y="3917753"/>
            <a:ext cx="697627" cy="369332"/>
          </a:xfrm>
          <a:prstGeom prst="rect">
            <a:avLst/>
          </a:prstGeom>
          <a:noFill/>
        </p:spPr>
        <p:txBody>
          <a:bodyPr wrap="none" rtlCol="0">
            <a:spAutoFit/>
          </a:bodyPr>
          <a:lstStyle/>
          <a:p>
            <a:r>
              <a:rPr lang="en-US" dirty="0"/>
              <a:t>1991</a:t>
            </a:r>
          </a:p>
        </p:txBody>
      </p:sp>
      <p:cxnSp>
        <p:nvCxnSpPr>
          <p:cNvPr id="23" name="Straight Connector 22">
            <a:extLst>
              <a:ext uri="{FF2B5EF4-FFF2-40B4-BE49-F238E27FC236}">
                <a16:creationId xmlns:a16="http://schemas.microsoft.com/office/drawing/2014/main" id="{FB302E64-A1BA-CF32-AED8-D5578E17145B}"/>
              </a:ext>
            </a:extLst>
          </p:cNvPr>
          <p:cNvCxnSpPr/>
          <p:nvPr/>
        </p:nvCxnSpPr>
        <p:spPr>
          <a:xfrm>
            <a:off x="7825703" y="4250871"/>
            <a:ext cx="0" cy="135423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4117C5E-580F-7C4A-6433-A82F0D74774B}"/>
              </a:ext>
            </a:extLst>
          </p:cNvPr>
          <p:cNvSpPr txBox="1"/>
          <p:nvPr/>
        </p:nvSpPr>
        <p:spPr>
          <a:xfrm>
            <a:off x="7521773" y="3909140"/>
            <a:ext cx="697627" cy="369332"/>
          </a:xfrm>
          <a:prstGeom prst="rect">
            <a:avLst/>
          </a:prstGeom>
          <a:noFill/>
        </p:spPr>
        <p:txBody>
          <a:bodyPr wrap="none" rtlCol="0">
            <a:spAutoFit/>
          </a:bodyPr>
          <a:lstStyle/>
          <a:p>
            <a:r>
              <a:rPr lang="en-US" dirty="0"/>
              <a:t>1920</a:t>
            </a:r>
          </a:p>
        </p:txBody>
      </p:sp>
      <p:sp>
        <p:nvSpPr>
          <p:cNvPr id="25" name="TextBox 24">
            <a:extLst>
              <a:ext uri="{FF2B5EF4-FFF2-40B4-BE49-F238E27FC236}">
                <a16:creationId xmlns:a16="http://schemas.microsoft.com/office/drawing/2014/main" id="{97C734FF-DB34-0665-F991-E72F7CD94157}"/>
              </a:ext>
            </a:extLst>
          </p:cNvPr>
          <p:cNvSpPr txBox="1"/>
          <p:nvPr/>
        </p:nvSpPr>
        <p:spPr>
          <a:xfrm rot="16200000">
            <a:off x="6437634" y="4743323"/>
            <a:ext cx="1800493" cy="369332"/>
          </a:xfrm>
          <a:prstGeom prst="rect">
            <a:avLst/>
          </a:prstGeom>
          <a:noFill/>
        </p:spPr>
        <p:txBody>
          <a:bodyPr wrap="none" rtlCol="0">
            <a:spAutoFit/>
          </a:bodyPr>
          <a:lstStyle/>
          <a:p>
            <a:r>
              <a:rPr lang="en-US" dirty="0"/>
              <a:t>Usage in Books</a:t>
            </a:r>
          </a:p>
        </p:txBody>
      </p:sp>
    </p:spTree>
    <p:extLst>
      <p:ext uri="{BB962C8B-B14F-4D97-AF65-F5344CB8AC3E}">
        <p14:creationId xmlns:p14="http://schemas.microsoft.com/office/powerpoint/2010/main" val="57542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B47F-A2C3-7F7A-F1F9-36BEA539C74F}"/>
              </a:ext>
            </a:extLst>
          </p:cNvPr>
          <p:cNvSpPr>
            <a:spLocks noGrp="1"/>
          </p:cNvSpPr>
          <p:nvPr>
            <p:ph type="title"/>
          </p:nvPr>
        </p:nvSpPr>
        <p:spPr/>
        <p:txBody>
          <a:bodyPr/>
          <a:lstStyle/>
          <a:p>
            <a:r>
              <a:rPr lang="en-US" dirty="0"/>
              <a:t>Benefits of Epitaxy</a:t>
            </a:r>
          </a:p>
        </p:txBody>
      </p:sp>
      <p:sp>
        <p:nvSpPr>
          <p:cNvPr id="3" name="Content Placeholder 2">
            <a:extLst>
              <a:ext uri="{FF2B5EF4-FFF2-40B4-BE49-F238E27FC236}">
                <a16:creationId xmlns:a16="http://schemas.microsoft.com/office/drawing/2014/main" id="{3DEBCCEB-64F6-025F-3F5D-847E58B1A262}"/>
              </a:ext>
            </a:extLst>
          </p:cNvPr>
          <p:cNvSpPr>
            <a:spLocks noGrp="1"/>
          </p:cNvSpPr>
          <p:nvPr>
            <p:ph idx="1"/>
          </p:nvPr>
        </p:nvSpPr>
        <p:spPr>
          <a:xfrm>
            <a:off x="838200" y="1613590"/>
            <a:ext cx="10515600" cy="4351338"/>
          </a:xfrm>
        </p:spPr>
        <p:txBody>
          <a:bodyPr/>
          <a:lstStyle/>
          <a:p>
            <a:r>
              <a:rPr lang="en-US" dirty="0"/>
              <a:t>Epitaxial films can be near-atomically smooth. </a:t>
            </a:r>
          </a:p>
        </p:txBody>
      </p:sp>
      <p:sp>
        <p:nvSpPr>
          <p:cNvPr id="4" name="Footer Placeholder 3">
            <a:extLst>
              <a:ext uri="{FF2B5EF4-FFF2-40B4-BE49-F238E27FC236}">
                <a16:creationId xmlns:a16="http://schemas.microsoft.com/office/drawing/2014/main" id="{83A26C75-9AFF-4F29-099C-2EF33BF5682A}"/>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3848CAA9-97CB-A599-F238-BA0FA0418952}"/>
              </a:ext>
            </a:extLst>
          </p:cNvPr>
          <p:cNvSpPr>
            <a:spLocks noGrp="1"/>
          </p:cNvSpPr>
          <p:nvPr>
            <p:ph type="sldNum" sz="quarter" idx="12"/>
          </p:nvPr>
        </p:nvSpPr>
        <p:spPr/>
        <p:txBody>
          <a:bodyPr/>
          <a:lstStyle/>
          <a:p>
            <a:fld id="{0C01040D-2FE6-4C8D-BF21-B5EF12AB3540}" type="slidenum">
              <a:rPr lang="en-US" smtClean="0"/>
              <a:t>5</a:t>
            </a:fld>
            <a:endParaRPr lang="en-US"/>
          </a:p>
        </p:txBody>
      </p:sp>
      <p:sp>
        <p:nvSpPr>
          <p:cNvPr id="31" name="TextBox 30">
            <a:extLst>
              <a:ext uri="{FF2B5EF4-FFF2-40B4-BE49-F238E27FC236}">
                <a16:creationId xmlns:a16="http://schemas.microsoft.com/office/drawing/2014/main" id="{EFFEBA35-226D-31F0-31EA-A0A2FAC40CAD}"/>
              </a:ext>
            </a:extLst>
          </p:cNvPr>
          <p:cNvSpPr txBox="1"/>
          <p:nvPr/>
        </p:nvSpPr>
        <p:spPr>
          <a:xfrm>
            <a:off x="1537395" y="5305213"/>
            <a:ext cx="9283005" cy="646331"/>
          </a:xfrm>
          <a:prstGeom prst="rect">
            <a:avLst/>
          </a:prstGeom>
          <a:noFill/>
        </p:spPr>
        <p:txBody>
          <a:bodyPr wrap="square" rtlCol="0">
            <a:spAutoFit/>
          </a:bodyPr>
          <a:lstStyle/>
          <a:p>
            <a:pPr algn="ctr"/>
            <a:r>
              <a:rPr lang="en-US" i="1" dirty="0"/>
              <a:t>Note: Limited experimental demos of these so far (hard to control!), but these rules are very fundamental.</a:t>
            </a:r>
          </a:p>
        </p:txBody>
      </p:sp>
      <p:grpSp>
        <p:nvGrpSpPr>
          <p:cNvPr id="14" name="Group 13">
            <a:extLst>
              <a:ext uri="{FF2B5EF4-FFF2-40B4-BE49-F238E27FC236}">
                <a16:creationId xmlns:a16="http://schemas.microsoft.com/office/drawing/2014/main" id="{71A8CE7F-7B5A-FE6B-E665-E1E059305480}"/>
              </a:ext>
            </a:extLst>
          </p:cNvPr>
          <p:cNvGrpSpPr/>
          <p:nvPr/>
        </p:nvGrpSpPr>
        <p:grpSpPr>
          <a:xfrm>
            <a:off x="1102185" y="2201266"/>
            <a:ext cx="4815166" cy="3042092"/>
            <a:chOff x="1190820" y="2201780"/>
            <a:chExt cx="4815166" cy="3042092"/>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73D7D3-D1E0-86EC-C063-C674089F5E75}"/>
                    </a:ext>
                  </a:extLst>
                </p:cNvPr>
                <p:cNvSpPr txBox="1"/>
                <p:nvPr/>
              </p:nvSpPr>
              <p:spPr>
                <a:xfrm>
                  <a:off x="1190820" y="2893052"/>
                  <a:ext cx="2482517" cy="8962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𝑀𝑇𝐸</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i="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Δ</m:t>
                            </m:r>
                            <m:sSup>
                              <m:sSupPr>
                                <m:ctrlPr>
                                  <a:rPr lang="en-US" sz="24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sSupPr>
                              <m:e>
                                <m:r>
                                  <a:rPr lang="en-US" sz="24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𝑉</m:t>
                                </m:r>
                              </m:e>
                              <m:sup>
                                <m:r>
                                  <a:rPr lang="en-US" sz="24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sup>
                            </m:sSup>
                          </m:num>
                          <m:den>
                            <m:sSub>
                              <m:sSubPr>
                                <m:ctrlPr>
                                  <a:rPr lang="en-US" sz="2400" b="1" i="1" smtClean="0">
                                    <a:ln w="22225">
                                      <a:solidFill>
                                        <a:schemeClr val="accent2"/>
                                      </a:solidFill>
                                      <a:prstDash val="solid"/>
                                    </a:ln>
                                    <a:solidFill>
                                      <a:schemeClr val="accent2">
                                        <a:lumMod val="40000"/>
                                        <a:lumOff val="60000"/>
                                      </a:schemeClr>
                                    </a:solidFill>
                                    <a:latin typeface="Cambria Math" panose="02040503050406030204" pitchFamily="18" charset="0"/>
                                  </a:rPr>
                                </m:ctrlPr>
                              </m:sSubPr>
                              <m:e>
                                <m:r>
                                  <a:rPr lang="en-US" sz="2400" b="1" i="1" smtClean="0">
                                    <a:ln w="22225">
                                      <a:solidFill>
                                        <a:schemeClr val="accent2"/>
                                      </a:solidFill>
                                      <a:prstDash val="solid"/>
                                    </a:ln>
                                    <a:solidFill>
                                      <a:schemeClr val="accent2">
                                        <a:lumMod val="40000"/>
                                        <a:lumOff val="60000"/>
                                      </a:schemeClr>
                                    </a:solidFill>
                                    <a:latin typeface="Cambria Math" panose="02040503050406030204" pitchFamily="18" charset="0"/>
                                  </a:rPr>
                                  <m:t>𝐸</m:t>
                                </m:r>
                              </m:e>
                              <m:sub>
                                <m:r>
                                  <a:rPr lang="en-US" sz="2400" b="1" i="1" smtClean="0">
                                    <a:ln w="22225">
                                      <a:solidFill>
                                        <a:schemeClr val="accent2"/>
                                      </a:solidFill>
                                      <a:prstDash val="solid"/>
                                    </a:ln>
                                    <a:solidFill>
                                      <a:schemeClr val="accent2">
                                        <a:lumMod val="40000"/>
                                        <a:lumOff val="60000"/>
                                      </a:schemeClr>
                                    </a:solidFill>
                                    <a:latin typeface="Cambria Math" panose="02040503050406030204" pitchFamily="18" charset="0"/>
                                  </a:rPr>
                                  <m:t>0</m:t>
                                </m:r>
                              </m:sub>
                            </m:sSub>
                          </m:den>
                        </m:f>
                      </m:oMath>
                    </m:oMathPara>
                  </a14:m>
                  <a:endParaRPr lang="en-US" sz="2400" dirty="0"/>
                </a:p>
              </p:txBody>
            </p:sp>
          </mc:Choice>
          <mc:Fallback xmlns="">
            <p:sp>
              <p:nvSpPr>
                <p:cNvPr id="7" name="TextBox 6">
                  <a:extLst>
                    <a:ext uri="{FF2B5EF4-FFF2-40B4-BE49-F238E27FC236}">
                      <a16:creationId xmlns:a16="http://schemas.microsoft.com/office/drawing/2014/main" id="{6473D7D3-D1E0-86EC-C063-C674089F5E75}"/>
                    </a:ext>
                  </a:extLst>
                </p:cNvPr>
                <p:cNvSpPr txBox="1">
                  <a:spLocks noRot="1" noChangeAspect="1" noMove="1" noResize="1" noEditPoints="1" noAdjustHandles="1" noChangeArrowheads="1" noChangeShapeType="1" noTextEdit="1"/>
                </p:cNvSpPr>
                <p:nvPr/>
              </p:nvSpPr>
              <p:spPr>
                <a:xfrm>
                  <a:off x="1190820" y="2893052"/>
                  <a:ext cx="2482517" cy="896207"/>
                </a:xfrm>
                <a:prstGeom prst="rect">
                  <a:avLst/>
                </a:prstGeom>
                <a:blipFill>
                  <a:blip r:embed="rId2"/>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FC08BA4-5EA9-F47B-38DA-C9F01277F3C6}"/>
                </a:ext>
              </a:extLst>
            </p:cNvPr>
            <p:cNvSpPr txBox="1"/>
            <p:nvPr/>
          </p:nvSpPr>
          <p:spPr>
            <a:xfrm>
              <a:off x="1680677" y="2208104"/>
              <a:ext cx="4168198" cy="369332"/>
            </a:xfrm>
            <a:prstGeom prst="rect">
              <a:avLst/>
            </a:prstGeom>
            <a:noFill/>
          </p:spPr>
          <p:txBody>
            <a:bodyPr wrap="square" rtlCol="0">
              <a:spAutoFit/>
            </a:bodyPr>
            <a:lstStyle/>
            <a:p>
              <a:r>
                <a:rPr lang="en-US" b="1" dirty="0"/>
                <a:t>MTE from “chemical” roughness</a:t>
              </a:r>
            </a:p>
          </p:txBody>
        </p:sp>
        <p:sp>
          <p:nvSpPr>
            <p:cNvPr id="12" name="TextBox 11">
              <a:extLst>
                <a:ext uri="{FF2B5EF4-FFF2-40B4-BE49-F238E27FC236}">
                  <a16:creationId xmlns:a16="http://schemas.microsoft.com/office/drawing/2014/main" id="{137B50D8-C9E2-A585-3BF9-F5D70822FFBD}"/>
                </a:ext>
              </a:extLst>
            </p:cNvPr>
            <p:cNvSpPr txBox="1"/>
            <p:nvPr/>
          </p:nvSpPr>
          <p:spPr>
            <a:xfrm>
              <a:off x="1767684" y="3858877"/>
              <a:ext cx="3811305" cy="1384995"/>
            </a:xfrm>
            <a:prstGeom prst="rect">
              <a:avLst/>
            </a:prstGeom>
            <a:noFill/>
          </p:spPr>
          <p:txBody>
            <a:bodyPr wrap="square">
              <a:spAutoFit/>
            </a:bodyPr>
            <a:lstStyle/>
            <a:p>
              <a:r>
                <a:rPr lang="en-US" sz="1400" dirty="0"/>
                <a:t>Karkare and </a:t>
              </a:r>
              <a:r>
                <a:rPr lang="en-US" sz="1400" dirty="0" err="1"/>
                <a:t>Bazarov</a:t>
              </a:r>
              <a:r>
                <a:rPr lang="en-US" sz="1400" dirty="0"/>
                <a:t>. Phys. Rev. Appl., 4:024015 (2015)</a:t>
              </a:r>
            </a:p>
            <a:p>
              <a:endParaRPr lang="en-US" sz="1400" dirty="0"/>
            </a:p>
            <a:p>
              <a:r>
                <a:rPr lang="en-US" sz="1400" dirty="0"/>
                <a:t>G. S. </a:t>
              </a:r>
              <a:r>
                <a:rPr lang="en-US" sz="1400" dirty="0" err="1"/>
                <a:t>Gevorkyan</a:t>
              </a:r>
              <a:r>
                <a:rPr lang="en-US" sz="1400" dirty="0"/>
                <a:t> et al., </a:t>
              </a:r>
            </a:p>
            <a:p>
              <a:r>
                <a:rPr lang="en-US" sz="1400" dirty="0"/>
                <a:t>Phys. Rev. Accel. Beams 21, 093401 (2018)</a:t>
              </a:r>
            </a:p>
            <a:p>
              <a:endParaRPr lang="en-US" sz="1400" dirty="0"/>
            </a:p>
          </p:txBody>
        </p:sp>
        <p:cxnSp>
          <p:nvCxnSpPr>
            <p:cNvPr id="15" name="Straight Arrow Connector 14">
              <a:extLst>
                <a:ext uri="{FF2B5EF4-FFF2-40B4-BE49-F238E27FC236}">
                  <a16:creationId xmlns:a16="http://schemas.microsoft.com/office/drawing/2014/main" id="{9B961613-579E-D991-C4FA-22BD4A5EFE02}"/>
                </a:ext>
              </a:extLst>
            </p:cNvPr>
            <p:cNvCxnSpPr/>
            <p:nvPr/>
          </p:nvCxnSpPr>
          <p:spPr>
            <a:xfrm flipH="1">
              <a:off x="3358452" y="3165688"/>
              <a:ext cx="6801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A598F6-2F6B-337F-C639-1B1CAE87B842}"/>
                </a:ext>
              </a:extLst>
            </p:cNvPr>
            <p:cNvCxnSpPr/>
            <p:nvPr/>
          </p:nvCxnSpPr>
          <p:spPr>
            <a:xfrm flipH="1">
              <a:off x="3296137" y="3543373"/>
              <a:ext cx="68014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F8D6DBA3-A9B7-22F5-090C-856BC7117D2C}"/>
                </a:ext>
              </a:extLst>
            </p:cNvPr>
            <p:cNvSpPr txBox="1"/>
            <p:nvPr/>
          </p:nvSpPr>
          <p:spPr>
            <a:xfrm>
              <a:off x="4025957" y="2842522"/>
              <a:ext cx="1980029" cy="646331"/>
            </a:xfrm>
            <a:prstGeom prst="rect">
              <a:avLst/>
            </a:prstGeom>
            <a:noFill/>
          </p:spPr>
          <p:txBody>
            <a:bodyPr wrap="none" rtlCol="0">
              <a:spAutoFit/>
            </a:bodyPr>
            <a:lstStyle/>
            <a:p>
              <a:r>
                <a:rPr lang="en-US" dirty="0">
                  <a:ln w="0"/>
                  <a:solidFill>
                    <a:schemeClr val="accent1"/>
                  </a:solidFill>
                  <a:effectLst>
                    <a:outerShdw blurRad="38100" dist="25400" dir="5400000" algn="ctr" rotWithShape="0">
                      <a:srgbClr val="6E747A">
                        <a:alpha val="43000"/>
                      </a:srgbClr>
                    </a:outerShdw>
                  </a:effectLst>
                </a:rPr>
                <a:t>Surface potential </a:t>
              </a:r>
            </a:p>
            <a:p>
              <a:r>
                <a:rPr lang="en-US" dirty="0">
                  <a:ln w="0"/>
                  <a:solidFill>
                    <a:schemeClr val="accent1"/>
                  </a:solidFill>
                  <a:effectLst>
                    <a:outerShdw blurRad="38100" dist="25400" dir="5400000" algn="ctr" rotWithShape="0">
                      <a:srgbClr val="6E747A">
                        <a:alpha val="43000"/>
                      </a:srgbClr>
                    </a:outerShdw>
                  </a:effectLst>
                </a:rPr>
                <a:t>variation</a:t>
              </a:r>
            </a:p>
          </p:txBody>
        </p:sp>
        <p:sp>
          <p:nvSpPr>
            <p:cNvPr id="18" name="TextBox 17">
              <a:extLst>
                <a:ext uri="{FF2B5EF4-FFF2-40B4-BE49-F238E27FC236}">
                  <a16:creationId xmlns:a16="http://schemas.microsoft.com/office/drawing/2014/main" id="{79AFF9F2-05A6-DFD5-AEC0-2A34AADB7434}"/>
                </a:ext>
              </a:extLst>
            </p:cNvPr>
            <p:cNvSpPr txBox="1"/>
            <p:nvPr/>
          </p:nvSpPr>
          <p:spPr>
            <a:xfrm>
              <a:off x="3999512" y="3390574"/>
              <a:ext cx="1441420" cy="369332"/>
            </a:xfrm>
            <a:prstGeom prst="rect">
              <a:avLst/>
            </a:prstGeom>
            <a:noFill/>
          </p:spPr>
          <p:txBody>
            <a:bodyPr wrap="none" rtlCol="0">
              <a:spAutoFit/>
            </a:bodyPr>
            <a:lstStyle/>
            <a:p>
              <a:r>
                <a:rPr lang="en-US" dirty="0">
                  <a:ln w="22225">
                    <a:solidFill>
                      <a:schemeClr val="accent2"/>
                    </a:solidFill>
                    <a:prstDash val="solid"/>
                  </a:ln>
                  <a:solidFill>
                    <a:schemeClr val="accent2"/>
                  </a:solidFill>
                </a:rPr>
                <a:t>Applied field</a:t>
              </a:r>
            </a:p>
          </p:txBody>
        </p:sp>
        <p:sp>
          <p:nvSpPr>
            <p:cNvPr id="6" name="Rectangle: Rounded Corners 5">
              <a:extLst>
                <a:ext uri="{FF2B5EF4-FFF2-40B4-BE49-F238E27FC236}">
                  <a16:creationId xmlns:a16="http://schemas.microsoft.com/office/drawing/2014/main" id="{E9D88C51-8FF5-86DE-1EA3-5B5D3FC3923A}"/>
                </a:ext>
              </a:extLst>
            </p:cNvPr>
            <p:cNvSpPr/>
            <p:nvPr/>
          </p:nvSpPr>
          <p:spPr>
            <a:xfrm>
              <a:off x="1190820" y="2201780"/>
              <a:ext cx="4815166" cy="30420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3C57EC4-DCD6-1422-1282-2597F2C76545}"/>
              </a:ext>
            </a:extLst>
          </p:cNvPr>
          <p:cNvGrpSpPr/>
          <p:nvPr/>
        </p:nvGrpSpPr>
        <p:grpSpPr>
          <a:xfrm>
            <a:off x="6722787" y="2184474"/>
            <a:ext cx="4815166" cy="3347777"/>
            <a:chOff x="7164042" y="2163391"/>
            <a:chExt cx="4815166" cy="334777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7DDF6F-669C-BEEB-6103-1E6677EA4D86}"/>
                    </a:ext>
                  </a:extLst>
                </p:cNvPr>
                <p:cNvSpPr txBox="1"/>
                <p:nvPr/>
              </p:nvSpPr>
              <p:spPr>
                <a:xfrm>
                  <a:off x="7164042" y="3341155"/>
                  <a:ext cx="3638355" cy="10193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𝑀𝑇𝐸</m:t>
                        </m:r>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𝜆</m:t>
                            </m:r>
                          </m:sub>
                          <m:sup/>
                          <m:e>
                            <m:f>
                              <m:fPr>
                                <m:ctrlPr>
                                  <a:rPr lang="en-US" sz="2400" b="0" i="1" smtClean="0">
                                    <a:latin typeface="Cambria Math" panose="02040503050406030204" pitchFamily="18" charset="0"/>
                                  </a:rPr>
                                </m:ctrlPr>
                              </m:fPr>
                              <m:num>
                                <m:sSup>
                                  <m:sSupPr>
                                    <m:ctrlPr>
                                      <a:rPr lang="en-US" sz="2400" b="0" i="1" smtClean="0">
                                        <a:solidFill>
                                          <a:schemeClr val="accent6"/>
                                        </a:solidFill>
                                        <a:latin typeface="Cambria Math" panose="02040503050406030204" pitchFamily="18" charset="0"/>
                                      </a:rPr>
                                    </m:ctrlPr>
                                  </m:sSupPr>
                                  <m:e>
                                    <m:r>
                                      <a:rPr lang="en-US" sz="2400" b="0" i="1" smtClean="0">
                                        <a:solidFill>
                                          <a:schemeClr val="accent6"/>
                                        </a:solidFill>
                                        <a:latin typeface="Cambria Math" panose="02040503050406030204" pitchFamily="18" charset="0"/>
                                      </a:rPr>
                                      <m:t>𝐴</m:t>
                                    </m:r>
                                  </m:e>
                                  <m:sup>
                                    <m:r>
                                      <a:rPr lang="en-US" sz="2400" b="0" i="1" smtClean="0">
                                        <a:solidFill>
                                          <a:schemeClr val="accent6"/>
                                        </a:solidFill>
                                        <a:latin typeface="Cambria Math" panose="02040503050406030204" pitchFamily="18" charset="0"/>
                                      </a:rPr>
                                      <m:t>2</m:t>
                                    </m:r>
                                  </m:sup>
                                </m:sSup>
                                <m:d>
                                  <m:dPr>
                                    <m:ctrlPr>
                                      <a:rPr lang="en-US" sz="2400" b="0" i="1" smtClean="0">
                                        <a:solidFill>
                                          <a:schemeClr val="accent6"/>
                                        </a:solidFill>
                                        <a:latin typeface="Cambria Math" panose="02040503050406030204" pitchFamily="18" charset="0"/>
                                      </a:rPr>
                                    </m:ctrlPr>
                                  </m:dPr>
                                  <m:e>
                                    <m:r>
                                      <a:rPr lang="en-US" sz="2400" b="0" i="1" smtClean="0">
                                        <a:solidFill>
                                          <a:schemeClr val="accent6"/>
                                        </a:solidFill>
                                        <a:latin typeface="Cambria Math" panose="02040503050406030204" pitchFamily="18" charset="0"/>
                                      </a:rPr>
                                      <m:t>𝜆</m:t>
                                    </m:r>
                                  </m:e>
                                </m:d>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𝐸</m:t>
                                    </m:r>
                                  </m:e>
                                  <m:sub>
                                    <m:r>
                                      <a:rPr lang="en-US" sz="2400" b="0" i="1" smtClean="0">
                                        <a:solidFill>
                                          <a:schemeClr val="accent2"/>
                                        </a:solidFill>
                                        <a:latin typeface="Cambria Math" panose="02040503050406030204" pitchFamily="18" charset="0"/>
                                      </a:rPr>
                                      <m:t>0</m:t>
                                    </m:r>
                                  </m:sub>
                                </m:sSub>
                              </m:num>
                              <m:den>
                                <m:r>
                                  <a:rPr lang="en-US" sz="2400" b="0" i="1" smtClean="0">
                                    <a:solidFill>
                                      <a:srgbClr val="FF0000"/>
                                    </a:solidFill>
                                    <a:latin typeface="Cambria Math" panose="02040503050406030204" pitchFamily="18" charset="0"/>
                                  </a:rPr>
                                  <m:t>𝜆</m:t>
                                </m:r>
                              </m:den>
                            </m:f>
                          </m:e>
                        </m:nary>
                      </m:oMath>
                    </m:oMathPara>
                  </a14:m>
                  <a:endParaRPr lang="en-US" sz="2400" dirty="0"/>
                </a:p>
              </p:txBody>
            </p:sp>
          </mc:Choice>
          <mc:Fallback xmlns="">
            <p:sp>
              <p:nvSpPr>
                <p:cNvPr id="8" name="TextBox 7">
                  <a:extLst>
                    <a:ext uri="{FF2B5EF4-FFF2-40B4-BE49-F238E27FC236}">
                      <a16:creationId xmlns:a16="http://schemas.microsoft.com/office/drawing/2014/main" id="{C67DDF6F-669C-BEEB-6103-1E6677EA4D86}"/>
                    </a:ext>
                  </a:extLst>
                </p:cNvPr>
                <p:cNvSpPr txBox="1">
                  <a:spLocks noRot="1" noChangeAspect="1" noMove="1" noResize="1" noEditPoints="1" noAdjustHandles="1" noChangeArrowheads="1" noChangeShapeType="1" noTextEdit="1"/>
                </p:cNvSpPr>
                <p:nvPr/>
              </p:nvSpPr>
              <p:spPr>
                <a:xfrm>
                  <a:off x="7164042" y="3341155"/>
                  <a:ext cx="3638355" cy="1019382"/>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E7CB908-86E0-6A2F-8F77-05895494D389}"/>
                </a:ext>
              </a:extLst>
            </p:cNvPr>
            <p:cNvSpPr txBox="1"/>
            <p:nvPr/>
          </p:nvSpPr>
          <p:spPr>
            <a:xfrm>
              <a:off x="7853291" y="2201780"/>
              <a:ext cx="3746194" cy="369332"/>
            </a:xfrm>
            <a:prstGeom prst="rect">
              <a:avLst/>
            </a:prstGeom>
            <a:noFill/>
          </p:spPr>
          <p:txBody>
            <a:bodyPr wrap="square" rtlCol="0">
              <a:spAutoFit/>
            </a:bodyPr>
            <a:lstStyle/>
            <a:p>
              <a:r>
                <a:rPr lang="en-US" b="1" dirty="0"/>
                <a:t>MTE from physical roughness</a:t>
              </a:r>
            </a:p>
          </p:txBody>
        </p:sp>
        <p:sp>
          <p:nvSpPr>
            <p:cNvPr id="11" name="TextBox 10">
              <a:extLst>
                <a:ext uri="{FF2B5EF4-FFF2-40B4-BE49-F238E27FC236}">
                  <a16:creationId xmlns:a16="http://schemas.microsoft.com/office/drawing/2014/main" id="{D90E0753-2188-9481-A059-128110F2F352}"/>
                </a:ext>
              </a:extLst>
            </p:cNvPr>
            <p:cNvSpPr txBox="1"/>
            <p:nvPr/>
          </p:nvSpPr>
          <p:spPr>
            <a:xfrm>
              <a:off x="8126109" y="4557061"/>
              <a:ext cx="3760756" cy="954107"/>
            </a:xfrm>
            <a:prstGeom prst="rect">
              <a:avLst/>
            </a:prstGeom>
            <a:noFill/>
          </p:spPr>
          <p:txBody>
            <a:bodyPr wrap="square">
              <a:spAutoFit/>
            </a:bodyPr>
            <a:lstStyle/>
            <a:p>
              <a:r>
                <a:rPr lang="en-US" sz="1400" dirty="0"/>
                <a:t>Feng et al., J. Appl. Phys. 121, 044904 (2017) (see references therein)</a:t>
              </a:r>
            </a:p>
            <a:p>
              <a:endParaRPr lang="en-US" sz="1400" dirty="0"/>
            </a:p>
            <a:p>
              <a:endParaRPr lang="en-US" sz="1400" dirty="0"/>
            </a:p>
          </p:txBody>
        </p:sp>
        <p:cxnSp>
          <p:nvCxnSpPr>
            <p:cNvPr id="19" name="Straight Arrow Connector 18">
              <a:extLst>
                <a:ext uri="{FF2B5EF4-FFF2-40B4-BE49-F238E27FC236}">
                  <a16:creationId xmlns:a16="http://schemas.microsoft.com/office/drawing/2014/main" id="{79B5E622-1C03-E7DD-CF90-9B42EF07E205}"/>
                </a:ext>
              </a:extLst>
            </p:cNvPr>
            <p:cNvCxnSpPr>
              <a:cxnSpLocks/>
            </p:cNvCxnSpPr>
            <p:nvPr/>
          </p:nvCxnSpPr>
          <p:spPr>
            <a:xfrm flipH="1">
              <a:off x="10188470" y="3322894"/>
              <a:ext cx="256975" cy="2055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3A74C4BA-F8FC-686C-7090-791FB676E32D}"/>
                </a:ext>
              </a:extLst>
            </p:cNvPr>
            <p:cNvSpPr txBox="1"/>
            <p:nvPr/>
          </p:nvSpPr>
          <p:spPr>
            <a:xfrm>
              <a:off x="10445445" y="3021242"/>
              <a:ext cx="1441420" cy="369332"/>
            </a:xfrm>
            <a:prstGeom prst="rect">
              <a:avLst/>
            </a:prstGeom>
            <a:noFill/>
          </p:spPr>
          <p:txBody>
            <a:bodyPr wrap="square" rtlCol="0">
              <a:spAutoFit/>
            </a:bodyPr>
            <a:lstStyle/>
            <a:p>
              <a:r>
                <a:rPr lang="en-US" dirty="0">
                  <a:ln w="22225">
                    <a:solidFill>
                      <a:schemeClr val="accent2"/>
                    </a:solidFill>
                    <a:prstDash val="solid"/>
                  </a:ln>
                  <a:solidFill>
                    <a:schemeClr val="accent2"/>
                  </a:solidFill>
                </a:rPr>
                <a:t>Applied field</a:t>
              </a:r>
            </a:p>
          </p:txBody>
        </p:sp>
        <p:sp>
          <p:nvSpPr>
            <p:cNvPr id="23" name="TextBox 22">
              <a:extLst>
                <a:ext uri="{FF2B5EF4-FFF2-40B4-BE49-F238E27FC236}">
                  <a16:creationId xmlns:a16="http://schemas.microsoft.com/office/drawing/2014/main" id="{87E156D8-1CB2-B8BF-D7B4-00319451243D}"/>
                </a:ext>
              </a:extLst>
            </p:cNvPr>
            <p:cNvSpPr txBox="1"/>
            <p:nvPr/>
          </p:nvSpPr>
          <p:spPr>
            <a:xfrm>
              <a:off x="10445445" y="3887898"/>
              <a:ext cx="1351652" cy="369332"/>
            </a:xfrm>
            <a:prstGeom prst="rect">
              <a:avLst/>
            </a:prstGeom>
            <a:noFill/>
          </p:spPr>
          <p:txBody>
            <a:bodyPr wrap="none" rtlCol="0">
              <a:spAutoFit/>
            </a:bodyPr>
            <a:lstStyle/>
            <a:p>
              <a:r>
                <a:rPr lang="en-US" dirty="0">
                  <a:ln w="0"/>
                  <a:solidFill>
                    <a:srgbClr val="FF0000"/>
                  </a:solidFill>
                  <a:effectLst>
                    <a:outerShdw blurRad="38100" dist="25400" dir="5400000" algn="ctr" rotWithShape="0">
                      <a:srgbClr val="6E747A">
                        <a:alpha val="43000"/>
                      </a:srgbClr>
                    </a:outerShdw>
                  </a:effectLst>
                </a:rPr>
                <a:t>wavelength</a:t>
              </a:r>
            </a:p>
          </p:txBody>
        </p:sp>
        <p:cxnSp>
          <p:nvCxnSpPr>
            <p:cNvPr id="24" name="Straight Arrow Connector 23">
              <a:extLst>
                <a:ext uri="{FF2B5EF4-FFF2-40B4-BE49-F238E27FC236}">
                  <a16:creationId xmlns:a16="http://schemas.microsoft.com/office/drawing/2014/main" id="{3F22B7E2-90AA-1B73-2F12-03B67BF3C767}"/>
                </a:ext>
              </a:extLst>
            </p:cNvPr>
            <p:cNvCxnSpPr>
              <a:cxnSpLocks/>
            </p:cNvCxnSpPr>
            <p:nvPr/>
          </p:nvCxnSpPr>
          <p:spPr>
            <a:xfrm flipH="1" flipV="1">
              <a:off x="9965635" y="4072564"/>
              <a:ext cx="479810" cy="2087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3ED97193-8885-DAE8-8DEE-71DCAE13C8DB}"/>
                </a:ext>
              </a:extLst>
            </p:cNvPr>
            <p:cNvSpPr txBox="1"/>
            <p:nvPr/>
          </p:nvSpPr>
          <p:spPr>
            <a:xfrm>
              <a:off x="8809479" y="2722616"/>
              <a:ext cx="1992918" cy="369332"/>
            </a:xfrm>
            <a:prstGeom prst="rect">
              <a:avLst/>
            </a:prstGeom>
            <a:noFill/>
          </p:spPr>
          <p:txBody>
            <a:bodyPr wrap="none" rtlCol="0">
              <a:spAutoFit/>
            </a:bodyPr>
            <a:lstStyle/>
            <a:p>
              <a:r>
                <a:rPr lang="en-US" dirty="0">
                  <a:ln w="0"/>
                  <a:solidFill>
                    <a:schemeClr val="accent6"/>
                  </a:solidFill>
                  <a:effectLst>
                    <a:outerShdw blurRad="38100" dist="25400" dir="5400000" algn="ctr" rotWithShape="0">
                      <a:srgbClr val="6E747A">
                        <a:alpha val="43000"/>
                      </a:srgbClr>
                    </a:outerShdw>
                  </a:effectLst>
                </a:rPr>
                <a:t>Fourier Amplitude</a:t>
              </a:r>
            </a:p>
          </p:txBody>
        </p:sp>
        <p:cxnSp>
          <p:nvCxnSpPr>
            <p:cNvPr id="28" name="Straight Arrow Connector 27">
              <a:extLst>
                <a:ext uri="{FF2B5EF4-FFF2-40B4-BE49-F238E27FC236}">
                  <a16:creationId xmlns:a16="http://schemas.microsoft.com/office/drawing/2014/main" id="{7104B204-2D97-E127-AC7E-F58ECAA95D2A}"/>
                </a:ext>
              </a:extLst>
            </p:cNvPr>
            <p:cNvCxnSpPr>
              <a:cxnSpLocks/>
              <a:stCxn id="27" idx="2"/>
            </p:cNvCxnSpPr>
            <p:nvPr/>
          </p:nvCxnSpPr>
          <p:spPr>
            <a:xfrm flipH="1">
              <a:off x="9580633" y="3091948"/>
              <a:ext cx="225305" cy="346215"/>
            </a:xfrm>
            <a:prstGeom prst="straightConnector1">
              <a:avLst/>
            </a:prstGeom>
            <a:ln>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Rounded Corners 12">
              <a:extLst>
                <a:ext uri="{FF2B5EF4-FFF2-40B4-BE49-F238E27FC236}">
                  <a16:creationId xmlns:a16="http://schemas.microsoft.com/office/drawing/2014/main" id="{E1186474-F9A9-5D41-7DB6-942360973A27}"/>
                </a:ext>
              </a:extLst>
            </p:cNvPr>
            <p:cNvSpPr/>
            <p:nvPr/>
          </p:nvSpPr>
          <p:spPr>
            <a:xfrm>
              <a:off x="7164042" y="2163391"/>
              <a:ext cx="4815166" cy="30420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D4448E3-692D-81D0-BA30-EEB250BC0EF8}"/>
              </a:ext>
            </a:extLst>
          </p:cNvPr>
          <p:cNvSpPr txBox="1"/>
          <p:nvPr/>
        </p:nvSpPr>
        <p:spPr>
          <a:xfrm>
            <a:off x="8543103" y="1665227"/>
            <a:ext cx="1332417" cy="369332"/>
          </a:xfrm>
          <a:prstGeom prst="rect">
            <a:avLst/>
          </a:prstGeom>
          <a:noFill/>
        </p:spPr>
        <p:txBody>
          <a:bodyPr wrap="square">
            <a:spAutoFit/>
          </a:bodyPr>
          <a:lstStyle/>
          <a:p>
            <a:r>
              <a:rPr lang="en-US" i="1" dirty="0"/>
              <a:t>Why care?</a:t>
            </a:r>
          </a:p>
        </p:txBody>
      </p:sp>
    </p:spTree>
    <p:extLst>
      <p:ext uri="{BB962C8B-B14F-4D97-AF65-F5344CB8AC3E}">
        <p14:creationId xmlns:p14="http://schemas.microsoft.com/office/powerpoint/2010/main" val="32513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B47F-A2C3-7F7A-F1F9-36BEA539C74F}"/>
              </a:ext>
            </a:extLst>
          </p:cNvPr>
          <p:cNvSpPr>
            <a:spLocks noGrp="1"/>
          </p:cNvSpPr>
          <p:nvPr>
            <p:ph type="title"/>
          </p:nvPr>
        </p:nvSpPr>
        <p:spPr/>
        <p:txBody>
          <a:bodyPr/>
          <a:lstStyle/>
          <a:p>
            <a:r>
              <a:rPr lang="en-US" dirty="0"/>
              <a:t>Benefits of Epitaxy</a:t>
            </a:r>
          </a:p>
        </p:txBody>
      </p:sp>
      <p:sp>
        <p:nvSpPr>
          <p:cNvPr id="3" name="Content Placeholder 2">
            <a:extLst>
              <a:ext uri="{FF2B5EF4-FFF2-40B4-BE49-F238E27FC236}">
                <a16:creationId xmlns:a16="http://schemas.microsoft.com/office/drawing/2014/main" id="{3DEBCCEB-64F6-025F-3F5D-847E58B1A262}"/>
              </a:ext>
            </a:extLst>
          </p:cNvPr>
          <p:cNvSpPr>
            <a:spLocks noGrp="1"/>
          </p:cNvSpPr>
          <p:nvPr>
            <p:ph idx="1"/>
          </p:nvPr>
        </p:nvSpPr>
        <p:spPr>
          <a:xfrm>
            <a:off x="664464" y="1650166"/>
            <a:ext cx="7682705" cy="4351338"/>
          </a:xfrm>
        </p:spPr>
        <p:txBody>
          <a:bodyPr/>
          <a:lstStyle/>
          <a:p>
            <a:r>
              <a:rPr lang="en-US" dirty="0"/>
              <a:t>Epitaxial films can be near-atomically smooth.</a:t>
            </a:r>
          </a:p>
          <a:p>
            <a:r>
              <a:rPr lang="en-US" dirty="0"/>
              <a:t> Example: Cs</a:t>
            </a:r>
            <a:r>
              <a:rPr lang="en-US" baseline="-25000" dirty="0"/>
              <a:t>1</a:t>
            </a:r>
            <a:r>
              <a:rPr lang="en-US" dirty="0"/>
              <a:t>Sb (See A. </a:t>
            </a:r>
            <a:r>
              <a:rPr lang="en-US" dirty="0" err="1"/>
              <a:t>Galdi’s</a:t>
            </a:r>
            <a:r>
              <a:rPr lang="en-US" dirty="0"/>
              <a:t> talk)</a:t>
            </a:r>
          </a:p>
          <a:p>
            <a:pPr lvl="1"/>
            <a:r>
              <a:rPr lang="en-US" dirty="0"/>
              <a:t>Grown on lattice matched substrates (3C-SiC and Rutile TiO</a:t>
            </a:r>
            <a:r>
              <a:rPr lang="en-US" baseline="-25000" dirty="0"/>
              <a:t>2</a:t>
            </a:r>
            <a:r>
              <a:rPr lang="en-US" dirty="0"/>
              <a:t>)</a:t>
            </a:r>
          </a:p>
          <a:p>
            <a:pPr lvl="1"/>
            <a:r>
              <a:rPr lang="en-US" dirty="0"/>
              <a:t>Not perfectly epitaxial: Rotational in-plane disorder w.r.t substrate.</a:t>
            </a:r>
          </a:p>
          <a:p>
            <a:pPr lvl="1"/>
            <a:r>
              <a:rPr lang="en-US" dirty="0"/>
              <a:t>But nonetheless very flat, as measured by STM.</a:t>
            </a:r>
          </a:p>
        </p:txBody>
      </p:sp>
      <p:sp>
        <p:nvSpPr>
          <p:cNvPr id="4" name="Footer Placeholder 3">
            <a:extLst>
              <a:ext uri="{FF2B5EF4-FFF2-40B4-BE49-F238E27FC236}">
                <a16:creationId xmlns:a16="http://schemas.microsoft.com/office/drawing/2014/main" id="{83A26C75-9AFF-4F29-099C-2EF33BF5682A}"/>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3848CAA9-97CB-A599-F238-BA0FA0418952}"/>
              </a:ext>
            </a:extLst>
          </p:cNvPr>
          <p:cNvSpPr>
            <a:spLocks noGrp="1"/>
          </p:cNvSpPr>
          <p:nvPr>
            <p:ph type="sldNum" sz="quarter" idx="12"/>
          </p:nvPr>
        </p:nvSpPr>
        <p:spPr/>
        <p:txBody>
          <a:bodyPr/>
          <a:lstStyle/>
          <a:p>
            <a:fld id="{0C01040D-2FE6-4C8D-BF21-B5EF12AB3540}" type="slidenum">
              <a:rPr lang="en-US" smtClean="0"/>
              <a:t>6</a:t>
            </a:fld>
            <a:endParaRPr lang="en-US"/>
          </a:p>
        </p:txBody>
      </p:sp>
      <p:sp>
        <p:nvSpPr>
          <p:cNvPr id="31" name="TextBox 30">
            <a:extLst>
              <a:ext uri="{FF2B5EF4-FFF2-40B4-BE49-F238E27FC236}">
                <a16:creationId xmlns:a16="http://schemas.microsoft.com/office/drawing/2014/main" id="{EFFEBA35-226D-31F0-31EA-A0A2FAC40CAD}"/>
              </a:ext>
            </a:extLst>
          </p:cNvPr>
          <p:cNvSpPr txBox="1"/>
          <p:nvPr/>
        </p:nvSpPr>
        <p:spPr>
          <a:xfrm>
            <a:off x="1085037" y="4777691"/>
            <a:ext cx="6841557" cy="707886"/>
          </a:xfrm>
          <a:prstGeom prst="rect">
            <a:avLst/>
          </a:prstGeom>
          <a:noFill/>
        </p:spPr>
        <p:txBody>
          <a:bodyPr wrap="square" rtlCol="0">
            <a:spAutoFit/>
          </a:bodyPr>
          <a:lstStyle/>
          <a:p>
            <a:r>
              <a:rPr lang="en-US" sz="2000" i="1" dirty="0">
                <a:solidFill>
                  <a:schemeClr val="accent1">
                    <a:lumMod val="75000"/>
                  </a:schemeClr>
                </a:solidFill>
              </a:rPr>
              <a:t>Note: Epitaxial films need not be smooth, and smooth films need not be epitaxial. It is a good place to start, though!</a:t>
            </a:r>
          </a:p>
        </p:txBody>
      </p:sp>
      <p:pic>
        <p:nvPicPr>
          <p:cNvPr id="26" name="Picture 25">
            <a:extLst>
              <a:ext uri="{FF2B5EF4-FFF2-40B4-BE49-F238E27FC236}">
                <a16:creationId xmlns:a16="http://schemas.microsoft.com/office/drawing/2014/main" id="{19406229-F3B3-5EDE-ED4D-27FF7AB0417B}"/>
              </a:ext>
            </a:extLst>
          </p:cNvPr>
          <p:cNvPicPr>
            <a:picLocks noChangeAspect="1"/>
          </p:cNvPicPr>
          <p:nvPr/>
        </p:nvPicPr>
        <p:blipFill>
          <a:blip r:embed="rId2"/>
          <a:stretch>
            <a:fillRect/>
          </a:stretch>
        </p:blipFill>
        <p:spPr>
          <a:xfrm>
            <a:off x="8717748" y="3543518"/>
            <a:ext cx="2921754" cy="2180626"/>
          </a:xfrm>
          <a:prstGeom prst="rect">
            <a:avLst/>
          </a:prstGeom>
        </p:spPr>
      </p:pic>
      <p:sp>
        <p:nvSpPr>
          <p:cNvPr id="29" name="TextBox 28">
            <a:extLst>
              <a:ext uri="{FF2B5EF4-FFF2-40B4-BE49-F238E27FC236}">
                <a16:creationId xmlns:a16="http://schemas.microsoft.com/office/drawing/2014/main" id="{8D14ACC5-43EA-7B11-8212-DB74570682ED}"/>
              </a:ext>
            </a:extLst>
          </p:cNvPr>
          <p:cNvSpPr txBox="1"/>
          <p:nvPr/>
        </p:nvSpPr>
        <p:spPr>
          <a:xfrm>
            <a:off x="8500922" y="3205972"/>
            <a:ext cx="3355406" cy="369332"/>
          </a:xfrm>
          <a:prstGeom prst="rect">
            <a:avLst/>
          </a:prstGeom>
          <a:noFill/>
        </p:spPr>
        <p:txBody>
          <a:bodyPr wrap="none" rtlCol="0">
            <a:spAutoFit/>
          </a:bodyPr>
          <a:lstStyle/>
          <a:p>
            <a:r>
              <a:rPr lang="en-US" dirty="0"/>
              <a:t>STM Measurements @ Cornell</a:t>
            </a:r>
          </a:p>
        </p:txBody>
      </p:sp>
      <p:grpSp>
        <p:nvGrpSpPr>
          <p:cNvPr id="35" name="Group 34">
            <a:extLst>
              <a:ext uri="{FF2B5EF4-FFF2-40B4-BE49-F238E27FC236}">
                <a16:creationId xmlns:a16="http://schemas.microsoft.com/office/drawing/2014/main" id="{8DD044E8-7A61-DB9C-56AC-323F32A988D3}"/>
              </a:ext>
            </a:extLst>
          </p:cNvPr>
          <p:cNvGrpSpPr/>
          <p:nvPr/>
        </p:nvGrpSpPr>
        <p:grpSpPr>
          <a:xfrm>
            <a:off x="9803548" y="1578597"/>
            <a:ext cx="2295906" cy="1458602"/>
            <a:chOff x="8993357" y="1480302"/>
            <a:chExt cx="2295906" cy="1458602"/>
          </a:xfrm>
        </p:grpSpPr>
        <p:pic>
          <p:nvPicPr>
            <p:cNvPr id="32" name="Picture 31">
              <a:extLst>
                <a:ext uri="{FF2B5EF4-FFF2-40B4-BE49-F238E27FC236}">
                  <a16:creationId xmlns:a16="http://schemas.microsoft.com/office/drawing/2014/main" id="{08DC8621-7BC2-882C-95C8-BFE748751852}"/>
                </a:ext>
              </a:extLst>
            </p:cNvPr>
            <p:cNvPicPr>
              <a:picLocks noChangeAspect="1"/>
            </p:cNvPicPr>
            <p:nvPr/>
          </p:nvPicPr>
          <p:blipFill>
            <a:blip r:embed="rId3"/>
            <a:stretch>
              <a:fillRect/>
            </a:stretch>
          </p:blipFill>
          <p:spPr>
            <a:xfrm>
              <a:off x="8993357" y="1537788"/>
              <a:ext cx="2079207" cy="1401116"/>
            </a:xfrm>
            <a:prstGeom prst="rect">
              <a:avLst/>
            </a:prstGeom>
          </p:spPr>
        </p:pic>
        <p:sp>
          <p:nvSpPr>
            <p:cNvPr id="33" name="Rectangle 32">
              <a:extLst>
                <a:ext uri="{FF2B5EF4-FFF2-40B4-BE49-F238E27FC236}">
                  <a16:creationId xmlns:a16="http://schemas.microsoft.com/office/drawing/2014/main" id="{D20F829A-F018-6FAA-D2C1-1C6787361164}"/>
                </a:ext>
              </a:extLst>
            </p:cNvPr>
            <p:cNvSpPr/>
            <p:nvPr/>
          </p:nvSpPr>
          <p:spPr>
            <a:xfrm>
              <a:off x="8993357" y="1480302"/>
              <a:ext cx="333756" cy="293630"/>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D11C6F7-7B61-DBD3-1A45-E892D2A1CD46}"/>
                </a:ext>
              </a:extLst>
            </p:cNvPr>
            <p:cNvSpPr/>
            <p:nvPr/>
          </p:nvSpPr>
          <p:spPr>
            <a:xfrm>
              <a:off x="10955507" y="1600371"/>
              <a:ext cx="333756" cy="293630"/>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9FF694E5-A2B2-B762-809B-22BC42987178}"/>
              </a:ext>
            </a:extLst>
          </p:cNvPr>
          <p:cNvSpPr txBox="1"/>
          <p:nvPr/>
        </p:nvSpPr>
        <p:spPr>
          <a:xfrm>
            <a:off x="8717748" y="1820182"/>
            <a:ext cx="1119328" cy="1200329"/>
          </a:xfrm>
          <a:prstGeom prst="rect">
            <a:avLst/>
          </a:prstGeom>
          <a:noFill/>
        </p:spPr>
        <p:txBody>
          <a:bodyPr wrap="square" rtlCol="0">
            <a:spAutoFit/>
          </a:bodyPr>
          <a:lstStyle/>
          <a:p>
            <a:pPr algn="ctr"/>
            <a:r>
              <a:rPr lang="en-US" dirty="0"/>
              <a:t>Cs</a:t>
            </a:r>
            <a:r>
              <a:rPr lang="en-US" baseline="-25000" dirty="0"/>
              <a:t>1</a:t>
            </a:r>
            <a:r>
              <a:rPr lang="en-US" dirty="0"/>
              <a:t>Sb</a:t>
            </a:r>
          </a:p>
          <a:p>
            <a:pPr algn="ctr"/>
            <a:r>
              <a:rPr lang="en-US" dirty="0"/>
              <a:t>looking down</a:t>
            </a:r>
          </a:p>
          <a:p>
            <a:pPr algn="ctr"/>
            <a:r>
              <a:rPr lang="en-US" dirty="0"/>
              <a:t>[010]</a:t>
            </a:r>
          </a:p>
        </p:txBody>
      </p:sp>
    </p:spTree>
    <p:extLst>
      <p:ext uri="{BB962C8B-B14F-4D97-AF65-F5344CB8AC3E}">
        <p14:creationId xmlns:p14="http://schemas.microsoft.com/office/powerpoint/2010/main" val="49949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4BA2-DFEE-D7C1-3681-4F7A0407E02D}"/>
              </a:ext>
            </a:extLst>
          </p:cNvPr>
          <p:cNvSpPr>
            <a:spLocks noGrp="1"/>
          </p:cNvSpPr>
          <p:nvPr>
            <p:ph type="title"/>
          </p:nvPr>
        </p:nvSpPr>
        <p:spPr/>
        <p:txBody>
          <a:bodyPr/>
          <a:lstStyle/>
          <a:p>
            <a:r>
              <a:rPr lang="en-US" dirty="0"/>
              <a:t>Benefits of Epitaxy</a:t>
            </a:r>
          </a:p>
        </p:txBody>
      </p:sp>
      <p:sp>
        <p:nvSpPr>
          <p:cNvPr id="3" name="Content Placeholder 2">
            <a:extLst>
              <a:ext uri="{FF2B5EF4-FFF2-40B4-BE49-F238E27FC236}">
                <a16:creationId xmlns:a16="http://schemas.microsoft.com/office/drawing/2014/main" id="{64E7159C-DAE2-D3C8-996E-BDB65A00B814}"/>
              </a:ext>
            </a:extLst>
          </p:cNvPr>
          <p:cNvSpPr>
            <a:spLocks noGrp="1"/>
          </p:cNvSpPr>
          <p:nvPr>
            <p:ph idx="1"/>
          </p:nvPr>
        </p:nvSpPr>
        <p:spPr>
          <a:xfrm>
            <a:off x="554736" y="1551305"/>
            <a:ext cx="10515600" cy="4351338"/>
          </a:xfrm>
        </p:spPr>
        <p:txBody>
          <a:bodyPr/>
          <a:lstStyle/>
          <a:p>
            <a:r>
              <a:rPr lang="en-US" dirty="0"/>
              <a:t>Epitaxial photocathodes have high QE even when very thin (fast)</a:t>
            </a:r>
          </a:p>
        </p:txBody>
      </p:sp>
      <p:sp>
        <p:nvSpPr>
          <p:cNvPr id="4" name="Footer Placeholder 3">
            <a:extLst>
              <a:ext uri="{FF2B5EF4-FFF2-40B4-BE49-F238E27FC236}">
                <a16:creationId xmlns:a16="http://schemas.microsoft.com/office/drawing/2014/main" id="{C61497EF-3FA3-15FD-BBB0-2517E7833D80}"/>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1AE8F2D5-8C61-94A5-51CC-BCA77AB7323F}"/>
              </a:ext>
            </a:extLst>
          </p:cNvPr>
          <p:cNvSpPr>
            <a:spLocks noGrp="1"/>
          </p:cNvSpPr>
          <p:nvPr>
            <p:ph type="sldNum" sz="quarter" idx="12"/>
          </p:nvPr>
        </p:nvSpPr>
        <p:spPr/>
        <p:txBody>
          <a:bodyPr/>
          <a:lstStyle/>
          <a:p>
            <a:fld id="{0C01040D-2FE6-4C8D-BF21-B5EF12AB3540}" type="slidenum">
              <a:rPr lang="en-US" smtClean="0"/>
              <a:t>7</a:t>
            </a:fld>
            <a:endParaRPr lang="en-US"/>
          </a:p>
        </p:txBody>
      </p:sp>
      <p:sp>
        <p:nvSpPr>
          <p:cNvPr id="27" name="TextBox 26">
            <a:extLst>
              <a:ext uri="{FF2B5EF4-FFF2-40B4-BE49-F238E27FC236}">
                <a16:creationId xmlns:a16="http://schemas.microsoft.com/office/drawing/2014/main" id="{ADF1A2DA-5ABA-06CA-3EFE-C5F0182678F0}"/>
              </a:ext>
            </a:extLst>
          </p:cNvPr>
          <p:cNvSpPr txBox="1"/>
          <p:nvPr/>
        </p:nvSpPr>
        <p:spPr>
          <a:xfrm>
            <a:off x="1681971" y="5600298"/>
            <a:ext cx="8828058" cy="369332"/>
          </a:xfrm>
          <a:prstGeom prst="rect">
            <a:avLst/>
          </a:prstGeom>
          <a:noFill/>
        </p:spPr>
        <p:txBody>
          <a:bodyPr wrap="none" rtlCol="0">
            <a:spAutoFit/>
          </a:bodyPr>
          <a:lstStyle/>
          <a:p>
            <a:r>
              <a:rPr lang="en-US" dirty="0"/>
              <a:t>Thin also means less scattering overall: perhaps closer to a “one step photoemitter?”</a:t>
            </a:r>
          </a:p>
        </p:txBody>
      </p:sp>
      <p:pic>
        <p:nvPicPr>
          <p:cNvPr id="6" name="Picture 5" descr="A graph of a graph with numbers and a chart of different colors&#10;&#10;Description automatically generated with medium confidence">
            <a:extLst>
              <a:ext uri="{FF2B5EF4-FFF2-40B4-BE49-F238E27FC236}">
                <a16:creationId xmlns:a16="http://schemas.microsoft.com/office/drawing/2014/main" id="{2DE199DD-BCC8-931B-CB31-F6D521D21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584" y="2307953"/>
            <a:ext cx="4689833" cy="3183924"/>
          </a:xfrm>
          <a:prstGeom prst="rect">
            <a:avLst/>
          </a:prstGeom>
        </p:spPr>
      </p:pic>
      <p:sp>
        <p:nvSpPr>
          <p:cNvPr id="7" name="TextBox 6">
            <a:extLst>
              <a:ext uri="{FF2B5EF4-FFF2-40B4-BE49-F238E27FC236}">
                <a16:creationId xmlns:a16="http://schemas.microsoft.com/office/drawing/2014/main" id="{89075B7F-17BA-7FDE-9B8B-B6EA3CE90BB1}"/>
              </a:ext>
            </a:extLst>
          </p:cNvPr>
          <p:cNvSpPr txBox="1"/>
          <p:nvPr/>
        </p:nvSpPr>
        <p:spPr>
          <a:xfrm>
            <a:off x="967294" y="2576256"/>
            <a:ext cx="459333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Single crystal Cs</a:t>
            </a:r>
            <a:r>
              <a:rPr lang="en-US" sz="2000" baseline="-25000" dirty="0"/>
              <a:t>3</a:t>
            </a:r>
            <a:r>
              <a:rPr lang="en-US" sz="2000" dirty="0"/>
              <a:t>Sb </a:t>
            </a:r>
          </a:p>
          <a:p>
            <a:pPr marL="285750" indent="-285750">
              <a:buFont typeface="Arial" panose="020B0604020202020204" pitchFamily="34" charset="0"/>
              <a:buChar char="•"/>
            </a:pPr>
            <a:r>
              <a:rPr lang="en-US" sz="2000" dirty="0"/>
              <a:t>(Explanation of how we know later)</a:t>
            </a:r>
          </a:p>
          <a:p>
            <a:pPr marL="285750" indent="-285750">
              <a:buFont typeface="Arial" panose="020B0604020202020204" pitchFamily="34" charset="0"/>
              <a:buChar char="•"/>
            </a:pPr>
            <a:r>
              <a:rPr lang="en-US" sz="2000" dirty="0"/>
              <a:t>Thin and high QE</a:t>
            </a:r>
          </a:p>
          <a:p>
            <a:pPr marL="285750" indent="-285750">
              <a:buFont typeface="Arial" panose="020B0604020202020204" pitchFamily="34" charset="0"/>
              <a:buChar char="•"/>
            </a:pPr>
            <a:r>
              <a:rPr lang="en-US" sz="2000" dirty="0"/>
              <a:t>As yet mysterious red enhancement! (work function? Less defect/impurity scattering?)</a:t>
            </a:r>
          </a:p>
        </p:txBody>
      </p:sp>
      <p:sp>
        <p:nvSpPr>
          <p:cNvPr id="9" name="TextBox 8">
            <a:extLst>
              <a:ext uri="{FF2B5EF4-FFF2-40B4-BE49-F238E27FC236}">
                <a16:creationId xmlns:a16="http://schemas.microsoft.com/office/drawing/2014/main" id="{C1FF0681-364F-587D-79F3-3883A14C60ED}"/>
              </a:ext>
            </a:extLst>
          </p:cNvPr>
          <p:cNvSpPr txBox="1"/>
          <p:nvPr/>
        </p:nvSpPr>
        <p:spPr>
          <a:xfrm>
            <a:off x="1217428" y="4867622"/>
            <a:ext cx="6113720" cy="369332"/>
          </a:xfrm>
          <a:prstGeom prst="rect">
            <a:avLst/>
          </a:prstGeom>
          <a:noFill/>
        </p:spPr>
        <p:txBody>
          <a:bodyPr wrap="square">
            <a:spAutoFit/>
          </a:bodyPr>
          <a:lstStyle/>
          <a:p>
            <a:r>
              <a:rPr lang="en-US" sz="1800" dirty="0" err="1"/>
              <a:t>Parzyck</a:t>
            </a:r>
            <a:r>
              <a:rPr lang="en-US" sz="1800" dirty="0"/>
              <a:t> et al., PRL 128, 114801 (2022)</a:t>
            </a:r>
          </a:p>
        </p:txBody>
      </p:sp>
    </p:spTree>
    <p:extLst>
      <p:ext uri="{BB962C8B-B14F-4D97-AF65-F5344CB8AC3E}">
        <p14:creationId xmlns:p14="http://schemas.microsoft.com/office/powerpoint/2010/main" val="109684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4BA2-DFEE-D7C1-3681-4F7A0407E02D}"/>
              </a:ext>
            </a:extLst>
          </p:cNvPr>
          <p:cNvSpPr>
            <a:spLocks noGrp="1"/>
          </p:cNvSpPr>
          <p:nvPr>
            <p:ph type="title"/>
          </p:nvPr>
        </p:nvSpPr>
        <p:spPr/>
        <p:txBody>
          <a:bodyPr/>
          <a:lstStyle/>
          <a:p>
            <a:r>
              <a:rPr lang="en-US" dirty="0"/>
              <a:t>Benefits of Epitaxy</a:t>
            </a:r>
          </a:p>
        </p:txBody>
      </p:sp>
      <p:sp>
        <p:nvSpPr>
          <p:cNvPr id="3" name="Content Placeholder 2">
            <a:extLst>
              <a:ext uri="{FF2B5EF4-FFF2-40B4-BE49-F238E27FC236}">
                <a16:creationId xmlns:a16="http://schemas.microsoft.com/office/drawing/2014/main" id="{64E7159C-DAE2-D3C8-996E-BDB65A00B814}"/>
              </a:ext>
            </a:extLst>
          </p:cNvPr>
          <p:cNvSpPr>
            <a:spLocks noGrp="1"/>
          </p:cNvSpPr>
          <p:nvPr>
            <p:ph idx="1"/>
          </p:nvPr>
        </p:nvSpPr>
        <p:spPr>
          <a:xfrm>
            <a:off x="554736" y="1551305"/>
            <a:ext cx="10515600" cy="4351338"/>
          </a:xfrm>
        </p:spPr>
        <p:txBody>
          <a:bodyPr/>
          <a:lstStyle/>
          <a:p>
            <a:r>
              <a:rPr lang="en-US" dirty="0"/>
              <a:t>Epitaxial photocathodes have high QE even when very thin (fast)</a:t>
            </a:r>
          </a:p>
        </p:txBody>
      </p:sp>
      <p:sp>
        <p:nvSpPr>
          <p:cNvPr id="4" name="Footer Placeholder 3">
            <a:extLst>
              <a:ext uri="{FF2B5EF4-FFF2-40B4-BE49-F238E27FC236}">
                <a16:creationId xmlns:a16="http://schemas.microsoft.com/office/drawing/2014/main" id="{C61497EF-3FA3-15FD-BBB0-2517E7833D80}"/>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1AE8F2D5-8C61-94A5-51CC-BCA77AB7323F}"/>
              </a:ext>
            </a:extLst>
          </p:cNvPr>
          <p:cNvSpPr>
            <a:spLocks noGrp="1"/>
          </p:cNvSpPr>
          <p:nvPr>
            <p:ph type="sldNum" sz="quarter" idx="12"/>
          </p:nvPr>
        </p:nvSpPr>
        <p:spPr/>
        <p:txBody>
          <a:bodyPr/>
          <a:lstStyle/>
          <a:p>
            <a:fld id="{0C01040D-2FE6-4C8D-BF21-B5EF12AB3540}" type="slidenum">
              <a:rPr lang="en-US" smtClean="0"/>
              <a:t>8</a:t>
            </a:fld>
            <a:endParaRPr lang="en-US"/>
          </a:p>
        </p:txBody>
      </p:sp>
      <p:sp>
        <p:nvSpPr>
          <p:cNvPr id="27" name="TextBox 26">
            <a:extLst>
              <a:ext uri="{FF2B5EF4-FFF2-40B4-BE49-F238E27FC236}">
                <a16:creationId xmlns:a16="http://schemas.microsoft.com/office/drawing/2014/main" id="{ADF1A2DA-5ABA-06CA-3EFE-C5F0182678F0}"/>
              </a:ext>
            </a:extLst>
          </p:cNvPr>
          <p:cNvSpPr txBox="1"/>
          <p:nvPr/>
        </p:nvSpPr>
        <p:spPr>
          <a:xfrm>
            <a:off x="1890229" y="5536486"/>
            <a:ext cx="8089074" cy="369332"/>
          </a:xfrm>
          <a:prstGeom prst="rect">
            <a:avLst/>
          </a:prstGeom>
          <a:noFill/>
        </p:spPr>
        <p:txBody>
          <a:bodyPr wrap="none" rtlCol="0">
            <a:spAutoFit/>
          </a:bodyPr>
          <a:lstStyle/>
          <a:p>
            <a:r>
              <a:rPr lang="en-US" dirty="0"/>
              <a:t>Thin also means less scattering: perhaps closer to a “one step photoemitter?”</a:t>
            </a:r>
          </a:p>
        </p:txBody>
      </p:sp>
      <p:sp>
        <p:nvSpPr>
          <p:cNvPr id="7" name="TextBox 6">
            <a:extLst>
              <a:ext uri="{FF2B5EF4-FFF2-40B4-BE49-F238E27FC236}">
                <a16:creationId xmlns:a16="http://schemas.microsoft.com/office/drawing/2014/main" id="{89075B7F-17BA-7FDE-9B8B-B6EA3CE90BB1}"/>
              </a:ext>
            </a:extLst>
          </p:cNvPr>
          <p:cNvSpPr txBox="1"/>
          <p:nvPr/>
        </p:nvSpPr>
        <p:spPr>
          <a:xfrm>
            <a:off x="1025167" y="2746416"/>
            <a:ext cx="459333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A series of Cs</a:t>
            </a:r>
            <a:r>
              <a:rPr lang="en-US" sz="2000" baseline="-25000" dirty="0"/>
              <a:t>3</a:t>
            </a:r>
            <a:r>
              <a:rPr lang="en-US" sz="2000" dirty="0"/>
              <a:t>Sb photocathodes grown on Si</a:t>
            </a:r>
            <a:r>
              <a:rPr lang="en-US" sz="2000" baseline="-25000" dirty="0"/>
              <a:t>3</a:t>
            </a:r>
            <a:r>
              <a:rPr lang="en-US" sz="2000" dirty="0"/>
              <a:t>N</a:t>
            </a:r>
            <a:r>
              <a:rPr lang="en-US" sz="2000" baseline="-25000" dirty="0"/>
              <a:t>4</a:t>
            </a:r>
            <a:r>
              <a:rPr lang="en-US" sz="2000" dirty="0"/>
              <a:t>, 3C-SiC, and Gr/4H-SiC also show very high QE at small thickness values.</a:t>
            </a:r>
          </a:p>
        </p:txBody>
      </p:sp>
      <p:pic>
        <p:nvPicPr>
          <p:cNvPr id="1026" name="Picture 2" descr="(a) QE spectral response for photocathodes on Si3N4, Gr/4H–SiC, and 3C–SiC with reference data from Ref. 8 The inset (b) depicts the QE vs thickness of all grown photocathodes at 450 nm, categorized by the different substrates used. A simple relation of the form a(1−exp−x/b is fitted to the Gr/4H–SiC data, with a = 13% and b = 11 nm.">
            <a:extLst>
              <a:ext uri="{FF2B5EF4-FFF2-40B4-BE49-F238E27FC236}">
                <a16:creationId xmlns:a16="http://schemas.microsoft.com/office/drawing/2014/main" id="{467D9D68-F2AF-E0D1-4A4E-1CB699A16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775" y="2210787"/>
            <a:ext cx="4642700" cy="3236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62042C7-84C7-6928-1B77-AE8DBFCACBF5}"/>
              </a:ext>
            </a:extLst>
          </p:cNvPr>
          <p:cNvSpPr txBox="1"/>
          <p:nvPr/>
        </p:nvSpPr>
        <p:spPr>
          <a:xfrm>
            <a:off x="895927" y="4544671"/>
            <a:ext cx="6109854" cy="369332"/>
          </a:xfrm>
          <a:prstGeom prst="rect">
            <a:avLst/>
          </a:prstGeom>
          <a:noFill/>
        </p:spPr>
        <p:txBody>
          <a:bodyPr wrap="square">
            <a:spAutoFit/>
          </a:bodyPr>
          <a:lstStyle/>
          <a:p>
            <a:r>
              <a:rPr lang="en-US" b="0" dirty="0">
                <a:solidFill>
                  <a:srgbClr val="1A1A1A"/>
                </a:solidFill>
                <a:effectLst/>
                <a:latin typeface="Helvetica" panose="020B0604020202020204" pitchFamily="34" charset="0"/>
              </a:rPr>
              <a:t>W. G. Stam </a:t>
            </a:r>
            <a:r>
              <a:rPr lang="en-US" b="0" i="1" dirty="0">
                <a:solidFill>
                  <a:srgbClr val="1A1A1A"/>
                </a:solidFill>
                <a:effectLst/>
                <a:latin typeface="Helvetica" panose="020B0604020202020204" pitchFamily="34" charset="0"/>
              </a:rPr>
              <a:t>et al., </a:t>
            </a:r>
            <a:r>
              <a:rPr lang="en-US" b="0" dirty="0">
                <a:solidFill>
                  <a:srgbClr val="1A1A1A"/>
                </a:solidFill>
                <a:effectLst/>
                <a:latin typeface="Helvetica" panose="020B0604020202020204" pitchFamily="34" charset="0"/>
              </a:rPr>
              <a:t>APL Mater. </a:t>
            </a:r>
            <a:r>
              <a:rPr lang="en-US" b="0" i="0" dirty="0">
                <a:solidFill>
                  <a:srgbClr val="1A1A1A"/>
                </a:solidFill>
                <a:effectLst/>
                <a:latin typeface="Helvetica" panose="020B0604020202020204" pitchFamily="34" charset="0"/>
              </a:rPr>
              <a:t>12, 061114 (2024)</a:t>
            </a:r>
            <a:endParaRPr lang="en-US" dirty="0"/>
          </a:p>
        </p:txBody>
      </p:sp>
    </p:spTree>
    <p:extLst>
      <p:ext uri="{BB962C8B-B14F-4D97-AF65-F5344CB8AC3E}">
        <p14:creationId xmlns:p14="http://schemas.microsoft.com/office/powerpoint/2010/main" val="386110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4BA2-DFEE-D7C1-3681-4F7A0407E02D}"/>
              </a:ext>
            </a:extLst>
          </p:cNvPr>
          <p:cNvSpPr>
            <a:spLocks noGrp="1"/>
          </p:cNvSpPr>
          <p:nvPr>
            <p:ph type="title"/>
          </p:nvPr>
        </p:nvSpPr>
        <p:spPr/>
        <p:txBody>
          <a:bodyPr/>
          <a:lstStyle/>
          <a:p>
            <a:r>
              <a:rPr lang="en-US" dirty="0"/>
              <a:t>Benefits of Epitaxy</a:t>
            </a:r>
          </a:p>
        </p:txBody>
      </p:sp>
      <p:sp>
        <p:nvSpPr>
          <p:cNvPr id="3" name="Content Placeholder 2">
            <a:extLst>
              <a:ext uri="{FF2B5EF4-FFF2-40B4-BE49-F238E27FC236}">
                <a16:creationId xmlns:a16="http://schemas.microsoft.com/office/drawing/2014/main" id="{64E7159C-DAE2-D3C8-996E-BDB65A00B814}"/>
              </a:ext>
            </a:extLst>
          </p:cNvPr>
          <p:cNvSpPr>
            <a:spLocks noGrp="1"/>
          </p:cNvSpPr>
          <p:nvPr>
            <p:ph idx="1"/>
          </p:nvPr>
        </p:nvSpPr>
        <p:spPr>
          <a:xfrm>
            <a:off x="554736" y="1551305"/>
            <a:ext cx="10515600" cy="4351338"/>
          </a:xfrm>
        </p:spPr>
        <p:txBody>
          <a:bodyPr/>
          <a:lstStyle/>
          <a:p>
            <a:r>
              <a:rPr lang="en-US" dirty="0"/>
              <a:t>Single crystal substrates and smooth cathodes have another benefit: interference enhancement to QE:</a:t>
            </a:r>
          </a:p>
        </p:txBody>
      </p:sp>
      <p:sp>
        <p:nvSpPr>
          <p:cNvPr id="4" name="Footer Placeholder 3">
            <a:extLst>
              <a:ext uri="{FF2B5EF4-FFF2-40B4-BE49-F238E27FC236}">
                <a16:creationId xmlns:a16="http://schemas.microsoft.com/office/drawing/2014/main" id="{C61497EF-3FA3-15FD-BBB0-2517E7833D80}"/>
              </a:ext>
            </a:extLst>
          </p:cNvPr>
          <p:cNvSpPr>
            <a:spLocks noGrp="1"/>
          </p:cNvSpPr>
          <p:nvPr>
            <p:ph type="ftr" sz="quarter" idx="11"/>
          </p:nvPr>
        </p:nvSpPr>
        <p:spPr/>
        <p:txBody>
          <a:bodyPr/>
          <a:lstStyle/>
          <a:p>
            <a:r>
              <a:rPr lang="en-US"/>
              <a:t>EWPAA 2024 Maxson</a:t>
            </a:r>
            <a:endParaRPr lang="en-US" dirty="0"/>
          </a:p>
        </p:txBody>
      </p:sp>
      <p:sp>
        <p:nvSpPr>
          <p:cNvPr id="5" name="Slide Number Placeholder 4">
            <a:extLst>
              <a:ext uri="{FF2B5EF4-FFF2-40B4-BE49-F238E27FC236}">
                <a16:creationId xmlns:a16="http://schemas.microsoft.com/office/drawing/2014/main" id="{1AE8F2D5-8C61-94A5-51CC-BCA77AB7323F}"/>
              </a:ext>
            </a:extLst>
          </p:cNvPr>
          <p:cNvSpPr>
            <a:spLocks noGrp="1"/>
          </p:cNvSpPr>
          <p:nvPr>
            <p:ph type="sldNum" sz="quarter" idx="12"/>
          </p:nvPr>
        </p:nvSpPr>
        <p:spPr/>
        <p:txBody>
          <a:bodyPr/>
          <a:lstStyle/>
          <a:p>
            <a:fld id="{0C01040D-2FE6-4C8D-BF21-B5EF12AB3540}" type="slidenum">
              <a:rPr lang="en-US" smtClean="0"/>
              <a:t>9</a:t>
            </a:fld>
            <a:endParaRPr lang="en-US"/>
          </a:p>
        </p:txBody>
      </p:sp>
      <p:pic>
        <p:nvPicPr>
          <p:cNvPr id="25" name="Picture 24" descr="A graph of different colors and numbers&#10;&#10;Description automatically generated">
            <a:extLst>
              <a:ext uri="{FF2B5EF4-FFF2-40B4-BE49-F238E27FC236}">
                <a16:creationId xmlns:a16="http://schemas.microsoft.com/office/drawing/2014/main" id="{F7AA41E2-A6B7-0DA3-1E7D-8F0B613A9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591" y="2642274"/>
            <a:ext cx="5055663" cy="3555486"/>
          </a:xfrm>
          <a:prstGeom prst="rect">
            <a:avLst/>
          </a:prstGeom>
        </p:spPr>
      </p:pic>
      <p:grpSp>
        <p:nvGrpSpPr>
          <p:cNvPr id="28" name="Group 27">
            <a:extLst>
              <a:ext uri="{FF2B5EF4-FFF2-40B4-BE49-F238E27FC236}">
                <a16:creationId xmlns:a16="http://schemas.microsoft.com/office/drawing/2014/main" id="{AA76DECF-12C6-AA2A-F6CC-160813D8A42C}"/>
              </a:ext>
            </a:extLst>
          </p:cNvPr>
          <p:cNvGrpSpPr/>
          <p:nvPr/>
        </p:nvGrpSpPr>
        <p:grpSpPr>
          <a:xfrm>
            <a:off x="1602710" y="2642274"/>
            <a:ext cx="4493290" cy="2941515"/>
            <a:chOff x="1033296" y="2642274"/>
            <a:chExt cx="4493290" cy="2941515"/>
          </a:xfrm>
        </p:grpSpPr>
        <p:sp>
          <p:nvSpPr>
            <p:cNvPr id="22" name="TextBox 21">
              <a:extLst>
                <a:ext uri="{FF2B5EF4-FFF2-40B4-BE49-F238E27FC236}">
                  <a16:creationId xmlns:a16="http://schemas.microsoft.com/office/drawing/2014/main" id="{2CF6CE62-A1EE-6B31-B5A8-8C9628441B29}"/>
                </a:ext>
              </a:extLst>
            </p:cNvPr>
            <p:cNvSpPr txBox="1"/>
            <p:nvPr/>
          </p:nvSpPr>
          <p:spPr>
            <a:xfrm>
              <a:off x="3889318" y="3827191"/>
              <a:ext cx="1637268" cy="369332"/>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1.3 um</a:t>
              </a:r>
            </a:p>
          </p:txBody>
        </p:sp>
        <p:sp>
          <p:nvSpPr>
            <p:cNvPr id="23" name="TextBox 22">
              <a:extLst>
                <a:ext uri="{FF2B5EF4-FFF2-40B4-BE49-F238E27FC236}">
                  <a16:creationId xmlns:a16="http://schemas.microsoft.com/office/drawing/2014/main" id="{AB1E7ED1-75FC-A9FA-3D5A-66F887653303}"/>
                </a:ext>
              </a:extLst>
            </p:cNvPr>
            <p:cNvSpPr txBox="1"/>
            <p:nvPr/>
          </p:nvSpPr>
          <p:spPr>
            <a:xfrm>
              <a:off x="3785430" y="4477806"/>
              <a:ext cx="1637268" cy="369332"/>
            </a:xfrm>
            <a:prstGeom prst="rect">
              <a:avLst/>
            </a:prstGeom>
            <a:noFill/>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~0.5 mm</a:t>
              </a:r>
            </a:p>
          </p:txBody>
        </p:sp>
        <p:pic>
          <p:nvPicPr>
            <p:cNvPr id="26" name="Picture 25">
              <a:extLst>
                <a:ext uri="{FF2B5EF4-FFF2-40B4-BE49-F238E27FC236}">
                  <a16:creationId xmlns:a16="http://schemas.microsoft.com/office/drawing/2014/main" id="{B187BEF1-3A45-235B-C8D5-D8A000906FD0}"/>
                </a:ext>
              </a:extLst>
            </p:cNvPr>
            <p:cNvPicPr>
              <a:picLocks noChangeAspect="1"/>
            </p:cNvPicPr>
            <p:nvPr/>
          </p:nvPicPr>
          <p:blipFill>
            <a:blip r:embed="rId3"/>
            <a:stretch>
              <a:fillRect/>
            </a:stretch>
          </p:blipFill>
          <p:spPr>
            <a:xfrm>
              <a:off x="1033296" y="2642274"/>
              <a:ext cx="3156166" cy="2941515"/>
            </a:xfrm>
            <a:prstGeom prst="rect">
              <a:avLst/>
            </a:prstGeom>
          </p:spPr>
        </p:pic>
      </p:grpSp>
      <p:sp>
        <p:nvSpPr>
          <p:cNvPr id="27" name="TextBox 26">
            <a:extLst>
              <a:ext uri="{FF2B5EF4-FFF2-40B4-BE49-F238E27FC236}">
                <a16:creationId xmlns:a16="http://schemas.microsoft.com/office/drawing/2014/main" id="{ADF1A2DA-5ABA-06CA-3EFE-C5F0182678F0}"/>
              </a:ext>
            </a:extLst>
          </p:cNvPr>
          <p:cNvSpPr txBox="1"/>
          <p:nvPr/>
        </p:nvSpPr>
        <p:spPr>
          <a:xfrm>
            <a:off x="637501" y="5306695"/>
            <a:ext cx="5660524" cy="646331"/>
          </a:xfrm>
          <a:prstGeom prst="rect">
            <a:avLst/>
          </a:prstGeom>
          <a:noFill/>
        </p:spPr>
        <p:txBody>
          <a:bodyPr wrap="none" rtlCol="0">
            <a:spAutoFit/>
          </a:bodyPr>
          <a:lstStyle/>
          <a:p>
            <a:r>
              <a:rPr lang="en-US" dirty="0"/>
              <a:t>Interference in the film thanks to substrate reflections</a:t>
            </a:r>
          </a:p>
          <a:p>
            <a:r>
              <a:rPr lang="en-US" dirty="0"/>
              <a:t>(</a:t>
            </a:r>
            <a:r>
              <a:rPr lang="en-US" dirty="0" err="1"/>
              <a:t>SiC</a:t>
            </a:r>
            <a:r>
              <a:rPr lang="en-US" dirty="0"/>
              <a:t> is ~transparent here). NB: Still fast!</a:t>
            </a:r>
          </a:p>
        </p:txBody>
      </p:sp>
      <p:sp>
        <p:nvSpPr>
          <p:cNvPr id="6" name="TextBox 5">
            <a:extLst>
              <a:ext uri="{FF2B5EF4-FFF2-40B4-BE49-F238E27FC236}">
                <a16:creationId xmlns:a16="http://schemas.microsoft.com/office/drawing/2014/main" id="{A523E925-D148-EF06-81DF-41B8CF73BF73}"/>
              </a:ext>
            </a:extLst>
          </p:cNvPr>
          <p:cNvSpPr txBox="1"/>
          <p:nvPr/>
        </p:nvSpPr>
        <p:spPr>
          <a:xfrm>
            <a:off x="8700932" y="2457608"/>
            <a:ext cx="833883" cy="369332"/>
          </a:xfrm>
          <a:prstGeom prst="rect">
            <a:avLst/>
          </a:prstGeom>
          <a:noFill/>
        </p:spPr>
        <p:txBody>
          <a:bodyPr wrap="none" rtlCol="0">
            <a:spAutoFit/>
          </a:bodyPr>
          <a:lstStyle/>
          <a:p>
            <a:r>
              <a:rPr lang="en-US" dirty="0"/>
              <a:t>Cs</a:t>
            </a:r>
            <a:r>
              <a:rPr lang="en-US" baseline="-25000" dirty="0"/>
              <a:t>3</a:t>
            </a:r>
            <a:r>
              <a:rPr lang="en-US" dirty="0"/>
              <a:t>Sb</a:t>
            </a:r>
          </a:p>
        </p:txBody>
      </p:sp>
    </p:spTree>
    <p:extLst>
      <p:ext uri="{BB962C8B-B14F-4D97-AF65-F5344CB8AC3E}">
        <p14:creationId xmlns:p14="http://schemas.microsoft.com/office/powerpoint/2010/main" val="33414134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24415</TotalTime>
  <Words>1451</Words>
  <Application>Microsoft Macintosh PowerPoint</Application>
  <PresentationFormat>Widescreen</PresentationFormat>
  <Paragraphs>238</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 Math</vt:lpstr>
      <vt:lpstr>Helvetica</vt:lpstr>
      <vt:lpstr>Lucida Grande</vt:lpstr>
      <vt:lpstr>1_Office Theme</vt:lpstr>
      <vt:lpstr>Promoting Epitaxy in Alkali Antimonides  Jared Maxson Cornell University  EWPAA, Sep 18 2024 HZDR </vt:lpstr>
      <vt:lpstr>Overview</vt:lpstr>
      <vt:lpstr>Acknowledgements</vt:lpstr>
      <vt:lpstr>The meaning of “epitaxy”</vt:lpstr>
      <vt:lpstr>Benefits of Epitaxy</vt:lpstr>
      <vt:lpstr>Benefits of Epitaxy</vt:lpstr>
      <vt:lpstr>Benefits of Epitaxy</vt:lpstr>
      <vt:lpstr>Benefits of Epitaxy</vt:lpstr>
      <vt:lpstr>Benefits of Epitaxy</vt:lpstr>
      <vt:lpstr>Some details on interference effects</vt:lpstr>
      <vt:lpstr>Benefits of Epitaxy</vt:lpstr>
      <vt:lpstr>Promote and Measure Epitaxy</vt:lpstr>
      <vt:lpstr>Promote and Measure Epitaxy</vt:lpstr>
      <vt:lpstr>RHEED Examples</vt:lpstr>
      <vt:lpstr>Even more comprehensive: x-rays</vt:lpstr>
      <vt:lpstr>X-ray studies on Cs3Sb on Gr/4H-SiC</vt:lpstr>
      <vt:lpstr>X-ray studies on Cs3Sb on Gr/4H-SiC</vt:lpstr>
      <vt:lpstr>X-ray vs Electron structural probes</vt:lpstr>
      <vt:lpstr>Summary and outlook</vt:lpstr>
    </vt:vector>
  </TitlesOfParts>
  <Company>CLASSE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Brock</dc:creator>
  <cp:lastModifiedBy>Jared Michael Maxson</cp:lastModifiedBy>
  <cp:revision>227</cp:revision>
  <cp:lastPrinted>2022-05-04T18:40:32Z</cp:lastPrinted>
  <dcterms:created xsi:type="dcterms:W3CDTF">2022-04-18T15:06:16Z</dcterms:created>
  <dcterms:modified xsi:type="dcterms:W3CDTF">2024-09-18T09:52:23Z</dcterms:modified>
</cp:coreProperties>
</file>