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Lst>
  <p:notesMasterIdLst>
    <p:notesMasterId r:id="rId24"/>
  </p:notesMasterIdLst>
  <p:sldIdLst>
    <p:sldId id="3441" r:id="rId4"/>
    <p:sldId id="257" r:id="rId5"/>
    <p:sldId id="3432" r:id="rId6"/>
    <p:sldId id="3447" r:id="rId7"/>
    <p:sldId id="3453" r:id="rId8"/>
    <p:sldId id="3469" r:id="rId9"/>
    <p:sldId id="3471" r:id="rId10"/>
    <p:sldId id="3457" r:id="rId11"/>
    <p:sldId id="3459" r:id="rId12"/>
    <p:sldId id="3458" r:id="rId13"/>
    <p:sldId id="3460" r:id="rId14"/>
    <p:sldId id="3461" r:id="rId15"/>
    <p:sldId id="3464" r:id="rId16"/>
    <p:sldId id="3462" r:id="rId17"/>
    <p:sldId id="3463" r:id="rId18"/>
    <p:sldId id="3465" r:id="rId19"/>
    <p:sldId id="3470" r:id="rId20"/>
    <p:sldId id="3468" r:id="rId21"/>
    <p:sldId id="3467" r:id="rId22"/>
    <p:sldId id="338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得洋 王" initials="得洋" lastIdx="1" clrIdx="0">
    <p:extLst>
      <p:ext uri="{19B8F6BF-5375-455C-9EA6-DF929625EA0E}">
        <p15:presenceInfo xmlns:p15="http://schemas.microsoft.com/office/powerpoint/2012/main" userId="5281fd36e93311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00"/>
    <a:srgbClr val="5B9BD5"/>
    <a:srgbClr val="70AD47"/>
    <a:srgbClr val="94070A"/>
    <a:srgbClr val="FFFFFF"/>
    <a:srgbClr val="8B0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85681" autoAdjust="0"/>
  </p:normalViewPr>
  <p:slideViewPr>
    <p:cSldViewPr snapToGrid="0">
      <p:cViewPr varScale="1">
        <p:scale>
          <a:sx n="62" d="100"/>
          <a:sy n="62" d="100"/>
        </p:scale>
        <p:origin x="632" y="72"/>
      </p:cViewPr>
      <p:guideLst/>
    </p:cSldViewPr>
  </p:slideViewPr>
  <p:notesTextViewPr>
    <p:cViewPr>
      <p:scale>
        <a:sx n="3" d="2"/>
        <a:sy n="3" d="2"/>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45033-656C-445B-AFA3-9AD8C2B8D7C2}" type="datetimeFigureOut">
              <a:rPr lang="zh-CN" altLang="en-US" smtClean="0"/>
              <a:t>2024/9/16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49146-BD1D-4157-BBED-E435BA793614}" type="slidenum">
              <a:rPr lang="zh-CN" altLang="en-US" smtClean="0"/>
              <a:t>‹#›</a:t>
            </a:fld>
            <a:endParaRPr lang="zh-CN" altLang="en-US"/>
          </a:p>
        </p:txBody>
      </p:sp>
    </p:spTree>
    <p:extLst>
      <p:ext uri="{BB962C8B-B14F-4D97-AF65-F5344CB8AC3E}">
        <p14:creationId xmlns:p14="http://schemas.microsoft.com/office/powerpoint/2010/main" val="399436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1777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06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3853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06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870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2350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977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5601EF-5BBF-4A23-AA6C-8BD38A445B75}" type="slidenum">
              <a:rPr lang="zh-CN" altLang="en-US" smtClean="0"/>
              <a:t>20</a:t>
            </a:fld>
            <a:endParaRPr lang="zh-CN" altLang="en-US"/>
          </a:p>
        </p:txBody>
      </p:sp>
    </p:spTree>
    <p:extLst>
      <p:ext uri="{BB962C8B-B14F-4D97-AF65-F5344CB8AC3E}">
        <p14:creationId xmlns:p14="http://schemas.microsoft.com/office/powerpoint/2010/main" val="175555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256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489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819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994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783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8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93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5E923-51F7-42BD-962F-269CF7F55D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0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E4C8F6-087E-4BB4-BA1C-D14323F82E2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845A8E1-8BBC-41E6-8B46-B75EA865EC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D5A8CA6-3E8C-4329-B7EA-AC66EE882438}"/>
              </a:ext>
            </a:extLst>
          </p:cNvPr>
          <p:cNvSpPr>
            <a:spLocks noGrp="1"/>
          </p:cNvSpPr>
          <p:nvPr>
            <p:ph type="dt" sz="half" idx="10"/>
          </p:nvPr>
        </p:nvSpPr>
        <p:spPr/>
        <p:txBody>
          <a:bodyPr/>
          <a:lstStyle/>
          <a:p>
            <a:fld id="{F46BD209-502D-43C9-A1AB-68DCCCAE570A}" type="datetime1">
              <a:rPr lang="zh-CN" altLang="en-US" smtClean="0"/>
              <a:t>2024/9/16</a:t>
            </a:fld>
            <a:endParaRPr lang="zh-CN" altLang="en-US"/>
          </a:p>
        </p:txBody>
      </p:sp>
      <p:sp>
        <p:nvSpPr>
          <p:cNvPr id="5" name="页脚占位符 4">
            <a:extLst>
              <a:ext uri="{FF2B5EF4-FFF2-40B4-BE49-F238E27FC236}">
                <a16:creationId xmlns:a16="http://schemas.microsoft.com/office/drawing/2014/main" id="{C60AF40D-E789-4D83-BC21-2A7D71CAFF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13E3D72-B042-4361-B72E-A18F07924F1C}"/>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367917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2C7C65-D3D9-40FA-A419-F8A5C66A93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D653C63-41CA-4350-BADC-3D987761E74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3A4EF-8B79-4427-B563-1EB25627F67C}"/>
              </a:ext>
            </a:extLst>
          </p:cNvPr>
          <p:cNvSpPr>
            <a:spLocks noGrp="1"/>
          </p:cNvSpPr>
          <p:nvPr>
            <p:ph type="dt" sz="half" idx="10"/>
          </p:nvPr>
        </p:nvSpPr>
        <p:spPr/>
        <p:txBody>
          <a:bodyPr/>
          <a:lstStyle/>
          <a:p>
            <a:fld id="{E21EF68E-1684-435A-9EE2-25F8F350664E}" type="datetime1">
              <a:rPr lang="zh-CN" altLang="en-US" smtClean="0"/>
              <a:t>2024/9/16</a:t>
            </a:fld>
            <a:endParaRPr lang="zh-CN" altLang="en-US"/>
          </a:p>
        </p:txBody>
      </p:sp>
      <p:sp>
        <p:nvSpPr>
          <p:cNvPr id="5" name="页脚占位符 4">
            <a:extLst>
              <a:ext uri="{FF2B5EF4-FFF2-40B4-BE49-F238E27FC236}">
                <a16:creationId xmlns:a16="http://schemas.microsoft.com/office/drawing/2014/main" id="{DF3C6C26-A277-4B69-8631-AC62FB8516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EA2CAC-A103-4741-8A80-B496DC30761B}"/>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182934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673BEC8-5E79-4244-A04B-2451DC5F52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136DA4-161B-46EF-BA3A-913AE3AD0A4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BA9AF0-F812-4696-8A57-2C7FA0CD9CD0}"/>
              </a:ext>
            </a:extLst>
          </p:cNvPr>
          <p:cNvSpPr>
            <a:spLocks noGrp="1"/>
          </p:cNvSpPr>
          <p:nvPr>
            <p:ph type="dt" sz="half" idx="10"/>
          </p:nvPr>
        </p:nvSpPr>
        <p:spPr/>
        <p:txBody>
          <a:bodyPr/>
          <a:lstStyle/>
          <a:p>
            <a:fld id="{C079C36F-08F0-4A8D-A5D0-4E167A212D58}" type="datetime1">
              <a:rPr lang="zh-CN" altLang="en-US" smtClean="0"/>
              <a:t>2024/9/16</a:t>
            </a:fld>
            <a:endParaRPr lang="zh-CN" altLang="en-US"/>
          </a:p>
        </p:txBody>
      </p:sp>
      <p:sp>
        <p:nvSpPr>
          <p:cNvPr id="5" name="页脚占位符 4">
            <a:extLst>
              <a:ext uri="{FF2B5EF4-FFF2-40B4-BE49-F238E27FC236}">
                <a16:creationId xmlns:a16="http://schemas.microsoft.com/office/drawing/2014/main" id="{D3929144-2533-44BD-8456-FFFE0A2155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853266-5DA2-4A7E-ADD7-6902E44D83CB}"/>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3258072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1" i="0">
                <a:solidFill>
                  <a:schemeClr val="bg1"/>
                </a:solidFill>
                <a:latin typeface="微软雅黑"/>
                <a:cs typeface="微软雅黑"/>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4400" b="0" i="0" u="sng">
                <a:solidFill>
                  <a:schemeClr val="bg1"/>
                </a:solidFill>
                <a:latin typeface="Arial Unicode MS"/>
                <a:cs typeface="Arial Unicode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420AA63-285E-4CF8-AB4C-BB94C1144459}" type="datetime1">
              <a:rPr lang="zh-CN" altLang="en-US" smtClean="0"/>
              <a:t>2024/9/16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929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4400" b="0" i="0" u="sng">
                <a:solidFill>
                  <a:schemeClr val="bg1"/>
                </a:solidFill>
                <a:latin typeface="Arial Unicode MS"/>
                <a:cs typeface="Arial Unicode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3BE93A0-AB3C-4854-85A7-13D4CDB95A8B}" type="datetime1">
              <a:rPr lang="zh-CN" altLang="en-US" smtClean="0"/>
              <a:t>2024/9/16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4668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微软雅黑"/>
                <a:cs typeface="微软雅黑"/>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55B9F36-79F0-45B4-B7E1-9E4A83FBC316}" type="datetime1">
              <a:rPr lang="zh-CN" altLang="en-US" smtClean="0"/>
              <a:t>2024/9/16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0509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微软雅黑"/>
                <a:cs typeface="微软雅黑"/>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3C03FFA-C3A9-45A2-883E-E5C910DF1840}" type="datetime1">
              <a:rPr lang="zh-CN" altLang="en-US" smtClean="0"/>
              <a:t>2024/9/16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367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03F0635-0FD7-4963-9A13-44A718C25BD3}" type="datetime1">
              <a:rPr lang="zh-CN" altLang="en-US" smtClean="0"/>
              <a:t>2024/9/16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092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BF399D-EDE8-4580-B9E2-18D3F5DE03FB}"/>
              </a:ext>
            </a:extLst>
          </p:cNvPr>
          <p:cNvSpPr>
            <a:spLocks noGrp="1"/>
          </p:cNvSpPr>
          <p:nvPr>
            <p:ph type="dt" sz="half" idx="10"/>
          </p:nvPr>
        </p:nvSpPr>
        <p:spPr/>
        <p:txBody>
          <a:bodyPr/>
          <a:lstStyle/>
          <a:p>
            <a:fld id="{8CAA8F61-470F-4B39-9936-6EEA414E0734}" type="datetime1">
              <a:rPr lang="zh-CN" altLang="en-US" smtClean="0"/>
              <a:t>2024/9/16</a:t>
            </a:fld>
            <a:endParaRPr lang="zh-CN" altLang="en-US"/>
          </a:p>
        </p:txBody>
      </p:sp>
      <p:sp>
        <p:nvSpPr>
          <p:cNvPr id="3" name="页脚占位符 2">
            <a:extLst>
              <a:ext uri="{FF2B5EF4-FFF2-40B4-BE49-F238E27FC236}">
                <a16:creationId xmlns:a16="http://schemas.microsoft.com/office/drawing/2014/main" id="{05FF8A14-C1F6-4164-A22B-F1F06A860C2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B723CDA-EC61-440A-9CD0-665175752534}"/>
              </a:ext>
            </a:extLst>
          </p:cNvPr>
          <p:cNvSpPr>
            <a:spLocks noGrp="1"/>
          </p:cNvSpPr>
          <p:nvPr>
            <p:ph type="sldNum" sz="quarter" idx="12"/>
          </p:nvPr>
        </p:nvSpPr>
        <p:spPr>
          <a:xfrm>
            <a:off x="9124950" y="6356350"/>
            <a:ext cx="2743200" cy="365125"/>
          </a:xfrm>
        </p:spPr>
        <p:txBody>
          <a:bodyPr/>
          <a:lstStyle>
            <a:lvl1pPr>
              <a:defRPr>
                <a:solidFill>
                  <a:schemeClr val="bg1">
                    <a:lumMod val="75000"/>
                  </a:schemeClr>
                </a:solidFill>
                <a:latin typeface="Arial" panose="020B0604020202020204" pitchFamily="34" charset="0"/>
                <a:cs typeface="Arial" panose="020B0604020202020204" pitchFamily="34" charset="0"/>
              </a:defRPr>
            </a:lvl1pPr>
          </a:lstStyle>
          <a:p>
            <a:fld id="{CCBA9D17-A0D3-409F-BFF9-E5BAE63FEE36}" type="slidenum">
              <a:rPr lang="zh-CN" altLang="en-US" smtClean="0"/>
              <a:pPr/>
              <a:t>‹#›</a:t>
            </a:fld>
            <a:endParaRPr lang="zh-CN" altLang="en-US" dirty="0"/>
          </a:p>
        </p:txBody>
      </p:sp>
    </p:spTree>
    <p:extLst>
      <p:ext uri="{BB962C8B-B14F-4D97-AF65-F5344CB8AC3E}">
        <p14:creationId xmlns:p14="http://schemas.microsoft.com/office/powerpoint/2010/main" val="369548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223A12-5869-44CC-BFCE-3029B8C3AD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203927-FBD0-4D79-9785-E8A4E6F9F7F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E430DD-77AA-4C97-AEDC-9609FE0C43DB}"/>
              </a:ext>
            </a:extLst>
          </p:cNvPr>
          <p:cNvSpPr>
            <a:spLocks noGrp="1"/>
          </p:cNvSpPr>
          <p:nvPr>
            <p:ph type="dt" sz="half" idx="10"/>
          </p:nvPr>
        </p:nvSpPr>
        <p:spPr/>
        <p:txBody>
          <a:bodyPr/>
          <a:lstStyle/>
          <a:p>
            <a:fld id="{2611D122-DC38-42EB-84EA-30C2E5A4DED3}" type="datetime1">
              <a:rPr lang="zh-CN" altLang="en-US" smtClean="0"/>
              <a:t>2024/9/16</a:t>
            </a:fld>
            <a:endParaRPr lang="zh-CN" altLang="en-US"/>
          </a:p>
        </p:txBody>
      </p:sp>
      <p:sp>
        <p:nvSpPr>
          <p:cNvPr id="5" name="页脚占位符 4">
            <a:extLst>
              <a:ext uri="{FF2B5EF4-FFF2-40B4-BE49-F238E27FC236}">
                <a16:creationId xmlns:a16="http://schemas.microsoft.com/office/drawing/2014/main" id="{B612040F-3DF4-4145-B7E3-9F97DFF8ED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8225AA-2C83-4E1F-9315-996B427EE942}"/>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404398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223A12-5869-44CC-BFCE-3029B8C3AD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203927-FBD0-4D79-9785-E8A4E6F9F7F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E430DD-77AA-4C97-AEDC-9609FE0C43DB}"/>
              </a:ext>
            </a:extLst>
          </p:cNvPr>
          <p:cNvSpPr>
            <a:spLocks noGrp="1"/>
          </p:cNvSpPr>
          <p:nvPr>
            <p:ph type="dt" sz="half" idx="10"/>
          </p:nvPr>
        </p:nvSpPr>
        <p:spPr/>
        <p:txBody>
          <a:bodyPr/>
          <a:lstStyle/>
          <a:p>
            <a:fld id="{2611D122-DC38-42EB-84EA-30C2E5A4DED3}" type="datetime1">
              <a:rPr lang="zh-CN" altLang="en-US" smtClean="0"/>
              <a:t>2024/9/16</a:t>
            </a:fld>
            <a:endParaRPr lang="zh-CN" altLang="en-US"/>
          </a:p>
        </p:txBody>
      </p:sp>
      <p:sp>
        <p:nvSpPr>
          <p:cNvPr id="5" name="页脚占位符 4">
            <a:extLst>
              <a:ext uri="{FF2B5EF4-FFF2-40B4-BE49-F238E27FC236}">
                <a16:creationId xmlns:a16="http://schemas.microsoft.com/office/drawing/2014/main" id="{B612040F-3DF4-4145-B7E3-9F97DFF8ED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8225AA-2C83-4E1F-9315-996B427EE942}"/>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247625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A6882C-5F78-4E0D-80B4-F6A8A2DF6F0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8C63F5-6A14-49EF-AFE4-AF83829C9C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AF7740B-35DA-45BB-B6A6-F887A1C298E4}"/>
              </a:ext>
            </a:extLst>
          </p:cNvPr>
          <p:cNvSpPr>
            <a:spLocks noGrp="1"/>
          </p:cNvSpPr>
          <p:nvPr>
            <p:ph type="dt" sz="half" idx="10"/>
          </p:nvPr>
        </p:nvSpPr>
        <p:spPr/>
        <p:txBody>
          <a:bodyPr/>
          <a:lstStyle/>
          <a:p>
            <a:fld id="{860A4483-398C-461E-9CB9-3D6A1C6B346E}" type="datetime1">
              <a:rPr lang="zh-CN" altLang="en-US" smtClean="0"/>
              <a:t>2024/9/16</a:t>
            </a:fld>
            <a:endParaRPr lang="zh-CN" altLang="en-US"/>
          </a:p>
        </p:txBody>
      </p:sp>
      <p:sp>
        <p:nvSpPr>
          <p:cNvPr id="5" name="页脚占位符 4">
            <a:extLst>
              <a:ext uri="{FF2B5EF4-FFF2-40B4-BE49-F238E27FC236}">
                <a16:creationId xmlns:a16="http://schemas.microsoft.com/office/drawing/2014/main" id="{1C79FDED-AECB-422C-A5FD-AEE35F381A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58AEE2-68AB-4910-9D52-2E74F885CE3F}"/>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3203423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721362-511C-4BFC-8E52-50357A64927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2B5302-CCD9-425B-AF74-B0DEFCE1299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859E7FB-B64A-49AB-A38B-DBDBA787E96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31E25A-5042-46F9-B857-617209EBB93B}"/>
              </a:ext>
            </a:extLst>
          </p:cNvPr>
          <p:cNvSpPr>
            <a:spLocks noGrp="1"/>
          </p:cNvSpPr>
          <p:nvPr>
            <p:ph type="dt" sz="half" idx="10"/>
          </p:nvPr>
        </p:nvSpPr>
        <p:spPr/>
        <p:txBody>
          <a:bodyPr/>
          <a:lstStyle/>
          <a:p>
            <a:fld id="{854ECB1D-01B6-458B-889B-E32075F981F5}" type="datetime1">
              <a:rPr lang="zh-CN" altLang="en-US" smtClean="0"/>
              <a:t>2024/9/16</a:t>
            </a:fld>
            <a:endParaRPr lang="zh-CN" altLang="en-US"/>
          </a:p>
        </p:txBody>
      </p:sp>
      <p:sp>
        <p:nvSpPr>
          <p:cNvPr id="6" name="页脚占位符 5">
            <a:extLst>
              <a:ext uri="{FF2B5EF4-FFF2-40B4-BE49-F238E27FC236}">
                <a16:creationId xmlns:a16="http://schemas.microsoft.com/office/drawing/2014/main" id="{C06F251C-6E13-4759-B723-F2D4844F69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14988D4-5EF3-4A28-9F6D-F88DD3B60673}"/>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361259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9DB4B1-3886-4671-9574-EDCB64B2AC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C5C516-99CD-44C6-B4EB-DA2D164897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AC9895-5761-4295-935D-4AA97CA95B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AA07C31-8AC6-4964-A0EA-D243CD6C1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9822C46-69BC-465C-8AB2-2104BA0042F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BC280ED-E2AA-4848-AE2F-B04AE7920CEA}"/>
              </a:ext>
            </a:extLst>
          </p:cNvPr>
          <p:cNvSpPr>
            <a:spLocks noGrp="1"/>
          </p:cNvSpPr>
          <p:nvPr>
            <p:ph type="dt" sz="half" idx="10"/>
          </p:nvPr>
        </p:nvSpPr>
        <p:spPr/>
        <p:txBody>
          <a:bodyPr/>
          <a:lstStyle/>
          <a:p>
            <a:fld id="{3516F656-9965-404C-A47D-E9EB56ACDFE9}" type="datetime1">
              <a:rPr lang="zh-CN" altLang="en-US" smtClean="0"/>
              <a:t>2024/9/16</a:t>
            </a:fld>
            <a:endParaRPr lang="zh-CN" altLang="en-US"/>
          </a:p>
        </p:txBody>
      </p:sp>
      <p:sp>
        <p:nvSpPr>
          <p:cNvPr id="8" name="页脚占位符 7">
            <a:extLst>
              <a:ext uri="{FF2B5EF4-FFF2-40B4-BE49-F238E27FC236}">
                <a16:creationId xmlns:a16="http://schemas.microsoft.com/office/drawing/2014/main" id="{DD5BF9AC-4094-4F50-94DC-F51FA990282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D839ADA-12FA-4BA9-BA3A-D5A701ACE8C2}"/>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195686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2401A4-0670-4348-9CDD-48D8C303BA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CA4BF36-7141-43C6-9A7B-C17F1F93C11E}"/>
              </a:ext>
            </a:extLst>
          </p:cNvPr>
          <p:cNvSpPr>
            <a:spLocks noGrp="1"/>
          </p:cNvSpPr>
          <p:nvPr>
            <p:ph type="dt" sz="half" idx="10"/>
          </p:nvPr>
        </p:nvSpPr>
        <p:spPr/>
        <p:txBody>
          <a:bodyPr/>
          <a:lstStyle/>
          <a:p>
            <a:fld id="{2F5FD600-63EE-4620-8AD4-9FB216AB01C3}" type="datetime1">
              <a:rPr lang="zh-CN" altLang="en-US" smtClean="0"/>
              <a:t>2024/9/16</a:t>
            </a:fld>
            <a:endParaRPr lang="zh-CN" altLang="en-US"/>
          </a:p>
        </p:txBody>
      </p:sp>
      <p:sp>
        <p:nvSpPr>
          <p:cNvPr id="4" name="页脚占位符 3">
            <a:extLst>
              <a:ext uri="{FF2B5EF4-FFF2-40B4-BE49-F238E27FC236}">
                <a16:creationId xmlns:a16="http://schemas.microsoft.com/office/drawing/2014/main" id="{3B905A89-2BCD-4185-8CDA-6D15DD4278F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8870B3-F537-4781-BF00-0FF40BF4353E}"/>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150793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7E55904-1DBD-4046-BCFF-9F9EAF09983A}"/>
              </a:ext>
            </a:extLst>
          </p:cNvPr>
          <p:cNvSpPr>
            <a:spLocks noGrp="1"/>
          </p:cNvSpPr>
          <p:nvPr>
            <p:ph type="dt" sz="half" idx="10"/>
          </p:nvPr>
        </p:nvSpPr>
        <p:spPr/>
        <p:txBody>
          <a:bodyPr/>
          <a:lstStyle/>
          <a:p>
            <a:fld id="{23E77C8F-CE86-4170-A284-641138CE3175}" type="datetime1">
              <a:rPr lang="zh-CN" altLang="en-US" smtClean="0"/>
              <a:t>2024/9/16</a:t>
            </a:fld>
            <a:endParaRPr lang="zh-CN" altLang="en-US"/>
          </a:p>
        </p:txBody>
      </p:sp>
      <p:sp>
        <p:nvSpPr>
          <p:cNvPr id="3" name="页脚占位符 2">
            <a:extLst>
              <a:ext uri="{FF2B5EF4-FFF2-40B4-BE49-F238E27FC236}">
                <a16:creationId xmlns:a16="http://schemas.microsoft.com/office/drawing/2014/main" id="{9E05A870-9F90-4A22-8AB1-9E4D87BA814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E00E75-2118-499F-A40F-5A5BF91EED6C}"/>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398590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D541D0-379A-4842-9D00-5BB8A6F090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3A0666A-979E-4E53-A596-AEE15C90D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701F730-80D7-45D7-B8D7-C621A30E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E4738-B7CC-47FD-B014-5177069505D7}"/>
              </a:ext>
            </a:extLst>
          </p:cNvPr>
          <p:cNvSpPr>
            <a:spLocks noGrp="1"/>
          </p:cNvSpPr>
          <p:nvPr>
            <p:ph type="dt" sz="half" idx="10"/>
          </p:nvPr>
        </p:nvSpPr>
        <p:spPr/>
        <p:txBody>
          <a:bodyPr/>
          <a:lstStyle/>
          <a:p>
            <a:fld id="{5FCBEDC8-7130-4FA4-A0F8-BCCA636FE8C5}" type="datetime1">
              <a:rPr lang="zh-CN" altLang="en-US" smtClean="0"/>
              <a:t>2024/9/16</a:t>
            </a:fld>
            <a:endParaRPr lang="zh-CN" altLang="en-US"/>
          </a:p>
        </p:txBody>
      </p:sp>
      <p:sp>
        <p:nvSpPr>
          <p:cNvPr id="6" name="页脚占位符 5">
            <a:extLst>
              <a:ext uri="{FF2B5EF4-FFF2-40B4-BE49-F238E27FC236}">
                <a16:creationId xmlns:a16="http://schemas.microsoft.com/office/drawing/2014/main" id="{985ECF99-ADAD-4170-B479-AEE760FAD3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B097C5-04E6-4EB6-BC99-CFB282F1AE11}"/>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407111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06C5FD-BB12-46C4-8843-5D6EA2279B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F3A14D-DE91-4F0E-8A38-CA09DB39A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C88D0D7-B36C-4987-9E2E-DBADCE44B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B752264-60CA-4627-9954-28909FCFE0D0}"/>
              </a:ext>
            </a:extLst>
          </p:cNvPr>
          <p:cNvSpPr>
            <a:spLocks noGrp="1"/>
          </p:cNvSpPr>
          <p:nvPr>
            <p:ph type="dt" sz="half" idx="10"/>
          </p:nvPr>
        </p:nvSpPr>
        <p:spPr/>
        <p:txBody>
          <a:bodyPr/>
          <a:lstStyle/>
          <a:p>
            <a:fld id="{4CA43340-7E8D-47FD-8EDA-829A939DD972}" type="datetime1">
              <a:rPr lang="zh-CN" altLang="en-US" smtClean="0"/>
              <a:t>2024/9/16</a:t>
            </a:fld>
            <a:endParaRPr lang="zh-CN" altLang="en-US"/>
          </a:p>
        </p:txBody>
      </p:sp>
      <p:sp>
        <p:nvSpPr>
          <p:cNvPr id="6" name="页脚占位符 5">
            <a:extLst>
              <a:ext uri="{FF2B5EF4-FFF2-40B4-BE49-F238E27FC236}">
                <a16:creationId xmlns:a16="http://schemas.microsoft.com/office/drawing/2014/main" id="{0B88DEA5-D7C7-4684-A61C-D4A3C854EDA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568299-6E36-4C11-B496-E4D805301481}"/>
              </a:ext>
            </a:extLst>
          </p:cNvPr>
          <p:cNvSpPr>
            <a:spLocks noGrp="1"/>
          </p:cNvSpPr>
          <p:nvPr>
            <p:ph type="sldNum" sz="quarter" idx="12"/>
          </p:nvPr>
        </p:nvSpPr>
        <p:spPr/>
        <p:txBody>
          <a:body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71538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8CF8A7C-763A-4672-96CF-BE9D32BCC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6F43D3C-3C2D-466C-8A7E-37FAA3EC30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841DF3-BF4F-4E10-BE13-33FF4496B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6CD1B-9D29-420B-B1A9-FF462704C55B}" type="datetime1">
              <a:rPr lang="zh-CN" altLang="en-US" smtClean="0"/>
              <a:t>2024/9/16</a:t>
            </a:fld>
            <a:endParaRPr lang="zh-CN" altLang="en-US"/>
          </a:p>
        </p:txBody>
      </p:sp>
      <p:sp>
        <p:nvSpPr>
          <p:cNvPr id="5" name="页脚占位符 4">
            <a:extLst>
              <a:ext uri="{FF2B5EF4-FFF2-40B4-BE49-F238E27FC236}">
                <a16:creationId xmlns:a16="http://schemas.microsoft.com/office/drawing/2014/main" id="{249DFE70-069E-411C-A9F7-7DC2F3A6EC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C0F89B-E521-49B5-9113-A6E978EBE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A1F30-A1AB-4D9B-83F5-AC69B356A466}" type="slidenum">
              <a:rPr lang="zh-CN" altLang="en-US" smtClean="0"/>
              <a:t>‹#›</a:t>
            </a:fld>
            <a:endParaRPr lang="zh-CN" altLang="en-US"/>
          </a:p>
        </p:txBody>
      </p:sp>
    </p:spTree>
    <p:extLst>
      <p:ext uri="{BB962C8B-B14F-4D97-AF65-F5344CB8AC3E}">
        <p14:creationId xmlns:p14="http://schemas.microsoft.com/office/powerpoint/2010/main" val="1749648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719327"/>
          </a:xfrm>
          <a:prstGeom prst="rect">
            <a:avLst/>
          </a:prstGeom>
        </p:spPr>
      </p:pic>
      <p:sp>
        <p:nvSpPr>
          <p:cNvPr id="17" name="bg object 17"/>
          <p:cNvSpPr/>
          <p:nvPr/>
        </p:nvSpPr>
        <p:spPr>
          <a:xfrm>
            <a:off x="819150" y="63246"/>
            <a:ext cx="11349355" cy="609600"/>
          </a:xfrm>
          <a:custGeom>
            <a:avLst/>
            <a:gdLst/>
            <a:ahLst/>
            <a:cxnLst/>
            <a:rect l="l" t="t" r="r" b="b"/>
            <a:pathLst>
              <a:path w="11349355" h="609600">
                <a:moveTo>
                  <a:pt x="0" y="0"/>
                </a:moveTo>
                <a:lnTo>
                  <a:pt x="11349228" y="0"/>
                </a:lnTo>
              </a:path>
              <a:path w="11349355" h="609600">
                <a:moveTo>
                  <a:pt x="0" y="609600"/>
                </a:moveTo>
                <a:lnTo>
                  <a:pt x="11349228" y="609600"/>
                </a:lnTo>
              </a:path>
            </a:pathLst>
          </a:custGeom>
          <a:ln w="28575">
            <a:solidFill>
              <a:srgbClr val="FFFFFF"/>
            </a:solidFill>
          </a:ln>
        </p:spPr>
        <p:txBody>
          <a:bodyPr wrap="square" lIns="0" tIns="0" rIns="0" bIns="0" rtlCol="0"/>
          <a:lstStyle/>
          <a:p>
            <a:endParaRPr/>
          </a:p>
        </p:txBody>
      </p:sp>
      <p:pic>
        <p:nvPicPr>
          <p:cNvPr id="18" name="bg object 18"/>
          <p:cNvPicPr/>
          <p:nvPr/>
        </p:nvPicPr>
        <p:blipFill>
          <a:blip r:embed="rId8" cstate="print"/>
          <a:stretch>
            <a:fillRect/>
          </a:stretch>
        </p:blipFill>
        <p:spPr>
          <a:xfrm>
            <a:off x="138684" y="97535"/>
            <a:ext cx="539496" cy="539495"/>
          </a:xfrm>
          <a:prstGeom prst="rect">
            <a:avLst/>
          </a:prstGeom>
        </p:spPr>
      </p:pic>
      <p:sp>
        <p:nvSpPr>
          <p:cNvPr id="2" name="Holder 2"/>
          <p:cNvSpPr>
            <a:spLocks noGrp="1"/>
          </p:cNvSpPr>
          <p:nvPr>
            <p:ph type="title"/>
          </p:nvPr>
        </p:nvSpPr>
        <p:spPr>
          <a:xfrm>
            <a:off x="862075" y="102870"/>
            <a:ext cx="1653539" cy="513715"/>
          </a:xfrm>
          <a:prstGeom prst="rect">
            <a:avLst/>
          </a:prstGeom>
        </p:spPr>
        <p:txBody>
          <a:bodyPr wrap="square" lIns="0" tIns="0" rIns="0" bIns="0">
            <a:spAutoFit/>
          </a:bodyPr>
          <a:lstStyle>
            <a:lvl1pPr>
              <a:defRPr sz="3200" b="1" i="0">
                <a:solidFill>
                  <a:schemeClr val="bg1"/>
                </a:solidFill>
                <a:latin typeface="微软雅黑"/>
                <a:cs typeface="微软雅黑"/>
              </a:defRPr>
            </a:lvl1pPr>
          </a:lstStyle>
          <a:p>
            <a:endParaRPr/>
          </a:p>
        </p:txBody>
      </p:sp>
      <p:sp>
        <p:nvSpPr>
          <p:cNvPr id="3" name="Holder 3"/>
          <p:cNvSpPr>
            <a:spLocks noGrp="1"/>
          </p:cNvSpPr>
          <p:nvPr>
            <p:ph type="body" idx="1"/>
          </p:nvPr>
        </p:nvSpPr>
        <p:spPr>
          <a:xfrm>
            <a:off x="589280" y="2707386"/>
            <a:ext cx="5697855" cy="2184400"/>
          </a:xfrm>
          <a:prstGeom prst="rect">
            <a:avLst/>
          </a:prstGeom>
        </p:spPr>
        <p:txBody>
          <a:bodyPr wrap="square" lIns="0" tIns="0" rIns="0" bIns="0">
            <a:spAutoFit/>
          </a:bodyPr>
          <a:lstStyle>
            <a:lvl1pPr>
              <a:defRPr sz="4400" b="0" i="0" u="sng">
                <a:solidFill>
                  <a:schemeClr val="bg1"/>
                </a:solidFill>
                <a:latin typeface="Arial Unicode MS"/>
                <a:cs typeface="Arial Unicode M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77D3648F-E124-41B3-8760-AD46E19E1066}" type="datetime1">
              <a:rPr lang="zh-CN" altLang="en-US" smtClean="0"/>
              <a:t>2024/9/16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24544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596258-9B56-404A-B375-CB6FD51F1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21381EE-E5D1-4659-AFAB-3F77E96688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41F6FF-ED68-4607-885A-EB998B150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3D502-D751-42C8-974E-239BE2D7935C}" type="datetime1">
              <a:rPr lang="zh-CN" altLang="en-US" smtClean="0"/>
              <a:t>2024/9/16</a:t>
            </a:fld>
            <a:endParaRPr lang="zh-CN" altLang="en-US"/>
          </a:p>
        </p:txBody>
      </p:sp>
      <p:sp>
        <p:nvSpPr>
          <p:cNvPr id="5" name="页脚占位符 4">
            <a:extLst>
              <a:ext uri="{FF2B5EF4-FFF2-40B4-BE49-F238E27FC236}">
                <a16:creationId xmlns:a16="http://schemas.microsoft.com/office/drawing/2014/main" id="{F0794CA5-8294-4EBF-A582-699649CC1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D3C233C-1E37-4721-A368-7046C1CACB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A9D17-A0D3-409F-BFF9-E5BAE63FEE36}" type="slidenum">
              <a:rPr lang="zh-CN" altLang="en-US" smtClean="0"/>
              <a:t>‹#›</a:t>
            </a:fld>
            <a:endParaRPr lang="zh-CN" altLang="en-US"/>
          </a:p>
        </p:txBody>
      </p:sp>
    </p:spTree>
    <p:extLst>
      <p:ext uri="{BB962C8B-B14F-4D97-AF65-F5344CB8AC3E}">
        <p14:creationId xmlns:p14="http://schemas.microsoft.com/office/powerpoint/2010/main" val="2166251034"/>
      </p:ext>
    </p:extLst>
  </p:cSld>
  <p:clrMap bg1="lt1" tx1="dk1" bg2="lt2" tx2="dk2" accent1="accent1" accent2="accent2" accent3="accent3" accent4="accent4" accent5="accent5" accent6="accent6" hlink="hlink" folHlink="folHlink"/>
  <p:sldLayoutIdLst>
    <p:sldLayoutId id="2147483668" r:id="rId1"/>
    <p:sldLayoutId id="214748366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9.png"/><Relationship Id="rId10" Type="http://schemas.openxmlformats.org/officeDocument/2006/relationships/image" Target="../media/image33.jpeg"/><Relationship Id="rId4" Type="http://schemas.openxmlformats.org/officeDocument/2006/relationships/image" Target="../media/image8.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10.xml"/><Relationship Id="rId7" Type="http://schemas.openxmlformats.org/officeDocument/2006/relationships/oleObject" Target="../embeddings/oleObject3.bin"/><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4.wmf"/><Relationship Id="rId4" Type="http://schemas.openxmlformats.org/officeDocument/2006/relationships/image" Target="../media/image7.png"/><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7.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tiff"/></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53.tiff"/><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4.jpeg"/><Relationship Id="rId12" Type="http://schemas.openxmlformats.org/officeDocument/2006/relationships/image" Target="../media/image17.pn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emf"/><Relationship Id="rId4" Type="http://schemas.openxmlformats.org/officeDocument/2006/relationships/image" Target="../media/image7.png"/><Relationship Id="rId9" Type="http://schemas.openxmlformats.org/officeDocument/2006/relationships/image" Target="../media/image13.wmf"/><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6.jp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流程图: 手动输入 1">
            <a:extLst>
              <a:ext uri="{FF2B5EF4-FFF2-40B4-BE49-F238E27FC236}">
                <a16:creationId xmlns:a16="http://schemas.microsoft.com/office/drawing/2014/main" id="{30BE40E8-FAE2-445A-BCB7-0B3AC2508E23}"/>
              </a:ext>
            </a:extLst>
          </p:cNvPr>
          <p:cNvSpPr/>
          <p:nvPr/>
        </p:nvSpPr>
        <p:spPr>
          <a:xfrm rot="16200000" flipV="1">
            <a:off x="-42866" y="42863"/>
            <a:ext cx="6858000" cy="6772274"/>
          </a:xfrm>
          <a:prstGeom prst="flowChartManualInp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pic>
        <p:nvPicPr>
          <p:cNvPr id="5" name="图片 4" descr="建筑的摆设布局&#10;&#10;中度可信度描述已自动生成">
            <a:extLst>
              <a:ext uri="{FF2B5EF4-FFF2-40B4-BE49-F238E27FC236}">
                <a16:creationId xmlns:a16="http://schemas.microsoft.com/office/drawing/2014/main" id="{A68262BF-6993-4024-A82C-358E5915334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9915" y="236670"/>
            <a:ext cx="11752167" cy="6384661"/>
          </a:xfrm>
          <a:prstGeom prst="rect">
            <a:avLst/>
          </a:prstGeom>
        </p:spPr>
      </p:pic>
      <p:sp>
        <p:nvSpPr>
          <p:cNvPr id="3" name="矩形 2">
            <a:extLst>
              <a:ext uri="{FF2B5EF4-FFF2-40B4-BE49-F238E27FC236}">
                <a16:creationId xmlns:a16="http://schemas.microsoft.com/office/drawing/2014/main" id="{B898F1D5-ED53-42E6-A17F-1D30C2070497}"/>
              </a:ext>
            </a:extLst>
          </p:cNvPr>
          <p:cNvSpPr/>
          <p:nvPr/>
        </p:nvSpPr>
        <p:spPr>
          <a:xfrm>
            <a:off x="219914" y="136524"/>
            <a:ext cx="11752168" cy="6484805"/>
          </a:xfrm>
          <a:prstGeom prst="rect">
            <a:avLst/>
          </a:prstGeom>
          <a:solidFill>
            <a:schemeClr val="bg1">
              <a:alpha val="94000"/>
            </a:schemeClr>
          </a:solidFill>
          <a:ln>
            <a:noFill/>
          </a:ln>
          <a:effectLst>
            <a:outerShdw blurRad="190500" dist="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30" name="矩形 29">
            <a:extLst>
              <a:ext uri="{FF2B5EF4-FFF2-40B4-BE49-F238E27FC236}">
                <a16:creationId xmlns:a16="http://schemas.microsoft.com/office/drawing/2014/main" id="{792358C8-35FA-4422-89BC-DC31BCA626DC}"/>
              </a:ext>
            </a:extLst>
          </p:cNvPr>
          <p:cNvSpPr/>
          <p:nvPr/>
        </p:nvSpPr>
        <p:spPr>
          <a:xfrm>
            <a:off x="1278140" y="2475163"/>
            <a:ext cx="9963463" cy="1642694"/>
          </a:xfrm>
          <a:prstGeom prst="rect">
            <a:avLst/>
          </a:prstGeom>
          <a:effectLst>
            <a:outerShdw blurRad="63500" sx="102000" sy="102000" algn="ctr" rotWithShape="0">
              <a:prstClr val="black">
                <a:alpha val="40000"/>
              </a:prstClr>
            </a:outerShdw>
          </a:effectLst>
        </p:spPr>
        <p:txBody>
          <a:bodyPr wrap="square">
            <a:spAutoFit/>
          </a:bodyPr>
          <a:lstStyle/>
          <a:p>
            <a:pPr lvl="0" algn="ctr">
              <a:lnSpc>
                <a:spcPct val="120000"/>
              </a:lnSpc>
              <a:defRPr/>
            </a:pPr>
            <a:r>
              <a:rPr lang="en-US" altLang="zh-CN" sz="4400" dirty="0"/>
              <a:t>mA current level operation of K</a:t>
            </a:r>
            <a:r>
              <a:rPr lang="en-US" altLang="zh-CN" sz="4400" baseline="-25000" dirty="0"/>
              <a:t>2</a:t>
            </a:r>
            <a:r>
              <a:rPr lang="en-US" altLang="zh-CN" sz="4400" dirty="0"/>
              <a:t>CsSb photocathode in DC-SRF-II gun </a:t>
            </a:r>
            <a:endParaRPr kumimoji="0" lang="en-US" altLang="zh-CN" sz="4400" b="1" i="0" u="none" strike="noStrike" kern="1200" cap="none" spc="300" normalizeH="0" baseline="0" noProof="0" dirty="0">
              <a:ln>
                <a:noFill/>
              </a:ln>
              <a:solidFill>
                <a:srgbClr val="94070A"/>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4" name="文本框 33">
            <a:extLst>
              <a:ext uri="{FF2B5EF4-FFF2-40B4-BE49-F238E27FC236}">
                <a16:creationId xmlns:a16="http://schemas.microsoft.com/office/drawing/2014/main" id="{FF81BE41-649F-42EE-9A2A-0C31AC842C3E}"/>
              </a:ext>
            </a:extLst>
          </p:cNvPr>
          <p:cNvSpPr txBox="1"/>
          <p:nvPr/>
        </p:nvSpPr>
        <p:spPr>
          <a:xfrm>
            <a:off x="3200054" y="4599239"/>
            <a:ext cx="6417771" cy="1348061"/>
          </a:xfrm>
          <a:prstGeom prst="rect">
            <a:avLst/>
          </a:prstGeom>
          <a:noFill/>
        </p:spPr>
        <p:txBody>
          <a:bodyPr wrap="square" rtlCol="0">
            <a:spAutoFit/>
          </a:bodyPr>
          <a:lstStyle/>
          <a:p>
            <a:pPr lvl="0" algn="ctr" fontAlgn="base">
              <a:spcBef>
                <a:spcPct val="20000"/>
              </a:spcBef>
              <a:spcAft>
                <a:spcPct val="0"/>
              </a:spcAft>
            </a:pPr>
            <a:r>
              <a:rPr lang="en-US" altLang="zh-CN" sz="2400" b="1" dirty="0">
                <a:solidFill>
                  <a:prstClr val="black">
                    <a:lumMod val="75000"/>
                    <a:lumOff val="25000"/>
                  </a:prstClr>
                </a:solidFill>
                <a:latin typeface="Times New Roman"/>
                <a:ea typeface="宋体" panose="02010600030101010101" pitchFamily="2" charset="-122"/>
              </a:rPr>
              <a:t>XIE </a:t>
            </a:r>
            <a:r>
              <a:rPr lang="en-US" altLang="zh-CN" sz="2400" b="1" dirty="0" err="1">
                <a:solidFill>
                  <a:prstClr val="black">
                    <a:lumMod val="75000"/>
                    <a:lumOff val="25000"/>
                  </a:prstClr>
                </a:solidFill>
                <a:latin typeface="Times New Roman"/>
                <a:ea typeface="宋体" panose="02010600030101010101" pitchFamily="2" charset="-122"/>
              </a:rPr>
              <a:t>Huamu</a:t>
            </a:r>
            <a:r>
              <a:rPr lang="en-US" altLang="zh-CN" sz="2400" b="1" dirty="0">
                <a:solidFill>
                  <a:prstClr val="black">
                    <a:lumMod val="75000"/>
                    <a:lumOff val="25000"/>
                  </a:prstClr>
                </a:solidFill>
                <a:latin typeface="Times New Roman"/>
                <a:ea typeface="宋体" panose="02010600030101010101" pitchFamily="2" charset="-122"/>
              </a:rPr>
              <a:t> on behalf the SRF team at PKU</a:t>
            </a:r>
          </a:p>
          <a:p>
            <a:pPr lvl="0" algn="ctr" fontAlgn="base">
              <a:spcBef>
                <a:spcPct val="20000"/>
              </a:spcBef>
              <a:spcAft>
                <a:spcPct val="0"/>
              </a:spcAft>
            </a:pPr>
            <a:r>
              <a:rPr lang="en-US" altLang="zh-CN" sz="2400" b="1" dirty="0">
                <a:solidFill>
                  <a:prstClr val="black">
                    <a:lumMod val="75000"/>
                    <a:lumOff val="25000"/>
                  </a:prstClr>
                </a:solidFill>
                <a:latin typeface="Times New Roman"/>
                <a:ea typeface="宋体" panose="02010600030101010101" pitchFamily="2" charset="-122"/>
              </a:rPr>
              <a:t>Sep 17-19, 2024</a:t>
            </a:r>
          </a:p>
          <a:p>
            <a:pPr lvl="0" algn="ctr" fontAlgn="base">
              <a:spcBef>
                <a:spcPct val="20000"/>
              </a:spcBef>
              <a:spcAft>
                <a:spcPct val="0"/>
              </a:spcAft>
            </a:pPr>
            <a:r>
              <a:rPr lang="en-US" altLang="zh-CN" sz="2400" b="1" dirty="0">
                <a:solidFill>
                  <a:prstClr val="black">
                    <a:lumMod val="75000"/>
                    <a:lumOff val="25000"/>
                  </a:prstClr>
                </a:solidFill>
                <a:latin typeface="Times New Roman"/>
                <a:ea typeface="宋体" panose="02010600030101010101" pitchFamily="2" charset="-122"/>
              </a:rPr>
              <a:t>EWPAA 2024</a:t>
            </a:r>
            <a:endParaRPr lang="zh-CN" altLang="en-US" sz="2400" b="1" dirty="0">
              <a:solidFill>
                <a:prstClr val="black">
                  <a:lumMod val="75000"/>
                  <a:lumOff val="25000"/>
                </a:prstClr>
              </a:solidFill>
              <a:latin typeface="Times New Roman"/>
              <a:ea typeface="宋体" panose="02010600030101010101" pitchFamily="2" charset="-122"/>
            </a:endParaRPr>
          </a:p>
        </p:txBody>
      </p:sp>
      <p:pic>
        <p:nvPicPr>
          <p:cNvPr id="36" name="图片 35" descr="黑白色的标志&#10;&#10;中度可信度描述已自动生成">
            <a:extLst>
              <a:ext uri="{FF2B5EF4-FFF2-40B4-BE49-F238E27FC236}">
                <a16:creationId xmlns:a16="http://schemas.microsoft.com/office/drawing/2014/main" id="{25761A79-7731-47AB-B722-2ACB85B1E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778" y="1161831"/>
            <a:ext cx="2444443" cy="688575"/>
          </a:xfrm>
          <a:prstGeom prst="rect">
            <a:avLst/>
          </a:prstGeom>
        </p:spPr>
      </p:pic>
      <p:sp>
        <p:nvSpPr>
          <p:cNvPr id="4" name="灯片编号占位符 3">
            <a:extLst>
              <a:ext uri="{FF2B5EF4-FFF2-40B4-BE49-F238E27FC236}">
                <a16:creationId xmlns:a16="http://schemas.microsoft.com/office/drawing/2014/main" id="{1EC83809-879E-44C1-B2CE-644936397D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A9D17-A0D3-409F-BFF9-E5BAE63FEE36}" type="slidenum">
              <a:rPr kumimoji="0" lang="zh-CN"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微软雅黑"/>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904536127"/>
      </p:ext>
    </p:extLst>
  </p:cSld>
  <p:clrMapOvr>
    <a:masterClrMapping/>
  </p:clrMapOvr>
  <mc:AlternateContent xmlns:mc="http://schemas.openxmlformats.org/markup-compatibility/2006" xmlns:p14="http://schemas.microsoft.com/office/powerpoint/2010/main">
    <mc:Choice Requires="p14">
      <p:transition spd="slow" p14:dur="2000" advTm="6437"/>
    </mc:Choice>
    <mc:Fallback xmlns="">
      <p:transition spd="slow" advTm="64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45298" y="11322"/>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dirty="0"/>
              <a:t>Lifetime of the photocathode in DC-SRF gun</a:t>
            </a: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10</a:t>
            </a:fld>
            <a:endParaRPr lang="zh-CN" altLang="en-US" dirty="0"/>
          </a:p>
        </p:txBody>
      </p:sp>
      <p:grpSp>
        <p:nvGrpSpPr>
          <p:cNvPr id="31" name="Group 30">
            <a:extLst>
              <a:ext uri="{FF2B5EF4-FFF2-40B4-BE49-F238E27FC236}">
                <a16:creationId xmlns:a16="http://schemas.microsoft.com/office/drawing/2014/main" id="{194DADAD-66E6-4318-89C2-09C8F25B291A}"/>
              </a:ext>
            </a:extLst>
          </p:cNvPr>
          <p:cNvGrpSpPr/>
          <p:nvPr/>
        </p:nvGrpSpPr>
        <p:grpSpPr>
          <a:xfrm>
            <a:off x="67387" y="784485"/>
            <a:ext cx="7200000" cy="5715153"/>
            <a:chOff x="696000" y="947011"/>
            <a:chExt cx="7200000" cy="5715153"/>
          </a:xfrm>
        </p:grpSpPr>
        <p:pic>
          <p:nvPicPr>
            <p:cNvPr id="32" name="图片 4">
              <a:extLst>
                <a:ext uri="{FF2B5EF4-FFF2-40B4-BE49-F238E27FC236}">
                  <a16:creationId xmlns:a16="http://schemas.microsoft.com/office/drawing/2014/main" id="{A397EF06-48CD-40A7-8475-515FFE9C09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00" y="1071018"/>
              <a:ext cx="3600000" cy="2755411"/>
            </a:xfrm>
            <a:prstGeom prst="rect">
              <a:avLst/>
            </a:prstGeom>
          </p:spPr>
        </p:pic>
        <p:pic>
          <p:nvPicPr>
            <p:cNvPr id="33" name="图片 6">
              <a:extLst>
                <a:ext uri="{FF2B5EF4-FFF2-40B4-BE49-F238E27FC236}">
                  <a16:creationId xmlns:a16="http://schemas.microsoft.com/office/drawing/2014/main" id="{E9DFAB58-EFAF-4B9B-9EA6-F9E0233BA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000" y="3907313"/>
              <a:ext cx="3600000" cy="2754851"/>
            </a:xfrm>
            <a:prstGeom prst="rect">
              <a:avLst/>
            </a:prstGeom>
          </p:spPr>
        </p:pic>
        <p:pic>
          <p:nvPicPr>
            <p:cNvPr id="34" name="图片 8">
              <a:extLst>
                <a:ext uri="{FF2B5EF4-FFF2-40B4-BE49-F238E27FC236}">
                  <a16:creationId xmlns:a16="http://schemas.microsoft.com/office/drawing/2014/main" id="{DC426B60-D0B4-41E9-AA10-432AA4F9C1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6000" y="947011"/>
              <a:ext cx="3600000" cy="2754851"/>
            </a:xfrm>
            <a:prstGeom prst="rect">
              <a:avLst/>
            </a:prstGeom>
          </p:spPr>
        </p:pic>
        <p:pic>
          <p:nvPicPr>
            <p:cNvPr id="35" name="图片 11">
              <a:extLst>
                <a:ext uri="{FF2B5EF4-FFF2-40B4-BE49-F238E27FC236}">
                  <a16:creationId xmlns:a16="http://schemas.microsoft.com/office/drawing/2014/main" id="{193828DE-4856-4DB3-B303-26579BF678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6000" y="3825869"/>
              <a:ext cx="3600000" cy="2755410"/>
            </a:xfrm>
            <a:prstGeom prst="rect">
              <a:avLst/>
            </a:prstGeom>
          </p:spPr>
        </p:pic>
      </p:grpSp>
      <p:sp>
        <p:nvSpPr>
          <p:cNvPr id="36" name="TextBox 35">
            <a:extLst>
              <a:ext uri="{FF2B5EF4-FFF2-40B4-BE49-F238E27FC236}">
                <a16:creationId xmlns:a16="http://schemas.microsoft.com/office/drawing/2014/main" id="{B73FD1EB-9573-4845-89B9-1083441B3ABA}"/>
              </a:ext>
            </a:extLst>
          </p:cNvPr>
          <p:cNvSpPr txBox="1"/>
          <p:nvPr/>
        </p:nvSpPr>
        <p:spPr>
          <a:xfrm>
            <a:off x="7130375" y="5258886"/>
            <a:ext cx="4824356" cy="1569660"/>
          </a:xfrm>
          <a:prstGeom prst="rect">
            <a:avLst/>
          </a:prstGeom>
          <a:noFill/>
        </p:spPr>
        <p:txBody>
          <a:bodyPr wrap="square" rtlCol="0">
            <a:spAutoFit/>
          </a:bodyPr>
          <a:lstStyle/>
          <a:p>
            <a:pPr algn="just"/>
            <a:r>
              <a:rPr lang="en-US" sz="1200" dirty="0"/>
              <a:t>The photocathode in the suitcase has a quantum efficiency (QE) of about 5%. However, when inserted into the gun, the QE drops to approximately 1%. Once returned to the suitcase, the QE recovers to 5%.</a:t>
            </a:r>
          </a:p>
          <a:p>
            <a:pPr algn="just"/>
            <a:r>
              <a:rPr lang="en-US" sz="1200" dirty="0"/>
              <a:t>QE is influenced by the vacuum conditions within the cavity, which are mainly determined by the cryogenic system. When the 2K system is closed, gases released from the cavity can poison the photocathode</a:t>
            </a:r>
          </a:p>
        </p:txBody>
      </p:sp>
      <p:pic>
        <p:nvPicPr>
          <p:cNvPr id="37" name="图片 6" descr="C:\Users\OYDM\Pictures\论文图片\Figure 9.jpg">
            <a:extLst>
              <a:ext uri="{FF2B5EF4-FFF2-40B4-BE49-F238E27FC236}">
                <a16:creationId xmlns:a16="http://schemas.microsoft.com/office/drawing/2014/main" id="{DDD6672A-5C09-4435-A87F-10B54F6F5FD8}"/>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79224" y="584414"/>
            <a:ext cx="3925531" cy="2473110"/>
          </a:xfrm>
          <a:prstGeom prst="rect">
            <a:avLst/>
          </a:prstGeom>
          <a:noFill/>
          <a:ln>
            <a:noFill/>
          </a:ln>
        </p:spPr>
      </p:pic>
      <p:pic>
        <p:nvPicPr>
          <p:cNvPr id="39" name="Picture 38">
            <a:extLst>
              <a:ext uri="{FF2B5EF4-FFF2-40B4-BE49-F238E27FC236}">
                <a16:creationId xmlns:a16="http://schemas.microsoft.com/office/drawing/2014/main" id="{5606CD3E-BDC1-4005-BB57-F631EF83EF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8263" y="3046013"/>
            <a:ext cx="2842874" cy="2176368"/>
          </a:xfrm>
          <a:prstGeom prst="rect">
            <a:avLst/>
          </a:prstGeom>
        </p:spPr>
      </p:pic>
    </p:spTree>
    <p:extLst>
      <p:ext uri="{BB962C8B-B14F-4D97-AF65-F5344CB8AC3E}">
        <p14:creationId xmlns:p14="http://schemas.microsoft.com/office/powerpoint/2010/main" val="362598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11</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681214" y="138697"/>
            <a:ext cx="7688957" cy="338554"/>
          </a:xfrm>
          <a:prstGeom prst="rect">
            <a:avLst/>
          </a:prstGeom>
          <a:noFill/>
        </p:spPr>
        <p:txBody>
          <a:bodyPr wrap="square" rtlCol="0">
            <a:spAutoFit/>
          </a:bodyPr>
          <a:lstStyle/>
          <a:p>
            <a:pPr>
              <a:defRPr/>
            </a:pPr>
            <a:r>
              <a:rPr lang="en-US" altLang="zh-CN" sz="1600" dirty="0">
                <a:solidFill>
                  <a:schemeClr val="bg1"/>
                </a:solidFill>
              </a:rPr>
              <a:t>QE increasement during the beam experiment-observed in every beam experiment </a:t>
            </a:r>
            <a:endParaRPr lang="zh-CN" altLang="en-US" sz="1600" b="1" dirty="0">
              <a:solidFill>
                <a:schemeClr val="bg1"/>
              </a:solidFill>
              <a:latin typeface="华文中宋" panose="02010600040101010101" pitchFamily="2" charset="-122"/>
              <a:ea typeface="华文中宋" panose="02010600040101010101" pitchFamily="2" charset="-122"/>
            </a:endParaRPr>
          </a:p>
        </p:txBody>
      </p:sp>
      <p:sp>
        <p:nvSpPr>
          <p:cNvPr id="11" name="Slide Number Placeholder 3">
            <a:extLst>
              <a:ext uri="{FF2B5EF4-FFF2-40B4-BE49-F238E27FC236}">
                <a16:creationId xmlns:a16="http://schemas.microsoft.com/office/drawing/2014/main" id="{D78ADA9D-6F5A-44C5-9020-DED0C109330F}"/>
              </a:ext>
            </a:extLst>
          </p:cNvPr>
          <p:cNvSpPr txBox="1">
            <a:spLocks/>
          </p:cNvSpPr>
          <p:nvPr/>
        </p:nvSpPr>
        <p:spPr>
          <a:xfrm>
            <a:off x="8737600" y="6356365"/>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E011B016-878E-4713-B397-EEC4B895C784}" type="slidenum">
              <a:rPr lang="zh-CN" altLang="en-US" smtClean="0"/>
              <a:pPr fontAlgn="base">
                <a:spcBef>
                  <a:spcPct val="0"/>
                </a:spcBef>
                <a:spcAft>
                  <a:spcPct val="0"/>
                </a:spcAft>
              </a:pPr>
              <a:t>11</a:t>
            </a:fld>
            <a:endParaRPr lang="zh-CN" altLang="en-US"/>
          </a:p>
        </p:txBody>
      </p:sp>
      <p:grpSp>
        <p:nvGrpSpPr>
          <p:cNvPr id="12" name="Group 11">
            <a:extLst>
              <a:ext uri="{FF2B5EF4-FFF2-40B4-BE49-F238E27FC236}">
                <a16:creationId xmlns:a16="http://schemas.microsoft.com/office/drawing/2014/main" id="{1B39EAA1-D8C6-426C-872B-A59CB4E45CD6}"/>
              </a:ext>
            </a:extLst>
          </p:cNvPr>
          <p:cNvGrpSpPr/>
          <p:nvPr/>
        </p:nvGrpSpPr>
        <p:grpSpPr>
          <a:xfrm>
            <a:off x="342504" y="546302"/>
            <a:ext cx="8395096" cy="2809462"/>
            <a:chOff x="609324" y="767018"/>
            <a:chExt cx="9631956" cy="3213899"/>
          </a:xfrm>
        </p:grpSpPr>
        <p:grpSp>
          <p:nvGrpSpPr>
            <p:cNvPr id="13" name="Group 12">
              <a:extLst>
                <a:ext uri="{FF2B5EF4-FFF2-40B4-BE49-F238E27FC236}">
                  <a16:creationId xmlns:a16="http://schemas.microsoft.com/office/drawing/2014/main" id="{CFE02C84-043F-4239-8807-58BF32340E88}"/>
                </a:ext>
              </a:extLst>
            </p:cNvPr>
            <p:cNvGrpSpPr/>
            <p:nvPr/>
          </p:nvGrpSpPr>
          <p:grpSpPr>
            <a:xfrm>
              <a:off x="609324" y="767018"/>
              <a:ext cx="9631956" cy="2914011"/>
              <a:chOff x="-49796" y="3142172"/>
              <a:chExt cx="9158300" cy="2914011"/>
            </a:xfrm>
          </p:grpSpPr>
          <p:pic>
            <p:nvPicPr>
              <p:cNvPr id="16" name="Picture 15">
                <a:extLst>
                  <a:ext uri="{FF2B5EF4-FFF2-40B4-BE49-F238E27FC236}">
                    <a16:creationId xmlns:a16="http://schemas.microsoft.com/office/drawing/2014/main" id="{5780F888-BC66-4A74-AFEE-562060940983}"/>
                  </a:ext>
                </a:extLst>
              </p:cNvPr>
              <p:cNvPicPr>
                <a:picLocks noChangeAspect="1"/>
              </p:cNvPicPr>
              <p:nvPr/>
            </p:nvPicPr>
            <p:blipFill>
              <a:blip r:embed="rId6"/>
              <a:stretch>
                <a:fillRect/>
              </a:stretch>
            </p:blipFill>
            <p:spPr>
              <a:xfrm>
                <a:off x="-49796" y="3222588"/>
                <a:ext cx="8820472" cy="2833595"/>
              </a:xfrm>
              <a:prstGeom prst="rect">
                <a:avLst/>
              </a:prstGeom>
            </p:spPr>
          </p:pic>
          <p:sp>
            <p:nvSpPr>
              <p:cNvPr id="19" name="TextBox 18">
                <a:extLst>
                  <a:ext uri="{FF2B5EF4-FFF2-40B4-BE49-F238E27FC236}">
                    <a16:creationId xmlns:a16="http://schemas.microsoft.com/office/drawing/2014/main" id="{94E567D8-A93D-415D-BCD7-007DE215FCC1}"/>
                  </a:ext>
                </a:extLst>
              </p:cNvPr>
              <p:cNvSpPr txBox="1"/>
              <p:nvPr/>
            </p:nvSpPr>
            <p:spPr>
              <a:xfrm>
                <a:off x="3275856" y="4639386"/>
                <a:ext cx="24482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Duty factor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 ~ 60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33E53582-DD1A-49F9-8FC8-667A21B272D3}"/>
                  </a:ext>
                </a:extLst>
              </p:cNvPr>
              <p:cNvSpPr txBox="1"/>
              <p:nvPr/>
            </p:nvSpPr>
            <p:spPr>
              <a:xfrm>
                <a:off x="5293580" y="4054611"/>
                <a:ext cx="24482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Duty factor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 ~ 68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C278D2B-F728-408E-9A93-3816C9D9F3FD}"/>
                  </a:ext>
                </a:extLst>
              </p:cNvPr>
              <p:cNvSpPr txBox="1"/>
              <p:nvPr/>
            </p:nvSpPr>
            <p:spPr>
              <a:xfrm>
                <a:off x="7956376" y="3307050"/>
                <a:ext cx="11521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 ~ 78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CE408E74-D175-47DD-B058-3F9B2F906918}"/>
                  </a:ext>
                </a:extLst>
              </p:cNvPr>
              <p:cNvSpPr txBox="1"/>
              <p:nvPr/>
            </p:nvSpPr>
            <p:spPr>
              <a:xfrm>
                <a:off x="1357952" y="3142172"/>
                <a:ext cx="11521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 ~ 80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4" name="文本框 62">
              <a:extLst>
                <a:ext uri="{FF2B5EF4-FFF2-40B4-BE49-F238E27FC236}">
                  <a16:creationId xmlns:a16="http://schemas.microsoft.com/office/drawing/2014/main" id="{71D286BE-F8C5-4FC6-B9BB-119883743857}"/>
                </a:ext>
              </a:extLst>
            </p:cNvPr>
            <p:cNvSpPr txBox="1"/>
            <p:nvPr/>
          </p:nvSpPr>
          <p:spPr>
            <a:xfrm>
              <a:off x="1587428" y="3628101"/>
              <a:ext cx="7150173" cy="352816"/>
            </a:xfrm>
            <a:prstGeom prst="rect">
              <a:avLst/>
            </a:prstGeom>
            <a:noFill/>
          </p:spPr>
          <p:txBody>
            <a:bodyPr wrap="square" rtlCol="0">
              <a:spAutoFit/>
            </a:bodyPr>
            <a:lstStyle/>
            <a:p>
              <a:pPr>
                <a:lnSpc>
                  <a:spcPct val="130000"/>
                </a:lnSpc>
                <a:spcBef>
                  <a:spcPts val="450"/>
                </a:spcBef>
              </a:pPr>
              <a:r>
                <a:rPr lang="en-US" altLang="zh-CN" sz="1200" kern="0" dirty="0">
                  <a:latin typeface="Times New Roman" panose="02020603050405020304" pitchFamily="18" charset="0"/>
                  <a:cs typeface="Times New Roman" panose="02020603050405020304" pitchFamily="18" charset="0"/>
                  <a:sym typeface="+mn-lt"/>
                </a:rPr>
                <a:t>Rise of photocurrent by 1MHz, 0.65W CW laser irradiation, Experiments on Jul 21, 2021</a:t>
              </a:r>
            </a:p>
          </p:txBody>
        </p:sp>
      </p:grpSp>
      <p:pic>
        <p:nvPicPr>
          <p:cNvPr id="23" name="Picture 22">
            <a:extLst>
              <a:ext uri="{FF2B5EF4-FFF2-40B4-BE49-F238E27FC236}">
                <a16:creationId xmlns:a16="http://schemas.microsoft.com/office/drawing/2014/main" id="{231425FB-78DD-4529-83F7-BA29D0B4CB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866" y="3686471"/>
            <a:ext cx="5881679" cy="2796484"/>
          </a:xfrm>
          <a:prstGeom prst="rect">
            <a:avLst/>
          </a:prstGeom>
        </p:spPr>
      </p:pic>
      <p:pic>
        <p:nvPicPr>
          <p:cNvPr id="24" name="Content Placeholder 5">
            <a:extLst>
              <a:ext uri="{FF2B5EF4-FFF2-40B4-BE49-F238E27FC236}">
                <a16:creationId xmlns:a16="http://schemas.microsoft.com/office/drawing/2014/main" id="{47CF6103-5685-4943-9D7C-836B67CB6B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7417" y="3766258"/>
            <a:ext cx="4986695" cy="2240013"/>
          </a:xfrm>
          <a:prstGeom prst="rect">
            <a:avLst/>
          </a:prstGeom>
        </p:spPr>
      </p:pic>
      <p:sp>
        <p:nvSpPr>
          <p:cNvPr id="25" name="TextBox 24">
            <a:extLst>
              <a:ext uri="{FF2B5EF4-FFF2-40B4-BE49-F238E27FC236}">
                <a16:creationId xmlns:a16="http://schemas.microsoft.com/office/drawing/2014/main" id="{78E7415A-8150-492F-B410-571E2F182AD4}"/>
              </a:ext>
            </a:extLst>
          </p:cNvPr>
          <p:cNvSpPr txBox="1"/>
          <p:nvPr/>
        </p:nvSpPr>
        <p:spPr>
          <a:xfrm>
            <a:off x="0" y="6333667"/>
            <a:ext cx="8128000" cy="338554"/>
          </a:xfrm>
          <a:prstGeom prst="rect">
            <a:avLst/>
          </a:prstGeom>
          <a:noFill/>
        </p:spPr>
        <p:txBody>
          <a:bodyPr wrap="square" rtlCol="0">
            <a:spAutoFit/>
          </a:bodyPr>
          <a:lstStyle/>
          <a:p>
            <a:r>
              <a:rPr lang="en-US" altLang="zh-CN" sz="1600" dirty="0"/>
              <a:t>100 </a:t>
            </a:r>
            <a:r>
              <a:rPr lang="en-US" altLang="zh-CN" sz="1600" dirty="0" err="1"/>
              <a:t>pC</a:t>
            </a:r>
            <a:r>
              <a:rPr lang="en-US" altLang="zh-CN" sz="1600" dirty="0"/>
              <a:t>, 1 MHz CW operation, 6 Colum charge extracted from this cathode #202309 </a:t>
            </a:r>
            <a:endParaRPr lang="zh-CN" altLang="en-US" sz="1600" dirty="0"/>
          </a:p>
        </p:txBody>
      </p:sp>
      <p:sp>
        <p:nvSpPr>
          <p:cNvPr id="26" name="TextBox 25">
            <a:extLst>
              <a:ext uri="{FF2B5EF4-FFF2-40B4-BE49-F238E27FC236}">
                <a16:creationId xmlns:a16="http://schemas.microsoft.com/office/drawing/2014/main" id="{E2BC221C-EB9C-4524-818E-1D5751A8DBB0}"/>
              </a:ext>
            </a:extLst>
          </p:cNvPr>
          <p:cNvSpPr txBox="1"/>
          <p:nvPr/>
        </p:nvSpPr>
        <p:spPr>
          <a:xfrm>
            <a:off x="7238657" y="6074048"/>
            <a:ext cx="4581464" cy="307777"/>
          </a:xfrm>
          <a:prstGeom prst="rect">
            <a:avLst/>
          </a:prstGeom>
          <a:noFill/>
        </p:spPr>
        <p:txBody>
          <a:bodyPr wrap="square" rtlCol="0">
            <a:spAutoFit/>
          </a:bodyPr>
          <a:lstStyle/>
          <a:p>
            <a:r>
              <a:rPr lang="en-US" altLang="zh-CN" sz="1400" dirty="0"/>
              <a:t>13 </a:t>
            </a:r>
            <a:r>
              <a:rPr lang="en-US" altLang="zh-CN" sz="1400" dirty="0" err="1"/>
              <a:t>pC</a:t>
            </a:r>
            <a:r>
              <a:rPr lang="en-US" altLang="zh-CN" sz="1400" dirty="0"/>
              <a:t>, 81.25 MHz CW operation on September, 2023</a:t>
            </a:r>
            <a:endParaRPr lang="zh-CN" altLang="en-US" sz="1400" dirty="0"/>
          </a:p>
        </p:txBody>
      </p:sp>
      <p:sp>
        <p:nvSpPr>
          <p:cNvPr id="27" name="Oval 26">
            <a:extLst>
              <a:ext uri="{FF2B5EF4-FFF2-40B4-BE49-F238E27FC236}">
                <a16:creationId xmlns:a16="http://schemas.microsoft.com/office/drawing/2014/main" id="{AEE893FD-8D1F-4CDB-8FCC-9F15427746F9}"/>
              </a:ext>
            </a:extLst>
          </p:cNvPr>
          <p:cNvSpPr/>
          <p:nvPr/>
        </p:nvSpPr>
        <p:spPr>
          <a:xfrm>
            <a:off x="7401560" y="3981107"/>
            <a:ext cx="1452880" cy="447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67A35E93-53B2-4101-A84F-BD8C57792567}"/>
              </a:ext>
            </a:extLst>
          </p:cNvPr>
          <p:cNvSpPr txBox="1"/>
          <p:nvPr/>
        </p:nvSpPr>
        <p:spPr>
          <a:xfrm>
            <a:off x="7090976" y="4567635"/>
            <a:ext cx="1799788" cy="307777"/>
          </a:xfrm>
          <a:prstGeom prst="rect">
            <a:avLst/>
          </a:prstGeom>
          <a:noFill/>
        </p:spPr>
        <p:txBody>
          <a:bodyPr wrap="none" rtlCol="0">
            <a:spAutoFit/>
          </a:bodyPr>
          <a:lstStyle/>
          <a:p>
            <a:pPr algn="l"/>
            <a:r>
              <a:rPr lang="en-US" altLang="zh-CN" sz="1400" b="1" dirty="0">
                <a:solidFill>
                  <a:schemeClr val="tx2"/>
                </a:solidFill>
              </a:rPr>
              <a:t>1mA CW, Rise of QE</a:t>
            </a:r>
            <a:endParaRPr lang="zh-CN" altLang="en-US" sz="1400" b="1" dirty="0">
              <a:solidFill>
                <a:schemeClr val="tx2"/>
              </a:solidFill>
            </a:endParaRPr>
          </a:p>
        </p:txBody>
      </p:sp>
      <p:cxnSp>
        <p:nvCxnSpPr>
          <p:cNvPr id="29" name="Straight Arrow Connector 28">
            <a:extLst>
              <a:ext uri="{FF2B5EF4-FFF2-40B4-BE49-F238E27FC236}">
                <a16:creationId xmlns:a16="http://schemas.microsoft.com/office/drawing/2014/main" id="{2112DEA4-6E72-4104-A3D0-F566946484E6}"/>
              </a:ext>
            </a:extLst>
          </p:cNvPr>
          <p:cNvCxnSpPr/>
          <p:nvPr/>
        </p:nvCxnSpPr>
        <p:spPr>
          <a:xfrm flipH="1">
            <a:off x="10109200" y="3996275"/>
            <a:ext cx="345440" cy="2982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C74BD4A1-91F2-452A-BD83-8023C55E79CA}"/>
              </a:ext>
            </a:extLst>
          </p:cNvPr>
          <p:cNvSpPr txBox="1"/>
          <p:nvPr/>
        </p:nvSpPr>
        <p:spPr>
          <a:xfrm>
            <a:off x="9550400" y="3732861"/>
            <a:ext cx="2159053" cy="338554"/>
          </a:xfrm>
          <a:prstGeom prst="rect">
            <a:avLst/>
          </a:prstGeom>
          <a:noFill/>
        </p:spPr>
        <p:txBody>
          <a:bodyPr wrap="none" rtlCol="0">
            <a:spAutoFit/>
          </a:bodyPr>
          <a:lstStyle/>
          <a:p>
            <a:pPr algn="l"/>
            <a:r>
              <a:rPr lang="en-US" altLang="zh-CN" sz="1600" b="1" dirty="0">
                <a:solidFill>
                  <a:schemeClr val="tx2"/>
                </a:solidFill>
              </a:rPr>
              <a:t>Laser feedback added </a:t>
            </a:r>
            <a:endParaRPr lang="zh-CN" altLang="en-US" sz="1600" b="1" dirty="0">
              <a:solidFill>
                <a:schemeClr val="tx2"/>
              </a:solidFill>
            </a:endParaRPr>
          </a:p>
        </p:txBody>
      </p:sp>
      <p:sp>
        <p:nvSpPr>
          <p:cNvPr id="31" name="Oval 30">
            <a:extLst>
              <a:ext uri="{FF2B5EF4-FFF2-40B4-BE49-F238E27FC236}">
                <a16:creationId xmlns:a16="http://schemas.microsoft.com/office/drawing/2014/main" id="{326A2094-A52D-4592-B4C4-55943012F2E4}"/>
              </a:ext>
            </a:extLst>
          </p:cNvPr>
          <p:cNvSpPr/>
          <p:nvPr/>
        </p:nvSpPr>
        <p:spPr>
          <a:xfrm>
            <a:off x="1195007" y="5398066"/>
            <a:ext cx="1365313" cy="3385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842E3E91-7B54-4D73-98FD-6C5B4F230E69}"/>
              </a:ext>
            </a:extLst>
          </p:cNvPr>
          <p:cNvSpPr txBox="1"/>
          <p:nvPr/>
        </p:nvSpPr>
        <p:spPr>
          <a:xfrm>
            <a:off x="1356978" y="5845331"/>
            <a:ext cx="982961" cy="307777"/>
          </a:xfrm>
          <a:prstGeom prst="rect">
            <a:avLst/>
          </a:prstGeom>
          <a:noFill/>
        </p:spPr>
        <p:txBody>
          <a:bodyPr wrap="none" rtlCol="0">
            <a:spAutoFit/>
          </a:bodyPr>
          <a:lstStyle/>
          <a:p>
            <a:pPr algn="l"/>
            <a:r>
              <a:rPr lang="en-US" altLang="zh-CN" sz="1400" dirty="0"/>
              <a:t>Rise of QE</a:t>
            </a:r>
            <a:endParaRPr lang="zh-CN" altLang="en-US" sz="1400" dirty="0"/>
          </a:p>
        </p:txBody>
      </p:sp>
      <p:pic>
        <p:nvPicPr>
          <p:cNvPr id="33" name="Picture 32">
            <a:extLst>
              <a:ext uri="{FF2B5EF4-FFF2-40B4-BE49-F238E27FC236}">
                <a16:creationId xmlns:a16="http://schemas.microsoft.com/office/drawing/2014/main" id="{7FDAA23A-D7FF-443C-B8D4-0403AC9D17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4268" y="4428147"/>
            <a:ext cx="1575658" cy="1181743"/>
          </a:xfrm>
          <a:prstGeom prst="rect">
            <a:avLst/>
          </a:prstGeom>
        </p:spPr>
      </p:pic>
      <p:sp>
        <p:nvSpPr>
          <p:cNvPr id="34" name="TextBox 33">
            <a:extLst>
              <a:ext uri="{FF2B5EF4-FFF2-40B4-BE49-F238E27FC236}">
                <a16:creationId xmlns:a16="http://schemas.microsoft.com/office/drawing/2014/main" id="{A96ADC63-2A5D-4B9A-8D3E-B1896B96632E}"/>
              </a:ext>
            </a:extLst>
          </p:cNvPr>
          <p:cNvSpPr txBox="1"/>
          <p:nvPr/>
        </p:nvSpPr>
        <p:spPr>
          <a:xfrm>
            <a:off x="9358821" y="4788545"/>
            <a:ext cx="950901" cy="276999"/>
          </a:xfrm>
          <a:prstGeom prst="rect">
            <a:avLst/>
          </a:prstGeom>
          <a:noFill/>
        </p:spPr>
        <p:txBody>
          <a:bodyPr wrap="none" rtlCol="0">
            <a:spAutoFit/>
          </a:bodyPr>
          <a:lstStyle/>
          <a:p>
            <a:pPr algn="l"/>
            <a:r>
              <a:rPr lang="en-US" altLang="zh-CN" sz="1200" dirty="0"/>
              <a:t>Laser power</a:t>
            </a:r>
            <a:endParaRPr lang="zh-CN" altLang="en-US" sz="1200" dirty="0"/>
          </a:p>
        </p:txBody>
      </p:sp>
      <p:pic>
        <p:nvPicPr>
          <p:cNvPr id="35" name="Picture 7">
            <a:extLst>
              <a:ext uri="{FF2B5EF4-FFF2-40B4-BE49-F238E27FC236}">
                <a16:creationId xmlns:a16="http://schemas.microsoft.com/office/drawing/2014/main" id="{A94128D3-D8D0-47B3-9B23-3587AE60A112}"/>
              </a:ext>
            </a:extLst>
          </p:cNvPr>
          <p:cNvPicPr>
            <a:picLocks noChangeAspect="1"/>
          </p:cNvPicPr>
          <p:nvPr/>
        </p:nvPicPr>
        <p:blipFill>
          <a:blip r:embed="rId10"/>
          <a:stretch>
            <a:fillRect/>
          </a:stretch>
        </p:blipFill>
        <p:spPr>
          <a:xfrm>
            <a:off x="8449205" y="570687"/>
            <a:ext cx="3656594" cy="2796484"/>
          </a:xfrm>
          <a:prstGeom prst="rect">
            <a:avLst/>
          </a:prstGeom>
        </p:spPr>
      </p:pic>
    </p:spTree>
    <p:extLst>
      <p:ext uri="{BB962C8B-B14F-4D97-AF65-F5344CB8AC3E}">
        <p14:creationId xmlns:p14="http://schemas.microsoft.com/office/powerpoint/2010/main" val="50929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12</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750356" y="81375"/>
            <a:ext cx="7620560" cy="461665"/>
          </a:xfrm>
          <a:prstGeom prst="rect">
            <a:avLst/>
          </a:prstGeom>
          <a:noFill/>
        </p:spPr>
        <p:txBody>
          <a:bodyPr wrap="square" rtlCol="0">
            <a:spAutoFit/>
          </a:bodyPr>
          <a:lstStyle/>
          <a:p>
            <a:r>
              <a:rPr lang="en-US" altLang="zh-CN" sz="2400" dirty="0">
                <a:solidFill>
                  <a:schemeClr val="bg1"/>
                </a:solidFill>
              </a:rPr>
              <a:t>High current operation</a:t>
            </a:r>
            <a:endParaRPr lang="zh-CN" altLang="en-US" sz="2400" dirty="0">
              <a:solidFill>
                <a:schemeClr val="bg1"/>
              </a:solidFill>
            </a:endParaRPr>
          </a:p>
        </p:txBody>
      </p:sp>
      <p:sp>
        <p:nvSpPr>
          <p:cNvPr id="11" name="Title 1">
            <a:extLst>
              <a:ext uri="{FF2B5EF4-FFF2-40B4-BE49-F238E27FC236}">
                <a16:creationId xmlns:a16="http://schemas.microsoft.com/office/drawing/2014/main" id="{5AA7640D-603F-4002-8367-61B8B547BA48}"/>
              </a:ext>
            </a:extLst>
          </p:cNvPr>
          <p:cNvSpPr txBox="1">
            <a:spLocks/>
          </p:cNvSpPr>
          <p:nvPr/>
        </p:nvSpPr>
        <p:spPr>
          <a:xfrm>
            <a:off x="171411" y="748022"/>
            <a:ext cx="5924589" cy="6153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a:t>CW operation at high average current---1 mA</a:t>
            </a:r>
            <a:endParaRPr lang="zh-CN" altLang="en-US" sz="2000" dirty="0"/>
          </a:p>
        </p:txBody>
      </p:sp>
      <p:grpSp>
        <p:nvGrpSpPr>
          <p:cNvPr id="13" name="组合 2">
            <a:extLst>
              <a:ext uri="{FF2B5EF4-FFF2-40B4-BE49-F238E27FC236}">
                <a16:creationId xmlns:a16="http://schemas.microsoft.com/office/drawing/2014/main" id="{57537FCC-F930-4E2B-9BEE-C425B9E950B4}"/>
              </a:ext>
            </a:extLst>
          </p:cNvPr>
          <p:cNvGrpSpPr/>
          <p:nvPr/>
        </p:nvGrpSpPr>
        <p:grpSpPr>
          <a:xfrm>
            <a:off x="-16432" y="1486571"/>
            <a:ext cx="8284237" cy="3429342"/>
            <a:chOff x="57409" y="1567137"/>
            <a:chExt cx="8284237" cy="3429342"/>
          </a:xfrm>
        </p:grpSpPr>
        <p:pic>
          <p:nvPicPr>
            <p:cNvPr id="14" name="Picture 13">
              <a:extLst>
                <a:ext uri="{FF2B5EF4-FFF2-40B4-BE49-F238E27FC236}">
                  <a16:creationId xmlns:a16="http://schemas.microsoft.com/office/drawing/2014/main" id="{945C8C8B-D5BD-4636-AEE3-AD1EF6C5D74F}"/>
                </a:ext>
              </a:extLst>
            </p:cNvPr>
            <p:cNvPicPr>
              <a:picLocks noChangeAspect="1"/>
            </p:cNvPicPr>
            <p:nvPr/>
          </p:nvPicPr>
          <p:blipFill>
            <a:blip r:embed="rId6"/>
            <a:stretch>
              <a:fillRect/>
            </a:stretch>
          </p:blipFill>
          <p:spPr>
            <a:xfrm>
              <a:off x="57409" y="1567137"/>
              <a:ext cx="8284237" cy="3429342"/>
            </a:xfrm>
            <a:prstGeom prst="rect">
              <a:avLst/>
            </a:prstGeom>
          </p:spPr>
        </p:pic>
        <p:sp>
          <p:nvSpPr>
            <p:cNvPr id="16" name="TextBox 15">
              <a:extLst>
                <a:ext uri="{FF2B5EF4-FFF2-40B4-BE49-F238E27FC236}">
                  <a16:creationId xmlns:a16="http://schemas.microsoft.com/office/drawing/2014/main" id="{C86473EB-1059-40B5-9B93-74CD4F13A2E2}"/>
                </a:ext>
              </a:extLst>
            </p:cNvPr>
            <p:cNvSpPr txBox="1"/>
            <p:nvPr/>
          </p:nvSpPr>
          <p:spPr>
            <a:xfrm>
              <a:off x="1515630" y="2751040"/>
              <a:ext cx="3236149" cy="923330"/>
            </a:xfrm>
            <a:prstGeom prst="rect">
              <a:avLst/>
            </a:prstGeom>
            <a:noFill/>
          </p:spPr>
          <p:txBody>
            <a:bodyPr wrap="square" rtlCol="0">
              <a:spAutoFit/>
            </a:bodyPr>
            <a:lstStyle/>
            <a:p>
              <a:r>
                <a:rPr lang="en-US" altLang="zh-CN" dirty="0">
                  <a:solidFill>
                    <a:srgbClr val="C00000"/>
                  </a:solidFill>
                </a:rPr>
                <a:t>QE increase due to laser power deposited on the plug</a:t>
              </a:r>
              <a:endParaRPr lang="zh-CN" altLang="en-US" dirty="0">
                <a:solidFill>
                  <a:srgbClr val="C00000"/>
                </a:solidFill>
              </a:endParaRPr>
            </a:p>
            <a:p>
              <a:pPr algn="l"/>
              <a:endParaRPr lang="zh-CN" altLang="en-US" dirty="0"/>
            </a:p>
          </p:txBody>
        </p:sp>
      </p:grpSp>
      <p:pic>
        <p:nvPicPr>
          <p:cNvPr id="19" name="Picture 18">
            <a:extLst>
              <a:ext uri="{FF2B5EF4-FFF2-40B4-BE49-F238E27FC236}">
                <a16:creationId xmlns:a16="http://schemas.microsoft.com/office/drawing/2014/main" id="{5A8A4E9E-59C6-4D2E-B363-8967BB04F6E4}"/>
              </a:ext>
            </a:extLst>
          </p:cNvPr>
          <p:cNvPicPr>
            <a:picLocks noChangeAspect="1"/>
          </p:cNvPicPr>
          <p:nvPr/>
        </p:nvPicPr>
        <p:blipFill>
          <a:blip r:embed="rId7"/>
          <a:stretch>
            <a:fillRect/>
          </a:stretch>
        </p:blipFill>
        <p:spPr>
          <a:xfrm>
            <a:off x="8905521" y="4430684"/>
            <a:ext cx="1847018" cy="2152178"/>
          </a:xfrm>
          <a:prstGeom prst="rect">
            <a:avLst/>
          </a:prstGeom>
        </p:spPr>
      </p:pic>
      <p:pic>
        <p:nvPicPr>
          <p:cNvPr id="20" name="图片 17">
            <a:extLst>
              <a:ext uri="{FF2B5EF4-FFF2-40B4-BE49-F238E27FC236}">
                <a16:creationId xmlns:a16="http://schemas.microsoft.com/office/drawing/2014/main" id="{6F94BF46-7C2B-4F0B-B28F-7E293D7BF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6314" y="668599"/>
            <a:ext cx="3801836" cy="3678608"/>
          </a:xfrm>
          <a:prstGeom prst="rect">
            <a:avLst/>
          </a:prstGeom>
        </p:spPr>
      </p:pic>
      <p:sp>
        <p:nvSpPr>
          <p:cNvPr id="21" name="矩形 18">
            <a:extLst>
              <a:ext uri="{FF2B5EF4-FFF2-40B4-BE49-F238E27FC236}">
                <a16:creationId xmlns:a16="http://schemas.microsoft.com/office/drawing/2014/main" id="{705852A2-62B8-42CE-B4E9-BACA07317EDD}"/>
              </a:ext>
            </a:extLst>
          </p:cNvPr>
          <p:cNvSpPr/>
          <p:nvPr/>
        </p:nvSpPr>
        <p:spPr>
          <a:xfrm>
            <a:off x="171411" y="5350378"/>
            <a:ext cx="7839870" cy="646331"/>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mA level CW beam extraction at a repetition rate of 81.25 MHz, QE kept growing during operation</a:t>
            </a:r>
          </a:p>
        </p:txBody>
      </p:sp>
      <p:sp>
        <p:nvSpPr>
          <p:cNvPr id="22" name="矩形 21">
            <a:extLst>
              <a:ext uri="{FF2B5EF4-FFF2-40B4-BE49-F238E27FC236}">
                <a16:creationId xmlns:a16="http://schemas.microsoft.com/office/drawing/2014/main" id="{F3478D1A-FA29-41CF-A75B-6B7D4FD7A944}"/>
              </a:ext>
            </a:extLst>
          </p:cNvPr>
          <p:cNvSpPr/>
          <p:nvPr/>
        </p:nvSpPr>
        <p:spPr>
          <a:xfrm>
            <a:off x="142945" y="5987033"/>
            <a:ext cx="8513046" cy="369332"/>
          </a:xfrm>
          <a:prstGeom prst="rect">
            <a:avLst/>
          </a:prstGeom>
        </p:spPr>
        <p:txBody>
          <a:bodyPr wrap="square">
            <a:spAutoFit/>
          </a:bodyPr>
          <a:lstStyle/>
          <a:p>
            <a:pPr algn="just"/>
            <a:r>
              <a:rPr lang="zh-CN" altLang="en-US" dirty="0">
                <a:latin typeface="Times New Roman" panose="02020603050405020304" pitchFamily="18" charset="0"/>
                <a:cs typeface="Times New Roman" panose="02020603050405020304" pitchFamily="18" charset="0"/>
              </a:rPr>
              <a:t>5 mm </a:t>
            </a:r>
            <a:r>
              <a:rPr lang="en-US" altLang="zh-CN" dirty="0">
                <a:latin typeface="Times New Roman" panose="02020603050405020304" pitchFamily="18" charset="0"/>
                <a:cs typeface="Times New Roman" panose="02020603050405020304" pitchFamily="18" charset="0"/>
              </a:rPr>
              <a:t>laser </a:t>
            </a:r>
            <a:r>
              <a:rPr lang="zh-CN" altLang="en-US" dirty="0">
                <a:latin typeface="Times New Roman" panose="02020603050405020304" pitchFamily="18" charset="0"/>
                <a:cs typeface="Times New Roman" panose="02020603050405020304" pitchFamily="18" charset="0"/>
              </a:rPr>
              <a:t>spot </a:t>
            </a:r>
            <a:r>
              <a:rPr lang="en-US" altLang="zh-CN" dirty="0">
                <a:latin typeface="Times New Roman" panose="02020603050405020304" pitchFamily="18" charset="0"/>
                <a:cs typeface="Times New Roman" panose="02020603050405020304" pitchFamily="18" charset="0"/>
              </a:rPr>
              <a:t>for 1 mA operation</a:t>
            </a:r>
            <a:r>
              <a:rPr lang="zh-CN" altLang="en-US" dirty="0">
                <a:latin typeface="Times New Roman" panose="02020603050405020304" pitchFamily="18" charset="0"/>
                <a:cs typeface="Times New Roman" panose="02020603050405020304" pitchFamily="18" charset="0"/>
              </a:rPr>
              <a:t>, with a </a:t>
            </a:r>
            <a:r>
              <a:rPr lang="en-US" altLang="zh-CN" dirty="0">
                <a:latin typeface="Times New Roman" panose="02020603050405020304" pitchFamily="18" charset="0"/>
                <a:cs typeface="Times New Roman" panose="02020603050405020304" pitchFamily="18" charset="0"/>
              </a:rPr>
              <a:t>total extraction </a:t>
            </a:r>
            <a:r>
              <a:rPr lang="zh-CN" altLang="en-US" dirty="0">
                <a:latin typeface="Times New Roman" panose="02020603050405020304" pitchFamily="18" charset="0"/>
                <a:cs typeface="Times New Roman" panose="02020603050405020304" pitchFamily="18" charset="0"/>
              </a:rPr>
              <a:t>charge of 1.3 C</a:t>
            </a:r>
            <a:endParaRPr lang="en-US"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51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4">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6"/>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13</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750356" y="81375"/>
            <a:ext cx="7620560" cy="461665"/>
          </a:xfrm>
          <a:prstGeom prst="rect">
            <a:avLst/>
          </a:prstGeom>
          <a:noFill/>
        </p:spPr>
        <p:txBody>
          <a:bodyPr wrap="square" rtlCol="0">
            <a:spAutoFit/>
          </a:bodyPr>
          <a:lstStyle/>
          <a:p>
            <a:pPr>
              <a:defRPr/>
            </a:pPr>
            <a:r>
              <a:rPr lang="en-US" altLang="zh-CN" sz="2400" b="1" dirty="0">
                <a:solidFill>
                  <a:prstClr val="white"/>
                </a:solidFill>
                <a:latin typeface="华文中宋" panose="02010600040101010101" pitchFamily="2" charset="-122"/>
                <a:ea typeface="华文中宋" panose="02010600040101010101" pitchFamily="2" charset="-122"/>
              </a:rPr>
              <a:t>CW operation of 2~3 mA</a:t>
            </a:r>
            <a:endParaRPr lang="zh-CN" altLang="en-US" sz="2400" b="1" dirty="0">
              <a:solidFill>
                <a:prstClr val="white"/>
              </a:solidFill>
              <a:latin typeface="华文中宋" panose="02010600040101010101" pitchFamily="2" charset="-122"/>
              <a:ea typeface="华文中宋" panose="02010600040101010101" pitchFamily="2" charset="-122"/>
            </a:endParaRPr>
          </a:p>
        </p:txBody>
      </p:sp>
      <p:grpSp>
        <p:nvGrpSpPr>
          <p:cNvPr id="11" name="组合 9">
            <a:extLst>
              <a:ext uri="{FF2B5EF4-FFF2-40B4-BE49-F238E27FC236}">
                <a16:creationId xmlns:a16="http://schemas.microsoft.com/office/drawing/2014/main" id="{86E39A2A-6667-47CC-B104-7109A842F57A}"/>
              </a:ext>
            </a:extLst>
          </p:cNvPr>
          <p:cNvGrpSpPr/>
          <p:nvPr/>
        </p:nvGrpSpPr>
        <p:grpSpPr>
          <a:xfrm>
            <a:off x="220501" y="822967"/>
            <a:ext cx="5064743" cy="4288613"/>
            <a:chOff x="7852252" y="515048"/>
            <a:chExt cx="4154983" cy="3487971"/>
          </a:xfrm>
        </p:grpSpPr>
        <p:graphicFrame>
          <p:nvGraphicFramePr>
            <p:cNvPr id="12" name="对象 13">
              <a:extLst>
                <a:ext uri="{FF2B5EF4-FFF2-40B4-BE49-F238E27FC236}">
                  <a16:creationId xmlns:a16="http://schemas.microsoft.com/office/drawing/2014/main" id="{4091D7E1-15F7-477B-A333-D2157F1CB2D2}"/>
                </a:ext>
              </a:extLst>
            </p:cNvPr>
            <p:cNvGraphicFramePr>
              <a:graphicFrameLocks noChangeAspect="1"/>
            </p:cNvGraphicFramePr>
            <p:nvPr>
              <p:extLst>
                <p:ext uri="{D42A27DB-BD31-4B8C-83A1-F6EECF244321}">
                  <p14:modId xmlns:p14="http://schemas.microsoft.com/office/powerpoint/2010/main" val="2901554254"/>
                </p:ext>
              </p:extLst>
            </p:nvPr>
          </p:nvGraphicFramePr>
          <p:xfrm>
            <a:off x="7852252" y="515048"/>
            <a:ext cx="4154983" cy="3180299"/>
          </p:xfrm>
          <a:graphic>
            <a:graphicData uri="http://schemas.openxmlformats.org/presentationml/2006/ole">
              <mc:AlternateContent xmlns:mc="http://schemas.openxmlformats.org/markup-compatibility/2006">
                <mc:Choice xmlns:v="urn:schemas-microsoft-com:vml" Requires="v">
                  <p:oleObj spid="_x0000_s8336" name="Graph" r:id="rId7" imgW="9802440" imgH="7502760" progId="Origin95.Graph">
                    <p:embed/>
                  </p:oleObj>
                </mc:Choice>
                <mc:Fallback>
                  <p:oleObj name="Graph" r:id="rId7" imgW="9802440" imgH="7502760" progId="Origin95.Graph">
                    <p:embed/>
                    <p:pic>
                      <p:nvPicPr>
                        <p:cNvPr id="4" name="对象 13">
                          <a:extLst>
                            <a:ext uri="{FF2B5EF4-FFF2-40B4-BE49-F238E27FC236}">
                              <a16:creationId xmlns:a16="http://schemas.microsoft.com/office/drawing/2014/main" id="{65AB4B59-AD40-4024-B8AD-C7D950073851}"/>
                            </a:ext>
                          </a:extLst>
                        </p:cNvPr>
                        <p:cNvPicPr/>
                        <p:nvPr/>
                      </p:nvPicPr>
                      <p:blipFill>
                        <a:blip r:embed="rId8"/>
                        <a:stretch>
                          <a:fillRect/>
                        </a:stretch>
                      </p:blipFill>
                      <p:spPr>
                        <a:xfrm>
                          <a:off x="7852252" y="515048"/>
                          <a:ext cx="4154983" cy="3180299"/>
                        </a:xfrm>
                        <a:prstGeom prst="rect">
                          <a:avLst/>
                        </a:prstGeom>
                      </p:spPr>
                    </p:pic>
                  </p:oleObj>
                </mc:Fallback>
              </mc:AlternateContent>
            </a:graphicData>
          </a:graphic>
        </p:graphicFrame>
        <p:sp>
          <p:nvSpPr>
            <p:cNvPr id="13" name="矩形 28">
              <a:extLst>
                <a:ext uri="{FF2B5EF4-FFF2-40B4-BE49-F238E27FC236}">
                  <a16:creationId xmlns:a16="http://schemas.microsoft.com/office/drawing/2014/main" id="{5523687A-F4D3-4F82-93CE-BE7B7D895CA5}"/>
                </a:ext>
              </a:extLst>
            </p:cNvPr>
            <p:cNvSpPr/>
            <p:nvPr/>
          </p:nvSpPr>
          <p:spPr>
            <a:xfrm>
              <a:off x="9337747" y="2084250"/>
              <a:ext cx="2104166" cy="369332"/>
            </a:xfrm>
            <a:prstGeom prst="rect">
              <a:avLst/>
            </a:prstGeom>
          </p:spPr>
          <p:txBody>
            <a:bodyPr wrap="none">
              <a:spAutoFit/>
            </a:bodyPr>
            <a:lstStyle/>
            <a:p>
              <a:r>
                <a:rPr lang="en-US" altLang="zh-CN" b="1" dirty="0">
                  <a:latin typeface="Times New Roman" panose="02020603050405020304" pitchFamily="18" charset="0"/>
                  <a:ea typeface="楷体" panose="02010609060101010101" pitchFamily="49" charset="-122"/>
                  <a:cs typeface="Times New Roman" panose="02020603050405020304" pitchFamily="18" charset="0"/>
                </a:rPr>
                <a:t>2mA CW</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operation</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矩形 30">
              <a:extLst>
                <a:ext uri="{FF2B5EF4-FFF2-40B4-BE49-F238E27FC236}">
                  <a16:creationId xmlns:a16="http://schemas.microsoft.com/office/drawing/2014/main" id="{2D2C83CC-7B6D-41B1-947C-2A03FE867F78}"/>
                </a:ext>
              </a:extLst>
            </p:cNvPr>
            <p:cNvSpPr/>
            <p:nvPr/>
          </p:nvSpPr>
          <p:spPr>
            <a:xfrm>
              <a:off x="9216129" y="3633687"/>
              <a:ext cx="2064519" cy="369332"/>
            </a:xfrm>
            <a:prstGeom prst="rect">
              <a:avLst/>
            </a:prstGeom>
          </p:spPr>
          <p:txBody>
            <a:bodyPr wrap="square">
              <a:spAutoFit/>
            </a:bodyPr>
            <a:lstStyle/>
            <a:p>
              <a:r>
                <a:rPr lang="en-US" altLang="zh-CN" b="1" dirty="0">
                  <a:latin typeface="Times New Roman" panose="02020603050405020304" pitchFamily="18" charset="0"/>
                  <a:ea typeface="楷体" panose="02010609060101010101" pitchFamily="49" charset="-122"/>
                  <a:cs typeface="Times New Roman" panose="02020603050405020304" pitchFamily="18" charset="0"/>
                </a:rPr>
                <a:t>0914#3—1.4 C</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6" name="TextBox 15">
            <a:extLst>
              <a:ext uri="{FF2B5EF4-FFF2-40B4-BE49-F238E27FC236}">
                <a16:creationId xmlns:a16="http://schemas.microsoft.com/office/drawing/2014/main" id="{35A36CD1-517E-4A3E-A78E-432C1C17394A}"/>
              </a:ext>
            </a:extLst>
          </p:cNvPr>
          <p:cNvSpPr txBox="1"/>
          <p:nvPr/>
        </p:nvSpPr>
        <p:spPr>
          <a:xfrm>
            <a:off x="220501" y="5036976"/>
            <a:ext cx="11146804" cy="1077218"/>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cs typeface="Times New Roman" panose="02020603050405020304" pitchFamily="18" charset="0"/>
              </a:rPr>
              <a:t>3</a:t>
            </a:r>
            <a:r>
              <a:rPr lang="zh-CN" altLang="en-US" sz="1600" dirty="0">
                <a:cs typeface="Times New Roman" panose="02020603050405020304" pitchFamily="18" charset="0"/>
              </a:rPr>
              <a:t> mm </a:t>
            </a:r>
            <a:r>
              <a:rPr lang="en-US" altLang="zh-CN" sz="1600" dirty="0">
                <a:cs typeface="Times New Roman" panose="02020603050405020304" pitchFamily="18" charset="0"/>
              </a:rPr>
              <a:t>laser </a:t>
            </a:r>
            <a:r>
              <a:rPr lang="zh-CN" altLang="en-US" sz="1600" dirty="0">
                <a:cs typeface="Times New Roman" panose="02020603050405020304" pitchFamily="18" charset="0"/>
              </a:rPr>
              <a:t>spot </a:t>
            </a:r>
            <a:r>
              <a:rPr lang="en-US" altLang="zh-CN" sz="1600" dirty="0">
                <a:cs typeface="Times New Roman" panose="02020603050405020304" pitchFamily="18" charset="0"/>
              </a:rPr>
              <a:t>for 2 and 3 mA operation</a:t>
            </a:r>
            <a:r>
              <a:rPr lang="zh-CN" altLang="en-US" sz="1600" dirty="0">
                <a:cs typeface="Times New Roman" panose="02020603050405020304" pitchFamily="18" charset="0"/>
              </a:rPr>
              <a:t>, with a </a:t>
            </a:r>
            <a:r>
              <a:rPr lang="en-US" altLang="zh-CN" sz="1600" dirty="0">
                <a:cs typeface="Times New Roman" panose="02020603050405020304" pitchFamily="18" charset="0"/>
              </a:rPr>
              <a:t>total extraction </a:t>
            </a:r>
            <a:r>
              <a:rPr lang="zh-CN" altLang="en-US" sz="1600" dirty="0">
                <a:cs typeface="Times New Roman" panose="02020603050405020304" pitchFamily="18" charset="0"/>
              </a:rPr>
              <a:t>charge of 1.</a:t>
            </a:r>
            <a:r>
              <a:rPr lang="en-US" altLang="zh-CN" sz="1600" dirty="0">
                <a:cs typeface="Times New Roman" panose="02020603050405020304" pitchFamily="18" charset="0"/>
              </a:rPr>
              <a:t>4</a:t>
            </a:r>
            <a:r>
              <a:rPr lang="zh-CN" altLang="en-US" sz="1600" dirty="0">
                <a:cs typeface="Times New Roman" panose="02020603050405020304" pitchFamily="18" charset="0"/>
              </a:rPr>
              <a:t> C </a:t>
            </a:r>
            <a:r>
              <a:rPr lang="en-US" altLang="zh-CN" sz="1600" dirty="0">
                <a:cs typeface="Times New Roman" panose="02020603050405020304" pitchFamily="18" charset="0"/>
              </a:rPr>
              <a:t>and 0.9 C, respectively.</a:t>
            </a:r>
          </a:p>
          <a:p>
            <a:pPr marL="285750" indent="-285750">
              <a:buFont typeface="Arial" panose="020B0604020202020204" pitchFamily="34" charset="0"/>
              <a:buChar char="•"/>
            </a:pPr>
            <a:endParaRPr lang="en-US" altLang="zh-CN" sz="1600" dirty="0">
              <a:cs typeface="Times New Roman" panose="02020603050405020304" pitchFamily="18" charset="0"/>
            </a:endParaRPr>
          </a:p>
          <a:p>
            <a:pPr marL="285750" indent="-285750" algn="just">
              <a:buFont typeface="Arial" panose="020B0604020202020204" pitchFamily="34" charset="0"/>
              <a:buChar char="•"/>
            </a:pPr>
            <a:r>
              <a:rPr lang="en-US" altLang="zh-CN" sz="1600" dirty="0"/>
              <a:t>A continuous wave (CW) average current of 2 to 3 mA (12 to 40 </a:t>
            </a:r>
            <a:r>
              <a:rPr lang="en-US" altLang="zh-CN" sz="1600" dirty="0" err="1"/>
              <a:t>pC</a:t>
            </a:r>
            <a:r>
              <a:rPr lang="en-US" altLang="zh-CN" sz="1600" dirty="0"/>
              <a:t> at 81.25 MHz) has also been achieved in the DC-SRF-II gun. </a:t>
            </a:r>
            <a:endParaRPr lang="en-US" sz="1600" dirty="0"/>
          </a:p>
        </p:txBody>
      </p:sp>
      <p:grpSp>
        <p:nvGrpSpPr>
          <p:cNvPr id="19" name="组合 8">
            <a:extLst>
              <a:ext uri="{FF2B5EF4-FFF2-40B4-BE49-F238E27FC236}">
                <a16:creationId xmlns:a16="http://schemas.microsoft.com/office/drawing/2014/main" id="{B9BBED15-76AC-4D3D-BB8B-31201AE303F9}"/>
              </a:ext>
            </a:extLst>
          </p:cNvPr>
          <p:cNvGrpSpPr/>
          <p:nvPr/>
        </p:nvGrpSpPr>
        <p:grpSpPr>
          <a:xfrm>
            <a:off x="5827884" y="741509"/>
            <a:ext cx="5757595" cy="4179445"/>
            <a:chOff x="5587018" y="426326"/>
            <a:chExt cx="5696635" cy="3861536"/>
          </a:xfrm>
        </p:grpSpPr>
        <p:graphicFrame>
          <p:nvGraphicFramePr>
            <p:cNvPr id="20" name="对象 18">
              <a:extLst>
                <a:ext uri="{FF2B5EF4-FFF2-40B4-BE49-F238E27FC236}">
                  <a16:creationId xmlns:a16="http://schemas.microsoft.com/office/drawing/2014/main" id="{ADE5882A-0E17-48BA-8CEE-5627F1C87723}"/>
                </a:ext>
              </a:extLst>
            </p:cNvPr>
            <p:cNvGraphicFramePr>
              <a:graphicFrameLocks noChangeAspect="1"/>
            </p:cNvGraphicFramePr>
            <p:nvPr>
              <p:extLst>
                <p:ext uri="{D42A27DB-BD31-4B8C-83A1-F6EECF244321}">
                  <p14:modId xmlns:p14="http://schemas.microsoft.com/office/powerpoint/2010/main" val="703343371"/>
                </p:ext>
              </p:extLst>
            </p:nvPr>
          </p:nvGraphicFramePr>
          <p:xfrm>
            <a:off x="5587018" y="426326"/>
            <a:ext cx="5696635" cy="3538177"/>
          </p:xfrm>
          <a:graphic>
            <a:graphicData uri="http://schemas.openxmlformats.org/presentationml/2006/ole">
              <mc:AlternateContent xmlns:mc="http://schemas.openxmlformats.org/markup-compatibility/2006">
                <mc:Choice xmlns:v="urn:schemas-microsoft-com:vml" Requires="v">
                  <p:oleObj spid="_x0000_s8337" name="Graph" r:id="rId9" imgW="9802440" imgH="7502760" progId="Origin95.Graph">
                    <p:embed/>
                  </p:oleObj>
                </mc:Choice>
                <mc:Fallback>
                  <p:oleObj name="Graph" r:id="rId9" imgW="9802440" imgH="7502760" progId="Origin95.Graph">
                    <p:embed/>
                    <p:pic>
                      <p:nvPicPr>
                        <p:cNvPr id="8" name="对象 18">
                          <a:extLst>
                            <a:ext uri="{FF2B5EF4-FFF2-40B4-BE49-F238E27FC236}">
                              <a16:creationId xmlns:a16="http://schemas.microsoft.com/office/drawing/2014/main" id="{DF7F44D8-7F36-4FB4-A1D6-889862AD7057}"/>
                            </a:ext>
                          </a:extLst>
                        </p:cNvPr>
                        <p:cNvPicPr/>
                        <p:nvPr/>
                      </p:nvPicPr>
                      <p:blipFill>
                        <a:blip r:embed="rId10"/>
                        <a:stretch>
                          <a:fillRect/>
                        </a:stretch>
                      </p:blipFill>
                      <p:spPr>
                        <a:xfrm>
                          <a:off x="5587018" y="426326"/>
                          <a:ext cx="5696635" cy="3538177"/>
                        </a:xfrm>
                        <a:prstGeom prst="rect">
                          <a:avLst/>
                        </a:prstGeom>
                      </p:spPr>
                    </p:pic>
                  </p:oleObj>
                </mc:Fallback>
              </mc:AlternateContent>
            </a:graphicData>
          </a:graphic>
        </p:graphicFrame>
        <p:sp>
          <p:nvSpPr>
            <p:cNvPr id="21" name="矩形 24">
              <a:extLst>
                <a:ext uri="{FF2B5EF4-FFF2-40B4-BE49-F238E27FC236}">
                  <a16:creationId xmlns:a16="http://schemas.microsoft.com/office/drawing/2014/main" id="{0F799D5B-BE0D-4532-958D-8B0F0A9EF8B6}"/>
                </a:ext>
              </a:extLst>
            </p:cNvPr>
            <p:cNvSpPr/>
            <p:nvPr/>
          </p:nvSpPr>
          <p:spPr>
            <a:xfrm>
              <a:off x="7404083" y="2011352"/>
              <a:ext cx="2416733" cy="344214"/>
            </a:xfrm>
            <a:prstGeom prst="rect">
              <a:avLst/>
            </a:prstGeom>
          </p:spPr>
          <p:txBody>
            <a:bodyPr wrap="none">
              <a:spAutoFit/>
            </a:bodyPr>
            <a:lstStyle/>
            <a:p>
              <a:r>
                <a:rPr lang="en-US" altLang="zh-CN" b="1" dirty="0">
                  <a:latin typeface="Times New Roman" panose="02020603050405020304" pitchFamily="18" charset="0"/>
                  <a:ea typeface="楷体" panose="02010609060101010101" pitchFamily="49" charset="-122"/>
                  <a:cs typeface="Times New Roman" panose="02020603050405020304" pitchFamily="18" charset="0"/>
                </a:rPr>
                <a:t>3mA CW</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operation</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2" name="矩形 25">
              <a:extLst>
                <a:ext uri="{FF2B5EF4-FFF2-40B4-BE49-F238E27FC236}">
                  <a16:creationId xmlns:a16="http://schemas.microsoft.com/office/drawing/2014/main" id="{9082039D-3531-49E5-98B5-5C45D331042C}"/>
                </a:ext>
              </a:extLst>
            </p:cNvPr>
            <p:cNvSpPr/>
            <p:nvPr/>
          </p:nvSpPr>
          <p:spPr>
            <a:xfrm>
              <a:off x="7681576" y="3943648"/>
              <a:ext cx="1861746" cy="344214"/>
            </a:xfrm>
            <a:prstGeom prst="rect">
              <a:avLst/>
            </a:prstGeom>
          </p:spPr>
          <p:txBody>
            <a:bodyPr wrap="none">
              <a:spAutoFit/>
            </a:bodyPr>
            <a:lstStyle/>
            <a:p>
              <a:r>
                <a:rPr lang="en-US" altLang="zh-CN" b="1" dirty="0">
                  <a:latin typeface="Times New Roman" panose="02020603050405020304" pitchFamily="18" charset="0"/>
                  <a:ea typeface="楷体" panose="02010609060101010101" pitchFamily="49" charset="-122"/>
                  <a:cs typeface="Times New Roman" panose="02020603050405020304" pitchFamily="18" charset="0"/>
                </a:rPr>
                <a:t>0913#2—0.9 C</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97500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14</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677232" y="17766"/>
            <a:ext cx="7620560" cy="580415"/>
          </a:xfrm>
          <a:prstGeom prst="rect">
            <a:avLst/>
          </a:prstGeom>
          <a:noFill/>
        </p:spPr>
        <p:txBody>
          <a:bodyPr wrap="square" rtlCol="0">
            <a:spAutoFit/>
          </a:bodyPr>
          <a:lstStyle/>
          <a:p>
            <a:pPr>
              <a:lnSpc>
                <a:spcPct val="150000"/>
              </a:lnSpc>
            </a:pPr>
            <a:r>
              <a:rPr lang="en-US" altLang="zh-CN" sz="2400" b="1" dirty="0">
                <a:solidFill>
                  <a:schemeClr val="bg1"/>
                </a:solidFill>
                <a:latin typeface="Arial" panose="020B0604020202020204" pitchFamily="34" charset="0"/>
                <a:cs typeface="Arial" panose="020B0604020202020204" pitchFamily="34" charset="0"/>
              </a:rPr>
              <a:t>1 mA beam acceleration with 2×9 cell accelerator</a:t>
            </a:r>
          </a:p>
        </p:txBody>
      </p:sp>
      <p:pic>
        <p:nvPicPr>
          <p:cNvPr id="11" name="图片 5">
            <a:extLst>
              <a:ext uri="{FF2B5EF4-FFF2-40B4-BE49-F238E27FC236}">
                <a16:creationId xmlns:a16="http://schemas.microsoft.com/office/drawing/2014/main" id="{A7072DAD-9AF0-4B6B-B54C-1262E37CB3CB}"/>
              </a:ext>
            </a:extLst>
          </p:cNvPr>
          <p:cNvPicPr/>
          <p:nvPr/>
        </p:nvPicPr>
        <p:blipFill rotWithShape="1">
          <a:blip r:embed="rId6" cstate="print">
            <a:extLst>
              <a:ext uri="{28A0092B-C50C-407E-A947-70E740481C1C}">
                <a14:useLocalDpi xmlns:a14="http://schemas.microsoft.com/office/drawing/2010/main" val="0"/>
              </a:ext>
            </a:extLst>
          </a:blip>
          <a:srcRect t="8630" b="23602"/>
          <a:stretch/>
        </p:blipFill>
        <p:spPr bwMode="auto">
          <a:xfrm>
            <a:off x="768116" y="898378"/>
            <a:ext cx="10526900" cy="1754978"/>
          </a:xfrm>
          <a:prstGeom prst="rect">
            <a:avLst/>
          </a:prstGeom>
          <a:ln>
            <a:noFill/>
          </a:ln>
          <a:extLst>
            <a:ext uri="{53640926-AAD7-44D8-BBD7-CCE9431645EC}">
              <a14:shadowObscured xmlns:a14="http://schemas.microsoft.com/office/drawing/2010/main"/>
            </a:ext>
          </a:extLst>
        </p:spPr>
      </p:pic>
      <p:sp>
        <p:nvSpPr>
          <p:cNvPr id="12" name="矩形 2">
            <a:extLst>
              <a:ext uri="{FF2B5EF4-FFF2-40B4-BE49-F238E27FC236}">
                <a16:creationId xmlns:a16="http://schemas.microsoft.com/office/drawing/2014/main" id="{95A27F32-F813-4019-83D0-ABA47E0EDB6D}"/>
              </a:ext>
            </a:extLst>
          </p:cNvPr>
          <p:cNvSpPr/>
          <p:nvPr/>
        </p:nvSpPr>
        <p:spPr>
          <a:xfrm>
            <a:off x="3229332" y="2825606"/>
            <a:ext cx="5455340" cy="369332"/>
          </a:xfrm>
          <a:prstGeom prst="rect">
            <a:avLst/>
          </a:prstGeom>
        </p:spPr>
        <p:txBody>
          <a:bodyPr wrap="none">
            <a:spAutoFit/>
          </a:bodyPr>
          <a:lstStyle/>
          <a:p>
            <a:r>
              <a:rPr lang="en-US" altLang="zh-CN" kern="100" dirty="0">
                <a:latin typeface="Times New Roman" panose="02020603050405020304" pitchFamily="18" charset="0"/>
                <a:cs typeface="Times New Roman" panose="02020603050405020304" pitchFamily="18" charset="0"/>
              </a:rPr>
              <a:t>The beam line of DC-SRF gun and 2×9 cell accelerator </a:t>
            </a:r>
            <a:endParaRPr lang="zh-CN" altLang="en-US" dirty="0"/>
          </a:p>
        </p:txBody>
      </p:sp>
      <p:pic>
        <p:nvPicPr>
          <p:cNvPr id="13" name="图片 4">
            <a:extLst>
              <a:ext uri="{FF2B5EF4-FFF2-40B4-BE49-F238E27FC236}">
                <a16:creationId xmlns:a16="http://schemas.microsoft.com/office/drawing/2014/main" id="{76DA791E-402D-48F2-89E1-D6C8FB6504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105" b="24029"/>
          <a:stretch/>
        </p:blipFill>
        <p:spPr>
          <a:xfrm>
            <a:off x="-11805" y="3346380"/>
            <a:ext cx="6482274" cy="2167251"/>
          </a:xfrm>
          <a:prstGeom prst="rect">
            <a:avLst/>
          </a:prstGeom>
        </p:spPr>
      </p:pic>
      <p:sp>
        <p:nvSpPr>
          <p:cNvPr id="14" name="矩形 8">
            <a:extLst>
              <a:ext uri="{FF2B5EF4-FFF2-40B4-BE49-F238E27FC236}">
                <a16:creationId xmlns:a16="http://schemas.microsoft.com/office/drawing/2014/main" id="{CC8B0024-8FF4-4999-B396-AEBD5E2C25B5}"/>
              </a:ext>
            </a:extLst>
          </p:cNvPr>
          <p:cNvSpPr/>
          <p:nvPr/>
        </p:nvSpPr>
        <p:spPr>
          <a:xfrm>
            <a:off x="0" y="5675458"/>
            <a:ext cx="6470469" cy="923330"/>
          </a:xfrm>
          <a:prstGeom prst="rect">
            <a:avLst/>
          </a:prstGeom>
        </p:spPr>
        <p:txBody>
          <a:bodyPr wrap="square">
            <a:spAutoFit/>
          </a:bodyPr>
          <a:lstStyle/>
          <a:p>
            <a:pPr algn="just"/>
            <a:r>
              <a:rPr lang="en-US" altLang="zh-CN" kern="100" dirty="0">
                <a:latin typeface="Times New Roman" panose="02020603050405020304" pitchFamily="18" charset="0"/>
                <a:cs typeface="Times New Roman" panose="02020603050405020304" pitchFamily="18" charset="0"/>
              </a:rPr>
              <a:t>There are solenoid, dipole, </a:t>
            </a:r>
            <a:r>
              <a:rPr lang="en-US" altLang="zh-CN" kern="100" dirty="0" err="1">
                <a:latin typeface="Times New Roman" panose="02020603050405020304" pitchFamily="18" charset="0"/>
                <a:cs typeface="Times New Roman" panose="02020603050405020304" pitchFamily="18" charset="0"/>
              </a:rPr>
              <a:t>Farady</a:t>
            </a:r>
            <a:r>
              <a:rPr lang="en-US" altLang="zh-CN" kern="100" dirty="0">
                <a:latin typeface="Times New Roman" panose="02020603050405020304" pitchFamily="18" charset="0"/>
                <a:cs typeface="Times New Roman" panose="02020603050405020304" pitchFamily="18" charset="0"/>
              </a:rPr>
              <a:t> cup, ICT, YAG, CCD, deflecting cavity in the beam line. And the energy, bunch charge, emittance and the pulse length can be measured from the beamline. </a:t>
            </a:r>
            <a:endParaRPr lang="zh-CN" altLang="en-US" dirty="0"/>
          </a:p>
        </p:txBody>
      </p:sp>
      <p:grpSp>
        <p:nvGrpSpPr>
          <p:cNvPr id="16" name="组合 6">
            <a:extLst>
              <a:ext uri="{FF2B5EF4-FFF2-40B4-BE49-F238E27FC236}">
                <a16:creationId xmlns:a16="http://schemas.microsoft.com/office/drawing/2014/main" id="{F182B9E9-5933-4162-A7C4-D898950E3C32}"/>
              </a:ext>
            </a:extLst>
          </p:cNvPr>
          <p:cNvGrpSpPr/>
          <p:nvPr/>
        </p:nvGrpSpPr>
        <p:grpSpPr>
          <a:xfrm>
            <a:off x="6548847" y="3346380"/>
            <a:ext cx="5394142" cy="3108971"/>
            <a:chOff x="7026374" y="2751286"/>
            <a:chExt cx="5394142" cy="3108971"/>
          </a:xfrm>
        </p:grpSpPr>
        <p:pic>
          <p:nvPicPr>
            <p:cNvPr id="19" name="图片 7">
              <a:extLst>
                <a:ext uri="{FF2B5EF4-FFF2-40B4-BE49-F238E27FC236}">
                  <a16:creationId xmlns:a16="http://schemas.microsoft.com/office/drawing/2014/main" id="{6980A8F7-FA34-44CC-961D-3615052B7BF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6374" y="2757173"/>
              <a:ext cx="2656113" cy="2142094"/>
            </a:xfrm>
            <a:prstGeom prst="rect">
              <a:avLst/>
            </a:prstGeom>
            <a:noFill/>
            <a:ln>
              <a:noFill/>
            </a:ln>
          </p:spPr>
        </p:pic>
        <p:pic>
          <p:nvPicPr>
            <p:cNvPr id="20" name="图片 9">
              <a:extLst>
                <a:ext uri="{FF2B5EF4-FFF2-40B4-BE49-F238E27FC236}">
                  <a16:creationId xmlns:a16="http://schemas.microsoft.com/office/drawing/2014/main" id="{2483A819-25BD-4C29-A6C7-A9FEF1A0A3E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82487" y="2751286"/>
              <a:ext cx="2738029" cy="2142094"/>
            </a:xfrm>
            <a:prstGeom prst="rect">
              <a:avLst/>
            </a:prstGeom>
            <a:noFill/>
            <a:ln>
              <a:noFill/>
            </a:ln>
          </p:spPr>
        </p:pic>
        <p:sp>
          <p:nvSpPr>
            <p:cNvPr id="21" name="矩形 10">
              <a:extLst>
                <a:ext uri="{FF2B5EF4-FFF2-40B4-BE49-F238E27FC236}">
                  <a16:creationId xmlns:a16="http://schemas.microsoft.com/office/drawing/2014/main" id="{33D599AB-477F-4DE4-8F6C-E1D5BE7E2144}"/>
                </a:ext>
              </a:extLst>
            </p:cNvPr>
            <p:cNvSpPr/>
            <p:nvPr/>
          </p:nvSpPr>
          <p:spPr>
            <a:xfrm>
              <a:off x="7564700" y="5213926"/>
              <a:ext cx="4498812" cy="646331"/>
            </a:xfrm>
            <a:prstGeom prst="rect">
              <a:avLst/>
            </a:prstGeom>
          </p:spPr>
          <p:txBody>
            <a:bodyPr wrap="square">
              <a:spAutoFit/>
            </a:bodyPr>
            <a:lstStyle/>
            <a:p>
              <a:r>
                <a:rPr lang="en-US" altLang="zh-CN" kern="100" dirty="0">
                  <a:latin typeface="Times New Roman" panose="02020603050405020304" pitchFamily="18" charset="0"/>
                  <a:ea typeface="仿宋_GB2312"/>
                  <a:cs typeface="Times New Roman" panose="02020603050405020304" pitchFamily="18" charset="0"/>
                </a:rPr>
                <a:t>The beam before(left) and after(right) the bending magnet</a:t>
              </a:r>
              <a:endParaRPr lang="zh-CN" altLang="en-US" dirty="0"/>
            </a:p>
          </p:txBody>
        </p:sp>
      </p:grpSp>
    </p:spTree>
    <p:extLst>
      <p:ext uri="{BB962C8B-B14F-4D97-AF65-F5344CB8AC3E}">
        <p14:creationId xmlns:p14="http://schemas.microsoft.com/office/powerpoint/2010/main" val="172594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15</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750356" y="81375"/>
            <a:ext cx="7620560" cy="461665"/>
          </a:xfrm>
          <a:prstGeom prst="rect">
            <a:avLst/>
          </a:prstGeom>
          <a:noFill/>
        </p:spPr>
        <p:txBody>
          <a:bodyPr wrap="square" rtlCol="0">
            <a:spAutoFit/>
          </a:bodyPr>
          <a:lstStyle/>
          <a:p>
            <a:pPr>
              <a:defRPr/>
            </a:pPr>
            <a:r>
              <a:rPr lang="en-US" altLang="zh-CN" sz="2400" b="1" dirty="0">
                <a:solidFill>
                  <a:prstClr val="white"/>
                </a:solidFill>
                <a:latin typeface="华文中宋" panose="02010600040101010101" pitchFamily="2" charset="-122"/>
                <a:ea typeface="华文中宋" panose="02010600040101010101" pitchFamily="2" charset="-122"/>
              </a:rPr>
              <a:t>Beam energy measurement</a:t>
            </a:r>
            <a:endParaRPr lang="zh-CN" altLang="en-US" sz="2400" b="1" dirty="0">
              <a:solidFill>
                <a:prstClr val="white"/>
              </a:solidFill>
              <a:latin typeface="华文中宋" panose="02010600040101010101" pitchFamily="2" charset="-122"/>
              <a:ea typeface="华文中宋" panose="02010600040101010101" pitchFamily="2" charset="-122"/>
            </a:endParaRPr>
          </a:p>
        </p:txBody>
      </p:sp>
      <p:grpSp>
        <p:nvGrpSpPr>
          <p:cNvPr id="11" name="组合 7">
            <a:extLst>
              <a:ext uri="{FF2B5EF4-FFF2-40B4-BE49-F238E27FC236}">
                <a16:creationId xmlns:a16="http://schemas.microsoft.com/office/drawing/2014/main" id="{528AE3F1-222D-4E2A-8076-53D01EF7759A}"/>
              </a:ext>
            </a:extLst>
          </p:cNvPr>
          <p:cNvGrpSpPr/>
          <p:nvPr/>
        </p:nvGrpSpPr>
        <p:grpSpPr>
          <a:xfrm>
            <a:off x="240458" y="936397"/>
            <a:ext cx="6908598" cy="3590737"/>
            <a:chOff x="536550" y="778541"/>
            <a:chExt cx="10732342" cy="5420505"/>
          </a:xfrm>
        </p:grpSpPr>
        <p:pic>
          <p:nvPicPr>
            <p:cNvPr id="12" name="图片 11">
              <a:extLst>
                <a:ext uri="{FF2B5EF4-FFF2-40B4-BE49-F238E27FC236}">
                  <a16:creationId xmlns:a16="http://schemas.microsoft.com/office/drawing/2014/main" id="{B3589CCB-7A6C-4834-B876-A552CD42EDA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36550" y="1390719"/>
              <a:ext cx="10732342" cy="4250791"/>
            </a:xfrm>
            <a:prstGeom prst="rect">
              <a:avLst/>
            </a:prstGeom>
          </p:spPr>
        </p:pic>
        <p:sp>
          <p:nvSpPr>
            <p:cNvPr id="13" name="文本框 2">
              <a:extLst>
                <a:ext uri="{FF2B5EF4-FFF2-40B4-BE49-F238E27FC236}">
                  <a16:creationId xmlns:a16="http://schemas.microsoft.com/office/drawing/2014/main" id="{F4230747-3D13-4D93-875D-21EBA7B2CA29}"/>
                </a:ext>
              </a:extLst>
            </p:cNvPr>
            <p:cNvSpPr txBox="1"/>
            <p:nvPr/>
          </p:nvSpPr>
          <p:spPr>
            <a:xfrm>
              <a:off x="2562350" y="5641510"/>
              <a:ext cx="6896958" cy="557536"/>
            </a:xfrm>
            <a:prstGeom prst="rect">
              <a:avLst/>
            </a:prstGeom>
            <a:noFill/>
          </p:spPr>
          <p:txBody>
            <a:bodyPr wrap="square" rtlCol="0">
              <a:spAutoFit/>
            </a:bodyPr>
            <a:lstStyle/>
            <a:p>
              <a:r>
                <a:rPr lang="en-US" altLang="zh-CN" dirty="0"/>
                <a:t>The</a:t>
              </a:r>
              <a:r>
                <a:rPr lang="zh-CN" altLang="en-US" dirty="0"/>
                <a:t> </a:t>
              </a:r>
              <a:r>
                <a:rPr lang="en-US" altLang="zh-CN" dirty="0"/>
                <a:t>control</a:t>
              </a:r>
              <a:r>
                <a:rPr lang="zh-CN" altLang="en-US" dirty="0"/>
                <a:t> </a:t>
              </a:r>
              <a:r>
                <a:rPr lang="en-US" altLang="zh-CN" dirty="0"/>
                <a:t>panel</a:t>
              </a:r>
              <a:r>
                <a:rPr lang="zh-CN" altLang="en-US" dirty="0"/>
                <a:t> </a:t>
              </a:r>
              <a:r>
                <a:rPr lang="en-US" altLang="zh-CN" dirty="0"/>
                <a:t>of</a:t>
              </a:r>
              <a:r>
                <a:rPr lang="zh-CN" altLang="en-US" dirty="0"/>
                <a:t> </a:t>
              </a:r>
              <a:r>
                <a:rPr lang="en-US" altLang="zh-CN" dirty="0"/>
                <a:t>the</a:t>
              </a:r>
              <a:r>
                <a:rPr lang="zh-CN" altLang="en-US" dirty="0"/>
                <a:t> </a:t>
              </a:r>
              <a:r>
                <a:rPr lang="en-US" altLang="zh-CN" dirty="0"/>
                <a:t>beam</a:t>
              </a:r>
              <a:r>
                <a:rPr lang="zh-CN" altLang="en-US" dirty="0"/>
                <a:t> </a:t>
              </a:r>
              <a:r>
                <a:rPr lang="en-US" altLang="zh-CN" dirty="0"/>
                <a:t>experiment</a:t>
              </a:r>
              <a:endParaRPr lang="zh-CN" altLang="en-US" dirty="0"/>
            </a:p>
          </p:txBody>
        </p:sp>
        <p:cxnSp>
          <p:nvCxnSpPr>
            <p:cNvPr id="14" name="直接箭头连接符 5">
              <a:extLst>
                <a:ext uri="{FF2B5EF4-FFF2-40B4-BE49-F238E27FC236}">
                  <a16:creationId xmlns:a16="http://schemas.microsoft.com/office/drawing/2014/main" id="{2F5807BB-1484-45DE-98D0-E513E64DF65E}"/>
                </a:ext>
              </a:extLst>
            </p:cNvPr>
            <p:cNvCxnSpPr/>
            <p:nvPr/>
          </p:nvCxnSpPr>
          <p:spPr>
            <a:xfrm flipH="1">
              <a:off x="1707781" y="966469"/>
              <a:ext cx="644434" cy="113199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6" name="文本框 6">
              <a:extLst>
                <a:ext uri="{FF2B5EF4-FFF2-40B4-BE49-F238E27FC236}">
                  <a16:creationId xmlns:a16="http://schemas.microsoft.com/office/drawing/2014/main" id="{7DB330A4-360B-4EE7-82DE-5D3AFE45D6F0}"/>
                </a:ext>
              </a:extLst>
            </p:cNvPr>
            <p:cNvSpPr txBox="1"/>
            <p:nvPr/>
          </p:nvSpPr>
          <p:spPr>
            <a:xfrm>
              <a:off x="2109274" y="781803"/>
              <a:ext cx="1396536" cy="369332"/>
            </a:xfrm>
            <a:prstGeom prst="rect">
              <a:avLst/>
            </a:prstGeom>
            <a:noFill/>
          </p:spPr>
          <p:txBody>
            <a:bodyPr wrap="none" rtlCol="0">
              <a:spAutoFit/>
            </a:bodyPr>
            <a:lstStyle/>
            <a:p>
              <a:pPr algn="l"/>
              <a:r>
                <a:rPr lang="en-US" altLang="zh-CN" dirty="0"/>
                <a:t>DC-SRF gun</a:t>
              </a:r>
              <a:endParaRPr lang="zh-CN" altLang="en-US" dirty="0"/>
            </a:p>
          </p:txBody>
        </p:sp>
        <p:sp>
          <p:nvSpPr>
            <p:cNvPr id="19" name="文本框 8">
              <a:extLst>
                <a:ext uri="{FF2B5EF4-FFF2-40B4-BE49-F238E27FC236}">
                  <a16:creationId xmlns:a16="http://schemas.microsoft.com/office/drawing/2014/main" id="{7D47E9E4-4697-4AA1-B6D8-9A909D652BC6}"/>
                </a:ext>
              </a:extLst>
            </p:cNvPr>
            <p:cNvSpPr txBox="1"/>
            <p:nvPr/>
          </p:nvSpPr>
          <p:spPr>
            <a:xfrm>
              <a:off x="8780655" y="778541"/>
              <a:ext cx="2108269" cy="369332"/>
            </a:xfrm>
            <a:prstGeom prst="rect">
              <a:avLst/>
            </a:prstGeom>
            <a:noFill/>
          </p:spPr>
          <p:txBody>
            <a:bodyPr wrap="none" rtlCol="0">
              <a:spAutoFit/>
            </a:bodyPr>
            <a:lstStyle/>
            <a:p>
              <a:r>
                <a:rPr lang="en-US" altLang="zh-CN" dirty="0"/>
                <a:t>2×9 cell accelerator</a:t>
              </a:r>
              <a:endParaRPr lang="zh-CN" altLang="en-US" dirty="0"/>
            </a:p>
          </p:txBody>
        </p:sp>
      </p:grpSp>
      <p:pic>
        <p:nvPicPr>
          <p:cNvPr id="20" name="图片 10">
            <a:extLst>
              <a:ext uri="{FF2B5EF4-FFF2-40B4-BE49-F238E27FC236}">
                <a16:creationId xmlns:a16="http://schemas.microsoft.com/office/drawing/2014/main" id="{0BC0CB6F-9905-45FC-8101-296584FC067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2998" y="684897"/>
            <a:ext cx="4057198" cy="3092938"/>
          </a:xfrm>
          <a:prstGeom prst="rect">
            <a:avLst/>
          </a:prstGeom>
          <a:noFill/>
          <a:ln>
            <a:noFill/>
          </a:ln>
        </p:spPr>
      </p:pic>
      <p:pic>
        <p:nvPicPr>
          <p:cNvPr id="21" name="图片 12">
            <a:extLst>
              <a:ext uri="{FF2B5EF4-FFF2-40B4-BE49-F238E27FC236}">
                <a16:creationId xmlns:a16="http://schemas.microsoft.com/office/drawing/2014/main" id="{394E8C78-5A1B-4EEE-8454-2C730C08852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2998" y="3803680"/>
            <a:ext cx="4048544" cy="2753874"/>
          </a:xfrm>
          <a:prstGeom prst="rect">
            <a:avLst/>
          </a:prstGeom>
          <a:noFill/>
          <a:ln>
            <a:noFill/>
          </a:ln>
        </p:spPr>
      </p:pic>
      <p:sp>
        <p:nvSpPr>
          <p:cNvPr id="22" name="矩形 13">
            <a:extLst>
              <a:ext uri="{FF2B5EF4-FFF2-40B4-BE49-F238E27FC236}">
                <a16:creationId xmlns:a16="http://schemas.microsoft.com/office/drawing/2014/main" id="{7637E01A-ED6F-40EB-B736-09413B783897}"/>
              </a:ext>
            </a:extLst>
          </p:cNvPr>
          <p:cNvSpPr/>
          <p:nvPr/>
        </p:nvSpPr>
        <p:spPr>
          <a:xfrm>
            <a:off x="140309" y="4603798"/>
            <a:ext cx="7662572" cy="2062103"/>
          </a:xfrm>
          <a:prstGeom prst="rect">
            <a:avLst/>
          </a:prstGeom>
        </p:spPr>
        <p:txBody>
          <a:bodyPr wrap="square">
            <a:spAutoFit/>
          </a:bodyPr>
          <a:lstStyle/>
          <a:p>
            <a:r>
              <a:rPr lang="en-US" altLang="zh-CN" sz="1600" kern="100" dirty="0">
                <a:cs typeface="Times New Roman" panose="02020603050405020304" pitchFamily="18" charset="0"/>
              </a:rPr>
              <a:t>Duty Factor Measurement</a:t>
            </a:r>
          </a:p>
          <a:p>
            <a:endParaRPr lang="en-US" altLang="zh-CN" sz="1600" kern="100" dirty="0">
              <a:cs typeface="Times New Roman" panose="02020603050405020304" pitchFamily="18" charset="0"/>
            </a:endParaRPr>
          </a:p>
          <a:p>
            <a:r>
              <a:rPr lang="en-US" altLang="zh-CN" sz="1600" kern="100" dirty="0">
                <a:cs typeface="Times New Roman" panose="02020603050405020304" pitchFamily="18" charset="0"/>
              </a:rPr>
              <a:t>The bunch repetition rate is set at 10 Hz, with a macro-pulse duration of 10 </a:t>
            </a:r>
            <a:r>
              <a:rPr lang="en-US" altLang="zh-CN" sz="1600" kern="100" dirty="0" err="1">
                <a:cs typeface="Times New Roman" panose="02020603050405020304" pitchFamily="18" charset="0"/>
              </a:rPr>
              <a:t>ms</a:t>
            </a:r>
            <a:r>
              <a:rPr lang="en-US" altLang="zh-CN" sz="1600" kern="100" dirty="0">
                <a:cs typeface="Times New Roman" panose="02020603050405020304" pitchFamily="18" charset="0"/>
              </a:rPr>
              <a:t>, and a duty factor of 10%. </a:t>
            </a:r>
          </a:p>
          <a:p>
            <a:endParaRPr lang="en-US" altLang="zh-CN" sz="1600" kern="100" dirty="0">
              <a:cs typeface="Times New Roman" panose="02020603050405020304" pitchFamily="18" charset="0"/>
            </a:endParaRPr>
          </a:p>
          <a:p>
            <a:r>
              <a:rPr lang="en-US" altLang="zh-CN" sz="1600" kern="100" dirty="0">
                <a:cs typeface="Times New Roman" panose="02020603050405020304" pitchFamily="18" charset="0"/>
              </a:rPr>
              <a:t>Final test results indicate a beam energy of approximately 10.61 MeV, a duty factor of 10%, and an average current of 1 mA (limited by the amplifier's power) in the </a:t>
            </a:r>
            <a:r>
              <a:rPr lang="en-US" altLang="zh-CN" sz="1600" kern="100" dirty="0" err="1">
                <a:cs typeface="Times New Roman" panose="02020603050405020304" pitchFamily="18" charset="0"/>
              </a:rPr>
              <a:t>macropulse</a:t>
            </a:r>
            <a:r>
              <a:rPr lang="en-US" altLang="zh-CN" sz="1600" kern="100" dirty="0">
                <a:cs typeface="Times New Roman" panose="02020603050405020304" pitchFamily="18" charset="0"/>
              </a:rPr>
              <a:t> after the 2×9 cell accelerator. </a:t>
            </a:r>
            <a:endParaRPr lang="zh-CN" altLang="en-US" dirty="0"/>
          </a:p>
        </p:txBody>
      </p:sp>
      <p:grpSp>
        <p:nvGrpSpPr>
          <p:cNvPr id="23" name="Group 22">
            <a:extLst>
              <a:ext uri="{FF2B5EF4-FFF2-40B4-BE49-F238E27FC236}">
                <a16:creationId xmlns:a16="http://schemas.microsoft.com/office/drawing/2014/main" id="{751BD830-A2B9-4943-88BC-F2BD810D315D}"/>
              </a:ext>
            </a:extLst>
          </p:cNvPr>
          <p:cNvGrpSpPr/>
          <p:nvPr/>
        </p:nvGrpSpPr>
        <p:grpSpPr>
          <a:xfrm>
            <a:off x="7902998" y="549806"/>
            <a:ext cx="4057198" cy="5872657"/>
            <a:chOff x="7902998" y="693209"/>
            <a:chExt cx="4057198" cy="5872657"/>
          </a:xfrm>
        </p:grpSpPr>
        <p:pic>
          <p:nvPicPr>
            <p:cNvPr id="24" name="图片 10">
              <a:extLst>
                <a:ext uri="{FF2B5EF4-FFF2-40B4-BE49-F238E27FC236}">
                  <a16:creationId xmlns:a16="http://schemas.microsoft.com/office/drawing/2014/main" id="{0868BCF7-2EE9-4CDD-A610-AAC5C42860B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2998" y="693209"/>
              <a:ext cx="4057198" cy="3092938"/>
            </a:xfrm>
            <a:prstGeom prst="rect">
              <a:avLst/>
            </a:prstGeom>
            <a:noFill/>
            <a:ln>
              <a:noFill/>
            </a:ln>
          </p:spPr>
        </p:pic>
        <p:pic>
          <p:nvPicPr>
            <p:cNvPr id="25" name="图片 12">
              <a:extLst>
                <a:ext uri="{FF2B5EF4-FFF2-40B4-BE49-F238E27FC236}">
                  <a16:creationId xmlns:a16="http://schemas.microsoft.com/office/drawing/2014/main" id="{972D7EA5-14C6-43AF-AA7E-03E7A9A18DD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2998" y="3811992"/>
              <a:ext cx="4048544" cy="2753874"/>
            </a:xfrm>
            <a:prstGeom prst="rect">
              <a:avLst/>
            </a:prstGeom>
            <a:noFill/>
            <a:ln>
              <a:noFill/>
            </a:ln>
          </p:spPr>
        </p:pic>
      </p:grpSp>
    </p:spTree>
    <p:extLst>
      <p:ext uri="{BB962C8B-B14F-4D97-AF65-F5344CB8AC3E}">
        <p14:creationId xmlns:p14="http://schemas.microsoft.com/office/powerpoint/2010/main" val="969028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16</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783809" y="118491"/>
            <a:ext cx="7620560" cy="369332"/>
          </a:xfrm>
          <a:prstGeom prst="rect">
            <a:avLst/>
          </a:prstGeom>
          <a:noFill/>
        </p:spPr>
        <p:txBody>
          <a:bodyPr wrap="square" rtlCol="0">
            <a:spAutoFit/>
          </a:bodyPr>
          <a:lstStyle/>
          <a:p>
            <a:pPr>
              <a:defRPr/>
            </a:pPr>
            <a:r>
              <a:rPr lang="en-US" altLang="zh-CN" b="1" dirty="0">
                <a:solidFill>
                  <a:prstClr val="white"/>
                </a:solidFill>
                <a:latin typeface="华文中宋" panose="02010600040101010101" pitchFamily="2" charset="-122"/>
                <a:ea typeface="华文中宋" panose="02010600040101010101" pitchFamily="2" charset="-122"/>
              </a:rPr>
              <a:t>The challenge of the photocathode in </a:t>
            </a:r>
            <a:r>
              <a:rPr lang="en-US" altLang="zh-CN" b="1">
                <a:solidFill>
                  <a:prstClr val="white"/>
                </a:solidFill>
                <a:latin typeface="华文中宋" panose="02010600040101010101" pitchFamily="2" charset="-122"/>
                <a:ea typeface="华文中宋" panose="02010600040101010101" pitchFamily="2" charset="-122"/>
              </a:rPr>
              <a:t>cryogenic environment </a:t>
            </a:r>
            <a:endParaRPr lang="en-US" altLang="zh-CN" b="1" dirty="0">
              <a:solidFill>
                <a:prstClr val="white"/>
              </a:solidFill>
              <a:latin typeface="华文中宋" panose="02010600040101010101" pitchFamily="2" charset="-122"/>
              <a:ea typeface="华文中宋" panose="02010600040101010101" pitchFamily="2" charset="-122"/>
            </a:endParaRPr>
          </a:p>
        </p:txBody>
      </p:sp>
      <p:sp>
        <p:nvSpPr>
          <p:cNvPr id="13" name="文本框 2">
            <a:extLst>
              <a:ext uri="{FF2B5EF4-FFF2-40B4-BE49-F238E27FC236}">
                <a16:creationId xmlns:a16="http://schemas.microsoft.com/office/drawing/2014/main" id="{67B2AD9C-04A3-4E81-B327-5DBB66A2F966}"/>
              </a:ext>
            </a:extLst>
          </p:cNvPr>
          <p:cNvSpPr txBox="1"/>
          <p:nvPr/>
        </p:nvSpPr>
        <p:spPr>
          <a:xfrm>
            <a:off x="327837" y="972432"/>
            <a:ext cx="11079125" cy="5016758"/>
          </a:xfrm>
          <a:prstGeom prst="rect">
            <a:avLst/>
          </a:prstGeom>
          <a:noFill/>
        </p:spPr>
        <p:txBody>
          <a:bodyPr wrap="square" rtlCol="0">
            <a:spAutoFit/>
          </a:bodyPr>
          <a:lstStyle/>
          <a:p>
            <a:pPr algn="just"/>
            <a:r>
              <a:rPr lang="en-US" altLang="zh-CN" sz="2000" dirty="0">
                <a:solidFill>
                  <a:srgbClr val="9B0000"/>
                </a:solidFill>
                <a:latin typeface="Times New Roman"/>
                <a:ea typeface="宋体" panose="02010600030101010101" pitchFamily="2" charset="-122"/>
              </a:rPr>
              <a:t>How can the </a:t>
            </a:r>
            <a:r>
              <a:rPr lang="en-US" altLang="zh-CN" sz="2000" dirty="0" err="1">
                <a:solidFill>
                  <a:srgbClr val="9B0000"/>
                </a:solidFill>
                <a:latin typeface="Times New Roman"/>
                <a:ea typeface="宋体" panose="02010600030101010101" pitchFamily="2" charset="-122"/>
              </a:rPr>
              <a:t>bialkali</a:t>
            </a:r>
            <a:r>
              <a:rPr lang="en-US" altLang="zh-CN" sz="2000" dirty="0">
                <a:solidFill>
                  <a:srgbClr val="9B0000"/>
                </a:solidFill>
                <a:latin typeface="Times New Roman"/>
                <a:ea typeface="宋体" panose="02010600030101010101" pitchFamily="2" charset="-122"/>
              </a:rPr>
              <a:t> photocathode be utilized for high current/CW applications in a cryogenic environment(SRF gun)?</a:t>
            </a:r>
            <a:endParaRPr lang="en-US" altLang="zh-CN" sz="2000" dirty="0">
              <a:solidFill>
                <a:prstClr val="black"/>
              </a:solidFill>
              <a:latin typeface="Times New Roman"/>
              <a:ea typeface="宋体" panose="02010600030101010101" pitchFamily="2" charset="-122"/>
            </a:endParaRPr>
          </a:p>
          <a:p>
            <a:pPr algn="just"/>
            <a:endParaRPr lang="en-US" altLang="zh-CN" sz="2000" dirty="0">
              <a:solidFill>
                <a:prstClr val="black"/>
              </a:solidFill>
              <a:latin typeface="Times New Roman"/>
              <a:ea typeface="宋体" panose="02010600030101010101" pitchFamily="2" charset="-122"/>
            </a:endParaRPr>
          </a:p>
          <a:p>
            <a:pPr algn="just"/>
            <a:r>
              <a:rPr lang="en-US" altLang="zh-CN" sz="2000" dirty="0">
                <a:solidFill>
                  <a:prstClr val="black"/>
                </a:solidFill>
                <a:latin typeface="Times New Roman"/>
                <a:ea typeface="宋体" panose="02010600030101010101" pitchFamily="2" charset="-122"/>
              </a:rPr>
              <a:t>The QE of the </a:t>
            </a:r>
            <a:r>
              <a:rPr lang="en-US" altLang="zh-CN" sz="2000" dirty="0" err="1">
                <a:solidFill>
                  <a:srgbClr val="C00000"/>
                </a:solidFill>
                <a:latin typeface="Times New Roman"/>
                <a:ea typeface="宋体" panose="02010600030101010101" pitchFamily="2" charset="-122"/>
              </a:rPr>
              <a:t>bialkali</a:t>
            </a:r>
            <a:r>
              <a:rPr lang="en-US" altLang="zh-CN" sz="2000" dirty="0">
                <a:solidFill>
                  <a:srgbClr val="C00000"/>
                </a:solidFill>
                <a:latin typeface="Times New Roman"/>
                <a:ea typeface="宋体" panose="02010600030101010101" pitchFamily="2" charset="-122"/>
              </a:rPr>
              <a:t> photocathode </a:t>
            </a:r>
            <a:r>
              <a:rPr lang="en-US" altLang="zh-CN" sz="2000" dirty="0">
                <a:solidFill>
                  <a:prstClr val="black"/>
                </a:solidFill>
                <a:latin typeface="Times New Roman"/>
                <a:ea typeface="宋体" panose="02010600030101010101" pitchFamily="2" charset="-122"/>
              </a:rPr>
              <a:t>should be maintained at a stable level. Previous investigations have shown that changes in the QE of the </a:t>
            </a:r>
            <a:r>
              <a:rPr lang="en-US" altLang="zh-CN" sz="2000" dirty="0" err="1">
                <a:solidFill>
                  <a:prstClr val="black"/>
                </a:solidFill>
                <a:latin typeface="Times New Roman"/>
                <a:ea typeface="宋体" panose="02010600030101010101" pitchFamily="2" charset="-122"/>
              </a:rPr>
              <a:t>bialkali</a:t>
            </a:r>
            <a:r>
              <a:rPr lang="en-US" altLang="zh-CN" sz="2000" dirty="0">
                <a:solidFill>
                  <a:prstClr val="black"/>
                </a:solidFill>
                <a:latin typeface="Times New Roman"/>
                <a:ea typeface="宋体" panose="02010600030101010101" pitchFamily="2" charset="-122"/>
              </a:rPr>
              <a:t> photocathode are significantly affected by temperature variations. This is only observed for </a:t>
            </a:r>
            <a:r>
              <a:rPr lang="en-US" altLang="zh-CN" sz="2000" dirty="0" err="1">
                <a:solidFill>
                  <a:prstClr val="black"/>
                </a:solidFill>
                <a:latin typeface="Times New Roman"/>
                <a:ea typeface="宋体" panose="02010600030101010101" pitchFamily="2" charset="-122"/>
              </a:rPr>
              <a:t>bialikali</a:t>
            </a:r>
            <a:r>
              <a:rPr lang="en-US" altLang="zh-CN" sz="2000" dirty="0">
                <a:solidFill>
                  <a:prstClr val="black"/>
                </a:solidFill>
                <a:latin typeface="Times New Roman"/>
                <a:ea typeface="宋体" panose="02010600030101010101" pitchFamily="2" charset="-122"/>
              </a:rPr>
              <a:t> photocathode, not observed for Cs</a:t>
            </a:r>
            <a:r>
              <a:rPr lang="en-US" altLang="zh-CN" sz="2000" baseline="-25000" dirty="0">
                <a:solidFill>
                  <a:prstClr val="black"/>
                </a:solidFill>
                <a:latin typeface="Times New Roman"/>
                <a:ea typeface="宋体" panose="02010600030101010101" pitchFamily="2" charset="-122"/>
              </a:rPr>
              <a:t>2</a:t>
            </a:r>
            <a:r>
              <a:rPr lang="en-US" altLang="zh-CN" sz="2000" dirty="0">
                <a:solidFill>
                  <a:prstClr val="black"/>
                </a:solidFill>
                <a:latin typeface="Times New Roman"/>
                <a:ea typeface="宋体" panose="02010600030101010101" pitchFamily="2" charset="-122"/>
              </a:rPr>
              <a:t>Te photocathode at cryogenic temperature, such as </a:t>
            </a:r>
            <a:r>
              <a:rPr lang="en-US" altLang="zh-CN" sz="2000" dirty="0">
                <a:solidFill>
                  <a:srgbClr val="C00000"/>
                </a:solidFill>
                <a:latin typeface="Times New Roman"/>
                <a:ea typeface="宋体" panose="02010600030101010101" pitchFamily="2" charset="-122"/>
              </a:rPr>
              <a:t>Cs</a:t>
            </a:r>
            <a:r>
              <a:rPr lang="en-US" altLang="zh-CN" sz="2000" baseline="-25000" dirty="0">
                <a:solidFill>
                  <a:srgbClr val="C00000"/>
                </a:solidFill>
                <a:latin typeface="Times New Roman"/>
                <a:ea typeface="宋体" panose="02010600030101010101" pitchFamily="2" charset="-122"/>
              </a:rPr>
              <a:t>2</a:t>
            </a:r>
            <a:r>
              <a:rPr lang="en-US" altLang="zh-CN" sz="2000" dirty="0">
                <a:solidFill>
                  <a:srgbClr val="C00000"/>
                </a:solidFill>
                <a:latin typeface="Times New Roman"/>
                <a:ea typeface="宋体" panose="02010600030101010101" pitchFamily="2" charset="-122"/>
              </a:rPr>
              <a:t>Te in SRF gun at HZDR, and Cs</a:t>
            </a:r>
            <a:r>
              <a:rPr lang="en-US" altLang="zh-CN" sz="2000" baseline="-25000" dirty="0">
                <a:solidFill>
                  <a:srgbClr val="C00000"/>
                </a:solidFill>
                <a:latin typeface="Times New Roman"/>
                <a:ea typeface="宋体" panose="02010600030101010101" pitchFamily="2" charset="-122"/>
              </a:rPr>
              <a:t>2</a:t>
            </a:r>
            <a:r>
              <a:rPr lang="en-US" altLang="zh-CN" sz="2000" dirty="0">
                <a:solidFill>
                  <a:srgbClr val="C00000"/>
                </a:solidFill>
                <a:latin typeface="Times New Roman"/>
                <a:ea typeface="宋体" panose="02010600030101010101" pitchFamily="2" charset="-122"/>
              </a:rPr>
              <a:t>Te in DC-SRF-I gun at PKU</a:t>
            </a:r>
            <a:r>
              <a:rPr lang="en-US" altLang="zh-CN" sz="2000" dirty="0">
                <a:solidFill>
                  <a:prstClr val="black"/>
                </a:solidFill>
                <a:latin typeface="Times New Roman"/>
                <a:ea typeface="宋体" panose="02010600030101010101" pitchFamily="2" charset="-122"/>
              </a:rPr>
              <a:t>. </a:t>
            </a:r>
          </a:p>
          <a:p>
            <a:pPr algn="just"/>
            <a:endParaRPr lang="en-US" altLang="zh-CN" sz="2000" dirty="0">
              <a:solidFill>
                <a:prstClr val="black"/>
              </a:solidFill>
              <a:latin typeface="Times New Roman"/>
              <a:ea typeface="宋体" panose="02010600030101010101" pitchFamily="2" charset="-122"/>
            </a:endParaRPr>
          </a:p>
          <a:p>
            <a:pPr algn="just"/>
            <a:r>
              <a:rPr lang="en-US" altLang="zh-CN" sz="2000" dirty="0">
                <a:solidFill>
                  <a:prstClr val="black"/>
                </a:solidFill>
                <a:latin typeface="Times New Roman"/>
                <a:ea typeface="宋体" panose="02010600030101010101" pitchFamily="2" charset="-122"/>
              </a:rPr>
              <a:t>The bunch charge is changed during the operation, which is not good for the XFEL and other application. So the control loop of the laser is important to keep the bunch charge and the average current stable.</a:t>
            </a:r>
          </a:p>
          <a:p>
            <a:pPr algn="just"/>
            <a:endParaRPr lang="en-US" altLang="zh-CN" sz="2000" dirty="0">
              <a:solidFill>
                <a:prstClr val="black"/>
              </a:solidFill>
              <a:latin typeface="Times New Roman"/>
              <a:ea typeface="宋体" panose="02010600030101010101" pitchFamily="2" charset="-122"/>
            </a:endParaRPr>
          </a:p>
          <a:p>
            <a:pPr algn="just"/>
            <a:r>
              <a:rPr lang="en-US" altLang="zh-CN" sz="2000" dirty="0">
                <a:solidFill>
                  <a:srgbClr val="9B0000"/>
                </a:solidFill>
                <a:latin typeface="Times New Roman"/>
                <a:ea typeface="宋体" panose="02010600030101010101" pitchFamily="2" charset="-122"/>
              </a:rPr>
              <a:t>Other ways to keep the QE of the </a:t>
            </a:r>
            <a:r>
              <a:rPr lang="en-US" altLang="zh-CN" sz="2000" dirty="0" err="1">
                <a:solidFill>
                  <a:srgbClr val="9B0000"/>
                </a:solidFill>
                <a:latin typeface="Times New Roman"/>
                <a:ea typeface="宋体" panose="02010600030101010101" pitchFamily="2" charset="-122"/>
              </a:rPr>
              <a:t>bialkali</a:t>
            </a:r>
            <a:r>
              <a:rPr lang="en-US" altLang="zh-CN" sz="2000" dirty="0">
                <a:solidFill>
                  <a:srgbClr val="9B0000"/>
                </a:solidFill>
                <a:latin typeface="Times New Roman"/>
                <a:ea typeface="宋体" panose="02010600030101010101" pitchFamily="2" charset="-122"/>
              </a:rPr>
              <a:t> photocathode stable at cryogenic temperature?</a:t>
            </a:r>
          </a:p>
          <a:p>
            <a:pPr algn="just"/>
            <a:endParaRPr lang="en-US" altLang="zh-CN" sz="2000" dirty="0">
              <a:solidFill>
                <a:prstClr val="black"/>
              </a:solidFill>
              <a:latin typeface="Times New Roman"/>
              <a:ea typeface="宋体" panose="02010600030101010101" pitchFamily="2" charset="-122"/>
            </a:endParaRPr>
          </a:p>
          <a:p>
            <a:pPr algn="just"/>
            <a:r>
              <a:rPr lang="en-US" altLang="zh-CN" sz="2000" dirty="0">
                <a:solidFill>
                  <a:prstClr val="black"/>
                </a:solidFill>
                <a:latin typeface="Times New Roman"/>
                <a:ea typeface="宋体" panose="02010600030101010101" pitchFamily="2" charset="-122"/>
              </a:rPr>
              <a:t>For high current application, it is better to keep the temperature of the </a:t>
            </a:r>
            <a:r>
              <a:rPr lang="en-US" altLang="zh-CN" sz="2000" dirty="0" err="1">
                <a:solidFill>
                  <a:prstClr val="black"/>
                </a:solidFill>
                <a:latin typeface="Times New Roman"/>
                <a:ea typeface="宋体" panose="02010600030101010101" pitchFamily="2" charset="-122"/>
              </a:rPr>
              <a:t>bialkali</a:t>
            </a:r>
            <a:r>
              <a:rPr lang="en-US" altLang="zh-CN" sz="2000" dirty="0">
                <a:solidFill>
                  <a:prstClr val="black"/>
                </a:solidFill>
                <a:latin typeface="Times New Roman"/>
                <a:ea typeface="宋体" panose="02010600030101010101" pitchFamily="2" charset="-122"/>
              </a:rPr>
              <a:t> photocathode at RT more than cryogenic temperature. For example, with flowing water(</a:t>
            </a:r>
            <a:r>
              <a:rPr lang="en-US" altLang="zh-CN" sz="2000" dirty="0" err="1">
                <a:solidFill>
                  <a:srgbClr val="9B0000"/>
                </a:solidFill>
                <a:latin typeface="Times New Roman"/>
                <a:ea typeface="宋体" panose="02010600030101010101" pitchFamily="2" charset="-122"/>
              </a:rPr>
              <a:t>bialkali</a:t>
            </a:r>
            <a:r>
              <a:rPr lang="en-US" altLang="zh-CN" sz="2000" dirty="0">
                <a:solidFill>
                  <a:srgbClr val="9B0000"/>
                </a:solidFill>
                <a:latin typeface="Times New Roman"/>
                <a:ea typeface="宋体" panose="02010600030101010101" pitchFamily="2" charset="-122"/>
              </a:rPr>
              <a:t> photocathode in 112 MHz QWR SRF gun at BNL</a:t>
            </a:r>
            <a:r>
              <a:rPr lang="en-US" altLang="zh-CN" sz="2000" dirty="0">
                <a:solidFill>
                  <a:prstClr val="black"/>
                </a:solidFill>
                <a:latin typeface="Times New Roman"/>
                <a:ea typeface="宋体" panose="02010600030101010101" pitchFamily="2" charset="-122"/>
              </a:rPr>
              <a:t>) or back illuminating heating laser. </a:t>
            </a:r>
          </a:p>
        </p:txBody>
      </p:sp>
    </p:spTree>
    <p:extLst>
      <p:ext uri="{BB962C8B-B14F-4D97-AF65-F5344CB8AC3E}">
        <p14:creationId xmlns:p14="http://schemas.microsoft.com/office/powerpoint/2010/main" val="64396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38015" y="0"/>
            <a:ext cx="8254365" cy="6858000"/>
          </a:xfrm>
          <a:custGeom>
            <a:avLst/>
            <a:gdLst/>
            <a:ahLst/>
            <a:cxnLst/>
            <a:rect l="l" t="t" r="r" b="b"/>
            <a:pathLst>
              <a:path w="8254365" h="6858000">
                <a:moveTo>
                  <a:pt x="8253984" y="6857998"/>
                </a:moveTo>
                <a:lnTo>
                  <a:pt x="8253984" y="0"/>
                </a:lnTo>
                <a:lnTo>
                  <a:pt x="0" y="0"/>
                </a:lnTo>
                <a:lnTo>
                  <a:pt x="0" y="6857998"/>
                </a:lnTo>
                <a:lnTo>
                  <a:pt x="8253984" y="6857998"/>
                </a:lnTo>
                <a:close/>
              </a:path>
            </a:pathLst>
          </a:custGeom>
          <a:solidFill>
            <a:srgbClr val="9B0000"/>
          </a:solidFill>
        </p:spPr>
        <p:txBody>
          <a:bodyPr wrap="square" lIns="0" tIns="0" rIns="0" bIns="0" rtlCol="0"/>
          <a:lstStyle/>
          <a:p>
            <a:endParaRPr dirty="0">
              <a:solidFill>
                <a:srgbClr val="8B0012"/>
              </a:solidFill>
            </a:endParaRPr>
          </a:p>
        </p:txBody>
      </p:sp>
      <p:grpSp>
        <p:nvGrpSpPr>
          <p:cNvPr id="3" name="object 3"/>
          <p:cNvGrpSpPr/>
          <p:nvPr/>
        </p:nvGrpSpPr>
        <p:grpSpPr>
          <a:xfrm>
            <a:off x="3921252" y="761"/>
            <a:ext cx="148590" cy="6858000"/>
            <a:chOff x="3921252" y="761"/>
            <a:chExt cx="148590" cy="6858000"/>
          </a:xfrm>
        </p:grpSpPr>
        <p:sp>
          <p:nvSpPr>
            <p:cNvPr id="4" name="object 4"/>
            <p:cNvSpPr/>
            <p:nvPr/>
          </p:nvSpPr>
          <p:spPr>
            <a:xfrm>
              <a:off x="3941826" y="761"/>
              <a:ext cx="0" cy="6858000"/>
            </a:xfrm>
            <a:custGeom>
              <a:avLst/>
              <a:gdLst/>
              <a:ahLst/>
              <a:cxnLst/>
              <a:rect l="l" t="t" r="r" b="b"/>
              <a:pathLst>
                <a:path h="6858000">
                  <a:moveTo>
                    <a:pt x="0" y="0"/>
                  </a:moveTo>
                  <a:lnTo>
                    <a:pt x="0" y="6857999"/>
                  </a:lnTo>
                </a:path>
              </a:pathLst>
            </a:custGeom>
            <a:ln w="38100">
              <a:solidFill>
                <a:srgbClr val="9B000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3933190" y="3361690"/>
              <a:ext cx="136144" cy="154432"/>
            </a:xfrm>
            <a:prstGeom prst="rect">
              <a:avLst/>
            </a:prstGeom>
          </p:spPr>
        </p:pic>
        <p:sp>
          <p:nvSpPr>
            <p:cNvPr id="6" name="object 6"/>
            <p:cNvSpPr/>
            <p:nvPr/>
          </p:nvSpPr>
          <p:spPr>
            <a:xfrm>
              <a:off x="3940302" y="2797301"/>
              <a:ext cx="0" cy="1264285"/>
            </a:xfrm>
            <a:custGeom>
              <a:avLst/>
              <a:gdLst/>
              <a:ahLst/>
              <a:cxnLst/>
              <a:rect l="l" t="t" r="r" b="b"/>
              <a:pathLst>
                <a:path h="1264285">
                  <a:moveTo>
                    <a:pt x="0" y="0"/>
                  </a:moveTo>
                  <a:lnTo>
                    <a:pt x="0" y="1264031"/>
                  </a:lnTo>
                </a:path>
              </a:pathLst>
            </a:custGeom>
            <a:ln w="38100">
              <a:solidFill>
                <a:srgbClr val="F1A900"/>
              </a:solidFill>
            </a:ln>
          </p:spPr>
          <p:txBody>
            <a:bodyPr wrap="square" lIns="0" tIns="0" rIns="0" bIns="0" rtlCol="0"/>
            <a:lstStyle/>
            <a:p>
              <a:endParaRPr dirty="0"/>
            </a:p>
          </p:txBody>
        </p:sp>
      </p:grpSp>
      <p:sp>
        <p:nvSpPr>
          <p:cNvPr id="7" name="object 7"/>
          <p:cNvSpPr txBox="1"/>
          <p:nvPr/>
        </p:nvSpPr>
        <p:spPr>
          <a:xfrm>
            <a:off x="740242" y="3117808"/>
            <a:ext cx="2449909" cy="411844"/>
          </a:xfrm>
          <a:prstGeom prst="rect">
            <a:avLst/>
          </a:prstGeom>
        </p:spPr>
        <p:txBody>
          <a:bodyPr vert="horz" wrap="square" lIns="0" tIns="12700" rIns="0" bIns="0" rtlCol="0">
            <a:spAutoFit/>
          </a:bodyPr>
          <a:lstStyle/>
          <a:p>
            <a:pPr marL="129539" algn="dist">
              <a:lnSpc>
                <a:spcPts val="2630"/>
              </a:lnSpc>
            </a:pPr>
            <a:r>
              <a:rPr lang="en-US" sz="4400" b="1" spc="-10" dirty="0">
                <a:solidFill>
                  <a:srgbClr val="9B0000"/>
                </a:solidFill>
                <a:latin typeface="XITS" panose="02000503000000000000" pitchFamily="50" charset="0"/>
                <a:ea typeface="XITS" panose="02000503000000000000" pitchFamily="50" charset="0"/>
                <a:cs typeface="Times New Roman" panose="02020603050405020304" pitchFamily="18" charset="0"/>
              </a:rPr>
              <a:t>Outline</a:t>
            </a:r>
            <a:endParaRPr sz="4400" b="1" dirty="0">
              <a:solidFill>
                <a:srgbClr val="9B0000"/>
              </a:solidFill>
              <a:latin typeface="XITS" panose="02000503000000000000" pitchFamily="50" charset="0"/>
              <a:ea typeface="XITS" panose="02000503000000000000" pitchFamily="50" charset="0"/>
              <a:cs typeface="Times New Roman" panose="02020603050405020304" pitchFamily="18" charset="0"/>
            </a:endParaRPr>
          </a:p>
        </p:txBody>
      </p:sp>
      <p:sp>
        <p:nvSpPr>
          <p:cNvPr id="8" name="object 8"/>
          <p:cNvSpPr/>
          <p:nvPr/>
        </p:nvSpPr>
        <p:spPr>
          <a:xfrm>
            <a:off x="1112519" y="4072128"/>
            <a:ext cx="1727200" cy="0"/>
          </a:xfrm>
          <a:custGeom>
            <a:avLst/>
            <a:gdLst/>
            <a:ahLst/>
            <a:cxnLst/>
            <a:rect l="l" t="t" r="r" b="b"/>
            <a:pathLst>
              <a:path w="1727200">
                <a:moveTo>
                  <a:pt x="0" y="0"/>
                </a:moveTo>
                <a:lnTo>
                  <a:pt x="1727073" y="0"/>
                </a:lnTo>
              </a:path>
            </a:pathLst>
          </a:custGeom>
          <a:ln w="12700">
            <a:solidFill>
              <a:srgbClr val="9B0000"/>
            </a:solidFill>
          </a:ln>
        </p:spPr>
        <p:txBody>
          <a:bodyPr wrap="square" lIns="0" tIns="0" rIns="0" bIns="0" rtlCol="0"/>
          <a:lstStyle/>
          <a:p>
            <a:endParaRPr/>
          </a:p>
        </p:txBody>
      </p:sp>
      <p:sp>
        <p:nvSpPr>
          <p:cNvPr id="10" name="object 10"/>
          <p:cNvSpPr txBox="1"/>
          <p:nvPr/>
        </p:nvSpPr>
        <p:spPr>
          <a:xfrm>
            <a:off x="4447310" y="920716"/>
            <a:ext cx="7348448" cy="5036379"/>
          </a:xfrm>
          <a:prstGeom prst="rect">
            <a:avLst/>
          </a:prstGeom>
        </p:spPr>
        <p:txBody>
          <a:bodyPr vert="horz" wrap="square" lIns="0" tIns="13335" rIns="0" bIns="0" rtlCol="0">
            <a:spAutoFit/>
          </a:bodyPr>
          <a:lstStyle/>
          <a:p>
            <a:pPr marL="342866" lvl="0" indent="-342866" fontAlgn="base">
              <a:spcBef>
                <a:spcPct val="20000"/>
              </a:spcBef>
              <a:spcAft>
                <a:spcPct val="0"/>
              </a:spcAft>
              <a:buFont typeface="Arial" panose="020B0604020202020204" pitchFamily="34" charset="0"/>
              <a:buChar char="•"/>
            </a:pPr>
            <a:r>
              <a:rPr lang="en-US" altLang="zh-CN" sz="3200" dirty="0">
                <a:solidFill>
                  <a:schemeClr val="bg1"/>
                </a:solidFill>
                <a:latin typeface="Times New Roman"/>
                <a:ea typeface="宋体" panose="02010600030101010101" pitchFamily="2" charset="-122"/>
              </a:rPr>
              <a:t>Fabrication and Transport of K</a:t>
            </a:r>
            <a:r>
              <a:rPr lang="en-US" altLang="zh-CN" sz="3200" baseline="-25000" dirty="0">
                <a:solidFill>
                  <a:schemeClr val="bg1"/>
                </a:solidFill>
                <a:latin typeface="Times New Roman"/>
                <a:ea typeface="宋体" panose="02010600030101010101" pitchFamily="2" charset="-122"/>
              </a:rPr>
              <a:t>2</a:t>
            </a:r>
            <a:r>
              <a:rPr lang="en-US" altLang="zh-CN" sz="3200" dirty="0">
                <a:solidFill>
                  <a:schemeClr val="bg1"/>
                </a:solidFill>
                <a:latin typeface="Times New Roman"/>
                <a:ea typeface="宋体" panose="02010600030101010101" pitchFamily="2" charset="-122"/>
              </a:rPr>
              <a:t>CsSb photocathode</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black">
                  <a:lumMod val="85000"/>
                  <a:lumOff val="1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solidFill>
                  <a:prstClr val="white">
                    <a:lumMod val="65000"/>
                  </a:prstClr>
                </a:solidFill>
                <a:latin typeface="Times New Roman"/>
                <a:ea typeface="宋体" panose="02010600030101010101" pitchFamily="2" charset="-122"/>
              </a:rPr>
              <a:t>mA level operation of the K</a:t>
            </a:r>
            <a:r>
              <a:rPr lang="en-US" altLang="zh-CN" sz="3200" baseline="-25000" dirty="0">
                <a:solidFill>
                  <a:prstClr val="white">
                    <a:lumMod val="65000"/>
                  </a:prstClr>
                </a:solidFill>
                <a:latin typeface="Times New Roman"/>
                <a:ea typeface="宋体" panose="02010600030101010101" pitchFamily="2" charset="-122"/>
              </a:rPr>
              <a:t>2</a:t>
            </a:r>
            <a:r>
              <a:rPr lang="en-US" altLang="zh-CN" sz="3200" dirty="0">
                <a:solidFill>
                  <a:prstClr val="white">
                    <a:lumMod val="65000"/>
                  </a:prstClr>
                </a:solidFill>
                <a:latin typeface="Times New Roman"/>
                <a:ea typeface="宋体" panose="02010600030101010101" pitchFamily="2" charset="-122"/>
              </a:rPr>
              <a:t>CsSb photocathode in the DC-SRF gun</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white">
                  <a:lumMod val="6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latin typeface="Times New Roman"/>
                <a:ea typeface="宋体" panose="02010600030101010101" pitchFamily="2" charset="-122"/>
              </a:rPr>
              <a:t>Emittance measurement</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white">
                  <a:lumMod val="6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solidFill>
                  <a:prstClr val="white">
                    <a:lumMod val="65000"/>
                  </a:prstClr>
                </a:solidFill>
                <a:latin typeface="Times New Roman"/>
                <a:ea typeface="宋体" panose="02010600030101010101" pitchFamily="2" charset="-122"/>
              </a:rPr>
              <a:t>Summary</a:t>
            </a:r>
          </a:p>
        </p:txBody>
      </p:sp>
      <p:pic>
        <p:nvPicPr>
          <p:cNvPr id="15" name="图片 14" descr="黑白色的标志&#10;&#10;中度可信度描述已自动生成">
            <a:extLst>
              <a:ext uri="{FF2B5EF4-FFF2-40B4-BE49-F238E27FC236}">
                <a16:creationId xmlns:a16="http://schemas.microsoft.com/office/drawing/2014/main" id="{FDCFC971-D969-498E-9BB7-F28112FBE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75" y="2026001"/>
            <a:ext cx="1749044" cy="492688"/>
          </a:xfrm>
          <a:prstGeom prst="rect">
            <a:avLst/>
          </a:prstGeom>
        </p:spPr>
      </p:pic>
      <p:sp>
        <p:nvSpPr>
          <p:cNvPr id="16" name="object 8">
            <a:extLst>
              <a:ext uri="{FF2B5EF4-FFF2-40B4-BE49-F238E27FC236}">
                <a16:creationId xmlns:a16="http://schemas.microsoft.com/office/drawing/2014/main" id="{5AEF2E32-3540-43DB-9C56-06812A980583}"/>
              </a:ext>
            </a:extLst>
          </p:cNvPr>
          <p:cNvSpPr/>
          <p:nvPr/>
        </p:nvSpPr>
        <p:spPr>
          <a:xfrm>
            <a:off x="1112519" y="2659202"/>
            <a:ext cx="1727200" cy="0"/>
          </a:xfrm>
          <a:custGeom>
            <a:avLst/>
            <a:gdLst/>
            <a:ahLst/>
            <a:cxnLst/>
            <a:rect l="l" t="t" r="r" b="b"/>
            <a:pathLst>
              <a:path w="1727200">
                <a:moveTo>
                  <a:pt x="0" y="0"/>
                </a:moveTo>
                <a:lnTo>
                  <a:pt x="1727073" y="0"/>
                </a:lnTo>
              </a:path>
            </a:pathLst>
          </a:custGeom>
          <a:ln w="12700">
            <a:solidFill>
              <a:srgbClr val="9B0000"/>
            </a:solidFill>
          </a:ln>
        </p:spPr>
        <p:txBody>
          <a:bodyPr wrap="square" lIns="0" tIns="0" rIns="0" bIns="0" rtlCol="0"/>
          <a:lstStyle/>
          <a:p>
            <a:endParaRPr/>
          </a:p>
        </p:txBody>
      </p:sp>
      <p:sp>
        <p:nvSpPr>
          <p:cNvPr id="9" name="灯片编号占位符 8">
            <a:extLst>
              <a:ext uri="{FF2B5EF4-FFF2-40B4-BE49-F238E27FC236}">
                <a16:creationId xmlns:a16="http://schemas.microsoft.com/office/drawing/2014/main" id="{079097B5-3855-4A43-AB9C-E53A8C3807A3}"/>
              </a:ext>
            </a:extLst>
          </p:cNvPr>
          <p:cNvSpPr>
            <a:spLocks noGrp="1"/>
          </p:cNvSpPr>
          <p:nvPr>
            <p:ph type="sldNum" sz="quarter" idx="12"/>
          </p:nvPr>
        </p:nvSpPr>
        <p:spPr/>
        <p:txBody>
          <a:bodyPr/>
          <a:lstStyle/>
          <a:p>
            <a:fld id="{320A1F30-A1AB-4D9B-83F5-AC69B356A466}" type="slidenum">
              <a:rPr lang="zh-CN" altLang="en-US" smtClean="0"/>
              <a:t>17</a:t>
            </a:fld>
            <a:endParaRPr lang="zh-CN" altLang="en-US"/>
          </a:p>
        </p:txBody>
      </p:sp>
    </p:spTree>
    <p:extLst>
      <p:ext uri="{BB962C8B-B14F-4D97-AF65-F5344CB8AC3E}">
        <p14:creationId xmlns:p14="http://schemas.microsoft.com/office/powerpoint/2010/main" val="3763380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18</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750356" y="81375"/>
            <a:ext cx="7620560" cy="461665"/>
          </a:xfrm>
          <a:prstGeom prst="rect">
            <a:avLst/>
          </a:prstGeom>
          <a:noFill/>
        </p:spPr>
        <p:txBody>
          <a:bodyPr wrap="square" rtlCol="0">
            <a:spAutoFit/>
          </a:bodyPr>
          <a:lstStyle/>
          <a:p>
            <a:pPr>
              <a:defRPr/>
            </a:pPr>
            <a:r>
              <a:rPr lang="en-US" altLang="zh-CN" sz="2400" b="1" dirty="0">
                <a:solidFill>
                  <a:prstClr val="white"/>
                </a:solidFill>
                <a:latin typeface="华文中宋" panose="02010600040101010101" pitchFamily="2" charset="-122"/>
                <a:ea typeface="华文中宋" panose="02010600040101010101" pitchFamily="2" charset="-122"/>
              </a:rPr>
              <a:t>Emittance measured in the DC-SRF gun</a:t>
            </a:r>
            <a:endParaRPr lang="zh-CN" altLang="en-US" sz="2400" b="1" dirty="0">
              <a:solidFill>
                <a:prstClr val="white"/>
              </a:solidFill>
              <a:latin typeface="华文中宋" panose="02010600040101010101" pitchFamily="2" charset="-122"/>
              <a:ea typeface="华文中宋" panose="02010600040101010101" pitchFamily="2" charset="-122"/>
            </a:endParaRPr>
          </a:p>
        </p:txBody>
      </p:sp>
      <p:sp>
        <p:nvSpPr>
          <p:cNvPr id="11" name="文本框 6">
            <a:extLst>
              <a:ext uri="{FF2B5EF4-FFF2-40B4-BE49-F238E27FC236}">
                <a16:creationId xmlns:a16="http://schemas.microsoft.com/office/drawing/2014/main" id="{248DC7F2-D611-4EC6-B334-325082D7401A}"/>
              </a:ext>
            </a:extLst>
          </p:cNvPr>
          <p:cNvSpPr txBox="1"/>
          <p:nvPr/>
        </p:nvSpPr>
        <p:spPr>
          <a:xfrm>
            <a:off x="434648" y="1539774"/>
            <a:ext cx="4010151" cy="1200329"/>
          </a:xfrm>
          <a:prstGeom prst="rect">
            <a:avLst/>
          </a:prstGeom>
          <a:noFill/>
        </p:spPr>
        <p:txBody>
          <a:bodyPr wrap="squar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Electron energy(</a:t>
            </a:r>
            <a:r>
              <a:rPr lang="en-US" altLang="zh-CN" i="1" dirty="0">
                <a:latin typeface="Times New Roman" panose="02020603050405020304" pitchFamily="18" charset="0"/>
                <a:ea typeface="楷体" panose="02010609060101010101" pitchFamily="49" charset="-122"/>
                <a:cs typeface="Times New Roman" panose="02020603050405020304" pitchFamily="18" charset="0"/>
              </a:rPr>
              <a:t>E</a:t>
            </a:r>
            <a:r>
              <a:rPr lang="en-US" altLang="zh-CN" i="1" baseline="-25000" dirty="0">
                <a:latin typeface="Times New Roman" panose="02020603050405020304" pitchFamily="18" charset="0"/>
                <a:ea typeface="楷体" panose="02010609060101010101" pitchFamily="49" charset="-122"/>
                <a:cs typeface="Times New Roman" panose="02020603050405020304" pitchFamily="18" charset="0"/>
              </a:rPr>
              <a:t>k</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2.23 MeV</a:t>
            </a:r>
          </a:p>
          <a:p>
            <a:r>
              <a:rPr lang="en-US" altLang="zh-CN" dirty="0">
                <a:latin typeface="Times New Roman" panose="02020603050405020304" pitchFamily="18" charset="0"/>
                <a:ea typeface="楷体" panose="02010609060101010101" pitchFamily="49" charset="-122"/>
                <a:cs typeface="Times New Roman" panose="02020603050405020304" pitchFamily="18" charset="0"/>
              </a:rPr>
              <a:t>Bunch charge(Q)                     1.6 fC</a:t>
            </a:r>
          </a:p>
          <a:p>
            <a:r>
              <a:rPr lang="en-US" altLang="zh-CN" dirty="0">
                <a:latin typeface="Times New Roman" panose="02020603050405020304" pitchFamily="18" charset="0"/>
                <a:ea typeface="楷体" panose="02010609060101010101" pitchFamily="49" charset="-122"/>
                <a:cs typeface="Times New Roman" panose="02020603050405020304" pitchFamily="18" charset="0"/>
              </a:rPr>
              <a:t>Pulse length (FWHM)            1 ps</a:t>
            </a:r>
          </a:p>
          <a:p>
            <a:r>
              <a:rPr lang="en-US" altLang="zh-CN" dirty="0">
                <a:latin typeface="Times New Roman" panose="02020603050405020304" pitchFamily="18" charset="0"/>
                <a:ea typeface="楷体" panose="02010609060101010101" pitchFamily="49" charset="-122"/>
                <a:cs typeface="Times New Roman" panose="02020603050405020304" pitchFamily="18" charset="0"/>
              </a:rPr>
              <a:t>Laser spot (σ)                          0.30 mm</a:t>
            </a:r>
          </a:p>
        </p:txBody>
      </p:sp>
      <p:grpSp>
        <p:nvGrpSpPr>
          <p:cNvPr id="12" name="组合 7">
            <a:extLst>
              <a:ext uri="{FF2B5EF4-FFF2-40B4-BE49-F238E27FC236}">
                <a16:creationId xmlns:a16="http://schemas.microsoft.com/office/drawing/2014/main" id="{A28B9232-3209-4A56-8437-E7BBF0E7FA60}"/>
              </a:ext>
            </a:extLst>
          </p:cNvPr>
          <p:cNvGrpSpPr/>
          <p:nvPr/>
        </p:nvGrpSpPr>
        <p:grpSpPr>
          <a:xfrm>
            <a:off x="6002248" y="591821"/>
            <a:ext cx="5973097" cy="3282885"/>
            <a:chOff x="331583" y="3048738"/>
            <a:chExt cx="5973097" cy="3282885"/>
          </a:xfrm>
        </p:grpSpPr>
        <p:pic>
          <p:nvPicPr>
            <p:cNvPr id="13" name="图片 8">
              <a:extLst>
                <a:ext uri="{FF2B5EF4-FFF2-40B4-BE49-F238E27FC236}">
                  <a16:creationId xmlns:a16="http://schemas.microsoft.com/office/drawing/2014/main" id="{9F1B3C10-2186-4A73-9E12-A2AB98F9B5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931" y="3048738"/>
              <a:ext cx="2919732" cy="2199023"/>
            </a:xfrm>
            <a:prstGeom prst="rect">
              <a:avLst/>
            </a:prstGeom>
          </p:spPr>
        </p:pic>
        <p:pic>
          <p:nvPicPr>
            <p:cNvPr id="14" name="图片 9">
              <a:extLst>
                <a:ext uri="{FF2B5EF4-FFF2-40B4-BE49-F238E27FC236}">
                  <a16:creationId xmlns:a16="http://schemas.microsoft.com/office/drawing/2014/main" id="{230ADC52-8064-4DD9-9F1A-AD2A44A27B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64" t="17565" r="27867" b="26539"/>
            <a:stretch/>
          </p:blipFill>
          <p:spPr>
            <a:xfrm>
              <a:off x="3403218" y="3066888"/>
              <a:ext cx="2901462" cy="2196245"/>
            </a:xfrm>
            <a:prstGeom prst="rect">
              <a:avLst/>
            </a:prstGeom>
          </p:spPr>
        </p:pic>
        <p:sp>
          <p:nvSpPr>
            <p:cNvPr id="16" name="文本框 10">
              <a:extLst>
                <a:ext uri="{FF2B5EF4-FFF2-40B4-BE49-F238E27FC236}">
                  <a16:creationId xmlns:a16="http://schemas.microsoft.com/office/drawing/2014/main" id="{1CF21E85-9140-45C7-ABD9-3936DDC80142}"/>
                </a:ext>
              </a:extLst>
            </p:cNvPr>
            <p:cNvSpPr txBox="1"/>
            <p:nvPr/>
          </p:nvSpPr>
          <p:spPr>
            <a:xfrm>
              <a:off x="3403218" y="5408293"/>
              <a:ext cx="2638698" cy="923330"/>
            </a:xfrm>
            <a:prstGeom prst="rect">
              <a:avLst/>
            </a:prstGeom>
            <a:noFill/>
          </p:spPr>
          <p:txBody>
            <a:bodyPr wrap="square" rtlCol="0">
              <a:spAutoFit/>
            </a:bodyPr>
            <a:lstStyle/>
            <a:p>
              <a:pPr algn="just"/>
              <a:r>
                <a:rPr lang="en-US" altLang="zh-CN" dirty="0">
                  <a:latin typeface="Times New Roman" panose="02020603050405020304" pitchFamily="18" charset="0"/>
                  <a:ea typeface="楷体" panose="02010609060101010101" pitchFamily="49" charset="-122"/>
                  <a:cs typeface="Times New Roman" panose="02020603050405020304" pitchFamily="18" charset="0"/>
                </a:rPr>
                <a:t>Transverse distribution of the electron pulse after multipole field calibration</a:t>
              </a:r>
            </a:p>
          </p:txBody>
        </p:sp>
        <p:sp>
          <p:nvSpPr>
            <p:cNvPr id="19" name="文本框 11">
              <a:extLst>
                <a:ext uri="{FF2B5EF4-FFF2-40B4-BE49-F238E27FC236}">
                  <a16:creationId xmlns:a16="http://schemas.microsoft.com/office/drawing/2014/main" id="{F8E7EEA7-A7BA-4AC7-AAA7-420B83904F01}"/>
                </a:ext>
              </a:extLst>
            </p:cNvPr>
            <p:cNvSpPr txBox="1"/>
            <p:nvPr/>
          </p:nvSpPr>
          <p:spPr>
            <a:xfrm>
              <a:off x="331583" y="5404395"/>
              <a:ext cx="3027080" cy="646331"/>
            </a:xfrm>
            <a:prstGeom prst="rect">
              <a:avLst/>
            </a:prstGeom>
            <a:noFill/>
          </p:spPr>
          <p:txBody>
            <a:bodyPr wrap="square" rtlCol="0">
              <a:spAutoFit/>
            </a:bodyPr>
            <a:lstStyle/>
            <a:p>
              <a:pPr algn="ctr"/>
              <a:r>
                <a:rPr lang="en-US" altLang="zh-CN" dirty="0">
                  <a:latin typeface="Times New Roman" panose="02020603050405020304" pitchFamily="18" charset="0"/>
                  <a:ea typeface="楷体" panose="02010609060101010101" pitchFamily="49" charset="-122"/>
                  <a:cs typeface="Times New Roman" panose="02020603050405020304" pitchFamily="18" charset="0"/>
                </a:rPr>
                <a:t>transverse distribution of</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the</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laser</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spot</a:t>
              </a:r>
            </a:p>
          </p:txBody>
        </p:sp>
      </p:grpSp>
      <p:grpSp>
        <p:nvGrpSpPr>
          <p:cNvPr id="20" name="组合 12">
            <a:extLst>
              <a:ext uri="{FF2B5EF4-FFF2-40B4-BE49-F238E27FC236}">
                <a16:creationId xmlns:a16="http://schemas.microsoft.com/office/drawing/2014/main" id="{6F575245-3DDB-445F-8177-B6D8C42656EB}"/>
              </a:ext>
            </a:extLst>
          </p:cNvPr>
          <p:cNvGrpSpPr/>
          <p:nvPr/>
        </p:nvGrpSpPr>
        <p:grpSpPr>
          <a:xfrm>
            <a:off x="84249" y="3612451"/>
            <a:ext cx="7091614" cy="2918359"/>
            <a:chOff x="4951590" y="675398"/>
            <a:chExt cx="7091614" cy="2918359"/>
          </a:xfrm>
        </p:grpSpPr>
        <p:pic>
          <p:nvPicPr>
            <p:cNvPr id="21" name="图片 13">
              <a:extLst>
                <a:ext uri="{FF2B5EF4-FFF2-40B4-BE49-F238E27FC236}">
                  <a16:creationId xmlns:a16="http://schemas.microsoft.com/office/drawing/2014/main" id="{BE1BCB10-A848-41B3-B177-5E262100F111}"/>
                </a:ext>
              </a:extLst>
            </p:cNvPr>
            <p:cNvPicPr>
              <a:picLocks noChangeAspect="1"/>
            </p:cNvPicPr>
            <p:nvPr/>
          </p:nvPicPr>
          <p:blipFill rotWithShape="1">
            <a:blip r:embed="rId8"/>
            <a:srcRect r="6798"/>
            <a:stretch/>
          </p:blipFill>
          <p:spPr>
            <a:xfrm>
              <a:off x="8593283" y="675398"/>
              <a:ext cx="3449921" cy="2549027"/>
            </a:xfrm>
            <a:prstGeom prst="rect">
              <a:avLst/>
            </a:prstGeom>
          </p:spPr>
        </p:pic>
        <p:pic>
          <p:nvPicPr>
            <p:cNvPr id="22" name="图片 14">
              <a:extLst>
                <a:ext uri="{FF2B5EF4-FFF2-40B4-BE49-F238E27FC236}">
                  <a16:creationId xmlns:a16="http://schemas.microsoft.com/office/drawing/2014/main" id="{5BF6AE0E-16AA-4BB4-B9A9-87F5FEA153EB}"/>
                </a:ext>
              </a:extLst>
            </p:cNvPr>
            <p:cNvPicPr>
              <a:picLocks noChangeAspect="1"/>
            </p:cNvPicPr>
            <p:nvPr/>
          </p:nvPicPr>
          <p:blipFill>
            <a:blip r:embed="rId9"/>
            <a:stretch>
              <a:fillRect/>
            </a:stretch>
          </p:blipFill>
          <p:spPr>
            <a:xfrm>
              <a:off x="4951590" y="678176"/>
              <a:ext cx="3633380" cy="2599958"/>
            </a:xfrm>
            <a:prstGeom prst="rect">
              <a:avLst/>
            </a:prstGeom>
          </p:spPr>
        </p:pic>
        <p:sp>
          <p:nvSpPr>
            <p:cNvPr id="23" name="文本框 15">
              <a:extLst>
                <a:ext uri="{FF2B5EF4-FFF2-40B4-BE49-F238E27FC236}">
                  <a16:creationId xmlns:a16="http://schemas.microsoft.com/office/drawing/2014/main" id="{B1B37D6F-00EB-40C6-8BA4-30A806727F3B}"/>
                </a:ext>
              </a:extLst>
            </p:cNvPr>
            <p:cNvSpPr txBox="1"/>
            <p:nvPr/>
          </p:nvSpPr>
          <p:spPr>
            <a:xfrm>
              <a:off x="6679474" y="3224425"/>
              <a:ext cx="4937760" cy="369332"/>
            </a:xfrm>
            <a:prstGeom prst="rect">
              <a:avLst/>
            </a:prstGeom>
            <a:noFill/>
          </p:spPr>
          <p:txBody>
            <a:bodyPr wrap="square" rtlCol="0">
              <a:spAutoFit/>
            </a:bodyPr>
            <a:lstStyle/>
            <a:p>
              <a:pPr algn="just"/>
              <a:r>
                <a:rPr lang="en-US" altLang="zh-CN" dirty="0">
                  <a:latin typeface="Times New Roman" panose="02020603050405020304" pitchFamily="18" charset="0"/>
                  <a:ea typeface="楷体" panose="02010609060101010101" pitchFamily="49" charset="-122"/>
                  <a:cs typeface="Times New Roman" panose="02020603050405020304" pitchFamily="18" charset="0"/>
                </a:rPr>
                <a:t>Emittance measurement by slit scanning</a:t>
              </a:r>
            </a:p>
          </p:txBody>
        </p:sp>
      </p:grpSp>
      <p:sp>
        <p:nvSpPr>
          <p:cNvPr id="24" name="文本框 16">
            <a:extLst>
              <a:ext uri="{FF2B5EF4-FFF2-40B4-BE49-F238E27FC236}">
                <a16:creationId xmlns:a16="http://schemas.microsoft.com/office/drawing/2014/main" id="{41526334-DAB2-49C3-AED3-43F00A965C3C}"/>
              </a:ext>
            </a:extLst>
          </p:cNvPr>
          <p:cNvSpPr txBox="1"/>
          <p:nvPr/>
        </p:nvSpPr>
        <p:spPr>
          <a:xfrm>
            <a:off x="7175863" y="4133698"/>
            <a:ext cx="5016137" cy="2308324"/>
          </a:xfrm>
          <a:prstGeom prst="rect">
            <a:avLst/>
          </a:prstGeom>
          <a:noFill/>
        </p:spPr>
        <p:txBody>
          <a:bodyPr wrap="square" rtlCol="0">
            <a:spAutoFit/>
          </a:bodyPr>
          <a:lstStyle/>
          <a:p>
            <a:r>
              <a:rPr lang="en-US" altLang="zh-CN" dirty="0">
                <a:solidFill>
                  <a:srgbClr val="9B0000"/>
                </a:solidFill>
                <a:latin typeface="Times New Roman" panose="02020603050405020304" pitchFamily="18" charset="0"/>
                <a:ea typeface="楷体" panose="02010609060101010101" pitchFamily="49" charset="-122"/>
                <a:cs typeface="Times New Roman" panose="02020603050405020304" pitchFamily="18" charset="0"/>
              </a:rPr>
              <a:t>The normalized emittance: 0.13 mm-mrad;</a:t>
            </a:r>
          </a:p>
          <a:p>
            <a:r>
              <a:rPr lang="en-US" altLang="zh-CN" dirty="0">
                <a:solidFill>
                  <a:srgbClr val="9B0000"/>
                </a:solidFill>
                <a:latin typeface="Times New Roman" panose="02020603050405020304" pitchFamily="18" charset="0"/>
                <a:ea typeface="楷体" panose="02010609060101010101" pitchFamily="49" charset="-122"/>
                <a:cs typeface="Times New Roman" panose="02020603050405020304" pitchFamily="18" charset="0"/>
              </a:rPr>
              <a:t>The intrinsic emittance: 0.42 mm-</a:t>
            </a:r>
            <a:r>
              <a:rPr lang="en-US" altLang="zh-CN" dirty="0" err="1">
                <a:solidFill>
                  <a:srgbClr val="9B0000"/>
                </a:solidFill>
                <a:latin typeface="Times New Roman" panose="02020603050405020304" pitchFamily="18" charset="0"/>
                <a:ea typeface="楷体" panose="02010609060101010101" pitchFamily="49" charset="-122"/>
                <a:cs typeface="Times New Roman" panose="02020603050405020304" pitchFamily="18" charset="0"/>
              </a:rPr>
              <a:t>mrad</a:t>
            </a:r>
            <a:r>
              <a:rPr lang="en-US" altLang="zh-CN" dirty="0">
                <a:solidFill>
                  <a:srgbClr val="9B0000"/>
                </a:solidFill>
                <a:latin typeface="Times New Roman" panose="02020603050405020304" pitchFamily="18" charset="0"/>
                <a:ea typeface="楷体" panose="02010609060101010101" pitchFamily="49" charset="-122"/>
                <a:cs typeface="Times New Roman" panose="02020603050405020304" pitchFamily="18" charset="0"/>
              </a:rPr>
              <a:t>/mm@30K, 515 nm.</a:t>
            </a:r>
          </a:p>
          <a:p>
            <a:endPar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dirty="0"/>
              <a:t>Compared to 0.5 </a:t>
            </a:r>
            <a:r>
              <a:rPr lang="en-US" altLang="zh-CN" dirty="0" err="1"/>
              <a:t>mm.mrad</a:t>
            </a:r>
            <a:r>
              <a:rPr lang="en-US" altLang="zh-CN" dirty="0"/>
              <a:t>/mm measured at room temperature in 100 kV HV DC gun. </a:t>
            </a:r>
            <a:endParaRPr lang="zh-CN" altLang="en-US" dirty="0"/>
          </a:p>
          <a:p>
            <a:endPar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dirty="0">
                <a:solidFill>
                  <a:srgbClr val="9B0000"/>
                </a:solidFill>
                <a:latin typeface="Times New Roman" panose="02020603050405020304" pitchFamily="18" charset="0"/>
                <a:ea typeface="楷体" panose="02010609060101010101" pitchFamily="49" charset="-122"/>
                <a:cs typeface="Times New Roman" panose="02020603050405020304" pitchFamily="18" charset="0"/>
              </a:rPr>
              <a:t>Preliminary results, will be measured further!</a:t>
            </a:r>
          </a:p>
        </p:txBody>
      </p:sp>
      <p:sp>
        <p:nvSpPr>
          <p:cNvPr id="25" name="TextBox 24">
            <a:extLst>
              <a:ext uri="{FF2B5EF4-FFF2-40B4-BE49-F238E27FC236}">
                <a16:creationId xmlns:a16="http://schemas.microsoft.com/office/drawing/2014/main" id="{BA30E408-F997-44A2-9F9A-E4550E0F43B1}"/>
              </a:ext>
            </a:extLst>
          </p:cNvPr>
          <p:cNvSpPr txBox="1"/>
          <p:nvPr/>
        </p:nvSpPr>
        <p:spPr>
          <a:xfrm>
            <a:off x="291601" y="984106"/>
            <a:ext cx="2961067" cy="369332"/>
          </a:xfrm>
          <a:prstGeom prst="rect">
            <a:avLst/>
          </a:prstGeom>
          <a:noFill/>
        </p:spPr>
        <p:txBody>
          <a:bodyPr wrap="none" rtlCol="0">
            <a:spAutoFit/>
          </a:bodyPr>
          <a:lstStyle/>
          <a:p>
            <a:pPr algn="l"/>
            <a:r>
              <a:rPr lang="en-US" dirty="0"/>
              <a:t>Parameters of the experiment:</a:t>
            </a:r>
          </a:p>
        </p:txBody>
      </p:sp>
    </p:spTree>
    <p:extLst>
      <p:ext uri="{BB962C8B-B14F-4D97-AF65-F5344CB8AC3E}">
        <p14:creationId xmlns:p14="http://schemas.microsoft.com/office/powerpoint/2010/main" val="203078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19</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750356" y="81375"/>
            <a:ext cx="7620560" cy="830997"/>
          </a:xfrm>
          <a:prstGeom prst="rect">
            <a:avLst/>
          </a:prstGeom>
          <a:noFill/>
        </p:spPr>
        <p:txBody>
          <a:bodyPr wrap="square" rtlCol="0">
            <a:spAutoFit/>
          </a:bodyPr>
          <a:lstStyle/>
          <a:p>
            <a:pPr>
              <a:defRPr/>
            </a:pPr>
            <a:r>
              <a:rPr lang="en-US" altLang="zh-CN" sz="2400" b="1" dirty="0">
                <a:solidFill>
                  <a:prstClr val="white"/>
                </a:solidFill>
                <a:latin typeface="华文中宋" panose="02010600040101010101" pitchFamily="2" charset="-122"/>
                <a:ea typeface="华文中宋" panose="02010600040101010101" pitchFamily="2" charset="-122"/>
              </a:rPr>
              <a:t>Summary</a:t>
            </a:r>
            <a:br>
              <a:rPr lang="en-US" altLang="zh-CN" sz="2400" b="1" dirty="0">
                <a:solidFill>
                  <a:prstClr val="white"/>
                </a:solidFill>
                <a:latin typeface="华文中宋" panose="02010600040101010101" pitchFamily="2" charset="-122"/>
                <a:ea typeface="华文中宋" panose="02010600040101010101" pitchFamily="2" charset="-122"/>
              </a:rPr>
            </a:br>
            <a:endParaRPr lang="zh-CN" altLang="en-US" sz="2400" b="1" dirty="0">
              <a:solidFill>
                <a:prstClr val="white"/>
              </a:solidFill>
              <a:latin typeface="华文中宋" panose="02010600040101010101" pitchFamily="2" charset="-122"/>
              <a:ea typeface="华文中宋" panose="02010600040101010101" pitchFamily="2" charset="-122"/>
            </a:endParaRPr>
          </a:p>
        </p:txBody>
      </p:sp>
      <p:sp>
        <p:nvSpPr>
          <p:cNvPr id="12" name="Content Placeholder 4">
            <a:extLst>
              <a:ext uri="{FF2B5EF4-FFF2-40B4-BE49-F238E27FC236}">
                <a16:creationId xmlns:a16="http://schemas.microsoft.com/office/drawing/2014/main" id="{84A0F5F6-B122-4F7F-B74A-C8E03C75BE6A}"/>
              </a:ext>
            </a:extLst>
          </p:cNvPr>
          <p:cNvSpPr txBox="1">
            <a:spLocks/>
          </p:cNvSpPr>
          <p:nvPr/>
        </p:nvSpPr>
        <p:spPr bwMode="auto">
          <a:xfrm>
            <a:off x="108065" y="822132"/>
            <a:ext cx="11679633" cy="52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866" indent="-342866" algn="l" rtl="0" eaLnBrk="1" fontAlgn="base" hangingPunct="1">
              <a:spcBef>
                <a:spcPct val="20000"/>
              </a:spcBef>
              <a:spcAft>
                <a:spcPct val="0"/>
              </a:spcAft>
              <a:buFont typeface="Arial" panose="020B0604020202020204" pitchFamily="34" charset="0"/>
              <a:buChar char="•"/>
              <a:defRPr sz="3200" kern="1200">
                <a:solidFill>
                  <a:schemeClr val="tx1">
                    <a:lumMod val="85000"/>
                    <a:lumOff val="15000"/>
                  </a:schemeClr>
                </a:solidFill>
                <a:latin typeface="+mn-lt"/>
                <a:ea typeface="+mn-ea"/>
                <a:cs typeface="+mn-cs"/>
              </a:defRPr>
            </a:lvl1pPr>
            <a:lvl2pPr marL="742876" indent="-285724" algn="l" rtl="0" eaLnBrk="1" fontAlgn="base" hangingPunct="1">
              <a:spcBef>
                <a:spcPct val="20000"/>
              </a:spcBef>
              <a:spcAft>
                <a:spcPct val="0"/>
              </a:spcAft>
              <a:buFont typeface="Arial" panose="020B0604020202020204" pitchFamily="34" charset="0"/>
              <a:buChar char="–"/>
              <a:defRPr sz="2800" kern="1200">
                <a:solidFill>
                  <a:schemeClr val="tx1">
                    <a:lumMod val="85000"/>
                    <a:lumOff val="15000"/>
                  </a:schemeClr>
                </a:solidFill>
                <a:latin typeface="+mn-lt"/>
                <a:ea typeface="+mn-ea"/>
                <a:cs typeface="+mn-cs"/>
              </a:defRPr>
            </a:lvl2pPr>
            <a:lvl3pPr marL="1142886" indent="-228578" algn="l" rtl="0" eaLnBrk="1" fontAlgn="base" hangingPunct="1">
              <a:spcBef>
                <a:spcPct val="20000"/>
              </a:spcBef>
              <a:spcAft>
                <a:spcPct val="0"/>
              </a:spcAft>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600040" indent="-228578" algn="l" rtl="0" eaLnBrk="1" fontAlgn="base" hangingPunct="1">
              <a:spcBef>
                <a:spcPct val="20000"/>
              </a:spcBef>
              <a:spcAft>
                <a:spcPct val="0"/>
              </a:spcAft>
              <a:buFont typeface="Arial" panose="020B0604020202020204" pitchFamily="34" charset="0"/>
              <a:buChar char="–"/>
              <a:defRPr sz="2000" kern="1200">
                <a:solidFill>
                  <a:schemeClr val="tx1">
                    <a:lumMod val="85000"/>
                    <a:lumOff val="15000"/>
                  </a:schemeClr>
                </a:solidFill>
                <a:latin typeface="+mn-lt"/>
                <a:ea typeface="+mn-ea"/>
                <a:cs typeface="+mn-cs"/>
              </a:defRPr>
            </a:lvl4pPr>
            <a:lvl5pPr marL="2057195" indent="-228578" algn="l" rtl="0" eaLnBrk="1" fontAlgn="base" hangingPunct="1">
              <a:spcBef>
                <a:spcPct val="20000"/>
              </a:spcBef>
              <a:spcAft>
                <a:spcPct val="0"/>
              </a:spcAft>
              <a:buFont typeface="Arial" panose="020B0604020202020204" pitchFamily="34" charset="0"/>
              <a:buChar char="»"/>
              <a:defRPr sz="2000" kern="1200">
                <a:solidFill>
                  <a:schemeClr val="tx1">
                    <a:lumMod val="85000"/>
                    <a:lumOff val="15000"/>
                  </a:schemeClr>
                </a:solidFill>
                <a:latin typeface="+mn-lt"/>
                <a:ea typeface="+mn-ea"/>
                <a:cs typeface="+mn-cs"/>
              </a:defRPr>
            </a:lvl5pPr>
            <a:lvl6pPr marL="2514349"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66" marR="0" lvl="0" indent="-342866" algn="just"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endParaRP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The continuous wave (CW) operation of the photocathode can be sustained for up to 16 hours at an average current of 0.1 mA (100 </a:t>
            </a:r>
            <a:r>
              <a:rPr kumimoji="0" lang="en-US" altLang="zh-CN" sz="1600" b="0" i="0" u="none" strike="noStrike" kern="1200" cap="none" spc="0" normalizeH="0" baseline="0" noProof="0" dirty="0" err="1">
                <a:ln>
                  <a:noFill/>
                </a:ln>
                <a:solidFill>
                  <a:sysClr val="windowText" lastClr="000000">
                    <a:lumMod val="85000"/>
                    <a:lumOff val="15000"/>
                  </a:sysClr>
                </a:solidFill>
                <a:effectLst/>
                <a:uLnTx/>
                <a:uFillTx/>
                <a:latin typeface="Times New Roman"/>
                <a:ea typeface="宋体" panose="02010600030101010101" pitchFamily="2" charset="-122"/>
                <a:cs typeface="+mn-cs"/>
              </a:rPr>
              <a:t>pC</a:t>
            </a: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 1 MHz), with average currents between 1 and 3 mA (CW, 81.25 MHz) having been successfully demonstrated in the DC-SRF-II gun. </a:t>
            </a: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endPar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endParaRP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To achieve high average current applications, additional research is required to optimize the performance of </a:t>
            </a:r>
            <a:r>
              <a:rPr kumimoji="0" lang="en-US" altLang="zh-CN" sz="1600" b="0" i="0" u="none" strike="noStrike" kern="1200" cap="none" spc="0" normalizeH="0" baseline="0" noProof="0" dirty="0" err="1">
                <a:ln>
                  <a:noFill/>
                </a:ln>
                <a:solidFill>
                  <a:sysClr val="windowText" lastClr="000000">
                    <a:lumMod val="85000"/>
                    <a:lumOff val="15000"/>
                  </a:sysClr>
                </a:solidFill>
                <a:effectLst/>
                <a:uLnTx/>
                <a:uFillTx/>
                <a:latin typeface="Times New Roman"/>
                <a:ea typeface="宋体" panose="02010600030101010101" pitchFamily="2" charset="-122"/>
                <a:cs typeface="+mn-cs"/>
              </a:rPr>
              <a:t>bialkali</a:t>
            </a: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 photocathodes operating at cryogenic temperatures. The quantum efficiency (QE) of the photocathode should be maintained at a constant value by regulating the temperature around room temperature (RT) through controlled water flow. This regulation is essential for stabilizing the bunch charge of the electron pulse; otherwise, laser feedback mechanisms must be employed.</a:t>
            </a: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endPar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endParaRP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The intrinsic emittance of the K</a:t>
            </a:r>
            <a:r>
              <a:rPr kumimoji="0" lang="en-US" altLang="zh-CN" sz="1600" b="0" i="0" u="none" strike="noStrike" kern="1200" cap="none" spc="0" normalizeH="0" baseline="-2500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2</a:t>
            </a: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CsSb photocathode is approximately 0.5 </a:t>
            </a:r>
            <a:r>
              <a:rPr kumimoji="0" lang="en-US" altLang="zh-CN" sz="1600" b="0" i="0" u="none" strike="noStrike" kern="1200" cap="none" spc="0" normalizeH="0" baseline="0" noProof="0" dirty="0" err="1">
                <a:ln>
                  <a:noFill/>
                </a:ln>
                <a:solidFill>
                  <a:sysClr val="windowText" lastClr="000000">
                    <a:lumMod val="85000"/>
                    <a:lumOff val="15000"/>
                  </a:sysClr>
                </a:solidFill>
                <a:effectLst/>
                <a:uLnTx/>
                <a:uFillTx/>
                <a:latin typeface="Times New Roman"/>
                <a:ea typeface="宋体" panose="02010600030101010101" pitchFamily="2" charset="-122"/>
                <a:cs typeface="+mn-cs"/>
              </a:rPr>
              <a:t>mm·mrad</a:t>
            </a: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/mm at room temperature as measured in the high voltage (HV) DC gun, and about 0.4 </a:t>
            </a:r>
            <a:r>
              <a:rPr kumimoji="0" lang="en-US" altLang="zh-CN" sz="1600" b="0" i="0" u="none" strike="noStrike" kern="1200" cap="none" spc="0" normalizeH="0" baseline="0" noProof="0" dirty="0" err="1">
                <a:ln>
                  <a:noFill/>
                </a:ln>
                <a:solidFill>
                  <a:sysClr val="windowText" lastClr="000000">
                    <a:lumMod val="85000"/>
                    <a:lumOff val="15000"/>
                  </a:sysClr>
                </a:solidFill>
                <a:effectLst/>
                <a:uLnTx/>
                <a:uFillTx/>
                <a:latin typeface="Times New Roman"/>
                <a:ea typeface="宋体" panose="02010600030101010101" pitchFamily="2" charset="-122"/>
                <a:cs typeface="+mn-cs"/>
              </a:rPr>
              <a:t>mm·mrad</a:t>
            </a: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/mm at 30 K, measured in the DC-SRF gun (preliminary results). </a:t>
            </a: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endPar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endParaRP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 The photocathode has been effectively operated in the DC-SRF gun, demonstrating reliable performance within the cryogenic environment. Following insertion into the gun, the QE of the photocathode stabilized near 0.6~1%. During the CW beam experimentation, the QE gradually increased to 2 to 3 times this initial value. Notably, when the cold cathode is extracted back to RT conditions, its QE can return to the original value exceeding 5%.</a:t>
            </a:r>
          </a:p>
          <a:p>
            <a:pPr marL="514350" marR="0" lvl="0" indent="-514350" algn="just" defTabSz="914400" rtl="0" eaLnBrk="1" fontAlgn="base" latinLnBrk="0" hangingPunct="1">
              <a:lnSpc>
                <a:spcPct val="100000"/>
              </a:lnSpc>
              <a:spcBef>
                <a:spcPct val="20000"/>
              </a:spcBef>
              <a:spcAft>
                <a:spcPct val="0"/>
              </a:spcAft>
              <a:buClrTx/>
              <a:buSzTx/>
              <a:buFont typeface="+mj-lt"/>
              <a:buAutoNum type="arabicPeriod"/>
              <a:tabLst/>
              <a:defRPr/>
            </a:pPr>
            <a:endPar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endParaRPr>
          </a:p>
          <a:p>
            <a:pPr marL="514350" lvl="0" indent="-514350" algn="just">
              <a:buFont typeface="+mj-lt"/>
              <a:buAutoNum type="arabicPeriod"/>
              <a:defRPr/>
            </a:pP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Furthermore, the lifetime of the </a:t>
            </a:r>
            <a:r>
              <a:rPr kumimoji="0" lang="en-US" altLang="zh-CN" sz="1600" b="0" i="0" u="none" strike="noStrike" kern="1200" cap="none" spc="0" normalizeH="0" baseline="0" noProof="0" dirty="0" err="1">
                <a:ln>
                  <a:noFill/>
                </a:ln>
                <a:solidFill>
                  <a:sysClr val="windowText" lastClr="000000">
                    <a:lumMod val="85000"/>
                    <a:lumOff val="15000"/>
                  </a:sysClr>
                </a:solidFill>
                <a:effectLst/>
                <a:uLnTx/>
                <a:uFillTx/>
                <a:latin typeface="Times New Roman"/>
                <a:ea typeface="宋体" panose="02010600030101010101" pitchFamily="2" charset="-122"/>
                <a:cs typeface="+mn-cs"/>
              </a:rPr>
              <a:t>bialkali</a:t>
            </a: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 photocathode is significantly affected by the vacuum conditions within the gun; a low </a:t>
            </a:r>
            <a:r>
              <a:rPr lang="en-US" altLang="zh-CN" sz="1600" dirty="0">
                <a:solidFill>
                  <a:sysClr val="windowText" lastClr="000000">
                    <a:lumMod val="85000"/>
                    <a:lumOff val="15000"/>
                  </a:sysClr>
                </a:solidFill>
                <a:latin typeface="Times New Roman"/>
                <a:ea typeface="宋体" panose="02010600030101010101" pitchFamily="2" charset="-122"/>
              </a:rPr>
              <a:t>10⁻⁸ Pa pressure </a:t>
            </a:r>
            <a:r>
              <a:rPr kumimoji="0" lang="en-US" altLang="zh-CN" sz="1600" b="0" i="0" u="none" strike="noStrike" kern="1200" cap="none" spc="0" normalizeH="0" baseline="0" noProof="0" dirty="0">
                <a:ln>
                  <a:noFill/>
                </a:ln>
                <a:solidFill>
                  <a:sysClr val="windowText" lastClr="000000">
                    <a:lumMod val="85000"/>
                    <a:lumOff val="15000"/>
                  </a:sysClr>
                </a:solidFill>
                <a:effectLst/>
                <a:uLnTx/>
                <a:uFillTx/>
                <a:latin typeface="Times New Roman"/>
                <a:ea typeface="宋体" panose="02010600030101010101" pitchFamily="2" charset="-122"/>
                <a:cs typeface="+mn-cs"/>
              </a:rPr>
              <a:t>is required to ensure prolonged operation within the gun.</a:t>
            </a:r>
          </a:p>
        </p:txBody>
      </p:sp>
    </p:spTree>
    <p:extLst>
      <p:ext uri="{BB962C8B-B14F-4D97-AF65-F5344CB8AC3E}">
        <p14:creationId xmlns:p14="http://schemas.microsoft.com/office/powerpoint/2010/main" val="314660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38015" y="0"/>
            <a:ext cx="8254365" cy="6858000"/>
          </a:xfrm>
          <a:custGeom>
            <a:avLst/>
            <a:gdLst/>
            <a:ahLst/>
            <a:cxnLst/>
            <a:rect l="l" t="t" r="r" b="b"/>
            <a:pathLst>
              <a:path w="8254365" h="6858000">
                <a:moveTo>
                  <a:pt x="8253984" y="6857998"/>
                </a:moveTo>
                <a:lnTo>
                  <a:pt x="8253984" y="0"/>
                </a:lnTo>
                <a:lnTo>
                  <a:pt x="0" y="0"/>
                </a:lnTo>
                <a:lnTo>
                  <a:pt x="0" y="6857998"/>
                </a:lnTo>
                <a:lnTo>
                  <a:pt x="8253984" y="6857998"/>
                </a:lnTo>
                <a:close/>
              </a:path>
            </a:pathLst>
          </a:custGeom>
          <a:solidFill>
            <a:srgbClr val="9B0000"/>
          </a:solidFill>
        </p:spPr>
        <p:txBody>
          <a:bodyPr wrap="square" lIns="0" tIns="0" rIns="0" bIns="0" rtlCol="0"/>
          <a:lstStyle/>
          <a:p>
            <a:endParaRPr dirty="0">
              <a:solidFill>
                <a:srgbClr val="8B0012"/>
              </a:solidFill>
            </a:endParaRPr>
          </a:p>
        </p:txBody>
      </p:sp>
      <p:grpSp>
        <p:nvGrpSpPr>
          <p:cNvPr id="3" name="object 3"/>
          <p:cNvGrpSpPr/>
          <p:nvPr/>
        </p:nvGrpSpPr>
        <p:grpSpPr>
          <a:xfrm>
            <a:off x="3921252" y="761"/>
            <a:ext cx="148590" cy="6858000"/>
            <a:chOff x="3921252" y="761"/>
            <a:chExt cx="148590" cy="6858000"/>
          </a:xfrm>
        </p:grpSpPr>
        <p:sp>
          <p:nvSpPr>
            <p:cNvPr id="4" name="object 4"/>
            <p:cNvSpPr/>
            <p:nvPr/>
          </p:nvSpPr>
          <p:spPr>
            <a:xfrm>
              <a:off x="3941826" y="761"/>
              <a:ext cx="0" cy="6858000"/>
            </a:xfrm>
            <a:custGeom>
              <a:avLst/>
              <a:gdLst/>
              <a:ahLst/>
              <a:cxnLst/>
              <a:rect l="l" t="t" r="r" b="b"/>
              <a:pathLst>
                <a:path h="6858000">
                  <a:moveTo>
                    <a:pt x="0" y="0"/>
                  </a:moveTo>
                  <a:lnTo>
                    <a:pt x="0" y="6857999"/>
                  </a:lnTo>
                </a:path>
              </a:pathLst>
            </a:custGeom>
            <a:ln w="38100">
              <a:solidFill>
                <a:srgbClr val="9B000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3933190" y="3361690"/>
              <a:ext cx="136144" cy="154432"/>
            </a:xfrm>
            <a:prstGeom prst="rect">
              <a:avLst/>
            </a:prstGeom>
          </p:spPr>
        </p:pic>
        <p:sp>
          <p:nvSpPr>
            <p:cNvPr id="6" name="object 6"/>
            <p:cNvSpPr/>
            <p:nvPr/>
          </p:nvSpPr>
          <p:spPr>
            <a:xfrm>
              <a:off x="3940302" y="2797301"/>
              <a:ext cx="0" cy="1264285"/>
            </a:xfrm>
            <a:custGeom>
              <a:avLst/>
              <a:gdLst/>
              <a:ahLst/>
              <a:cxnLst/>
              <a:rect l="l" t="t" r="r" b="b"/>
              <a:pathLst>
                <a:path h="1264285">
                  <a:moveTo>
                    <a:pt x="0" y="0"/>
                  </a:moveTo>
                  <a:lnTo>
                    <a:pt x="0" y="1264031"/>
                  </a:lnTo>
                </a:path>
              </a:pathLst>
            </a:custGeom>
            <a:ln w="38100">
              <a:solidFill>
                <a:srgbClr val="F1A900"/>
              </a:solidFill>
            </a:ln>
          </p:spPr>
          <p:txBody>
            <a:bodyPr wrap="square" lIns="0" tIns="0" rIns="0" bIns="0" rtlCol="0"/>
            <a:lstStyle/>
            <a:p>
              <a:endParaRPr dirty="0"/>
            </a:p>
          </p:txBody>
        </p:sp>
      </p:grpSp>
      <p:sp>
        <p:nvSpPr>
          <p:cNvPr id="7" name="object 7"/>
          <p:cNvSpPr txBox="1"/>
          <p:nvPr/>
        </p:nvSpPr>
        <p:spPr>
          <a:xfrm>
            <a:off x="740242" y="3117808"/>
            <a:ext cx="2449909" cy="411844"/>
          </a:xfrm>
          <a:prstGeom prst="rect">
            <a:avLst/>
          </a:prstGeom>
        </p:spPr>
        <p:txBody>
          <a:bodyPr vert="horz" wrap="square" lIns="0" tIns="12700" rIns="0" bIns="0" rtlCol="0">
            <a:spAutoFit/>
          </a:bodyPr>
          <a:lstStyle/>
          <a:p>
            <a:pPr marL="129539" algn="dist">
              <a:lnSpc>
                <a:spcPts val="2630"/>
              </a:lnSpc>
            </a:pPr>
            <a:r>
              <a:rPr lang="en-US" sz="4400" b="1" spc="-10" dirty="0">
                <a:solidFill>
                  <a:srgbClr val="9B0000"/>
                </a:solidFill>
                <a:latin typeface="XITS" panose="02000503000000000000" pitchFamily="50" charset="0"/>
                <a:ea typeface="XITS" panose="02000503000000000000" pitchFamily="50" charset="0"/>
                <a:cs typeface="Times New Roman" panose="02020603050405020304" pitchFamily="18" charset="0"/>
              </a:rPr>
              <a:t>Outline</a:t>
            </a:r>
            <a:endParaRPr sz="4400" b="1" dirty="0">
              <a:solidFill>
                <a:srgbClr val="9B0000"/>
              </a:solidFill>
              <a:latin typeface="XITS" panose="02000503000000000000" pitchFamily="50" charset="0"/>
              <a:ea typeface="XITS" panose="02000503000000000000" pitchFamily="50" charset="0"/>
              <a:cs typeface="Times New Roman" panose="02020603050405020304" pitchFamily="18" charset="0"/>
            </a:endParaRPr>
          </a:p>
        </p:txBody>
      </p:sp>
      <p:sp>
        <p:nvSpPr>
          <p:cNvPr id="8" name="object 8"/>
          <p:cNvSpPr/>
          <p:nvPr/>
        </p:nvSpPr>
        <p:spPr>
          <a:xfrm>
            <a:off x="1112519" y="4072128"/>
            <a:ext cx="1727200" cy="0"/>
          </a:xfrm>
          <a:custGeom>
            <a:avLst/>
            <a:gdLst/>
            <a:ahLst/>
            <a:cxnLst/>
            <a:rect l="l" t="t" r="r" b="b"/>
            <a:pathLst>
              <a:path w="1727200">
                <a:moveTo>
                  <a:pt x="0" y="0"/>
                </a:moveTo>
                <a:lnTo>
                  <a:pt x="1727073" y="0"/>
                </a:lnTo>
              </a:path>
            </a:pathLst>
          </a:custGeom>
          <a:ln w="12700">
            <a:solidFill>
              <a:srgbClr val="9B0000"/>
            </a:solidFill>
          </a:ln>
        </p:spPr>
        <p:txBody>
          <a:bodyPr wrap="square" lIns="0" tIns="0" rIns="0" bIns="0" rtlCol="0"/>
          <a:lstStyle/>
          <a:p>
            <a:endParaRPr/>
          </a:p>
        </p:txBody>
      </p:sp>
      <p:sp>
        <p:nvSpPr>
          <p:cNvPr id="10" name="object 10"/>
          <p:cNvSpPr txBox="1"/>
          <p:nvPr/>
        </p:nvSpPr>
        <p:spPr>
          <a:xfrm>
            <a:off x="4447310" y="920716"/>
            <a:ext cx="7348448" cy="5036379"/>
          </a:xfrm>
          <a:prstGeom prst="rect">
            <a:avLst/>
          </a:prstGeom>
        </p:spPr>
        <p:txBody>
          <a:bodyPr vert="horz" wrap="square" lIns="0" tIns="13335" rIns="0" bIns="0" rtlCol="0">
            <a:spAutoFit/>
          </a:bodyPr>
          <a:lstStyle/>
          <a:p>
            <a:pPr marL="342866" lvl="0" indent="-342866" fontAlgn="base">
              <a:spcBef>
                <a:spcPct val="20000"/>
              </a:spcBef>
              <a:spcAft>
                <a:spcPct val="0"/>
              </a:spcAft>
              <a:buFont typeface="Arial" panose="020B0604020202020204" pitchFamily="34" charset="0"/>
              <a:buChar char="•"/>
            </a:pPr>
            <a:r>
              <a:rPr lang="en-US" altLang="zh-CN" sz="3200" dirty="0">
                <a:solidFill>
                  <a:prstClr val="black">
                    <a:lumMod val="85000"/>
                    <a:lumOff val="15000"/>
                  </a:prstClr>
                </a:solidFill>
                <a:latin typeface="Times New Roman"/>
                <a:ea typeface="宋体" panose="02010600030101010101" pitchFamily="2" charset="-122"/>
              </a:rPr>
              <a:t>Fabrication and Transport of K</a:t>
            </a:r>
            <a:r>
              <a:rPr lang="en-US" altLang="zh-CN" sz="3200" baseline="-25000" dirty="0">
                <a:solidFill>
                  <a:prstClr val="black">
                    <a:lumMod val="85000"/>
                    <a:lumOff val="15000"/>
                  </a:prstClr>
                </a:solidFill>
                <a:latin typeface="Times New Roman"/>
                <a:ea typeface="宋体" panose="02010600030101010101" pitchFamily="2" charset="-122"/>
              </a:rPr>
              <a:t>2</a:t>
            </a:r>
            <a:r>
              <a:rPr lang="en-US" altLang="zh-CN" sz="3200" dirty="0">
                <a:solidFill>
                  <a:prstClr val="black">
                    <a:lumMod val="85000"/>
                    <a:lumOff val="15000"/>
                  </a:prstClr>
                </a:solidFill>
                <a:latin typeface="Times New Roman"/>
                <a:ea typeface="宋体" panose="02010600030101010101" pitchFamily="2" charset="-122"/>
              </a:rPr>
              <a:t>CsSb photocathode</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black">
                  <a:lumMod val="85000"/>
                  <a:lumOff val="1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solidFill>
                  <a:prstClr val="white">
                    <a:lumMod val="65000"/>
                  </a:prstClr>
                </a:solidFill>
                <a:latin typeface="Times New Roman"/>
                <a:ea typeface="宋体" panose="02010600030101010101" pitchFamily="2" charset="-122"/>
              </a:rPr>
              <a:t>mA level operation of the K</a:t>
            </a:r>
            <a:r>
              <a:rPr lang="en-US" altLang="zh-CN" sz="3200" baseline="-25000" dirty="0">
                <a:solidFill>
                  <a:prstClr val="white">
                    <a:lumMod val="65000"/>
                  </a:prstClr>
                </a:solidFill>
                <a:latin typeface="Times New Roman"/>
                <a:ea typeface="宋体" panose="02010600030101010101" pitchFamily="2" charset="-122"/>
              </a:rPr>
              <a:t>2</a:t>
            </a:r>
            <a:r>
              <a:rPr lang="en-US" altLang="zh-CN" sz="3200" dirty="0">
                <a:solidFill>
                  <a:prstClr val="white">
                    <a:lumMod val="65000"/>
                  </a:prstClr>
                </a:solidFill>
                <a:latin typeface="Times New Roman"/>
                <a:ea typeface="宋体" panose="02010600030101010101" pitchFamily="2" charset="-122"/>
              </a:rPr>
              <a:t>CsSb photocathode in the DC-SRF gun</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white">
                  <a:lumMod val="6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solidFill>
                  <a:prstClr val="white">
                    <a:lumMod val="65000"/>
                  </a:prstClr>
                </a:solidFill>
                <a:latin typeface="Times New Roman"/>
                <a:ea typeface="宋体" panose="02010600030101010101" pitchFamily="2" charset="-122"/>
              </a:rPr>
              <a:t>Emittance measurement</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white">
                  <a:lumMod val="6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solidFill>
                  <a:prstClr val="white">
                    <a:lumMod val="65000"/>
                  </a:prstClr>
                </a:solidFill>
                <a:latin typeface="Times New Roman"/>
                <a:ea typeface="宋体" panose="02010600030101010101" pitchFamily="2" charset="-122"/>
              </a:rPr>
              <a:t>Summary</a:t>
            </a:r>
          </a:p>
        </p:txBody>
      </p:sp>
      <p:pic>
        <p:nvPicPr>
          <p:cNvPr id="15" name="图片 14" descr="黑白色的标志&#10;&#10;中度可信度描述已自动生成">
            <a:extLst>
              <a:ext uri="{FF2B5EF4-FFF2-40B4-BE49-F238E27FC236}">
                <a16:creationId xmlns:a16="http://schemas.microsoft.com/office/drawing/2014/main" id="{FDCFC971-D969-498E-9BB7-F28112FBE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75" y="2026001"/>
            <a:ext cx="1749044" cy="492688"/>
          </a:xfrm>
          <a:prstGeom prst="rect">
            <a:avLst/>
          </a:prstGeom>
        </p:spPr>
      </p:pic>
      <p:sp>
        <p:nvSpPr>
          <p:cNvPr id="16" name="object 8">
            <a:extLst>
              <a:ext uri="{FF2B5EF4-FFF2-40B4-BE49-F238E27FC236}">
                <a16:creationId xmlns:a16="http://schemas.microsoft.com/office/drawing/2014/main" id="{5AEF2E32-3540-43DB-9C56-06812A980583}"/>
              </a:ext>
            </a:extLst>
          </p:cNvPr>
          <p:cNvSpPr/>
          <p:nvPr/>
        </p:nvSpPr>
        <p:spPr>
          <a:xfrm>
            <a:off x="1112519" y="2659202"/>
            <a:ext cx="1727200" cy="0"/>
          </a:xfrm>
          <a:custGeom>
            <a:avLst/>
            <a:gdLst/>
            <a:ahLst/>
            <a:cxnLst/>
            <a:rect l="l" t="t" r="r" b="b"/>
            <a:pathLst>
              <a:path w="1727200">
                <a:moveTo>
                  <a:pt x="0" y="0"/>
                </a:moveTo>
                <a:lnTo>
                  <a:pt x="1727073" y="0"/>
                </a:lnTo>
              </a:path>
            </a:pathLst>
          </a:custGeom>
          <a:ln w="12700">
            <a:solidFill>
              <a:srgbClr val="9B0000"/>
            </a:solidFill>
          </a:ln>
        </p:spPr>
        <p:txBody>
          <a:bodyPr wrap="square" lIns="0" tIns="0" rIns="0" bIns="0" rtlCol="0"/>
          <a:lstStyle/>
          <a:p>
            <a:endParaRPr/>
          </a:p>
        </p:txBody>
      </p:sp>
      <p:sp>
        <p:nvSpPr>
          <p:cNvPr id="9" name="灯片编号占位符 8">
            <a:extLst>
              <a:ext uri="{FF2B5EF4-FFF2-40B4-BE49-F238E27FC236}">
                <a16:creationId xmlns:a16="http://schemas.microsoft.com/office/drawing/2014/main" id="{079097B5-3855-4A43-AB9C-E53A8C3807A3}"/>
              </a:ext>
            </a:extLst>
          </p:cNvPr>
          <p:cNvSpPr>
            <a:spLocks noGrp="1"/>
          </p:cNvSpPr>
          <p:nvPr>
            <p:ph type="sldNum" sz="quarter" idx="12"/>
          </p:nvPr>
        </p:nvSpPr>
        <p:spPr/>
        <p:txBody>
          <a:bodyPr/>
          <a:lstStyle/>
          <a:p>
            <a:fld id="{320A1F30-A1AB-4D9B-83F5-AC69B356A466}" type="slidenum">
              <a:rPr lang="zh-CN" altLang="en-US" smtClean="0"/>
              <a:t>2</a:t>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a:extLst>
              <a:ext uri="{FF2B5EF4-FFF2-40B4-BE49-F238E27FC236}">
                <a16:creationId xmlns:a16="http://schemas.microsoft.com/office/drawing/2014/main" id="{431FA9AF-EEEC-7386-4989-F6029260D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339" y="0"/>
            <a:ext cx="133678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object 5"/>
          <p:cNvPicPr/>
          <p:nvPr/>
        </p:nvPicPr>
        <p:blipFill>
          <a:blip r:embed="rId4" cstate="print">
            <a:duotone>
              <a:prstClr val="black"/>
              <a:srgbClr val="FF0000">
                <a:tint val="45000"/>
                <a:satMod val="400000"/>
              </a:srgbClr>
            </a:duotone>
            <a:alphaModFix amt="50000"/>
          </a:blip>
          <a:stretch>
            <a:fillRect/>
          </a:stretch>
        </p:blipFill>
        <p:spPr>
          <a:xfrm>
            <a:off x="0" y="0"/>
            <a:ext cx="12192000" cy="6858000"/>
          </a:xfrm>
          <a:prstGeom prst="rect">
            <a:avLst/>
          </a:prstGeom>
        </p:spPr>
      </p:pic>
      <p:sp>
        <p:nvSpPr>
          <p:cNvPr id="6" name="object 6"/>
          <p:cNvSpPr/>
          <p:nvPr/>
        </p:nvSpPr>
        <p:spPr>
          <a:xfrm>
            <a:off x="0" y="-137160"/>
            <a:ext cx="7536180" cy="6858000"/>
          </a:xfrm>
          <a:custGeom>
            <a:avLst/>
            <a:gdLst/>
            <a:ahLst/>
            <a:cxnLst/>
            <a:rect l="l" t="t" r="r" b="b"/>
            <a:pathLst>
              <a:path w="7536180" h="6858000">
                <a:moveTo>
                  <a:pt x="6351270" y="0"/>
                </a:moveTo>
                <a:lnTo>
                  <a:pt x="0" y="0"/>
                </a:lnTo>
                <a:lnTo>
                  <a:pt x="0" y="6857999"/>
                </a:lnTo>
                <a:lnTo>
                  <a:pt x="6351270" y="6857999"/>
                </a:lnTo>
                <a:lnTo>
                  <a:pt x="6431661" y="6755582"/>
                </a:lnTo>
                <a:lnTo>
                  <a:pt x="6460802" y="6716253"/>
                </a:lnTo>
                <a:lnTo>
                  <a:pt x="6489605" y="6676660"/>
                </a:lnTo>
                <a:lnTo>
                  <a:pt x="6518066" y="6636805"/>
                </a:lnTo>
                <a:lnTo>
                  <a:pt x="6546185" y="6596690"/>
                </a:lnTo>
                <a:lnTo>
                  <a:pt x="6573959" y="6556317"/>
                </a:lnTo>
                <a:lnTo>
                  <a:pt x="6601385" y="6515688"/>
                </a:lnTo>
                <a:lnTo>
                  <a:pt x="6628461" y="6474805"/>
                </a:lnTo>
                <a:lnTo>
                  <a:pt x="6655186" y="6433671"/>
                </a:lnTo>
                <a:lnTo>
                  <a:pt x="6681558" y="6392288"/>
                </a:lnTo>
                <a:lnTo>
                  <a:pt x="6707573" y="6350657"/>
                </a:lnTo>
                <a:lnTo>
                  <a:pt x="6733230" y="6308782"/>
                </a:lnTo>
                <a:lnTo>
                  <a:pt x="6758527" y="6266663"/>
                </a:lnTo>
                <a:lnTo>
                  <a:pt x="6783461" y="6224304"/>
                </a:lnTo>
                <a:lnTo>
                  <a:pt x="6808031" y="6181706"/>
                </a:lnTo>
                <a:lnTo>
                  <a:pt x="6832235" y="6138871"/>
                </a:lnTo>
                <a:lnTo>
                  <a:pt x="6856069" y="6095802"/>
                </a:lnTo>
                <a:lnTo>
                  <a:pt x="6879532" y="6052502"/>
                </a:lnTo>
                <a:lnTo>
                  <a:pt x="6902623" y="6008971"/>
                </a:lnTo>
                <a:lnTo>
                  <a:pt x="6925338" y="5965212"/>
                </a:lnTo>
                <a:lnTo>
                  <a:pt x="6947676" y="5921227"/>
                </a:lnTo>
                <a:lnTo>
                  <a:pt x="6969634" y="5877019"/>
                </a:lnTo>
                <a:lnTo>
                  <a:pt x="6991210" y="5832589"/>
                </a:lnTo>
                <a:lnTo>
                  <a:pt x="7012403" y="5787941"/>
                </a:lnTo>
                <a:lnTo>
                  <a:pt x="7033209" y="5743074"/>
                </a:lnTo>
                <a:lnTo>
                  <a:pt x="7053628" y="5697993"/>
                </a:lnTo>
                <a:lnTo>
                  <a:pt x="7073656" y="5652700"/>
                </a:lnTo>
                <a:lnTo>
                  <a:pt x="7093292" y="5607195"/>
                </a:lnTo>
                <a:lnTo>
                  <a:pt x="7112533" y="5561482"/>
                </a:lnTo>
                <a:lnTo>
                  <a:pt x="7131377" y="5515562"/>
                </a:lnTo>
                <a:lnTo>
                  <a:pt x="7149823" y="5469439"/>
                </a:lnTo>
                <a:lnTo>
                  <a:pt x="7167867" y="5423113"/>
                </a:lnTo>
                <a:lnTo>
                  <a:pt x="7185509" y="5376587"/>
                </a:lnTo>
                <a:lnTo>
                  <a:pt x="7202745" y="5329863"/>
                </a:lnTo>
                <a:lnTo>
                  <a:pt x="7219573" y="5282944"/>
                </a:lnTo>
                <a:lnTo>
                  <a:pt x="7235993" y="5235831"/>
                </a:lnTo>
                <a:lnTo>
                  <a:pt x="7252000" y="5188527"/>
                </a:lnTo>
                <a:lnTo>
                  <a:pt x="7267593" y="5141033"/>
                </a:lnTo>
                <a:lnTo>
                  <a:pt x="7282771" y="5093353"/>
                </a:lnTo>
                <a:lnTo>
                  <a:pt x="7297530" y="5045487"/>
                </a:lnTo>
                <a:lnTo>
                  <a:pt x="7311869" y="4997439"/>
                </a:lnTo>
                <a:lnTo>
                  <a:pt x="7325785" y="4949210"/>
                </a:lnTo>
                <a:lnTo>
                  <a:pt x="7339277" y="4900803"/>
                </a:lnTo>
                <a:lnTo>
                  <a:pt x="7352342" y="4852219"/>
                </a:lnTo>
                <a:lnTo>
                  <a:pt x="7364978" y="4803461"/>
                </a:lnTo>
                <a:lnTo>
                  <a:pt x="7377183" y="4754531"/>
                </a:lnTo>
                <a:lnTo>
                  <a:pt x="7388954" y="4705431"/>
                </a:lnTo>
                <a:lnTo>
                  <a:pt x="7400291" y="4656164"/>
                </a:lnTo>
                <a:lnTo>
                  <a:pt x="7411190" y="4606731"/>
                </a:lnTo>
                <a:lnTo>
                  <a:pt x="7421649" y="4557134"/>
                </a:lnTo>
                <a:lnTo>
                  <a:pt x="7431667" y="4507376"/>
                </a:lnTo>
                <a:lnTo>
                  <a:pt x="7441240" y="4457459"/>
                </a:lnTo>
                <a:lnTo>
                  <a:pt x="7450368" y="4407385"/>
                </a:lnTo>
                <a:lnTo>
                  <a:pt x="7459047" y="4357156"/>
                </a:lnTo>
                <a:lnTo>
                  <a:pt x="7467276" y="4306774"/>
                </a:lnTo>
                <a:lnTo>
                  <a:pt x="7475052" y="4256242"/>
                </a:lnTo>
                <a:lnTo>
                  <a:pt x="7482374" y="4205561"/>
                </a:lnTo>
                <a:lnTo>
                  <a:pt x="7489239" y="4154734"/>
                </a:lnTo>
                <a:lnTo>
                  <a:pt x="7495644" y="4103763"/>
                </a:lnTo>
                <a:lnTo>
                  <a:pt x="7501589" y="4052650"/>
                </a:lnTo>
                <a:lnTo>
                  <a:pt x="7507071" y="4001397"/>
                </a:lnTo>
                <a:lnTo>
                  <a:pt x="7512087" y="3950006"/>
                </a:lnTo>
                <a:lnTo>
                  <a:pt x="7516636" y="3898480"/>
                </a:lnTo>
                <a:lnTo>
                  <a:pt x="7520714" y="3846820"/>
                </a:lnTo>
                <a:lnTo>
                  <a:pt x="7524322" y="3795030"/>
                </a:lnTo>
                <a:lnTo>
                  <a:pt x="7527455" y="3743110"/>
                </a:lnTo>
                <a:lnTo>
                  <a:pt x="7530112" y="3691063"/>
                </a:lnTo>
                <a:lnTo>
                  <a:pt x="7532290" y="3638891"/>
                </a:lnTo>
                <a:lnTo>
                  <a:pt x="7533989" y="3586597"/>
                </a:lnTo>
                <a:lnTo>
                  <a:pt x="7535204" y="3534182"/>
                </a:lnTo>
                <a:lnTo>
                  <a:pt x="7535935" y="3481649"/>
                </a:lnTo>
                <a:lnTo>
                  <a:pt x="7536180" y="3429000"/>
                </a:lnTo>
                <a:lnTo>
                  <a:pt x="7535935" y="3376350"/>
                </a:lnTo>
                <a:lnTo>
                  <a:pt x="7535204" y="3323817"/>
                </a:lnTo>
                <a:lnTo>
                  <a:pt x="7533989" y="3271402"/>
                </a:lnTo>
                <a:lnTo>
                  <a:pt x="7532290" y="3219108"/>
                </a:lnTo>
                <a:lnTo>
                  <a:pt x="7530112" y="3166937"/>
                </a:lnTo>
                <a:lnTo>
                  <a:pt x="7527455" y="3114890"/>
                </a:lnTo>
                <a:lnTo>
                  <a:pt x="7524322" y="3062971"/>
                </a:lnTo>
                <a:lnTo>
                  <a:pt x="7520714" y="3011180"/>
                </a:lnTo>
                <a:lnTo>
                  <a:pt x="7516636" y="2959521"/>
                </a:lnTo>
                <a:lnTo>
                  <a:pt x="7512087" y="2907995"/>
                </a:lnTo>
                <a:lnTo>
                  <a:pt x="7507071" y="2856605"/>
                </a:lnTo>
                <a:lnTo>
                  <a:pt x="7501589" y="2805353"/>
                </a:lnTo>
                <a:lnTo>
                  <a:pt x="7495644" y="2754240"/>
                </a:lnTo>
                <a:lnTo>
                  <a:pt x="7489239" y="2703269"/>
                </a:lnTo>
                <a:lnTo>
                  <a:pt x="7482374" y="2652443"/>
                </a:lnTo>
                <a:lnTo>
                  <a:pt x="7475052" y="2601763"/>
                </a:lnTo>
                <a:lnTo>
                  <a:pt x="7467276" y="2551231"/>
                </a:lnTo>
                <a:lnTo>
                  <a:pt x="7459047" y="2500850"/>
                </a:lnTo>
                <a:lnTo>
                  <a:pt x="7450368" y="2450621"/>
                </a:lnTo>
                <a:lnTo>
                  <a:pt x="7441240" y="2400548"/>
                </a:lnTo>
                <a:lnTo>
                  <a:pt x="7431667" y="2350631"/>
                </a:lnTo>
                <a:lnTo>
                  <a:pt x="7421649" y="2300873"/>
                </a:lnTo>
                <a:lnTo>
                  <a:pt x="7411190" y="2251277"/>
                </a:lnTo>
                <a:lnTo>
                  <a:pt x="7400291" y="2201845"/>
                </a:lnTo>
                <a:lnTo>
                  <a:pt x="7388954" y="2152577"/>
                </a:lnTo>
                <a:lnTo>
                  <a:pt x="7377183" y="2103478"/>
                </a:lnTo>
                <a:lnTo>
                  <a:pt x="7364978" y="2054548"/>
                </a:lnTo>
                <a:lnTo>
                  <a:pt x="7352342" y="2005791"/>
                </a:lnTo>
                <a:lnTo>
                  <a:pt x="7339277" y="1957207"/>
                </a:lnTo>
                <a:lnTo>
                  <a:pt x="7325785" y="1908800"/>
                </a:lnTo>
                <a:lnTo>
                  <a:pt x="7311869" y="1860572"/>
                </a:lnTo>
                <a:lnTo>
                  <a:pt x="7297530" y="1812524"/>
                </a:lnTo>
                <a:lnTo>
                  <a:pt x="7282771" y="1764658"/>
                </a:lnTo>
                <a:lnTo>
                  <a:pt x="7267593" y="1716978"/>
                </a:lnTo>
                <a:lnTo>
                  <a:pt x="7252000" y="1669484"/>
                </a:lnTo>
                <a:lnTo>
                  <a:pt x="7235993" y="1622180"/>
                </a:lnTo>
                <a:lnTo>
                  <a:pt x="7219573" y="1575067"/>
                </a:lnTo>
                <a:lnTo>
                  <a:pt x="7202745" y="1528148"/>
                </a:lnTo>
                <a:lnTo>
                  <a:pt x="7185509" y="1481424"/>
                </a:lnTo>
                <a:lnTo>
                  <a:pt x="7167867" y="1434897"/>
                </a:lnTo>
                <a:lnTo>
                  <a:pt x="7149823" y="1388571"/>
                </a:lnTo>
                <a:lnTo>
                  <a:pt x="7131377" y="1342447"/>
                </a:lnTo>
                <a:lnTo>
                  <a:pt x="7112533" y="1296527"/>
                </a:lnTo>
                <a:lnTo>
                  <a:pt x="7093292" y="1250813"/>
                </a:lnTo>
                <a:lnTo>
                  <a:pt x="7073656" y="1205308"/>
                </a:lnTo>
                <a:lnTo>
                  <a:pt x="7053628" y="1160013"/>
                </a:lnTo>
                <a:lnTo>
                  <a:pt x="7033209" y="1114931"/>
                </a:lnTo>
                <a:lnTo>
                  <a:pt x="7012403" y="1070064"/>
                </a:lnTo>
                <a:lnTo>
                  <a:pt x="6991210" y="1025414"/>
                </a:lnTo>
                <a:lnTo>
                  <a:pt x="6969634" y="980983"/>
                </a:lnTo>
                <a:lnTo>
                  <a:pt x="6947676" y="936773"/>
                </a:lnTo>
                <a:lnTo>
                  <a:pt x="6925338" y="892787"/>
                </a:lnTo>
                <a:lnTo>
                  <a:pt x="6902623" y="849027"/>
                </a:lnTo>
                <a:lnTo>
                  <a:pt x="6879532" y="805494"/>
                </a:lnTo>
                <a:lnTo>
                  <a:pt x="6856069" y="762191"/>
                </a:lnTo>
                <a:lnTo>
                  <a:pt x="6832235" y="719120"/>
                </a:lnTo>
                <a:lnTo>
                  <a:pt x="6808031" y="676284"/>
                </a:lnTo>
                <a:lnTo>
                  <a:pt x="6783461" y="633684"/>
                </a:lnTo>
                <a:lnTo>
                  <a:pt x="6758527" y="591322"/>
                </a:lnTo>
                <a:lnTo>
                  <a:pt x="6733230" y="549201"/>
                </a:lnTo>
                <a:lnTo>
                  <a:pt x="6707573" y="507322"/>
                </a:lnTo>
                <a:lnTo>
                  <a:pt x="6681558" y="465689"/>
                </a:lnTo>
                <a:lnTo>
                  <a:pt x="6655186" y="424302"/>
                </a:lnTo>
                <a:lnTo>
                  <a:pt x="6628461" y="383165"/>
                </a:lnTo>
                <a:lnTo>
                  <a:pt x="6601385" y="342279"/>
                </a:lnTo>
                <a:lnTo>
                  <a:pt x="6573959" y="301646"/>
                </a:lnTo>
                <a:lnTo>
                  <a:pt x="6546185" y="261270"/>
                </a:lnTo>
                <a:lnTo>
                  <a:pt x="6518066" y="221151"/>
                </a:lnTo>
                <a:lnTo>
                  <a:pt x="6489605" y="181291"/>
                </a:lnTo>
                <a:lnTo>
                  <a:pt x="6460802" y="141694"/>
                </a:lnTo>
                <a:lnTo>
                  <a:pt x="6431661" y="102361"/>
                </a:lnTo>
                <a:lnTo>
                  <a:pt x="6351270" y="0"/>
                </a:lnTo>
                <a:close/>
              </a:path>
            </a:pathLst>
          </a:custGeom>
          <a:solidFill>
            <a:srgbClr val="FFFFFF"/>
          </a:solidFill>
        </p:spPr>
        <p:txBody>
          <a:bodyPr wrap="square" lIns="0" tIns="0" rIns="0" bIns="0" rtlCol="0"/>
          <a:lstStyle/>
          <a:p>
            <a:endParaRPr dirty="0"/>
          </a:p>
        </p:txBody>
      </p:sp>
      <p:sp>
        <p:nvSpPr>
          <p:cNvPr id="7" name="object 7"/>
          <p:cNvSpPr/>
          <p:nvPr/>
        </p:nvSpPr>
        <p:spPr>
          <a:xfrm>
            <a:off x="6643116" y="0"/>
            <a:ext cx="1118870" cy="6858000"/>
          </a:xfrm>
          <a:custGeom>
            <a:avLst/>
            <a:gdLst/>
            <a:ahLst/>
            <a:cxnLst/>
            <a:rect l="l" t="t" r="r" b="b"/>
            <a:pathLst>
              <a:path w="1118870" h="6858000">
                <a:moveTo>
                  <a:pt x="0" y="0"/>
                </a:moveTo>
                <a:lnTo>
                  <a:pt x="123570" y="173608"/>
                </a:lnTo>
                <a:lnTo>
                  <a:pt x="150721" y="214131"/>
                </a:lnTo>
                <a:lnTo>
                  <a:pt x="177541" y="254892"/>
                </a:lnTo>
                <a:lnTo>
                  <a:pt x="204027" y="295891"/>
                </a:lnTo>
                <a:lnTo>
                  <a:pt x="230178" y="337124"/>
                </a:lnTo>
                <a:lnTo>
                  <a:pt x="255991" y="378590"/>
                </a:lnTo>
                <a:lnTo>
                  <a:pt x="281466" y="420287"/>
                </a:lnTo>
                <a:lnTo>
                  <a:pt x="306599" y="462214"/>
                </a:lnTo>
                <a:lnTo>
                  <a:pt x="331389" y="504368"/>
                </a:lnTo>
                <a:lnTo>
                  <a:pt x="355835" y="546747"/>
                </a:lnTo>
                <a:lnTo>
                  <a:pt x="379933" y="589349"/>
                </a:lnTo>
                <a:lnTo>
                  <a:pt x="403683" y="632173"/>
                </a:lnTo>
                <a:lnTo>
                  <a:pt x="427082" y="675216"/>
                </a:lnTo>
                <a:lnTo>
                  <a:pt x="450129" y="718477"/>
                </a:lnTo>
                <a:lnTo>
                  <a:pt x="472820" y="761954"/>
                </a:lnTo>
                <a:lnTo>
                  <a:pt x="495156" y="805645"/>
                </a:lnTo>
                <a:lnTo>
                  <a:pt x="517133" y="849547"/>
                </a:lnTo>
                <a:lnTo>
                  <a:pt x="538750" y="893659"/>
                </a:lnTo>
                <a:lnTo>
                  <a:pt x="560004" y="937979"/>
                </a:lnTo>
                <a:lnTo>
                  <a:pt x="580894" y="982506"/>
                </a:lnTo>
                <a:lnTo>
                  <a:pt x="601419" y="1027236"/>
                </a:lnTo>
                <a:lnTo>
                  <a:pt x="621575" y="1072169"/>
                </a:lnTo>
                <a:lnTo>
                  <a:pt x="641361" y="1117301"/>
                </a:lnTo>
                <a:lnTo>
                  <a:pt x="660776" y="1162633"/>
                </a:lnTo>
                <a:lnTo>
                  <a:pt x="679817" y="1208160"/>
                </a:lnTo>
                <a:lnTo>
                  <a:pt x="698482" y="1253883"/>
                </a:lnTo>
                <a:lnTo>
                  <a:pt x="716769" y="1299797"/>
                </a:lnTo>
                <a:lnTo>
                  <a:pt x="734677" y="1345903"/>
                </a:lnTo>
                <a:lnTo>
                  <a:pt x="752203" y="1392197"/>
                </a:lnTo>
                <a:lnTo>
                  <a:pt x="769346" y="1438678"/>
                </a:lnTo>
                <a:lnTo>
                  <a:pt x="786104" y="1485344"/>
                </a:lnTo>
                <a:lnTo>
                  <a:pt x="802474" y="1532193"/>
                </a:lnTo>
                <a:lnTo>
                  <a:pt x="818456" y="1579223"/>
                </a:lnTo>
                <a:lnTo>
                  <a:pt x="834046" y="1626432"/>
                </a:lnTo>
                <a:lnTo>
                  <a:pt x="849243" y="1673818"/>
                </a:lnTo>
                <a:lnTo>
                  <a:pt x="864046" y="1721379"/>
                </a:lnTo>
                <a:lnTo>
                  <a:pt x="878451" y="1769114"/>
                </a:lnTo>
                <a:lnTo>
                  <a:pt x="892458" y="1817020"/>
                </a:lnTo>
                <a:lnTo>
                  <a:pt x="906064" y="1865096"/>
                </a:lnTo>
                <a:lnTo>
                  <a:pt x="919267" y="1913339"/>
                </a:lnTo>
                <a:lnTo>
                  <a:pt x="932066" y="1961748"/>
                </a:lnTo>
                <a:lnTo>
                  <a:pt x="944458" y="2010320"/>
                </a:lnTo>
                <a:lnTo>
                  <a:pt x="956442" y="2059055"/>
                </a:lnTo>
                <a:lnTo>
                  <a:pt x="968016" y="2107949"/>
                </a:lnTo>
                <a:lnTo>
                  <a:pt x="979178" y="2157001"/>
                </a:lnTo>
                <a:lnTo>
                  <a:pt x="989925" y="2206209"/>
                </a:lnTo>
                <a:lnTo>
                  <a:pt x="1000256" y="2255571"/>
                </a:lnTo>
                <a:lnTo>
                  <a:pt x="1010169" y="2305086"/>
                </a:lnTo>
                <a:lnTo>
                  <a:pt x="1019663" y="2354750"/>
                </a:lnTo>
                <a:lnTo>
                  <a:pt x="1028734" y="2404563"/>
                </a:lnTo>
                <a:lnTo>
                  <a:pt x="1037382" y="2454522"/>
                </a:lnTo>
                <a:lnTo>
                  <a:pt x="1045604" y="2504626"/>
                </a:lnTo>
                <a:lnTo>
                  <a:pt x="1053398" y="2554872"/>
                </a:lnTo>
                <a:lnTo>
                  <a:pt x="1060763" y="2605259"/>
                </a:lnTo>
                <a:lnTo>
                  <a:pt x="1067697" y="2655785"/>
                </a:lnTo>
                <a:lnTo>
                  <a:pt x="1074197" y="2706447"/>
                </a:lnTo>
                <a:lnTo>
                  <a:pt x="1080262" y="2757244"/>
                </a:lnTo>
                <a:lnTo>
                  <a:pt x="1085889" y="2808174"/>
                </a:lnTo>
                <a:lnTo>
                  <a:pt x="1091077" y="2859235"/>
                </a:lnTo>
                <a:lnTo>
                  <a:pt x="1095825" y="2910425"/>
                </a:lnTo>
                <a:lnTo>
                  <a:pt x="1100129" y="2961742"/>
                </a:lnTo>
                <a:lnTo>
                  <a:pt x="1103988" y="3013184"/>
                </a:lnTo>
                <a:lnTo>
                  <a:pt x="1107401" y="3064750"/>
                </a:lnTo>
                <a:lnTo>
                  <a:pt x="1110365" y="3116437"/>
                </a:lnTo>
                <a:lnTo>
                  <a:pt x="1112878" y="3168243"/>
                </a:lnTo>
                <a:lnTo>
                  <a:pt x="1114938" y="3220167"/>
                </a:lnTo>
                <a:lnTo>
                  <a:pt x="1116544" y="3272207"/>
                </a:lnTo>
                <a:lnTo>
                  <a:pt x="1117694" y="3324360"/>
                </a:lnTo>
                <a:lnTo>
                  <a:pt x="1118385" y="3376625"/>
                </a:lnTo>
                <a:lnTo>
                  <a:pt x="1118615" y="3429000"/>
                </a:lnTo>
                <a:lnTo>
                  <a:pt x="1118385" y="3481374"/>
                </a:lnTo>
                <a:lnTo>
                  <a:pt x="1117694" y="3533639"/>
                </a:lnTo>
                <a:lnTo>
                  <a:pt x="1116544" y="3585792"/>
                </a:lnTo>
                <a:lnTo>
                  <a:pt x="1114938" y="3637831"/>
                </a:lnTo>
                <a:lnTo>
                  <a:pt x="1112878" y="3689755"/>
                </a:lnTo>
                <a:lnTo>
                  <a:pt x="1110365" y="3741561"/>
                </a:lnTo>
                <a:lnTo>
                  <a:pt x="1107401" y="3793248"/>
                </a:lnTo>
                <a:lnTo>
                  <a:pt x="1103988" y="3844813"/>
                </a:lnTo>
                <a:lnTo>
                  <a:pt x="1100129" y="3896255"/>
                </a:lnTo>
                <a:lnTo>
                  <a:pt x="1095825" y="3947572"/>
                </a:lnTo>
                <a:lnTo>
                  <a:pt x="1091077" y="3998761"/>
                </a:lnTo>
                <a:lnTo>
                  <a:pt x="1085889" y="4049822"/>
                </a:lnTo>
                <a:lnTo>
                  <a:pt x="1080262" y="4100752"/>
                </a:lnTo>
                <a:lnTo>
                  <a:pt x="1074197" y="4151548"/>
                </a:lnTo>
                <a:lnTo>
                  <a:pt x="1067697" y="4202210"/>
                </a:lnTo>
                <a:lnTo>
                  <a:pt x="1060763" y="4252735"/>
                </a:lnTo>
                <a:lnTo>
                  <a:pt x="1053398" y="4303121"/>
                </a:lnTo>
                <a:lnTo>
                  <a:pt x="1045604" y="4353367"/>
                </a:lnTo>
                <a:lnTo>
                  <a:pt x="1037382" y="4403470"/>
                </a:lnTo>
                <a:lnTo>
                  <a:pt x="1028734" y="4453428"/>
                </a:lnTo>
                <a:lnTo>
                  <a:pt x="1019663" y="4503240"/>
                </a:lnTo>
                <a:lnTo>
                  <a:pt x="1010169" y="4552904"/>
                </a:lnTo>
                <a:lnTo>
                  <a:pt x="1000256" y="4602418"/>
                </a:lnTo>
                <a:lnTo>
                  <a:pt x="989925" y="4651779"/>
                </a:lnTo>
                <a:lnTo>
                  <a:pt x="979178" y="4700987"/>
                </a:lnTo>
                <a:lnTo>
                  <a:pt x="968016" y="4750038"/>
                </a:lnTo>
                <a:lnTo>
                  <a:pt x="956442" y="4798931"/>
                </a:lnTo>
                <a:lnTo>
                  <a:pt x="944458" y="4847665"/>
                </a:lnTo>
                <a:lnTo>
                  <a:pt x="932066" y="4896237"/>
                </a:lnTo>
                <a:lnTo>
                  <a:pt x="919267" y="4944645"/>
                </a:lnTo>
                <a:lnTo>
                  <a:pt x="906064" y="4992887"/>
                </a:lnTo>
                <a:lnTo>
                  <a:pt x="892458" y="5040962"/>
                </a:lnTo>
                <a:lnTo>
                  <a:pt x="878451" y="5088867"/>
                </a:lnTo>
                <a:lnTo>
                  <a:pt x="864046" y="5136601"/>
                </a:lnTo>
                <a:lnTo>
                  <a:pt x="849243" y="5184162"/>
                </a:lnTo>
                <a:lnTo>
                  <a:pt x="834046" y="5231547"/>
                </a:lnTo>
                <a:lnTo>
                  <a:pt x="818456" y="5278755"/>
                </a:lnTo>
                <a:lnTo>
                  <a:pt x="802474" y="5325784"/>
                </a:lnTo>
                <a:lnTo>
                  <a:pt x="786104" y="5372632"/>
                </a:lnTo>
                <a:lnTo>
                  <a:pt x="769346" y="5419297"/>
                </a:lnTo>
                <a:lnTo>
                  <a:pt x="752203" y="5465778"/>
                </a:lnTo>
                <a:lnTo>
                  <a:pt x="734677" y="5512071"/>
                </a:lnTo>
                <a:lnTo>
                  <a:pt x="716769" y="5558176"/>
                </a:lnTo>
                <a:lnTo>
                  <a:pt x="698482" y="5604090"/>
                </a:lnTo>
                <a:lnTo>
                  <a:pt x="679817" y="5649811"/>
                </a:lnTo>
                <a:lnTo>
                  <a:pt x="660776" y="5695338"/>
                </a:lnTo>
                <a:lnTo>
                  <a:pt x="641361" y="5740669"/>
                </a:lnTo>
                <a:lnTo>
                  <a:pt x="621575" y="5785801"/>
                </a:lnTo>
                <a:lnTo>
                  <a:pt x="601419" y="5830733"/>
                </a:lnTo>
                <a:lnTo>
                  <a:pt x="580894" y="5875462"/>
                </a:lnTo>
                <a:lnTo>
                  <a:pt x="560004" y="5919988"/>
                </a:lnTo>
                <a:lnTo>
                  <a:pt x="538750" y="5964308"/>
                </a:lnTo>
                <a:lnTo>
                  <a:pt x="517133" y="6008419"/>
                </a:lnTo>
                <a:lnTo>
                  <a:pt x="495156" y="6052321"/>
                </a:lnTo>
                <a:lnTo>
                  <a:pt x="472820" y="6096011"/>
                </a:lnTo>
                <a:lnTo>
                  <a:pt x="450129" y="6139487"/>
                </a:lnTo>
                <a:lnTo>
                  <a:pt x="427082" y="6182748"/>
                </a:lnTo>
                <a:lnTo>
                  <a:pt x="403683" y="6225791"/>
                </a:lnTo>
                <a:lnTo>
                  <a:pt x="379933" y="6268614"/>
                </a:lnTo>
                <a:lnTo>
                  <a:pt x="355835" y="6311216"/>
                </a:lnTo>
                <a:lnTo>
                  <a:pt x="331389" y="6353595"/>
                </a:lnTo>
                <a:lnTo>
                  <a:pt x="306599" y="6395748"/>
                </a:lnTo>
                <a:lnTo>
                  <a:pt x="281466" y="6437674"/>
                </a:lnTo>
                <a:lnTo>
                  <a:pt x="255991" y="6479371"/>
                </a:lnTo>
                <a:lnTo>
                  <a:pt x="230178" y="6520837"/>
                </a:lnTo>
                <a:lnTo>
                  <a:pt x="204027" y="6562070"/>
                </a:lnTo>
                <a:lnTo>
                  <a:pt x="177541" y="6603068"/>
                </a:lnTo>
                <a:lnTo>
                  <a:pt x="150721" y="6643830"/>
                </a:lnTo>
                <a:lnTo>
                  <a:pt x="123570" y="6684352"/>
                </a:lnTo>
                <a:lnTo>
                  <a:pt x="0" y="6857999"/>
                </a:lnTo>
              </a:path>
            </a:pathLst>
          </a:custGeom>
          <a:ln w="12700">
            <a:solidFill>
              <a:srgbClr val="FFFFFF"/>
            </a:solidFill>
          </a:ln>
        </p:spPr>
        <p:txBody>
          <a:bodyPr wrap="square" lIns="0" tIns="0" rIns="0" bIns="0" rtlCol="0"/>
          <a:lstStyle/>
          <a:p>
            <a:endParaRPr/>
          </a:p>
        </p:txBody>
      </p:sp>
      <p:grpSp>
        <p:nvGrpSpPr>
          <p:cNvPr id="14" name="组合 13">
            <a:extLst>
              <a:ext uri="{FF2B5EF4-FFF2-40B4-BE49-F238E27FC236}">
                <a16:creationId xmlns:a16="http://schemas.microsoft.com/office/drawing/2014/main" id="{9799F374-9801-4DE0-9B51-A76E089568B3}"/>
              </a:ext>
            </a:extLst>
          </p:cNvPr>
          <p:cNvGrpSpPr/>
          <p:nvPr/>
        </p:nvGrpSpPr>
        <p:grpSpPr>
          <a:xfrm>
            <a:off x="522223" y="1170173"/>
            <a:ext cx="5399916" cy="659158"/>
            <a:chOff x="522223" y="1170173"/>
            <a:chExt cx="5399916" cy="659158"/>
          </a:xfrm>
        </p:grpSpPr>
        <p:grpSp>
          <p:nvGrpSpPr>
            <p:cNvPr id="15" name="组合 14">
              <a:extLst>
                <a:ext uri="{FF2B5EF4-FFF2-40B4-BE49-F238E27FC236}">
                  <a16:creationId xmlns:a16="http://schemas.microsoft.com/office/drawing/2014/main" id="{F9CB57DE-912E-450B-BA67-F9A246DD569F}"/>
                </a:ext>
              </a:extLst>
            </p:cNvPr>
            <p:cNvGrpSpPr/>
            <p:nvPr/>
          </p:nvGrpSpPr>
          <p:grpSpPr>
            <a:xfrm>
              <a:off x="522223" y="1170173"/>
              <a:ext cx="5399916" cy="659158"/>
              <a:chOff x="522223" y="1170173"/>
              <a:chExt cx="5399916" cy="659158"/>
            </a:xfrm>
          </p:grpSpPr>
          <p:pic>
            <p:nvPicPr>
              <p:cNvPr id="17" name="图片 16" descr="黑白色的标志&#10;&#10;中度可信度描述已自动生成">
                <a:extLst>
                  <a:ext uri="{FF2B5EF4-FFF2-40B4-BE49-F238E27FC236}">
                    <a16:creationId xmlns:a16="http://schemas.microsoft.com/office/drawing/2014/main" id="{A09F9151-5428-40C8-859E-BA40C3E5C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23" y="1255431"/>
                <a:ext cx="1749044" cy="492688"/>
              </a:xfrm>
              <a:prstGeom prst="rect">
                <a:avLst/>
              </a:prstGeom>
            </p:spPr>
          </p:pic>
          <p:pic>
            <p:nvPicPr>
              <p:cNvPr id="18" name="图片 17">
                <a:extLst>
                  <a:ext uri="{FF2B5EF4-FFF2-40B4-BE49-F238E27FC236}">
                    <a16:creationId xmlns:a16="http://schemas.microsoft.com/office/drawing/2014/main" id="{1BA3CC57-A19D-4351-9352-7426FCE03B9D}"/>
                  </a:ext>
                </a:extLst>
              </p:cNvPr>
              <p:cNvPicPr>
                <a:picLocks noChangeAspect="1"/>
              </p:cNvPicPr>
              <p:nvPr/>
            </p:nvPicPr>
            <p:blipFill rotWithShape="1">
              <a:blip r:embed="rId6"/>
              <a:srcRect l="27157"/>
              <a:stretch/>
            </p:blipFill>
            <p:spPr>
              <a:xfrm>
                <a:off x="2484137" y="1170173"/>
                <a:ext cx="3438002" cy="492688"/>
              </a:xfrm>
              <a:prstGeom prst="rect">
                <a:avLst/>
              </a:prstGeom>
            </p:spPr>
          </p:pic>
          <p:sp>
            <p:nvSpPr>
              <p:cNvPr id="19" name="文本框 18">
                <a:extLst>
                  <a:ext uri="{FF2B5EF4-FFF2-40B4-BE49-F238E27FC236}">
                    <a16:creationId xmlns:a16="http://schemas.microsoft.com/office/drawing/2014/main" id="{CF06C3BE-3ACD-43B9-8D57-FA0114BF70BB}"/>
                  </a:ext>
                </a:extLst>
              </p:cNvPr>
              <p:cNvSpPr txBox="1"/>
              <p:nvPr/>
            </p:nvSpPr>
            <p:spPr>
              <a:xfrm>
                <a:off x="2423018" y="1583110"/>
                <a:ext cx="2975274" cy="246221"/>
              </a:xfrm>
              <a:prstGeom prst="rect">
                <a:avLst/>
              </a:prstGeom>
              <a:noFill/>
            </p:spPr>
            <p:txBody>
              <a:bodyPr wrap="square" rtlCol="0">
                <a:spAutoFit/>
              </a:bodyPr>
              <a:lstStyle/>
              <a:p>
                <a:pPr algn="dist"/>
                <a:r>
                  <a:rPr lang="en-US" altLang="zh-CN" sz="1000" dirty="0">
                    <a:latin typeface="XITS" panose="02000503000000000000" pitchFamily="50" charset="0"/>
                    <a:ea typeface="XITS" panose="02000503000000000000" pitchFamily="50" charset="0"/>
                    <a:cs typeface="Times New Roman" panose="02020603050405020304" pitchFamily="18" charset="0"/>
                  </a:rPr>
                  <a:t>Lab of Superconducting Radio Frequency Accelerator</a:t>
                </a:r>
                <a:endParaRPr lang="zh-CN" altLang="en-US" sz="1000" dirty="0">
                  <a:latin typeface="XITS" panose="02000503000000000000" pitchFamily="50" charset="0"/>
                  <a:cs typeface="Times New Roman" panose="02020603050405020304" pitchFamily="18" charset="0"/>
                </a:endParaRPr>
              </a:p>
            </p:txBody>
          </p:sp>
        </p:grpSp>
        <p:cxnSp>
          <p:nvCxnSpPr>
            <p:cNvPr id="16" name="直接连接符 15">
              <a:extLst>
                <a:ext uri="{FF2B5EF4-FFF2-40B4-BE49-F238E27FC236}">
                  <a16:creationId xmlns:a16="http://schemas.microsoft.com/office/drawing/2014/main" id="{2ED5B9CA-ADB4-4979-B283-78659B997125}"/>
                </a:ext>
              </a:extLst>
            </p:cNvPr>
            <p:cNvCxnSpPr>
              <a:cxnSpLocks/>
            </p:cNvCxnSpPr>
            <p:nvPr/>
          </p:nvCxnSpPr>
          <p:spPr>
            <a:xfrm>
              <a:off x="2395236" y="1255431"/>
              <a:ext cx="0" cy="492688"/>
            </a:xfrm>
            <a:prstGeom prst="line">
              <a:avLst/>
            </a:prstGeom>
            <a:ln>
              <a:solidFill>
                <a:srgbClr val="9B0000"/>
              </a:solidFill>
            </a:ln>
          </p:spPr>
          <p:style>
            <a:lnRef idx="1">
              <a:schemeClr val="accent1"/>
            </a:lnRef>
            <a:fillRef idx="0">
              <a:schemeClr val="accent1"/>
            </a:fillRef>
            <a:effectRef idx="0">
              <a:schemeClr val="accent1"/>
            </a:effectRef>
            <a:fontRef idx="minor">
              <a:schemeClr val="tx1"/>
            </a:fontRef>
          </p:style>
        </p:cxnSp>
      </p:grpSp>
      <p:sp>
        <p:nvSpPr>
          <p:cNvPr id="2" name="灯片编号占位符 1">
            <a:extLst>
              <a:ext uri="{FF2B5EF4-FFF2-40B4-BE49-F238E27FC236}">
                <a16:creationId xmlns:a16="http://schemas.microsoft.com/office/drawing/2014/main" id="{A6E17D70-8B79-4FAC-A823-073574A4AF51}"/>
              </a:ext>
            </a:extLst>
          </p:cNvPr>
          <p:cNvSpPr>
            <a:spLocks noGrp="1"/>
          </p:cNvSpPr>
          <p:nvPr>
            <p:ph type="sldNum" sz="quarter" idx="7"/>
          </p:nvPr>
        </p:nvSpPr>
        <p:spPr/>
        <p:txBody>
          <a:bodyPr/>
          <a:lstStyle/>
          <a:p>
            <a:fld id="{B6F15528-21DE-4FAA-801E-634DDDAF4B2B}" type="slidenum">
              <a:rPr lang="en-US" altLang="zh-CN" smtClean="0"/>
              <a:t>20</a:t>
            </a:fld>
            <a:endParaRPr lang="zh-CN" altLang="en-US"/>
          </a:p>
        </p:txBody>
      </p:sp>
      <p:sp>
        <p:nvSpPr>
          <p:cNvPr id="21" name="文本框 4">
            <a:extLst>
              <a:ext uri="{FF2B5EF4-FFF2-40B4-BE49-F238E27FC236}">
                <a16:creationId xmlns:a16="http://schemas.microsoft.com/office/drawing/2014/main" id="{6FF49910-A546-4E00-9581-389F1E36814C}"/>
              </a:ext>
            </a:extLst>
          </p:cNvPr>
          <p:cNvSpPr txBox="1"/>
          <p:nvPr/>
        </p:nvSpPr>
        <p:spPr>
          <a:xfrm>
            <a:off x="777050" y="3003550"/>
            <a:ext cx="7475123" cy="769441"/>
          </a:xfrm>
          <a:prstGeom prst="rect">
            <a:avLst/>
          </a:prstGeom>
          <a:noFill/>
        </p:spPr>
        <p:txBody>
          <a:bodyPr wrap="square" rtlCol="0">
            <a:spAutoFit/>
          </a:bodyPr>
          <a:lstStyle/>
          <a:p>
            <a:r>
              <a:rPr lang="en-US" altLang="zh-CN" sz="4400" dirty="0">
                <a:solidFill>
                  <a:srgbClr val="C00000"/>
                </a:solidFill>
              </a:rPr>
              <a:t>Thanks for your attention!</a:t>
            </a:r>
            <a:endParaRPr lang="zh-CN" altLang="en-US" sz="4400" dirty="0">
              <a:solidFill>
                <a:srgbClr val="C00000"/>
              </a:solidFill>
            </a:endParaRPr>
          </a:p>
        </p:txBody>
      </p:sp>
    </p:spTree>
    <p:extLst>
      <p:ext uri="{BB962C8B-B14F-4D97-AF65-F5344CB8AC3E}">
        <p14:creationId xmlns:p14="http://schemas.microsoft.com/office/powerpoint/2010/main" val="216639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1006DF9-F579-4F60-AE20-07C0ED5C50C7}"/>
              </a:ext>
            </a:extLst>
          </p:cNvPr>
          <p:cNvPicPr>
            <a:picLocks noChangeAspect="1"/>
          </p:cNvPicPr>
          <p:nvPr/>
        </p:nvPicPr>
        <p:blipFill>
          <a:blip r:embed="rId3"/>
          <a:stretch>
            <a:fillRect/>
          </a:stretch>
        </p:blipFill>
        <p:spPr>
          <a:xfrm>
            <a:off x="6874934" y="935054"/>
            <a:ext cx="3551750" cy="2405743"/>
          </a:xfrm>
          <a:prstGeom prst="rect">
            <a:avLst/>
          </a:prstGeom>
        </p:spPr>
      </p:pic>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4">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5" name="文本框 4">
            <a:extLst>
              <a:ext uri="{FF2B5EF4-FFF2-40B4-BE49-F238E27FC236}">
                <a16:creationId xmlns:a16="http://schemas.microsoft.com/office/drawing/2014/main" id="{DFF518DD-9BC6-40A9-8726-B76367D110BF}"/>
              </a:ext>
            </a:extLst>
          </p:cNvPr>
          <p:cNvSpPr txBox="1"/>
          <p:nvPr/>
        </p:nvSpPr>
        <p:spPr>
          <a:xfrm>
            <a:off x="750356" y="81375"/>
            <a:ext cx="6324600" cy="461665"/>
          </a:xfrm>
          <a:prstGeom prst="rect">
            <a:avLst/>
          </a:prstGeom>
          <a:noFill/>
        </p:spPr>
        <p:txBody>
          <a:bodyPr wrap="square" rtlCol="0">
            <a:spAutoFit/>
          </a:bodyPr>
          <a:lstStyle/>
          <a:p>
            <a:pPr lvl="0">
              <a:defRPr/>
            </a:pPr>
            <a:r>
              <a:rPr lang="en-US" altLang="zh-CN" sz="2400" dirty="0">
                <a:solidFill>
                  <a:schemeClr val="bg1"/>
                </a:solidFill>
              </a:rPr>
              <a:t>Demand of K</a:t>
            </a:r>
            <a:r>
              <a:rPr lang="en-US" altLang="zh-CN" sz="2400" baseline="-25000" dirty="0">
                <a:solidFill>
                  <a:schemeClr val="bg1"/>
                </a:solidFill>
              </a:rPr>
              <a:t>2</a:t>
            </a:r>
            <a:r>
              <a:rPr lang="en-US" altLang="zh-CN" sz="2400" dirty="0">
                <a:solidFill>
                  <a:schemeClr val="bg1"/>
                </a:solidFill>
              </a:rPr>
              <a:t>CsSb photocathode</a:t>
            </a:r>
            <a:endParaRPr kumimoji="0" lang="zh-CN" altLang="en-US" sz="2400" b="1" i="0" u="none" strike="noStrike" kern="1200" cap="none" spc="0" normalizeH="0" baseline="0" noProof="0" dirty="0">
              <a:ln>
                <a:noFill/>
              </a:ln>
              <a:solidFill>
                <a:schemeClr val="bg1"/>
              </a:solidFill>
              <a:effectLst/>
              <a:uLnTx/>
              <a:uFillTx/>
              <a:latin typeface="华文中宋" panose="02010600040101010101" pitchFamily="2" charset="-122"/>
              <a:ea typeface="华文中宋" panose="02010600040101010101" pitchFamily="2" charset="-122"/>
            </a:endParaRPr>
          </a:p>
        </p:txBody>
      </p:sp>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6"/>
            <a:srcRect l="9957"/>
            <a:stretch/>
          </p:blipFill>
          <p:spPr>
            <a:xfrm>
              <a:off x="8858250" y="125559"/>
              <a:ext cx="3379048" cy="364830"/>
            </a:xfrm>
            <a:prstGeom prst="rect">
              <a:avLst/>
            </a:prstGeom>
          </p:spPr>
        </p:pic>
      </p:grpSp>
      <p:pic>
        <p:nvPicPr>
          <p:cNvPr id="24" name="图片 23">
            <a:extLst>
              <a:ext uri="{FF2B5EF4-FFF2-40B4-BE49-F238E27FC236}">
                <a16:creationId xmlns:a16="http://schemas.microsoft.com/office/drawing/2014/main" id="{1D4A13F2-5D73-466D-AAE8-9837803602E2}"/>
              </a:ext>
            </a:extLst>
          </p:cNvPr>
          <p:cNvPicPr>
            <a:picLocks noChangeAspect="1"/>
          </p:cNvPicPr>
          <p:nvPr/>
        </p:nvPicPr>
        <p:blipFill rotWithShape="1">
          <a:blip r:embed="rId7"/>
          <a:srcRect l="4176" t="4033" r="801"/>
          <a:stretch/>
        </p:blipFill>
        <p:spPr>
          <a:xfrm>
            <a:off x="1167699" y="944713"/>
            <a:ext cx="4189028" cy="2190743"/>
          </a:xfrm>
          <a:prstGeom prst="rect">
            <a:avLst/>
          </a:prstGeom>
        </p:spPr>
      </p:pic>
      <p:pic>
        <p:nvPicPr>
          <p:cNvPr id="26" name="图片 25">
            <a:extLst>
              <a:ext uri="{FF2B5EF4-FFF2-40B4-BE49-F238E27FC236}">
                <a16:creationId xmlns:a16="http://schemas.microsoft.com/office/drawing/2014/main" id="{9EC7C448-E709-45FC-BAD0-1E08B3509D8A}"/>
              </a:ext>
            </a:extLst>
          </p:cNvPr>
          <p:cNvPicPr>
            <a:picLocks noChangeAspect="1"/>
          </p:cNvPicPr>
          <p:nvPr/>
        </p:nvPicPr>
        <p:blipFill rotWithShape="1">
          <a:blip r:embed="rId8"/>
          <a:srcRect t="8627"/>
          <a:stretch/>
        </p:blipFill>
        <p:spPr>
          <a:xfrm>
            <a:off x="909763" y="3365018"/>
            <a:ext cx="4634617" cy="2981775"/>
          </a:xfrm>
          <a:prstGeom prst="rect">
            <a:avLst/>
          </a:prstGeom>
        </p:spPr>
      </p:pic>
      <p:sp>
        <p:nvSpPr>
          <p:cNvPr id="27" name="文本框 26">
            <a:extLst>
              <a:ext uri="{FF2B5EF4-FFF2-40B4-BE49-F238E27FC236}">
                <a16:creationId xmlns:a16="http://schemas.microsoft.com/office/drawing/2014/main" id="{800633DF-0F3A-4DAC-AF39-25D0CFDA8ED8}"/>
              </a:ext>
            </a:extLst>
          </p:cNvPr>
          <p:cNvSpPr txBox="1"/>
          <p:nvPr/>
        </p:nvSpPr>
        <p:spPr>
          <a:xfrm>
            <a:off x="1772927" y="589988"/>
            <a:ext cx="27687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4F81BD"/>
                </a:solidFill>
                <a:effectLst/>
                <a:uLnTx/>
                <a:uFillTx/>
                <a:latin typeface="Times New Roman"/>
                <a:ea typeface="宋体" panose="02010600030101010101" pitchFamily="2" charset="-122"/>
                <a:cs typeface="+mn-cs"/>
              </a:rPr>
              <a:t>(Bruce Dunham, P3 Meeting 2018)</a:t>
            </a:r>
            <a:endParaRPr kumimoji="0" lang="zh-CN" altLang="en-US" sz="1400" b="0" i="0" u="none" strike="noStrike" kern="1200" cap="none" spc="0" normalizeH="0" baseline="0" noProof="0" dirty="0">
              <a:ln>
                <a:noFill/>
              </a:ln>
              <a:solidFill>
                <a:srgbClr val="4F81BD"/>
              </a:solidFill>
              <a:effectLst/>
              <a:uLnTx/>
              <a:uFillTx/>
              <a:latin typeface="Times New Roman"/>
              <a:ea typeface="宋体" panose="02010600030101010101" pitchFamily="2" charset="-122"/>
              <a:cs typeface="+mn-cs"/>
            </a:endParaRPr>
          </a:p>
        </p:txBody>
      </p:sp>
      <p:sp>
        <p:nvSpPr>
          <p:cNvPr id="28" name="文本框 27">
            <a:extLst>
              <a:ext uri="{FF2B5EF4-FFF2-40B4-BE49-F238E27FC236}">
                <a16:creationId xmlns:a16="http://schemas.microsoft.com/office/drawing/2014/main" id="{BF3BBAD0-A93F-4859-ACAA-D32A9F229752}"/>
              </a:ext>
            </a:extLst>
          </p:cNvPr>
          <p:cNvSpPr txBox="1"/>
          <p:nvPr/>
        </p:nvSpPr>
        <p:spPr>
          <a:xfrm>
            <a:off x="7334496" y="634811"/>
            <a:ext cx="33904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4F81BD"/>
                </a:solidFill>
                <a:effectLst/>
                <a:uLnTx/>
                <a:uFillTx/>
                <a:latin typeface="Times New Roman"/>
                <a:ea typeface="宋体" panose="02010600030101010101" pitchFamily="2" charset="-122"/>
                <a:cs typeface="+mn-cs"/>
              </a:rPr>
              <a:t>(</a:t>
            </a:r>
            <a:r>
              <a:rPr kumimoji="0" lang="en-US" altLang="de-DE" sz="1400" b="0" i="0" u="none" strike="noStrike" kern="1200" cap="none" spc="0" normalizeH="0" baseline="0" noProof="0" dirty="0" err="1">
                <a:ln>
                  <a:noFill/>
                </a:ln>
                <a:solidFill>
                  <a:srgbClr val="4F81BD"/>
                </a:solidFill>
                <a:effectLst/>
                <a:uLnTx/>
                <a:uFillTx/>
                <a:latin typeface="Times New Roman"/>
                <a:ea typeface="+mn-ea"/>
                <a:cs typeface="+mn-cs"/>
              </a:rPr>
              <a:t>Sonal</a:t>
            </a:r>
            <a:r>
              <a:rPr kumimoji="0" lang="en-US" altLang="de-DE" sz="1400" b="0" i="0" u="none" strike="noStrike" kern="1200" cap="none" spc="0" normalizeH="0" baseline="0" noProof="0" dirty="0">
                <a:ln>
                  <a:noFill/>
                </a:ln>
                <a:solidFill>
                  <a:srgbClr val="4F81BD"/>
                </a:solidFill>
                <a:effectLst/>
                <a:uLnTx/>
                <a:uFillTx/>
                <a:latin typeface="Times New Roman"/>
                <a:ea typeface="+mn-ea"/>
                <a:cs typeface="+mn-cs"/>
              </a:rPr>
              <a:t> Mistry, </a:t>
            </a:r>
            <a:r>
              <a:rPr kumimoji="0" lang="en-US" altLang="zh-CN" sz="1400" b="0" i="0" u="none" strike="noStrike" kern="1200" cap="none" spc="0" normalizeH="0" baseline="0" noProof="0" dirty="0">
                <a:ln>
                  <a:noFill/>
                </a:ln>
                <a:solidFill>
                  <a:srgbClr val="4F81BD"/>
                </a:solidFill>
                <a:effectLst/>
                <a:uLnTx/>
                <a:uFillTx/>
                <a:latin typeface="Times New Roman"/>
                <a:ea typeface="宋体" panose="02010600030101010101" pitchFamily="2" charset="-122"/>
                <a:cs typeface="+mn-cs"/>
              </a:rPr>
              <a:t>P3 Meeting 2018)</a:t>
            </a:r>
            <a:endParaRPr kumimoji="0" lang="zh-CN" altLang="en-US" sz="1400" b="0" i="0" u="none" strike="noStrike" kern="1200" cap="none" spc="0" normalizeH="0" baseline="0" noProof="0" dirty="0">
              <a:ln>
                <a:noFill/>
              </a:ln>
              <a:solidFill>
                <a:srgbClr val="4F81BD"/>
              </a:solidFill>
              <a:effectLst/>
              <a:uLnTx/>
              <a:uFillTx/>
              <a:latin typeface="Times New Roman"/>
              <a:ea typeface="宋体" panose="02010600030101010101" pitchFamily="2" charset="-122"/>
              <a:cs typeface="+mn-cs"/>
            </a:endParaRPr>
          </a:p>
        </p:txBody>
      </p:sp>
      <p:grpSp>
        <p:nvGrpSpPr>
          <p:cNvPr id="29" name="组合 28">
            <a:extLst>
              <a:ext uri="{FF2B5EF4-FFF2-40B4-BE49-F238E27FC236}">
                <a16:creationId xmlns:a16="http://schemas.microsoft.com/office/drawing/2014/main" id="{7DAB054A-7F6A-4562-89C7-52C0C6774286}"/>
              </a:ext>
            </a:extLst>
          </p:cNvPr>
          <p:cNvGrpSpPr/>
          <p:nvPr/>
        </p:nvGrpSpPr>
        <p:grpSpPr>
          <a:xfrm>
            <a:off x="7157708" y="3428999"/>
            <a:ext cx="3365716" cy="2981565"/>
            <a:chOff x="5029200" y="3604802"/>
            <a:chExt cx="2981291" cy="2904422"/>
          </a:xfrm>
        </p:grpSpPr>
        <p:pic>
          <p:nvPicPr>
            <p:cNvPr id="30" name="图片 29">
              <a:extLst>
                <a:ext uri="{FF2B5EF4-FFF2-40B4-BE49-F238E27FC236}">
                  <a16:creationId xmlns:a16="http://schemas.microsoft.com/office/drawing/2014/main" id="{28D97E38-0B7F-4F6B-9A0C-7EBEB92C4530}"/>
                </a:ext>
              </a:extLst>
            </p:cNvPr>
            <p:cNvPicPr>
              <a:picLocks noChangeAspect="1"/>
            </p:cNvPicPr>
            <p:nvPr/>
          </p:nvPicPr>
          <p:blipFill rotWithShape="1">
            <a:blip r:embed="rId9"/>
            <a:srcRect l="2445"/>
            <a:stretch/>
          </p:blipFill>
          <p:spPr>
            <a:xfrm>
              <a:off x="5029200" y="3604802"/>
              <a:ext cx="2895600" cy="2904422"/>
            </a:xfrm>
            <a:prstGeom prst="rect">
              <a:avLst/>
            </a:prstGeom>
          </p:spPr>
        </p:pic>
        <p:sp>
          <p:nvSpPr>
            <p:cNvPr id="31" name="文本框 30">
              <a:extLst>
                <a:ext uri="{FF2B5EF4-FFF2-40B4-BE49-F238E27FC236}">
                  <a16:creationId xmlns:a16="http://schemas.microsoft.com/office/drawing/2014/main" id="{1C551319-FA81-4925-B9F2-99AE3CC7D657}"/>
                </a:ext>
              </a:extLst>
            </p:cNvPr>
            <p:cNvSpPr txBox="1"/>
            <p:nvPr/>
          </p:nvSpPr>
          <p:spPr>
            <a:xfrm>
              <a:off x="6415824" y="3604802"/>
              <a:ext cx="12041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DC-SRF II</a:t>
              </a:r>
              <a:endParaRPr kumimoji="0" lang="zh-CN" altLang="en-US"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endParaRPr>
            </a:p>
          </p:txBody>
        </p:sp>
        <p:sp>
          <p:nvSpPr>
            <p:cNvPr id="33" name="文本框 32">
              <a:extLst>
                <a:ext uri="{FF2B5EF4-FFF2-40B4-BE49-F238E27FC236}">
                  <a16:creationId xmlns:a16="http://schemas.microsoft.com/office/drawing/2014/main" id="{8C946510-5A9D-47FD-ABB0-C954EB12925D}"/>
                </a:ext>
              </a:extLst>
            </p:cNvPr>
            <p:cNvSpPr txBox="1"/>
            <p:nvPr/>
          </p:nvSpPr>
          <p:spPr>
            <a:xfrm>
              <a:off x="7017912" y="5242560"/>
              <a:ext cx="992579" cy="369332"/>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rPr>
                <a:t>K-Cs-Sb</a:t>
              </a:r>
              <a:endParaRPr kumimoji="0" lang="zh-CN" altLang="en-US" sz="1800" b="0" i="0" u="none" strike="noStrike" kern="1200" cap="none" spc="0" normalizeH="0" baseline="0" noProof="0" dirty="0">
                <a:ln>
                  <a:noFill/>
                </a:ln>
                <a:solidFill>
                  <a:prstClr val="black"/>
                </a:solidFill>
                <a:effectLst/>
                <a:uLnTx/>
                <a:uFillTx/>
                <a:latin typeface="Times New Roman"/>
                <a:ea typeface="宋体" panose="02010600030101010101" pitchFamily="2" charset="-122"/>
                <a:cs typeface="+mn-cs"/>
              </a:endParaRPr>
            </a:p>
          </p:txBody>
        </p:sp>
      </p:grpSp>
      <p:sp>
        <p:nvSpPr>
          <p:cNvPr id="19" name="文本框 18">
            <a:extLst>
              <a:ext uri="{FF2B5EF4-FFF2-40B4-BE49-F238E27FC236}">
                <a16:creationId xmlns:a16="http://schemas.microsoft.com/office/drawing/2014/main" id="{ABC8AF62-8516-4DC1-802D-0C9373B6761F}"/>
              </a:ext>
            </a:extLst>
          </p:cNvPr>
          <p:cNvSpPr txBox="1"/>
          <p:nvPr/>
        </p:nvSpPr>
        <p:spPr>
          <a:xfrm>
            <a:off x="1167699" y="3090444"/>
            <a:ext cx="4189027" cy="338555"/>
          </a:xfrm>
          <a:prstGeom prst="rect">
            <a:avLst/>
          </a:prstGeom>
          <a:solidFill>
            <a:srgbClr val="9B0000"/>
          </a:solidFill>
        </p:spPr>
        <p:txBody>
          <a:bodyPr wrap="square" rtlCol="0">
            <a:spAutoFit/>
          </a:bodyPr>
          <a:lstStyle/>
          <a:p>
            <a:pPr algn="ct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XFEL around the world</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文本框 19">
            <a:extLst>
              <a:ext uri="{FF2B5EF4-FFF2-40B4-BE49-F238E27FC236}">
                <a16:creationId xmlns:a16="http://schemas.microsoft.com/office/drawing/2014/main" id="{250FB1C5-3522-4776-985F-509E52E63B4D}"/>
              </a:ext>
            </a:extLst>
          </p:cNvPr>
          <p:cNvSpPr txBox="1"/>
          <p:nvPr/>
        </p:nvSpPr>
        <p:spPr>
          <a:xfrm>
            <a:off x="750357" y="6346793"/>
            <a:ext cx="4893986" cy="338554"/>
          </a:xfrm>
          <a:prstGeom prst="rect">
            <a:avLst/>
          </a:prstGeom>
          <a:solidFill>
            <a:srgbClr val="9B0000"/>
          </a:solidFill>
        </p:spPr>
        <p:txBody>
          <a:bodyPr wrap="square" rtlCol="0">
            <a:spAutoFit/>
          </a:bodyPr>
          <a:lstStyle/>
          <a:p>
            <a:pPr algn="just"/>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The spectral response of semiconductor photocathode</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1" name="文本框 20">
            <a:extLst>
              <a:ext uri="{FF2B5EF4-FFF2-40B4-BE49-F238E27FC236}">
                <a16:creationId xmlns:a16="http://schemas.microsoft.com/office/drawing/2014/main" id="{FF96F1DF-2465-4895-A602-04CAEC5D24A8}"/>
              </a:ext>
            </a:extLst>
          </p:cNvPr>
          <p:cNvSpPr txBox="1"/>
          <p:nvPr/>
        </p:nvSpPr>
        <p:spPr>
          <a:xfrm>
            <a:off x="6666954" y="3090444"/>
            <a:ext cx="4057950" cy="338555"/>
          </a:xfrm>
          <a:prstGeom prst="rect">
            <a:avLst/>
          </a:prstGeom>
          <a:solidFill>
            <a:srgbClr val="9B0000"/>
          </a:solidFill>
        </p:spPr>
        <p:txBody>
          <a:bodyPr wrap="square" rtlCol="0">
            <a:spAutoFit/>
          </a:bodyPr>
          <a:lstStyle/>
          <a:p>
            <a:pPr algn="ctr"/>
            <a:r>
              <a:rPr kumimoji="0" lang="en-US" altLang="zh-CN" sz="1600" b="1" i="0" u="none" strike="noStrike" kern="1200" cap="none" spc="0" normalizeH="0" baseline="0" noProof="0" dirty="0" err="1">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BERLinPro</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B29A943E-FF28-4FA4-9745-42BD4030B6D3}"/>
              </a:ext>
            </a:extLst>
          </p:cNvPr>
          <p:cNvSpPr txBox="1"/>
          <p:nvPr/>
        </p:nvSpPr>
        <p:spPr>
          <a:xfrm>
            <a:off x="6666954" y="6314176"/>
            <a:ext cx="4057950" cy="338554"/>
          </a:xfrm>
          <a:prstGeom prst="rect">
            <a:avLst/>
          </a:prstGeom>
          <a:solidFill>
            <a:srgbClr val="9B0000"/>
          </a:solidFill>
        </p:spPr>
        <p:txBody>
          <a:bodyPr wrap="square" rtlCol="0">
            <a:spAutoFit/>
          </a:bodyPr>
          <a:lstStyle/>
          <a:p>
            <a:pPr algn="ct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rPr>
              <a:t>DC-SRF-II gun at PKU</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C2C30642-9120-4556-B38C-84EAD73B167E}"/>
              </a:ext>
            </a:extLst>
          </p:cNvPr>
          <p:cNvSpPr>
            <a:spLocks noGrp="1"/>
          </p:cNvSpPr>
          <p:nvPr>
            <p:ph type="sldNum" sz="quarter" idx="12"/>
          </p:nvPr>
        </p:nvSpPr>
        <p:spPr/>
        <p:txBody>
          <a:bodyPr/>
          <a:lstStyle/>
          <a:p>
            <a:fld id="{CCBA9D17-A0D3-409F-BFF9-E5BAE63FEE36}" type="slidenum">
              <a:rPr lang="zh-CN" altLang="en-US" smtClean="0"/>
              <a:pPr/>
              <a:t>3</a:t>
            </a:fld>
            <a:endParaRPr lang="zh-CN" altLang="en-US" dirty="0"/>
          </a:p>
        </p:txBody>
      </p:sp>
    </p:spTree>
    <p:extLst>
      <p:ext uri="{BB962C8B-B14F-4D97-AF65-F5344CB8AC3E}">
        <p14:creationId xmlns:p14="http://schemas.microsoft.com/office/powerpoint/2010/main" val="265856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4">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sp>
        <p:nvSpPr>
          <p:cNvPr id="8" name="灯片编号占位符 7">
            <a:extLst>
              <a:ext uri="{FF2B5EF4-FFF2-40B4-BE49-F238E27FC236}">
                <a16:creationId xmlns:a16="http://schemas.microsoft.com/office/drawing/2014/main" id="{6D41E8E2-6FFF-4607-8F35-F619A19E03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A9D17-A0D3-409F-BFF9-E5BAE63FEE36}" type="slidenum">
              <a:rPr kumimoji="0" lang="zh-CN"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微软雅黑"/>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微软雅黑"/>
              <a:cs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6"/>
            <a:srcRect l="9957"/>
            <a:stretch/>
          </p:blipFill>
          <p:spPr>
            <a:xfrm>
              <a:off x="8858250" y="125559"/>
              <a:ext cx="3379048" cy="364830"/>
            </a:xfrm>
            <a:prstGeom prst="rect">
              <a:avLst/>
            </a:prstGeom>
          </p:spPr>
        </p:pic>
      </p:grpSp>
      <p:sp>
        <p:nvSpPr>
          <p:cNvPr id="57" name="文本框 4">
            <a:extLst>
              <a:ext uri="{FF2B5EF4-FFF2-40B4-BE49-F238E27FC236}">
                <a16:creationId xmlns:a16="http://schemas.microsoft.com/office/drawing/2014/main" id="{114AF780-4FDA-4FC4-BDE3-8257762D1B30}"/>
              </a:ext>
            </a:extLst>
          </p:cNvPr>
          <p:cNvSpPr txBox="1"/>
          <p:nvPr/>
        </p:nvSpPr>
        <p:spPr>
          <a:xfrm>
            <a:off x="664586" y="97592"/>
            <a:ext cx="6324600" cy="461665"/>
          </a:xfrm>
          <a:prstGeom prst="rect">
            <a:avLst/>
          </a:prstGeom>
          <a:noFill/>
        </p:spPr>
        <p:txBody>
          <a:bodyPr wrap="square" rtlCol="0">
            <a:spAutoFit/>
          </a:bodyPr>
          <a:lstStyle/>
          <a:p>
            <a:pPr lvl="0">
              <a:defRPr/>
            </a:pPr>
            <a:r>
              <a:rPr lang="en-US" altLang="zh-CN" sz="2400" dirty="0">
                <a:solidFill>
                  <a:schemeClr val="bg1"/>
                </a:solidFill>
              </a:rPr>
              <a:t>K</a:t>
            </a:r>
            <a:r>
              <a:rPr lang="en-US" altLang="zh-CN" sz="2400" baseline="-25000" dirty="0">
                <a:solidFill>
                  <a:schemeClr val="bg1"/>
                </a:solidFill>
              </a:rPr>
              <a:t>2</a:t>
            </a:r>
            <a:r>
              <a:rPr lang="en-US" altLang="zh-CN" sz="2400" dirty="0">
                <a:solidFill>
                  <a:schemeClr val="bg1"/>
                </a:solidFill>
              </a:rPr>
              <a:t>CsSb photocathode deposition system</a:t>
            </a:r>
            <a:endParaRPr kumimoji="0" lang="zh-CN" altLang="en-US" sz="2400" b="1" i="0" u="none" strike="noStrike" kern="1200" cap="none" spc="0" normalizeH="0" baseline="0" noProof="0" dirty="0">
              <a:ln>
                <a:noFill/>
              </a:ln>
              <a:solidFill>
                <a:schemeClr val="bg1"/>
              </a:solidFill>
              <a:effectLst/>
              <a:uLnTx/>
              <a:uFillTx/>
              <a:latin typeface="华文中宋" panose="02010600040101010101" pitchFamily="2" charset="-122"/>
              <a:ea typeface="华文中宋" panose="02010600040101010101" pitchFamily="2" charset="-122"/>
            </a:endParaRPr>
          </a:p>
        </p:txBody>
      </p:sp>
      <p:pic>
        <p:nvPicPr>
          <p:cNvPr id="58" name="Picture 57">
            <a:extLst>
              <a:ext uri="{FF2B5EF4-FFF2-40B4-BE49-F238E27FC236}">
                <a16:creationId xmlns:a16="http://schemas.microsoft.com/office/drawing/2014/main" id="{954EC386-7989-4E86-84A7-41ECD8E04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28" y="819552"/>
            <a:ext cx="6478023" cy="3647128"/>
          </a:xfrm>
          <a:prstGeom prst="rect">
            <a:avLst/>
          </a:prstGeom>
        </p:spPr>
      </p:pic>
      <p:graphicFrame>
        <p:nvGraphicFramePr>
          <p:cNvPr id="59" name="对象 9">
            <a:extLst>
              <a:ext uri="{FF2B5EF4-FFF2-40B4-BE49-F238E27FC236}">
                <a16:creationId xmlns:a16="http://schemas.microsoft.com/office/drawing/2014/main" id="{CB0A534F-023A-433C-B737-B9B83561A801}"/>
              </a:ext>
            </a:extLst>
          </p:cNvPr>
          <p:cNvGraphicFramePr>
            <a:graphicFrameLocks noChangeAspect="1"/>
          </p:cNvGraphicFramePr>
          <p:nvPr>
            <p:extLst>
              <p:ext uri="{D42A27DB-BD31-4B8C-83A1-F6EECF244321}">
                <p14:modId xmlns:p14="http://schemas.microsoft.com/office/powerpoint/2010/main" val="1189992780"/>
              </p:ext>
            </p:extLst>
          </p:nvPr>
        </p:nvGraphicFramePr>
        <p:xfrm>
          <a:off x="7089963" y="819552"/>
          <a:ext cx="2525046" cy="1920333"/>
        </p:xfrm>
        <a:graphic>
          <a:graphicData uri="http://schemas.openxmlformats.org/presentationml/2006/ole">
            <mc:AlternateContent xmlns:mc="http://schemas.openxmlformats.org/markup-compatibility/2006">
              <mc:Choice xmlns:v="urn:schemas-microsoft-com:vml" Requires="v">
                <p:oleObj spid="_x0000_s5196" name="Graph" r:id="rId8" imgW="4076280" imgH="3100320" progId="Origin95.Graph">
                  <p:embed/>
                </p:oleObj>
              </mc:Choice>
              <mc:Fallback>
                <p:oleObj name="Graph" r:id="rId8" imgW="4076280" imgH="3100320" progId="Origin95.Graph">
                  <p:embed/>
                  <p:pic>
                    <p:nvPicPr>
                      <p:cNvPr id="27" name="对象 9">
                        <a:extLst>
                          <a:ext uri="{FF2B5EF4-FFF2-40B4-BE49-F238E27FC236}">
                            <a16:creationId xmlns:a16="http://schemas.microsoft.com/office/drawing/2014/main" id="{671E3100-5B17-4CC5-9E90-CF3B0AF25242}"/>
                          </a:ext>
                        </a:extLst>
                      </p:cNvPr>
                      <p:cNvPicPr/>
                      <p:nvPr/>
                    </p:nvPicPr>
                    <p:blipFill>
                      <a:blip r:embed="rId9"/>
                      <a:stretch>
                        <a:fillRect/>
                      </a:stretch>
                    </p:blipFill>
                    <p:spPr>
                      <a:xfrm>
                        <a:off x="7089963" y="819552"/>
                        <a:ext cx="2525046" cy="1920333"/>
                      </a:xfrm>
                      <a:prstGeom prst="rect">
                        <a:avLst/>
                      </a:prstGeom>
                    </p:spPr>
                  </p:pic>
                </p:oleObj>
              </mc:Fallback>
            </mc:AlternateContent>
          </a:graphicData>
        </a:graphic>
      </p:graphicFrame>
      <p:pic>
        <p:nvPicPr>
          <p:cNvPr id="60" name="图片 8">
            <a:extLst>
              <a:ext uri="{FF2B5EF4-FFF2-40B4-BE49-F238E27FC236}">
                <a16:creationId xmlns:a16="http://schemas.microsoft.com/office/drawing/2014/main" id="{760F829B-66CD-4DB0-953B-289D52D8132A}"/>
              </a:ext>
            </a:extLst>
          </p:cNvPr>
          <p:cNvPicPr>
            <a:picLocks noChangeAspect="1"/>
          </p:cNvPicPr>
          <p:nvPr/>
        </p:nvPicPr>
        <p:blipFill>
          <a:blip r:embed="rId10"/>
          <a:stretch>
            <a:fillRect/>
          </a:stretch>
        </p:blipFill>
        <p:spPr>
          <a:xfrm>
            <a:off x="9729308" y="956018"/>
            <a:ext cx="2366564" cy="1783867"/>
          </a:xfrm>
          <a:prstGeom prst="rect">
            <a:avLst/>
          </a:prstGeom>
        </p:spPr>
      </p:pic>
      <p:pic>
        <p:nvPicPr>
          <p:cNvPr id="61" name="图片 6">
            <a:extLst>
              <a:ext uri="{FF2B5EF4-FFF2-40B4-BE49-F238E27FC236}">
                <a16:creationId xmlns:a16="http://schemas.microsoft.com/office/drawing/2014/main" id="{B3AEC2D0-940C-41C7-8940-763C87E00FC0}"/>
              </a:ext>
            </a:extLst>
          </p:cNvPr>
          <p:cNvPicPr/>
          <p:nvPr/>
        </p:nvPicPr>
        <p:blipFill>
          <a:blip r:embed="rId11"/>
          <a:stretch>
            <a:fillRect/>
          </a:stretch>
        </p:blipFill>
        <p:spPr>
          <a:xfrm>
            <a:off x="7066954" y="4200202"/>
            <a:ext cx="2520544" cy="2026828"/>
          </a:xfrm>
          <a:prstGeom prst="rect">
            <a:avLst/>
          </a:prstGeom>
        </p:spPr>
      </p:pic>
      <p:pic>
        <p:nvPicPr>
          <p:cNvPr id="62" name="图片 7">
            <a:extLst>
              <a:ext uri="{FF2B5EF4-FFF2-40B4-BE49-F238E27FC236}">
                <a16:creationId xmlns:a16="http://schemas.microsoft.com/office/drawing/2014/main" id="{37E0DC84-42B2-46A9-BCD2-EDFE657EF3F7}"/>
              </a:ext>
            </a:extLst>
          </p:cNvPr>
          <p:cNvPicPr/>
          <p:nvPr/>
        </p:nvPicPr>
        <p:blipFill>
          <a:blip r:embed="rId12"/>
          <a:stretch>
            <a:fillRect/>
          </a:stretch>
        </p:blipFill>
        <p:spPr>
          <a:xfrm>
            <a:off x="9747984" y="4305922"/>
            <a:ext cx="2444016" cy="1932537"/>
          </a:xfrm>
          <a:prstGeom prst="rect">
            <a:avLst/>
          </a:prstGeom>
        </p:spPr>
      </p:pic>
      <p:sp>
        <p:nvSpPr>
          <p:cNvPr id="63" name="Rectangle 62">
            <a:extLst>
              <a:ext uri="{FF2B5EF4-FFF2-40B4-BE49-F238E27FC236}">
                <a16:creationId xmlns:a16="http://schemas.microsoft.com/office/drawing/2014/main" id="{166BCFEC-BD08-487A-BB69-F652035CE635}"/>
              </a:ext>
            </a:extLst>
          </p:cNvPr>
          <p:cNvSpPr/>
          <p:nvPr/>
        </p:nvSpPr>
        <p:spPr>
          <a:xfrm>
            <a:off x="7089963" y="2964071"/>
            <a:ext cx="4959316" cy="1200329"/>
          </a:xfrm>
          <a:prstGeom prst="rect">
            <a:avLst/>
          </a:prstGeom>
        </p:spPr>
        <p:txBody>
          <a:bodyPr wrap="square">
            <a:spAutoFit/>
          </a:bodyPr>
          <a:lstStyle/>
          <a:p>
            <a:pPr algn="just"/>
            <a:r>
              <a:rPr lang="en-US" altLang="zh-CN" dirty="0"/>
              <a:t>“Fast </a:t>
            </a:r>
            <a:r>
              <a:rPr lang="en-US" altLang="zh-CN" dirty="0" err="1"/>
              <a:t>Cesiation</a:t>
            </a:r>
            <a:r>
              <a:rPr lang="en-US" altLang="zh-CN" dirty="0"/>
              <a:t>” sequential deposition recipe, the total activation time cost less than 10 min. The QE keeps growing in the following days after activation.</a:t>
            </a:r>
          </a:p>
          <a:p>
            <a:endParaRPr lang="en-US" altLang="zh-CN" dirty="0"/>
          </a:p>
        </p:txBody>
      </p:sp>
      <p:sp>
        <p:nvSpPr>
          <p:cNvPr id="64" name="Rectangle 63">
            <a:extLst>
              <a:ext uri="{FF2B5EF4-FFF2-40B4-BE49-F238E27FC236}">
                <a16:creationId xmlns:a16="http://schemas.microsoft.com/office/drawing/2014/main" id="{5EF4D932-D432-4C94-98D0-1EB5E8986DA2}"/>
              </a:ext>
            </a:extLst>
          </p:cNvPr>
          <p:cNvSpPr/>
          <p:nvPr/>
        </p:nvSpPr>
        <p:spPr>
          <a:xfrm>
            <a:off x="7621518" y="6262832"/>
            <a:ext cx="4089581" cy="338554"/>
          </a:xfrm>
          <a:prstGeom prst="rect">
            <a:avLst/>
          </a:prstGeom>
        </p:spPr>
        <p:txBody>
          <a:bodyPr wrap="none">
            <a:spAutoFit/>
          </a:bodyPr>
          <a:lstStyle/>
          <a:p>
            <a:r>
              <a:rPr lang="en-US" altLang="zh-CN" sz="1600" dirty="0"/>
              <a:t>Photocathode grown by co-evaporation method</a:t>
            </a:r>
            <a:endParaRPr lang="zh-CN" altLang="en-US" sz="1600" dirty="0"/>
          </a:p>
        </p:txBody>
      </p:sp>
      <p:pic>
        <p:nvPicPr>
          <p:cNvPr id="65" name="图片 22">
            <a:extLst>
              <a:ext uri="{FF2B5EF4-FFF2-40B4-BE49-F238E27FC236}">
                <a16:creationId xmlns:a16="http://schemas.microsoft.com/office/drawing/2014/main" id="{C3850F73-4DEE-493A-BFAF-5B26D33D0D9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148" y="4606454"/>
            <a:ext cx="2990400" cy="2032327"/>
          </a:xfrm>
          <a:prstGeom prst="rect">
            <a:avLst/>
          </a:prstGeom>
        </p:spPr>
      </p:pic>
      <p:pic>
        <p:nvPicPr>
          <p:cNvPr id="66" name="Picture 65">
            <a:extLst>
              <a:ext uri="{FF2B5EF4-FFF2-40B4-BE49-F238E27FC236}">
                <a16:creationId xmlns:a16="http://schemas.microsoft.com/office/drawing/2014/main" id="{05945073-161D-4238-8F57-0BA3FA7756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02647" y="4606454"/>
            <a:ext cx="2844800" cy="2176944"/>
          </a:xfrm>
          <a:prstGeom prst="rect">
            <a:avLst/>
          </a:prstGeom>
        </p:spPr>
      </p:pic>
    </p:spTree>
    <p:extLst>
      <p:ext uri="{BB962C8B-B14F-4D97-AF65-F5344CB8AC3E}">
        <p14:creationId xmlns:p14="http://schemas.microsoft.com/office/powerpoint/2010/main" val="128325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5" name="文本框 4">
            <a:extLst>
              <a:ext uri="{FF2B5EF4-FFF2-40B4-BE49-F238E27FC236}">
                <a16:creationId xmlns:a16="http://schemas.microsoft.com/office/drawing/2014/main" id="{DFF518DD-9BC6-40A9-8726-B76367D110BF}"/>
              </a:ext>
            </a:extLst>
          </p:cNvPr>
          <p:cNvSpPr txBox="1"/>
          <p:nvPr/>
        </p:nvSpPr>
        <p:spPr>
          <a:xfrm>
            <a:off x="750356" y="81375"/>
            <a:ext cx="7620560" cy="461665"/>
          </a:xfrm>
          <a:prstGeom prst="rect">
            <a:avLst/>
          </a:prstGeom>
          <a:noFill/>
        </p:spPr>
        <p:txBody>
          <a:bodyPr wrap="square" rtlCol="0">
            <a:spAutoFit/>
          </a:bodyPr>
          <a:lstStyle/>
          <a:p>
            <a:pPr lvl="0">
              <a:defRPr/>
            </a:pPr>
            <a:r>
              <a:rPr lang="en-US" altLang="zh-CN" sz="24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Dark lifetime in Deposition chamber and UHV suitcase </a:t>
            </a:r>
            <a:endParaRPr lang="zh-CN" altLang="en-US" sz="24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pic>
        <p:nvPicPr>
          <p:cNvPr id="24" name="图片 32">
            <a:extLst>
              <a:ext uri="{FF2B5EF4-FFF2-40B4-BE49-F238E27FC236}">
                <a16:creationId xmlns:a16="http://schemas.microsoft.com/office/drawing/2014/main" id="{683637AD-464D-474D-9A31-F457D5181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0" y="1116756"/>
            <a:ext cx="5760000" cy="4408492"/>
          </a:xfrm>
          <a:prstGeom prst="rect">
            <a:avLst/>
          </a:prstGeom>
          <a:noFill/>
          <a:ln>
            <a:noFill/>
          </a:ln>
          <a:extLst>
            <a:ext uri="{53640926-AAD7-44D8-BBD7-CCE9431645EC}">
              <a14:shadowObscured xmlns:a14="http://schemas.microsoft.com/office/drawing/2010/main"/>
            </a:ext>
          </a:extLst>
        </p:spPr>
      </p:pic>
      <p:pic>
        <p:nvPicPr>
          <p:cNvPr id="31" name="图片 33">
            <a:extLst>
              <a:ext uri="{FF2B5EF4-FFF2-40B4-BE49-F238E27FC236}">
                <a16:creationId xmlns:a16="http://schemas.microsoft.com/office/drawing/2014/main" id="{AB2C0C51-6679-4DAC-AC72-BE13607800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244950" y="1116756"/>
            <a:ext cx="5760000" cy="4408492"/>
          </a:xfrm>
          <a:prstGeom prst="rect">
            <a:avLst/>
          </a:prstGeom>
          <a:noFill/>
          <a:ln>
            <a:noFill/>
          </a:ln>
          <a:extLst>
            <a:ext uri="{53640926-AAD7-44D8-BBD7-CCE9431645EC}">
              <a14:shadowObscured xmlns:a14="http://schemas.microsoft.com/office/drawing/2010/main"/>
            </a:ext>
          </a:extLst>
        </p:spPr>
      </p:pic>
      <p:sp>
        <p:nvSpPr>
          <p:cNvPr id="32" name="矩形 9">
            <a:extLst>
              <a:ext uri="{FF2B5EF4-FFF2-40B4-BE49-F238E27FC236}">
                <a16:creationId xmlns:a16="http://schemas.microsoft.com/office/drawing/2014/main" id="{AF657C2C-89FD-463F-A8F8-B85B6365040A}"/>
              </a:ext>
            </a:extLst>
          </p:cNvPr>
          <p:cNvSpPr/>
          <p:nvPr/>
        </p:nvSpPr>
        <p:spPr>
          <a:xfrm>
            <a:off x="7023847" y="3715200"/>
            <a:ext cx="1792941" cy="940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20">
            <a:extLst>
              <a:ext uri="{FF2B5EF4-FFF2-40B4-BE49-F238E27FC236}">
                <a16:creationId xmlns:a16="http://schemas.microsoft.com/office/drawing/2014/main" id="{FD616E65-18EE-4A01-8AA3-2E36848AC338}"/>
              </a:ext>
            </a:extLst>
          </p:cNvPr>
          <p:cNvSpPr/>
          <p:nvPr/>
        </p:nvSpPr>
        <p:spPr>
          <a:xfrm>
            <a:off x="274271" y="697325"/>
            <a:ext cx="11593879"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K</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CsSb photocathode samples fabricated with Fast-</a:t>
            </a:r>
            <a:r>
              <a:rPr lang="en-US" altLang="zh-CN" dirty="0" err="1">
                <a:latin typeface="Times New Roman" panose="02020603050405020304" pitchFamily="18" charset="0"/>
                <a:cs typeface="Times New Roman" panose="02020603050405020304" pitchFamily="18" charset="0"/>
              </a:rPr>
              <a:t>cesiation</a:t>
            </a:r>
            <a:r>
              <a:rPr lang="en-US" altLang="zh-CN" dirty="0">
                <a:latin typeface="Times New Roman" panose="02020603050405020304" pitchFamily="18" charset="0"/>
                <a:cs typeface="Times New Roman" panose="02020603050405020304" pitchFamily="18" charset="0"/>
              </a:rPr>
              <a:t> recipe usually have a long dark lifetime in UHV environment.</a:t>
            </a:r>
            <a:endParaRPr lang="zh-CN" altLang="en-US" dirty="0"/>
          </a:p>
        </p:txBody>
      </p:sp>
      <p:sp>
        <p:nvSpPr>
          <p:cNvPr id="34" name="文本框 21">
            <a:extLst>
              <a:ext uri="{FF2B5EF4-FFF2-40B4-BE49-F238E27FC236}">
                <a16:creationId xmlns:a16="http://schemas.microsoft.com/office/drawing/2014/main" id="{8DA9B272-BAC9-4DE7-8DBA-7F4AD073A266}"/>
              </a:ext>
            </a:extLst>
          </p:cNvPr>
          <p:cNvSpPr txBox="1"/>
          <p:nvPr/>
        </p:nvSpPr>
        <p:spPr>
          <a:xfrm>
            <a:off x="0" y="5584631"/>
            <a:ext cx="5672780" cy="923330"/>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In deposition chamber with a base vacuum of 4 ×10</a:t>
            </a:r>
            <a:r>
              <a:rPr lang="en-US" altLang="zh-CN" baseline="30000" dirty="0">
                <a:latin typeface="Times New Roman" panose="02020603050405020304" pitchFamily="18" charset="0"/>
                <a:cs typeface="Times New Roman" panose="02020603050405020304" pitchFamily="18" charset="0"/>
              </a:rPr>
              <a:t>-11</a:t>
            </a:r>
            <a:r>
              <a:rPr lang="en-US" altLang="zh-CN" dirty="0">
                <a:latin typeface="Times New Roman" panose="02020603050405020304" pitchFamily="18" charset="0"/>
                <a:cs typeface="Times New Roman" panose="02020603050405020304" pitchFamily="18" charset="0"/>
              </a:rPr>
              <a:t> Torr, the QE of K</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CsSb photocathode sample was measured every 10 min, and remained at ~7% for more than 500 h.</a:t>
            </a:r>
            <a:endParaRPr lang="zh-CN" altLang="en-US" dirty="0">
              <a:latin typeface="Times New Roman" panose="02020603050405020304" pitchFamily="18" charset="0"/>
              <a:cs typeface="Times New Roman" panose="02020603050405020304" pitchFamily="18" charset="0"/>
            </a:endParaRPr>
          </a:p>
        </p:txBody>
      </p:sp>
      <p:sp>
        <p:nvSpPr>
          <p:cNvPr id="35" name="矩形 22">
            <a:extLst>
              <a:ext uri="{FF2B5EF4-FFF2-40B4-BE49-F238E27FC236}">
                <a16:creationId xmlns:a16="http://schemas.microsoft.com/office/drawing/2014/main" id="{B9BAA45E-0301-43B0-8D20-1501A5705C3D}"/>
              </a:ext>
            </a:extLst>
          </p:cNvPr>
          <p:cNvSpPr/>
          <p:nvPr/>
        </p:nvSpPr>
        <p:spPr>
          <a:xfrm>
            <a:off x="6464762" y="5584631"/>
            <a:ext cx="5513293" cy="923330"/>
          </a:xfrm>
          <a:prstGeom prst="rect">
            <a:avLst/>
          </a:prstGeom>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We also tested the dark lifetime of K</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CsSb photocathode in UHV suitcase, the QE showed no obvious decay for more than 3 weeks.</a:t>
            </a:r>
            <a:r>
              <a:rPr lang="en-US" altLang="zh-CN" dirty="0"/>
              <a:t> </a:t>
            </a:r>
            <a:endParaRPr lang="zh-CN" altLang="en-US" dirty="0"/>
          </a:p>
        </p:txBody>
      </p:sp>
    </p:spTree>
    <p:extLst>
      <p:ext uri="{BB962C8B-B14F-4D97-AF65-F5344CB8AC3E}">
        <p14:creationId xmlns:p14="http://schemas.microsoft.com/office/powerpoint/2010/main" val="382947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38015" y="0"/>
            <a:ext cx="8254365" cy="6858000"/>
          </a:xfrm>
          <a:custGeom>
            <a:avLst/>
            <a:gdLst/>
            <a:ahLst/>
            <a:cxnLst/>
            <a:rect l="l" t="t" r="r" b="b"/>
            <a:pathLst>
              <a:path w="8254365" h="6858000">
                <a:moveTo>
                  <a:pt x="8253984" y="6857998"/>
                </a:moveTo>
                <a:lnTo>
                  <a:pt x="8253984" y="0"/>
                </a:lnTo>
                <a:lnTo>
                  <a:pt x="0" y="0"/>
                </a:lnTo>
                <a:lnTo>
                  <a:pt x="0" y="6857998"/>
                </a:lnTo>
                <a:lnTo>
                  <a:pt x="8253984" y="6857998"/>
                </a:lnTo>
                <a:close/>
              </a:path>
            </a:pathLst>
          </a:custGeom>
          <a:solidFill>
            <a:srgbClr val="9B0000"/>
          </a:solidFill>
        </p:spPr>
        <p:txBody>
          <a:bodyPr wrap="square" lIns="0" tIns="0" rIns="0" bIns="0" rtlCol="0"/>
          <a:lstStyle/>
          <a:p>
            <a:endParaRPr dirty="0">
              <a:solidFill>
                <a:srgbClr val="8B0012"/>
              </a:solidFill>
            </a:endParaRPr>
          </a:p>
        </p:txBody>
      </p:sp>
      <p:grpSp>
        <p:nvGrpSpPr>
          <p:cNvPr id="3" name="object 3"/>
          <p:cNvGrpSpPr/>
          <p:nvPr/>
        </p:nvGrpSpPr>
        <p:grpSpPr>
          <a:xfrm>
            <a:off x="3921252" y="761"/>
            <a:ext cx="148590" cy="6858000"/>
            <a:chOff x="3921252" y="761"/>
            <a:chExt cx="148590" cy="6858000"/>
          </a:xfrm>
        </p:grpSpPr>
        <p:sp>
          <p:nvSpPr>
            <p:cNvPr id="4" name="object 4"/>
            <p:cNvSpPr/>
            <p:nvPr/>
          </p:nvSpPr>
          <p:spPr>
            <a:xfrm>
              <a:off x="3941826" y="761"/>
              <a:ext cx="0" cy="6858000"/>
            </a:xfrm>
            <a:custGeom>
              <a:avLst/>
              <a:gdLst/>
              <a:ahLst/>
              <a:cxnLst/>
              <a:rect l="l" t="t" r="r" b="b"/>
              <a:pathLst>
                <a:path h="6858000">
                  <a:moveTo>
                    <a:pt x="0" y="0"/>
                  </a:moveTo>
                  <a:lnTo>
                    <a:pt x="0" y="6857999"/>
                  </a:lnTo>
                </a:path>
              </a:pathLst>
            </a:custGeom>
            <a:ln w="38100">
              <a:solidFill>
                <a:srgbClr val="9B000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3933190" y="3361690"/>
              <a:ext cx="136144" cy="154432"/>
            </a:xfrm>
            <a:prstGeom prst="rect">
              <a:avLst/>
            </a:prstGeom>
          </p:spPr>
        </p:pic>
        <p:sp>
          <p:nvSpPr>
            <p:cNvPr id="6" name="object 6"/>
            <p:cNvSpPr/>
            <p:nvPr/>
          </p:nvSpPr>
          <p:spPr>
            <a:xfrm>
              <a:off x="3940302" y="2797301"/>
              <a:ext cx="0" cy="1264285"/>
            </a:xfrm>
            <a:custGeom>
              <a:avLst/>
              <a:gdLst/>
              <a:ahLst/>
              <a:cxnLst/>
              <a:rect l="l" t="t" r="r" b="b"/>
              <a:pathLst>
                <a:path h="1264285">
                  <a:moveTo>
                    <a:pt x="0" y="0"/>
                  </a:moveTo>
                  <a:lnTo>
                    <a:pt x="0" y="1264031"/>
                  </a:lnTo>
                </a:path>
              </a:pathLst>
            </a:custGeom>
            <a:ln w="38100">
              <a:solidFill>
                <a:srgbClr val="F1A900"/>
              </a:solidFill>
            </a:ln>
          </p:spPr>
          <p:txBody>
            <a:bodyPr wrap="square" lIns="0" tIns="0" rIns="0" bIns="0" rtlCol="0"/>
            <a:lstStyle/>
            <a:p>
              <a:endParaRPr dirty="0"/>
            </a:p>
          </p:txBody>
        </p:sp>
      </p:grpSp>
      <p:sp>
        <p:nvSpPr>
          <p:cNvPr id="7" name="object 7"/>
          <p:cNvSpPr txBox="1"/>
          <p:nvPr/>
        </p:nvSpPr>
        <p:spPr>
          <a:xfrm>
            <a:off x="740242" y="3117808"/>
            <a:ext cx="2449909" cy="411844"/>
          </a:xfrm>
          <a:prstGeom prst="rect">
            <a:avLst/>
          </a:prstGeom>
        </p:spPr>
        <p:txBody>
          <a:bodyPr vert="horz" wrap="square" lIns="0" tIns="12700" rIns="0" bIns="0" rtlCol="0">
            <a:spAutoFit/>
          </a:bodyPr>
          <a:lstStyle/>
          <a:p>
            <a:pPr marL="129539" algn="dist">
              <a:lnSpc>
                <a:spcPts val="2630"/>
              </a:lnSpc>
            </a:pPr>
            <a:r>
              <a:rPr lang="en-US" sz="4400" b="1" spc="-10" dirty="0">
                <a:solidFill>
                  <a:srgbClr val="9B0000"/>
                </a:solidFill>
                <a:latin typeface="XITS" panose="02000503000000000000" pitchFamily="50" charset="0"/>
                <a:ea typeface="XITS" panose="02000503000000000000" pitchFamily="50" charset="0"/>
                <a:cs typeface="Times New Roman" panose="02020603050405020304" pitchFamily="18" charset="0"/>
              </a:rPr>
              <a:t>Outline</a:t>
            </a:r>
            <a:endParaRPr sz="4400" b="1" dirty="0">
              <a:solidFill>
                <a:srgbClr val="9B0000"/>
              </a:solidFill>
              <a:latin typeface="XITS" panose="02000503000000000000" pitchFamily="50" charset="0"/>
              <a:ea typeface="XITS" panose="02000503000000000000" pitchFamily="50" charset="0"/>
              <a:cs typeface="Times New Roman" panose="02020603050405020304" pitchFamily="18" charset="0"/>
            </a:endParaRPr>
          </a:p>
        </p:txBody>
      </p:sp>
      <p:sp>
        <p:nvSpPr>
          <p:cNvPr id="8" name="object 8"/>
          <p:cNvSpPr/>
          <p:nvPr/>
        </p:nvSpPr>
        <p:spPr>
          <a:xfrm>
            <a:off x="1112519" y="4072128"/>
            <a:ext cx="1727200" cy="0"/>
          </a:xfrm>
          <a:custGeom>
            <a:avLst/>
            <a:gdLst/>
            <a:ahLst/>
            <a:cxnLst/>
            <a:rect l="l" t="t" r="r" b="b"/>
            <a:pathLst>
              <a:path w="1727200">
                <a:moveTo>
                  <a:pt x="0" y="0"/>
                </a:moveTo>
                <a:lnTo>
                  <a:pt x="1727073" y="0"/>
                </a:lnTo>
              </a:path>
            </a:pathLst>
          </a:custGeom>
          <a:ln w="12700">
            <a:solidFill>
              <a:srgbClr val="9B0000"/>
            </a:solidFill>
          </a:ln>
        </p:spPr>
        <p:txBody>
          <a:bodyPr wrap="square" lIns="0" tIns="0" rIns="0" bIns="0" rtlCol="0"/>
          <a:lstStyle/>
          <a:p>
            <a:endParaRPr/>
          </a:p>
        </p:txBody>
      </p:sp>
      <p:sp>
        <p:nvSpPr>
          <p:cNvPr id="10" name="object 10"/>
          <p:cNvSpPr txBox="1"/>
          <p:nvPr/>
        </p:nvSpPr>
        <p:spPr>
          <a:xfrm>
            <a:off x="4447310" y="920716"/>
            <a:ext cx="7348448" cy="5036379"/>
          </a:xfrm>
          <a:prstGeom prst="rect">
            <a:avLst/>
          </a:prstGeom>
        </p:spPr>
        <p:txBody>
          <a:bodyPr vert="horz" wrap="square" lIns="0" tIns="13335" rIns="0" bIns="0" rtlCol="0">
            <a:spAutoFit/>
          </a:bodyPr>
          <a:lstStyle/>
          <a:p>
            <a:pPr marL="342866" lvl="0" indent="-342866" fontAlgn="base">
              <a:spcBef>
                <a:spcPct val="20000"/>
              </a:spcBef>
              <a:spcAft>
                <a:spcPct val="0"/>
              </a:spcAft>
              <a:buFont typeface="Arial" panose="020B0604020202020204" pitchFamily="34" charset="0"/>
              <a:buChar char="•"/>
            </a:pPr>
            <a:r>
              <a:rPr lang="en-US" altLang="zh-CN" sz="3200" dirty="0">
                <a:solidFill>
                  <a:schemeClr val="bg1"/>
                </a:solidFill>
                <a:latin typeface="Times New Roman"/>
                <a:ea typeface="宋体" panose="02010600030101010101" pitchFamily="2" charset="-122"/>
              </a:rPr>
              <a:t>Fabrication and Transport of K</a:t>
            </a:r>
            <a:r>
              <a:rPr lang="en-US" altLang="zh-CN" sz="3200" baseline="-25000" dirty="0">
                <a:solidFill>
                  <a:schemeClr val="bg1"/>
                </a:solidFill>
                <a:latin typeface="Times New Roman"/>
                <a:ea typeface="宋体" panose="02010600030101010101" pitchFamily="2" charset="-122"/>
              </a:rPr>
              <a:t>2</a:t>
            </a:r>
            <a:r>
              <a:rPr lang="en-US" altLang="zh-CN" sz="3200" dirty="0">
                <a:solidFill>
                  <a:schemeClr val="bg1"/>
                </a:solidFill>
                <a:latin typeface="Times New Roman"/>
                <a:ea typeface="宋体" panose="02010600030101010101" pitchFamily="2" charset="-122"/>
              </a:rPr>
              <a:t>CsSb photocathode</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black">
                  <a:lumMod val="85000"/>
                  <a:lumOff val="1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latin typeface="Times New Roman"/>
                <a:ea typeface="宋体" panose="02010600030101010101" pitchFamily="2" charset="-122"/>
              </a:rPr>
              <a:t>mA level operation of the K</a:t>
            </a:r>
            <a:r>
              <a:rPr lang="en-US" altLang="zh-CN" sz="3200" baseline="-25000" dirty="0">
                <a:latin typeface="Times New Roman"/>
                <a:ea typeface="宋体" panose="02010600030101010101" pitchFamily="2" charset="-122"/>
              </a:rPr>
              <a:t>2</a:t>
            </a:r>
            <a:r>
              <a:rPr lang="en-US" altLang="zh-CN" sz="3200" dirty="0">
                <a:latin typeface="Times New Roman"/>
                <a:ea typeface="宋体" panose="02010600030101010101" pitchFamily="2" charset="-122"/>
              </a:rPr>
              <a:t>CsSb photocathode in the DC-SRF gun</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white">
                  <a:lumMod val="6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solidFill>
                  <a:prstClr val="white">
                    <a:lumMod val="65000"/>
                  </a:prstClr>
                </a:solidFill>
                <a:latin typeface="Times New Roman"/>
                <a:ea typeface="宋体" panose="02010600030101010101" pitchFamily="2" charset="-122"/>
              </a:rPr>
              <a:t>Emittance measurement</a:t>
            </a:r>
          </a:p>
          <a:p>
            <a:pPr marL="342866" lvl="0" indent="-342866" fontAlgn="base">
              <a:spcBef>
                <a:spcPct val="20000"/>
              </a:spcBef>
              <a:spcAft>
                <a:spcPct val="0"/>
              </a:spcAft>
              <a:buFont typeface="Arial" panose="020B0604020202020204" pitchFamily="34" charset="0"/>
              <a:buChar char="•"/>
            </a:pPr>
            <a:endParaRPr lang="en-US" altLang="zh-CN" sz="3200" dirty="0">
              <a:solidFill>
                <a:prstClr val="white">
                  <a:lumMod val="65000"/>
                </a:prstClr>
              </a:solidFill>
              <a:latin typeface="Times New Roman"/>
              <a:ea typeface="宋体" panose="02010600030101010101" pitchFamily="2" charset="-122"/>
            </a:endParaRPr>
          </a:p>
          <a:p>
            <a:pPr marL="342866" lvl="0" indent="-342866" fontAlgn="base">
              <a:spcBef>
                <a:spcPct val="20000"/>
              </a:spcBef>
              <a:spcAft>
                <a:spcPct val="0"/>
              </a:spcAft>
              <a:buFont typeface="Arial" panose="020B0604020202020204" pitchFamily="34" charset="0"/>
              <a:buChar char="•"/>
            </a:pPr>
            <a:r>
              <a:rPr lang="en-US" altLang="zh-CN" sz="3200" dirty="0">
                <a:solidFill>
                  <a:prstClr val="white">
                    <a:lumMod val="65000"/>
                  </a:prstClr>
                </a:solidFill>
                <a:latin typeface="Times New Roman"/>
                <a:ea typeface="宋体" panose="02010600030101010101" pitchFamily="2" charset="-122"/>
              </a:rPr>
              <a:t>Summary</a:t>
            </a:r>
          </a:p>
        </p:txBody>
      </p:sp>
      <p:pic>
        <p:nvPicPr>
          <p:cNvPr id="15" name="图片 14" descr="黑白色的标志&#10;&#10;中度可信度描述已自动生成">
            <a:extLst>
              <a:ext uri="{FF2B5EF4-FFF2-40B4-BE49-F238E27FC236}">
                <a16:creationId xmlns:a16="http://schemas.microsoft.com/office/drawing/2014/main" id="{FDCFC971-D969-498E-9BB7-F28112FBE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75" y="2026001"/>
            <a:ext cx="1749044" cy="492688"/>
          </a:xfrm>
          <a:prstGeom prst="rect">
            <a:avLst/>
          </a:prstGeom>
        </p:spPr>
      </p:pic>
      <p:sp>
        <p:nvSpPr>
          <p:cNvPr id="16" name="object 8">
            <a:extLst>
              <a:ext uri="{FF2B5EF4-FFF2-40B4-BE49-F238E27FC236}">
                <a16:creationId xmlns:a16="http://schemas.microsoft.com/office/drawing/2014/main" id="{5AEF2E32-3540-43DB-9C56-06812A980583}"/>
              </a:ext>
            </a:extLst>
          </p:cNvPr>
          <p:cNvSpPr/>
          <p:nvPr/>
        </p:nvSpPr>
        <p:spPr>
          <a:xfrm>
            <a:off x="1112519" y="2659202"/>
            <a:ext cx="1727200" cy="0"/>
          </a:xfrm>
          <a:custGeom>
            <a:avLst/>
            <a:gdLst/>
            <a:ahLst/>
            <a:cxnLst/>
            <a:rect l="l" t="t" r="r" b="b"/>
            <a:pathLst>
              <a:path w="1727200">
                <a:moveTo>
                  <a:pt x="0" y="0"/>
                </a:moveTo>
                <a:lnTo>
                  <a:pt x="1727073" y="0"/>
                </a:lnTo>
              </a:path>
            </a:pathLst>
          </a:custGeom>
          <a:ln w="12700">
            <a:solidFill>
              <a:srgbClr val="9B0000"/>
            </a:solidFill>
          </a:ln>
        </p:spPr>
        <p:txBody>
          <a:bodyPr wrap="square" lIns="0" tIns="0" rIns="0" bIns="0" rtlCol="0"/>
          <a:lstStyle/>
          <a:p>
            <a:endParaRPr/>
          </a:p>
        </p:txBody>
      </p:sp>
      <p:sp>
        <p:nvSpPr>
          <p:cNvPr id="9" name="灯片编号占位符 8">
            <a:extLst>
              <a:ext uri="{FF2B5EF4-FFF2-40B4-BE49-F238E27FC236}">
                <a16:creationId xmlns:a16="http://schemas.microsoft.com/office/drawing/2014/main" id="{079097B5-3855-4A43-AB9C-E53A8C3807A3}"/>
              </a:ext>
            </a:extLst>
          </p:cNvPr>
          <p:cNvSpPr>
            <a:spLocks noGrp="1"/>
          </p:cNvSpPr>
          <p:nvPr>
            <p:ph type="sldNum" sz="quarter" idx="12"/>
          </p:nvPr>
        </p:nvSpPr>
        <p:spPr/>
        <p:txBody>
          <a:bodyPr/>
          <a:lstStyle/>
          <a:p>
            <a:fld id="{320A1F30-A1AB-4D9B-83F5-AC69B356A466}" type="slidenum">
              <a:rPr lang="zh-CN" altLang="en-US" smtClean="0"/>
              <a:t>6</a:t>
            </a:fld>
            <a:endParaRPr lang="zh-CN" altLang="en-US"/>
          </a:p>
        </p:txBody>
      </p:sp>
    </p:spTree>
    <p:extLst>
      <p:ext uri="{BB962C8B-B14F-4D97-AF65-F5344CB8AC3E}">
        <p14:creationId xmlns:p14="http://schemas.microsoft.com/office/powerpoint/2010/main" val="3708034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5" name="文本框 4">
            <a:extLst>
              <a:ext uri="{FF2B5EF4-FFF2-40B4-BE49-F238E27FC236}">
                <a16:creationId xmlns:a16="http://schemas.microsoft.com/office/drawing/2014/main" id="{DFF518DD-9BC6-40A9-8726-B76367D110BF}"/>
              </a:ext>
            </a:extLst>
          </p:cNvPr>
          <p:cNvSpPr txBox="1"/>
          <p:nvPr/>
        </p:nvSpPr>
        <p:spPr>
          <a:xfrm>
            <a:off x="711445" y="81375"/>
            <a:ext cx="7620560" cy="461665"/>
          </a:xfrm>
          <a:prstGeom prst="rect">
            <a:avLst/>
          </a:prstGeom>
          <a:noFill/>
        </p:spPr>
        <p:txBody>
          <a:bodyPr wrap="square" rtlCol="0">
            <a:spAutoFit/>
          </a:bodyPr>
          <a:lstStyle/>
          <a:p>
            <a:pPr lvl="0">
              <a:defRPr/>
            </a:pPr>
            <a:r>
              <a:rPr lang="en-US" altLang="zh-CN" sz="24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rPr>
              <a:t>DC-SRF-II parameters and layout</a:t>
            </a:r>
            <a:endParaRPr lang="zh-CN" altLang="en-US" sz="2400" b="1" dirty="0">
              <a:solidFill>
                <a:prstClr val="white"/>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XITS" panose="02000503000000000000" pitchFamily="50" charset="0"/>
              <a:ea typeface="华文中宋" panose="02010600040101010101" pitchFamily="2" charset="-122"/>
              <a:cs typeface="+mn-cs"/>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pic>
        <p:nvPicPr>
          <p:cNvPr id="52" name="Picture 51">
            <a:extLst>
              <a:ext uri="{FF2B5EF4-FFF2-40B4-BE49-F238E27FC236}">
                <a16:creationId xmlns:a16="http://schemas.microsoft.com/office/drawing/2014/main" id="{FCDDBD75-3C96-481F-BB19-1CC89268AB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599" y="568279"/>
            <a:ext cx="5530053" cy="3686703"/>
          </a:xfrm>
          <a:prstGeom prst="rect">
            <a:avLst/>
          </a:prstGeom>
        </p:spPr>
      </p:pic>
      <p:grpSp>
        <p:nvGrpSpPr>
          <p:cNvPr id="4" name="Group 3">
            <a:extLst>
              <a:ext uri="{FF2B5EF4-FFF2-40B4-BE49-F238E27FC236}">
                <a16:creationId xmlns:a16="http://schemas.microsoft.com/office/drawing/2014/main" id="{A0E5F26A-C07C-4001-A003-037E9D481B9B}"/>
              </a:ext>
            </a:extLst>
          </p:cNvPr>
          <p:cNvGrpSpPr/>
          <p:nvPr/>
        </p:nvGrpSpPr>
        <p:grpSpPr>
          <a:xfrm>
            <a:off x="0" y="3818168"/>
            <a:ext cx="11848289" cy="2958457"/>
            <a:chOff x="0" y="3700885"/>
            <a:chExt cx="12192000" cy="3321308"/>
          </a:xfrm>
        </p:grpSpPr>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pic>
          <p:nvPicPr>
            <p:cNvPr id="42" name="Content Placeholder 4">
              <a:extLst>
                <a:ext uri="{FF2B5EF4-FFF2-40B4-BE49-F238E27FC236}">
                  <a16:creationId xmlns:a16="http://schemas.microsoft.com/office/drawing/2014/main" id="{0746DFB1-83B5-4223-A9D7-CB13A5592995}"/>
                </a:ext>
              </a:extLst>
            </p:cNvPr>
            <p:cNvPicPr>
              <a:picLocks noChangeAspect="1"/>
            </p:cNvPicPr>
            <p:nvPr/>
          </p:nvPicPr>
          <p:blipFill>
            <a:blip r:embed="rId7"/>
            <a:stretch>
              <a:fillRect/>
            </a:stretch>
          </p:blipFill>
          <p:spPr>
            <a:xfrm>
              <a:off x="236855" y="4424317"/>
              <a:ext cx="10972800" cy="2597876"/>
            </a:xfrm>
            <a:prstGeom prst="rect">
              <a:avLst/>
            </a:prstGeom>
          </p:spPr>
        </p:pic>
        <p:cxnSp>
          <p:nvCxnSpPr>
            <p:cNvPr id="44" name="Straight Arrow Connector 43">
              <a:extLst>
                <a:ext uri="{FF2B5EF4-FFF2-40B4-BE49-F238E27FC236}">
                  <a16:creationId xmlns:a16="http://schemas.microsoft.com/office/drawing/2014/main" id="{6739642A-7CEB-4FCD-B325-AC44801C1744}"/>
                </a:ext>
              </a:extLst>
            </p:cNvPr>
            <p:cNvCxnSpPr>
              <a:cxnSpLocks/>
            </p:cNvCxnSpPr>
            <p:nvPr/>
          </p:nvCxnSpPr>
          <p:spPr>
            <a:xfrm>
              <a:off x="1260724" y="4142845"/>
              <a:ext cx="0" cy="59350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F6DBA057-5A7F-45EC-9BAD-78DD741A039A}"/>
                </a:ext>
              </a:extLst>
            </p:cNvPr>
            <p:cNvSpPr txBox="1"/>
            <p:nvPr/>
          </p:nvSpPr>
          <p:spPr>
            <a:xfrm>
              <a:off x="476211" y="3700885"/>
              <a:ext cx="1627369" cy="369332"/>
            </a:xfrm>
            <a:prstGeom prst="rect">
              <a:avLst/>
            </a:prstGeom>
            <a:noFill/>
          </p:spPr>
          <p:txBody>
            <a:bodyPr wrap="none" rtlCol="0">
              <a:spAutoFit/>
            </a:bodyPr>
            <a:lstStyle/>
            <a:p>
              <a:r>
                <a:rPr lang="en-US" altLang="zh-CN" dirty="0"/>
                <a:t>DC-SRF-II gun</a:t>
              </a:r>
              <a:endParaRPr lang="zh-CN" altLang="en-US" dirty="0"/>
            </a:p>
          </p:txBody>
        </p:sp>
        <p:cxnSp>
          <p:nvCxnSpPr>
            <p:cNvPr id="46" name="Straight Arrow Connector 45">
              <a:extLst>
                <a:ext uri="{FF2B5EF4-FFF2-40B4-BE49-F238E27FC236}">
                  <a16:creationId xmlns:a16="http://schemas.microsoft.com/office/drawing/2014/main" id="{95EF3861-6EC0-4C89-871A-B7402A42AB5B}"/>
                </a:ext>
              </a:extLst>
            </p:cNvPr>
            <p:cNvCxnSpPr>
              <a:cxnSpLocks/>
            </p:cNvCxnSpPr>
            <p:nvPr/>
          </p:nvCxnSpPr>
          <p:spPr>
            <a:xfrm>
              <a:off x="4522084" y="4551680"/>
              <a:ext cx="0" cy="4114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7" name="TextBox 46">
              <a:extLst>
                <a:ext uri="{FF2B5EF4-FFF2-40B4-BE49-F238E27FC236}">
                  <a16:creationId xmlns:a16="http://schemas.microsoft.com/office/drawing/2014/main" id="{E63A160D-C1D8-42E1-A98E-2D3DC70444FD}"/>
                </a:ext>
              </a:extLst>
            </p:cNvPr>
            <p:cNvSpPr txBox="1"/>
            <p:nvPr/>
          </p:nvSpPr>
          <p:spPr>
            <a:xfrm>
              <a:off x="3275025" y="4133899"/>
              <a:ext cx="2723823" cy="369332"/>
            </a:xfrm>
            <a:prstGeom prst="rect">
              <a:avLst/>
            </a:prstGeom>
            <a:noFill/>
          </p:spPr>
          <p:txBody>
            <a:bodyPr wrap="none" rtlCol="0">
              <a:spAutoFit/>
            </a:bodyPr>
            <a:lstStyle/>
            <a:p>
              <a:r>
                <a:rPr lang="en-US" altLang="zh-CN" dirty="0"/>
                <a:t>2856MHz deflecting cavity</a:t>
              </a:r>
              <a:endParaRPr lang="zh-CN" altLang="en-US" dirty="0"/>
            </a:p>
          </p:txBody>
        </p:sp>
        <p:sp>
          <p:nvSpPr>
            <p:cNvPr id="48" name="TextBox 47">
              <a:extLst>
                <a:ext uri="{FF2B5EF4-FFF2-40B4-BE49-F238E27FC236}">
                  <a16:creationId xmlns:a16="http://schemas.microsoft.com/office/drawing/2014/main" id="{BD6306FF-A847-4FDD-B911-C0C6451A7C78}"/>
                </a:ext>
              </a:extLst>
            </p:cNvPr>
            <p:cNvSpPr txBox="1"/>
            <p:nvPr/>
          </p:nvSpPr>
          <p:spPr>
            <a:xfrm>
              <a:off x="9084064" y="4373805"/>
              <a:ext cx="1075936" cy="369332"/>
            </a:xfrm>
            <a:prstGeom prst="rect">
              <a:avLst/>
            </a:prstGeom>
            <a:noFill/>
          </p:spPr>
          <p:txBody>
            <a:bodyPr wrap="none" rtlCol="0">
              <a:spAutoFit/>
            </a:bodyPr>
            <a:lstStyle/>
            <a:p>
              <a:r>
                <a:rPr lang="en-US" altLang="zh-CN" dirty="0"/>
                <a:t>B magnet</a:t>
              </a:r>
              <a:endParaRPr lang="zh-CN" altLang="en-US" dirty="0"/>
            </a:p>
          </p:txBody>
        </p:sp>
        <p:cxnSp>
          <p:nvCxnSpPr>
            <p:cNvPr id="49" name="Straight Arrow Connector 48">
              <a:extLst>
                <a:ext uri="{FF2B5EF4-FFF2-40B4-BE49-F238E27FC236}">
                  <a16:creationId xmlns:a16="http://schemas.microsoft.com/office/drawing/2014/main" id="{F9F7B948-994F-49E6-96F8-07B90368F6EC}"/>
                </a:ext>
              </a:extLst>
            </p:cNvPr>
            <p:cNvCxnSpPr>
              <a:cxnSpLocks/>
            </p:cNvCxnSpPr>
            <p:nvPr/>
          </p:nvCxnSpPr>
          <p:spPr>
            <a:xfrm>
              <a:off x="9623735" y="4733345"/>
              <a:ext cx="10319" cy="2977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E44ADAD9-9635-4FEE-8AFA-9285E78E7D69}"/>
                </a:ext>
              </a:extLst>
            </p:cNvPr>
            <p:cNvCxnSpPr>
              <a:cxnSpLocks/>
            </p:cNvCxnSpPr>
            <p:nvPr/>
          </p:nvCxnSpPr>
          <p:spPr>
            <a:xfrm>
              <a:off x="10709523" y="4958502"/>
              <a:ext cx="0" cy="2069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BF3CA67C-BCA3-46E1-9AEF-9518FF7EF07D}"/>
                </a:ext>
              </a:extLst>
            </p:cNvPr>
            <p:cNvSpPr txBox="1"/>
            <p:nvPr/>
          </p:nvSpPr>
          <p:spPr>
            <a:xfrm>
              <a:off x="10197047" y="4582219"/>
              <a:ext cx="1319592" cy="369332"/>
            </a:xfrm>
            <a:prstGeom prst="rect">
              <a:avLst/>
            </a:prstGeom>
            <a:noFill/>
          </p:spPr>
          <p:txBody>
            <a:bodyPr wrap="none" rtlCol="0">
              <a:spAutoFit/>
            </a:bodyPr>
            <a:lstStyle/>
            <a:p>
              <a:r>
                <a:rPr lang="en-US" altLang="zh-CN" dirty="0"/>
                <a:t>Faraday cup</a:t>
              </a:r>
              <a:endParaRPr lang="zh-CN" altLang="en-US" dirty="0"/>
            </a:p>
          </p:txBody>
        </p:sp>
        <p:cxnSp>
          <p:nvCxnSpPr>
            <p:cNvPr id="53" name="Straight Arrow Connector 52">
              <a:extLst>
                <a:ext uri="{FF2B5EF4-FFF2-40B4-BE49-F238E27FC236}">
                  <a16:creationId xmlns:a16="http://schemas.microsoft.com/office/drawing/2014/main" id="{5878E533-8886-48FC-9E01-4FC2AC42CBDC}"/>
                </a:ext>
              </a:extLst>
            </p:cNvPr>
            <p:cNvCxnSpPr>
              <a:cxnSpLocks/>
            </p:cNvCxnSpPr>
            <p:nvPr/>
          </p:nvCxnSpPr>
          <p:spPr>
            <a:xfrm>
              <a:off x="2155689" y="4672665"/>
              <a:ext cx="0" cy="49276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00B293EB-D801-4C32-AC13-89B49D8D0BF7}"/>
                </a:ext>
              </a:extLst>
            </p:cNvPr>
            <p:cNvSpPr txBox="1"/>
            <p:nvPr/>
          </p:nvSpPr>
          <p:spPr>
            <a:xfrm>
              <a:off x="1482476" y="4230705"/>
              <a:ext cx="966931" cy="369332"/>
            </a:xfrm>
            <a:prstGeom prst="rect">
              <a:avLst/>
            </a:prstGeom>
            <a:noFill/>
          </p:spPr>
          <p:txBody>
            <a:bodyPr wrap="none" rtlCol="0">
              <a:spAutoFit/>
            </a:bodyPr>
            <a:lstStyle/>
            <a:p>
              <a:r>
                <a:rPr lang="en-US" altLang="zh-CN" dirty="0"/>
                <a:t>solenoid</a:t>
              </a:r>
              <a:endParaRPr lang="zh-CN" altLang="en-US" dirty="0"/>
            </a:p>
          </p:txBody>
        </p:sp>
        <p:sp>
          <p:nvSpPr>
            <p:cNvPr id="55" name="TextBox 54">
              <a:extLst>
                <a:ext uri="{FF2B5EF4-FFF2-40B4-BE49-F238E27FC236}">
                  <a16:creationId xmlns:a16="http://schemas.microsoft.com/office/drawing/2014/main" id="{50182771-434C-41A6-8844-683CD73CFD4C}"/>
                </a:ext>
              </a:extLst>
            </p:cNvPr>
            <p:cNvSpPr txBox="1"/>
            <p:nvPr/>
          </p:nvSpPr>
          <p:spPr>
            <a:xfrm>
              <a:off x="2418070" y="4589170"/>
              <a:ext cx="1018227" cy="369332"/>
            </a:xfrm>
            <a:prstGeom prst="rect">
              <a:avLst/>
            </a:prstGeom>
            <a:noFill/>
          </p:spPr>
          <p:txBody>
            <a:bodyPr wrap="none" rtlCol="0">
              <a:spAutoFit/>
            </a:bodyPr>
            <a:lstStyle/>
            <a:p>
              <a:r>
                <a:rPr lang="en-US" altLang="zh-CN" dirty="0"/>
                <a:t>corrector</a:t>
              </a:r>
              <a:endParaRPr lang="zh-CN" altLang="en-US" dirty="0"/>
            </a:p>
          </p:txBody>
        </p:sp>
        <p:cxnSp>
          <p:nvCxnSpPr>
            <p:cNvPr id="56" name="Straight Arrow Connector 55">
              <a:extLst>
                <a:ext uri="{FF2B5EF4-FFF2-40B4-BE49-F238E27FC236}">
                  <a16:creationId xmlns:a16="http://schemas.microsoft.com/office/drawing/2014/main" id="{B1BAAB9A-1748-4CA1-94EF-EFF9993CD4FF}"/>
                </a:ext>
              </a:extLst>
            </p:cNvPr>
            <p:cNvCxnSpPr>
              <a:cxnSpLocks/>
            </p:cNvCxnSpPr>
            <p:nvPr/>
          </p:nvCxnSpPr>
          <p:spPr>
            <a:xfrm>
              <a:off x="2867773" y="4919045"/>
              <a:ext cx="0" cy="2904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TextBox 56">
              <a:extLst>
                <a:ext uri="{FF2B5EF4-FFF2-40B4-BE49-F238E27FC236}">
                  <a16:creationId xmlns:a16="http://schemas.microsoft.com/office/drawing/2014/main" id="{E869BDA9-FFB4-47ED-8988-D27FF8B3B56A}"/>
                </a:ext>
              </a:extLst>
            </p:cNvPr>
            <p:cNvSpPr txBox="1"/>
            <p:nvPr/>
          </p:nvSpPr>
          <p:spPr>
            <a:xfrm>
              <a:off x="5265844" y="4593828"/>
              <a:ext cx="1236300" cy="369332"/>
            </a:xfrm>
            <a:prstGeom prst="rect">
              <a:avLst/>
            </a:prstGeom>
            <a:noFill/>
          </p:spPr>
          <p:txBody>
            <a:bodyPr wrap="none" rtlCol="0">
              <a:spAutoFit/>
            </a:bodyPr>
            <a:lstStyle/>
            <a:p>
              <a:r>
                <a:rPr lang="en-US" altLang="zh-CN" dirty="0"/>
                <a:t>YAG &amp; FC</a:t>
              </a:r>
              <a:endParaRPr lang="zh-CN" altLang="en-US" dirty="0"/>
            </a:p>
          </p:txBody>
        </p:sp>
        <p:cxnSp>
          <p:nvCxnSpPr>
            <p:cNvPr id="58" name="Straight Arrow Connector 57">
              <a:extLst>
                <a:ext uri="{FF2B5EF4-FFF2-40B4-BE49-F238E27FC236}">
                  <a16:creationId xmlns:a16="http://schemas.microsoft.com/office/drawing/2014/main" id="{39A2631C-DD91-40FD-B9CA-F789F759AA4F}"/>
                </a:ext>
              </a:extLst>
            </p:cNvPr>
            <p:cNvCxnSpPr>
              <a:cxnSpLocks/>
            </p:cNvCxnSpPr>
            <p:nvPr/>
          </p:nvCxnSpPr>
          <p:spPr>
            <a:xfrm>
              <a:off x="5872661" y="4886960"/>
              <a:ext cx="0" cy="3225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aphicFrame>
        <p:nvGraphicFramePr>
          <p:cNvPr id="59" name="Table 58">
            <a:extLst>
              <a:ext uri="{FF2B5EF4-FFF2-40B4-BE49-F238E27FC236}">
                <a16:creationId xmlns:a16="http://schemas.microsoft.com/office/drawing/2014/main" id="{CB0A49A9-5805-44F9-9DFC-7964FB4397DF}"/>
              </a:ext>
            </a:extLst>
          </p:cNvPr>
          <p:cNvGraphicFramePr>
            <a:graphicFrameLocks noGrp="1"/>
          </p:cNvGraphicFramePr>
          <p:nvPr>
            <p:extLst>
              <p:ext uri="{D42A27DB-BD31-4B8C-83A1-F6EECF244321}">
                <p14:modId xmlns:p14="http://schemas.microsoft.com/office/powerpoint/2010/main" val="2417268913"/>
              </p:ext>
            </p:extLst>
          </p:nvPr>
        </p:nvGraphicFramePr>
        <p:xfrm>
          <a:off x="89632" y="565775"/>
          <a:ext cx="5793106" cy="3175000"/>
        </p:xfrm>
        <a:graphic>
          <a:graphicData uri="http://schemas.openxmlformats.org/drawingml/2006/table">
            <a:tbl>
              <a:tblPr firstRow="1" bandRow="1">
                <a:tableStyleId>{5C22544A-7EE6-4342-B048-85BDC9FD1C3A}</a:tableStyleId>
              </a:tblPr>
              <a:tblGrid>
                <a:gridCol w="2670811">
                  <a:extLst>
                    <a:ext uri="{9D8B030D-6E8A-4147-A177-3AD203B41FA5}">
                      <a16:colId xmlns:a16="http://schemas.microsoft.com/office/drawing/2014/main" val="338627990"/>
                    </a:ext>
                  </a:extLst>
                </a:gridCol>
                <a:gridCol w="1005840">
                  <a:extLst>
                    <a:ext uri="{9D8B030D-6E8A-4147-A177-3AD203B41FA5}">
                      <a16:colId xmlns:a16="http://schemas.microsoft.com/office/drawing/2014/main" val="3437638249"/>
                    </a:ext>
                  </a:extLst>
                </a:gridCol>
                <a:gridCol w="2116455">
                  <a:extLst>
                    <a:ext uri="{9D8B030D-6E8A-4147-A177-3AD203B41FA5}">
                      <a16:colId xmlns:a16="http://schemas.microsoft.com/office/drawing/2014/main" val="2056894725"/>
                    </a:ext>
                  </a:extLst>
                </a:gridCol>
              </a:tblGrid>
              <a:tr h="370840">
                <a:tc>
                  <a:txBody>
                    <a:bodyPr/>
                    <a:lstStyle/>
                    <a:p>
                      <a:r>
                        <a:rPr lang="en-US" altLang="zh-CN" sz="1600" dirty="0"/>
                        <a:t>Parameters</a:t>
                      </a:r>
                      <a:endParaRPr lang="zh-CN" altLang="en-US" sz="1600" dirty="0"/>
                    </a:p>
                  </a:txBody>
                  <a:tcPr/>
                </a:tc>
                <a:tc>
                  <a:txBody>
                    <a:bodyPr/>
                    <a:lstStyle/>
                    <a:p>
                      <a:r>
                        <a:rPr lang="en-US" altLang="zh-CN" sz="1600" dirty="0"/>
                        <a:t>Unit</a:t>
                      </a:r>
                      <a:endParaRPr lang="zh-CN" altLang="en-US" sz="1600" dirty="0"/>
                    </a:p>
                  </a:txBody>
                  <a:tcPr/>
                </a:tc>
                <a:tc>
                  <a:txBody>
                    <a:bodyPr/>
                    <a:lstStyle/>
                    <a:p>
                      <a:r>
                        <a:rPr lang="en-US" altLang="zh-CN" sz="1600" dirty="0"/>
                        <a:t>Value</a:t>
                      </a:r>
                      <a:endParaRPr lang="zh-CN" altLang="en-US" sz="1600" dirty="0"/>
                    </a:p>
                  </a:txBody>
                  <a:tcPr/>
                </a:tc>
                <a:extLst>
                  <a:ext uri="{0D108BD9-81ED-4DB2-BD59-A6C34878D82A}">
                    <a16:rowId xmlns:a16="http://schemas.microsoft.com/office/drawing/2014/main" val="2593970960"/>
                  </a:ext>
                </a:extLst>
              </a:tr>
              <a:tr h="370840">
                <a:tc>
                  <a:txBody>
                    <a:bodyPr/>
                    <a:lstStyle/>
                    <a:p>
                      <a:r>
                        <a:rPr lang="en-US" altLang="zh-CN" sz="1600" dirty="0"/>
                        <a:t>Beam energy</a:t>
                      </a:r>
                      <a:endParaRPr lang="zh-CN" altLang="en-US" sz="1600" dirty="0"/>
                    </a:p>
                  </a:txBody>
                  <a:tcPr/>
                </a:tc>
                <a:tc>
                  <a:txBody>
                    <a:bodyPr/>
                    <a:lstStyle/>
                    <a:p>
                      <a:r>
                        <a:rPr lang="en-US" altLang="zh-CN" sz="1600" dirty="0"/>
                        <a:t>MeV</a:t>
                      </a:r>
                      <a:endParaRPr lang="zh-CN" altLang="en-US" sz="1600" dirty="0"/>
                    </a:p>
                  </a:txBody>
                  <a:tcPr/>
                </a:tc>
                <a:tc>
                  <a:txBody>
                    <a:bodyPr/>
                    <a:lstStyle/>
                    <a:p>
                      <a:r>
                        <a:rPr lang="en-US" altLang="zh-CN" sz="1600" dirty="0"/>
                        <a:t>~2</a:t>
                      </a:r>
                      <a:endParaRPr lang="zh-CN" altLang="en-US" sz="1600" dirty="0"/>
                    </a:p>
                  </a:txBody>
                  <a:tcPr/>
                </a:tc>
                <a:extLst>
                  <a:ext uri="{0D108BD9-81ED-4DB2-BD59-A6C34878D82A}">
                    <a16:rowId xmlns:a16="http://schemas.microsoft.com/office/drawing/2014/main" val="1779621664"/>
                  </a:ext>
                </a:extLst>
              </a:tr>
              <a:tr h="370840">
                <a:tc>
                  <a:txBody>
                    <a:bodyPr/>
                    <a:lstStyle/>
                    <a:p>
                      <a:r>
                        <a:rPr lang="en-US" altLang="zh-CN" sz="1600" dirty="0"/>
                        <a:t>DC voltage</a:t>
                      </a:r>
                      <a:endParaRPr lang="zh-CN" altLang="en-US" sz="1600" dirty="0"/>
                    </a:p>
                  </a:txBody>
                  <a:tcPr/>
                </a:tc>
                <a:tc>
                  <a:txBody>
                    <a:bodyPr/>
                    <a:lstStyle/>
                    <a:p>
                      <a:r>
                        <a:rPr lang="en-US" altLang="zh-CN" sz="1600" dirty="0"/>
                        <a:t>kV</a:t>
                      </a:r>
                      <a:endParaRPr lang="zh-CN" altLang="en-US" sz="1600" dirty="0"/>
                    </a:p>
                  </a:txBody>
                  <a:tcPr/>
                </a:tc>
                <a:tc>
                  <a:txBody>
                    <a:bodyPr/>
                    <a:lstStyle/>
                    <a:p>
                      <a:r>
                        <a:rPr lang="en-US" altLang="zh-CN" sz="1600" dirty="0"/>
                        <a:t>100</a:t>
                      </a:r>
                      <a:endParaRPr lang="zh-CN" altLang="en-US" sz="1600" dirty="0"/>
                    </a:p>
                  </a:txBody>
                  <a:tcPr/>
                </a:tc>
                <a:extLst>
                  <a:ext uri="{0D108BD9-81ED-4DB2-BD59-A6C34878D82A}">
                    <a16:rowId xmlns:a16="http://schemas.microsoft.com/office/drawing/2014/main" val="112911058"/>
                  </a:ext>
                </a:extLst>
              </a:tr>
              <a:tr h="370840">
                <a:tc>
                  <a:txBody>
                    <a:bodyPr/>
                    <a:lstStyle/>
                    <a:p>
                      <a:r>
                        <a:rPr lang="en-US" altLang="zh-CN" sz="1600" dirty="0"/>
                        <a:t>Dark current</a:t>
                      </a:r>
                      <a:endParaRPr lang="zh-CN" altLang="en-US" sz="1600" dirty="0"/>
                    </a:p>
                  </a:txBody>
                  <a:tcPr/>
                </a:tc>
                <a:tc>
                  <a:txBody>
                    <a:bodyPr/>
                    <a:lstStyle/>
                    <a:p>
                      <a:r>
                        <a:rPr lang="en-US" altLang="zh-CN" sz="1600" dirty="0" err="1"/>
                        <a:t>pA</a:t>
                      </a:r>
                      <a:endParaRPr lang="zh-CN" altLang="en-US" sz="1600" dirty="0"/>
                    </a:p>
                  </a:txBody>
                  <a:tcPr/>
                </a:tc>
                <a:tc>
                  <a:txBody>
                    <a:bodyPr/>
                    <a:lstStyle/>
                    <a:p>
                      <a:r>
                        <a:rPr lang="en-US" altLang="zh-CN" sz="1600" dirty="0"/>
                        <a:t>100(CW)</a:t>
                      </a:r>
                      <a:endParaRPr lang="zh-CN" altLang="en-US" sz="1600" dirty="0"/>
                    </a:p>
                  </a:txBody>
                  <a:tcPr/>
                </a:tc>
                <a:extLst>
                  <a:ext uri="{0D108BD9-81ED-4DB2-BD59-A6C34878D82A}">
                    <a16:rowId xmlns:a16="http://schemas.microsoft.com/office/drawing/2014/main" val="94176792"/>
                  </a:ext>
                </a:extLst>
              </a:tr>
              <a:tr h="370840">
                <a:tc>
                  <a:txBody>
                    <a:bodyPr/>
                    <a:lstStyle/>
                    <a:p>
                      <a:r>
                        <a:rPr lang="en-US" altLang="zh-CN" sz="1600" dirty="0"/>
                        <a:t>Bunch charge</a:t>
                      </a:r>
                      <a:endParaRPr lang="zh-CN" altLang="en-US" sz="1600" dirty="0"/>
                    </a:p>
                  </a:txBody>
                  <a:tcPr/>
                </a:tc>
                <a:tc>
                  <a:txBody>
                    <a:bodyPr/>
                    <a:lstStyle/>
                    <a:p>
                      <a:r>
                        <a:rPr lang="en-US" altLang="zh-CN" sz="1600" dirty="0" err="1"/>
                        <a:t>pC</a:t>
                      </a:r>
                      <a:endParaRPr lang="zh-CN" altLang="en-US" sz="1600" dirty="0"/>
                    </a:p>
                  </a:txBody>
                  <a:tcPr/>
                </a:tc>
                <a:tc>
                  <a:txBody>
                    <a:bodyPr/>
                    <a:lstStyle/>
                    <a:p>
                      <a:r>
                        <a:rPr lang="en-US" altLang="zh-CN" sz="1600" dirty="0"/>
                        <a:t>10-100</a:t>
                      </a:r>
                      <a:endParaRPr lang="zh-CN" altLang="en-US" sz="1600" dirty="0"/>
                    </a:p>
                  </a:txBody>
                  <a:tcPr/>
                </a:tc>
                <a:extLst>
                  <a:ext uri="{0D108BD9-81ED-4DB2-BD59-A6C34878D82A}">
                    <a16:rowId xmlns:a16="http://schemas.microsoft.com/office/drawing/2014/main" val="1978974855"/>
                  </a:ext>
                </a:extLst>
              </a:tr>
              <a:tr h="370840">
                <a:tc>
                  <a:txBody>
                    <a:bodyPr/>
                    <a:lstStyle/>
                    <a:p>
                      <a:r>
                        <a:rPr lang="en-US" altLang="zh-CN" sz="1600" dirty="0"/>
                        <a:t>Bunch repetition rate</a:t>
                      </a:r>
                      <a:endParaRPr lang="zh-CN" altLang="en-US" sz="1600" dirty="0"/>
                    </a:p>
                  </a:txBody>
                  <a:tcPr/>
                </a:tc>
                <a:tc>
                  <a:txBody>
                    <a:bodyPr/>
                    <a:lstStyle/>
                    <a:p>
                      <a:r>
                        <a:rPr lang="en-US" altLang="zh-CN" sz="1600" dirty="0"/>
                        <a:t>MHz</a:t>
                      </a:r>
                      <a:endParaRPr lang="zh-CN" altLang="en-US" sz="1600" dirty="0"/>
                    </a:p>
                  </a:txBody>
                  <a:tcPr/>
                </a:tc>
                <a:tc>
                  <a:txBody>
                    <a:bodyPr/>
                    <a:lstStyle/>
                    <a:p>
                      <a:r>
                        <a:rPr lang="en-US" altLang="zh-CN" sz="1600" dirty="0"/>
                        <a:t>1, 81.25</a:t>
                      </a:r>
                      <a:endParaRPr lang="zh-CN" altLang="en-US" sz="1600" dirty="0"/>
                    </a:p>
                  </a:txBody>
                  <a:tcPr/>
                </a:tc>
                <a:extLst>
                  <a:ext uri="{0D108BD9-81ED-4DB2-BD59-A6C34878D82A}">
                    <a16:rowId xmlns:a16="http://schemas.microsoft.com/office/drawing/2014/main" val="683982472"/>
                  </a:ext>
                </a:extLst>
              </a:tr>
              <a:tr h="370840">
                <a:tc>
                  <a:txBody>
                    <a:bodyPr/>
                    <a:lstStyle/>
                    <a:p>
                      <a:r>
                        <a:rPr lang="en-US" altLang="zh-CN" sz="1600" dirty="0"/>
                        <a:t>Normalized RMS emittance</a:t>
                      </a:r>
                      <a:endParaRPr lang="zh-CN" altLang="en-US" sz="1600" dirty="0"/>
                    </a:p>
                  </a:txBody>
                  <a:tcPr/>
                </a:tc>
                <a:tc>
                  <a:txBody>
                    <a:bodyPr/>
                    <a:lstStyle/>
                    <a:p>
                      <a:r>
                        <a:rPr lang="en-US" altLang="zh-CN" sz="1600" dirty="0" err="1"/>
                        <a:t>mm.mrad</a:t>
                      </a:r>
                      <a:endParaRPr lang="zh-CN" altLang="en-US" sz="1600" dirty="0"/>
                    </a:p>
                  </a:txBody>
                  <a:tcPr/>
                </a:tc>
                <a:tc>
                  <a:txBody>
                    <a:bodyPr/>
                    <a:lstStyle/>
                    <a:p>
                      <a:r>
                        <a:rPr lang="da-DK" altLang="zh-CN" sz="1400" dirty="0"/>
                        <a:t>0.28 @ 20 pC</a:t>
                      </a:r>
                      <a:r>
                        <a:rPr lang="zh-CN" altLang="da-DK" sz="1400" dirty="0"/>
                        <a:t>；</a:t>
                      </a:r>
                      <a:r>
                        <a:rPr lang="da-DK" altLang="zh-CN" sz="1400" dirty="0"/>
                        <a:t>0.43@ 50 pC</a:t>
                      </a:r>
                      <a:r>
                        <a:rPr lang="zh-CN" altLang="da-DK" sz="1400" dirty="0"/>
                        <a:t>；</a:t>
                      </a:r>
                      <a:r>
                        <a:rPr lang="da-DK" altLang="zh-CN" sz="1400" dirty="0"/>
                        <a:t>0.54 @ 100 pC</a:t>
                      </a:r>
                    </a:p>
                  </a:txBody>
                  <a:tcPr/>
                </a:tc>
                <a:extLst>
                  <a:ext uri="{0D108BD9-81ED-4DB2-BD59-A6C34878D82A}">
                    <a16:rowId xmlns:a16="http://schemas.microsoft.com/office/drawing/2014/main" val="3673155496"/>
                  </a:ext>
                </a:extLst>
              </a:tr>
              <a:tr h="370840">
                <a:tc>
                  <a:txBody>
                    <a:bodyPr/>
                    <a:lstStyle/>
                    <a:p>
                      <a:r>
                        <a:rPr lang="en-US" altLang="zh-CN" sz="1600" dirty="0"/>
                        <a:t>Laser wavelength</a:t>
                      </a:r>
                      <a:endParaRPr lang="zh-CN" altLang="en-US" sz="1600" dirty="0"/>
                    </a:p>
                  </a:txBody>
                  <a:tcPr/>
                </a:tc>
                <a:tc>
                  <a:txBody>
                    <a:bodyPr/>
                    <a:lstStyle/>
                    <a:p>
                      <a:r>
                        <a:rPr lang="en-US" altLang="zh-CN" sz="1600" dirty="0"/>
                        <a:t>nm </a:t>
                      </a:r>
                      <a:endParaRPr lang="zh-CN" altLang="en-US" sz="1600" dirty="0"/>
                    </a:p>
                  </a:txBody>
                  <a:tcPr/>
                </a:tc>
                <a:tc>
                  <a:txBody>
                    <a:bodyPr/>
                    <a:lstStyle/>
                    <a:p>
                      <a:r>
                        <a:rPr lang="en-US" altLang="zh-CN" sz="1400" dirty="0"/>
                        <a:t>515</a:t>
                      </a:r>
                      <a:endParaRPr lang="zh-CN" altLang="en-US" sz="1400" dirty="0"/>
                    </a:p>
                  </a:txBody>
                  <a:tcPr/>
                </a:tc>
                <a:extLst>
                  <a:ext uri="{0D108BD9-81ED-4DB2-BD59-A6C34878D82A}">
                    <a16:rowId xmlns:a16="http://schemas.microsoft.com/office/drawing/2014/main" val="671452282"/>
                  </a:ext>
                </a:extLst>
              </a:tr>
            </a:tbl>
          </a:graphicData>
        </a:graphic>
      </p:graphicFrame>
    </p:spTree>
    <p:extLst>
      <p:ext uri="{BB962C8B-B14F-4D97-AF65-F5344CB8AC3E}">
        <p14:creationId xmlns:p14="http://schemas.microsoft.com/office/powerpoint/2010/main" val="1892758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4">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6"/>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8</a:t>
            </a:fld>
            <a:endParaRPr lang="zh-CN" altLang="en-US" dirty="0"/>
          </a:p>
        </p:txBody>
      </p:sp>
      <p:sp>
        <p:nvSpPr>
          <p:cNvPr id="42" name="文本框 4">
            <a:extLst>
              <a:ext uri="{FF2B5EF4-FFF2-40B4-BE49-F238E27FC236}">
                <a16:creationId xmlns:a16="http://schemas.microsoft.com/office/drawing/2014/main" id="{EED2B9A4-739D-4FBB-8F4D-2F18B1843B49}"/>
              </a:ext>
            </a:extLst>
          </p:cNvPr>
          <p:cNvSpPr txBox="1"/>
          <p:nvPr/>
        </p:nvSpPr>
        <p:spPr>
          <a:xfrm>
            <a:off x="750356" y="81375"/>
            <a:ext cx="7620560" cy="461665"/>
          </a:xfrm>
          <a:prstGeom prst="rect">
            <a:avLst/>
          </a:prstGeom>
          <a:noFill/>
        </p:spPr>
        <p:txBody>
          <a:bodyPr wrap="square" rtlCol="0">
            <a:spAutoFit/>
          </a:bodyPr>
          <a:lstStyle/>
          <a:p>
            <a:pPr>
              <a:defRPr/>
            </a:pPr>
            <a:r>
              <a:rPr lang="en-US" altLang="zh-CN" sz="2400" b="1" dirty="0">
                <a:solidFill>
                  <a:prstClr val="white"/>
                </a:solidFill>
                <a:latin typeface="华文中宋" panose="02010600040101010101" pitchFamily="2" charset="-122"/>
                <a:ea typeface="华文中宋" panose="02010600040101010101" pitchFamily="2" charset="-122"/>
              </a:rPr>
              <a:t>CW operation of 100 </a:t>
            </a:r>
            <a:r>
              <a:rPr lang="en-US" altLang="zh-CN" sz="2400" b="1" dirty="0" err="1">
                <a:solidFill>
                  <a:prstClr val="white"/>
                </a:solidFill>
                <a:latin typeface="华文中宋" panose="02010600040101010101" pitchFamily="2" charset="-122"/>
                <a:ea typeface="华文中宋" panose="02010600040101010101" pitchFamily="2" charset="-122"/>
              </a:rPr>
              <a:t>μA</a:t>
            </a:r>
            <a:endParaRPr lang="zh-CN" altLang="en-US" sz="2400" b="1" dirty="0">
              <a:solidFill>
                <a:prstClr val="white"/>
              </a:solidFill>
              <a:latin typeface="华文中宋" panose="02010600040101010101" pitchFamily="2" charset="-122"/>
              <a:ea typeface="华文中宋" panose="02010600040101010101" pitchFamily="2" charset="-122"/>
            </a:endParaRPr>
          </a:p>
        </p:txBody>
      </p:sp>
      <p:sp>
        <p:nvSpPr>
          <p:cNvPr id="44" name="矩形 20">
            <a:extLst>
              <a:ext uri="{FF2B5EF4-FFF2-40B4-BE49-F238E27FC236}">
                <a16:creationId xmlns:a16="http://schemas.microsoft.com/office/drawing/2014/main" id="{71195748-D653-4106-872E-644FE2E4C3E7}"/>
              </a:ext>
            </a:extLst>
          </p:cNvPr>
          <p:cNvSpPr/>
          <p:nvPr/>
        </p:nvSpPr>
        <p:spPr>
          <a:xfrm>
            <a:off x="8684527" y="6320389"/>
            <a:ext cx="2780008"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ea typeface="楷体" panose="02010609060101010101" pitchFamily="49" charset="-122"/>
                <a:cs typeface="Times New Roman" panose="02020603050405020304" pitchFamily="18" charset="0"/>
              </a:rPr>
              <a:t>20231221#3</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sample</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5" name="矩形 21">
            <a:extLst>
              <a:ext uri="{FF2B5EF4-FFF2-40B4-BE49-F238E27FC236}">
                <a16:creationId xmlns:a16="http://schemas.microsoft.com/office/drawing/2014/main" id="{B2BE8349-22C4-408F-BAD3-87A9E2F2DDDA}"/>
              </a:ext>
            </a:extLst>
          </p:cNvPr>
          <p:cNvSpPr/>
          <p:nvPr/>
        </p:nvSpPr>
        <p:spPr>
          <a:xfrm>
            <a:off x="1088843" y="6314637"/>
            <a:ext cx="2780008"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ea typeface="楷体" panose="02010609060101010101" pitchFamily="49" charset="-122"/>
                <a:cs typeface="Times New Roman" panose="02020603050405020304" pitchFamily="18" charset="0"/>
              </a:rPr>
              <a:t>20230914#3</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sample</a:t>
            </a:r>
            <a:endParaRPr lang="zh-CN" altLang="en-US" b="1"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46" name="对象 11">
            <a:extLst>
              <a:ext uri="{FF2B5EF4-FFF2-40B4-BE49-F238E27FC236}">
                <a16:creationId xmlns:a16="http://schemas.microsoft.com/office/drawing/2014/main" id="{0FB280B8-4EAC-40FA-AB98-ACF0EB0422B9}"/>
              </a:ext>
            </a:extLst>
          </p:cNvPr>
          <p:cNvGraphicFramePr>
            <a:graphicFrameLocks noChangeAspect="1"/>
          </p:cNvGraphicFramePr>
          <p:nvPr>
            <p:extLst>
              <p:ext uri="{D42A27DB-BD31-4B8C-83A1-F6EECF244321}">
                <p14:modId xmlns:p14="http://schemas.microsoft.com/office/powerpoint/2010/main" val="1858284169"/>
              </p:ext>
            </p:extLst>
          </p:nvPr>
        </p:nvGraphicFramePr>
        <p:xfrm>
          <a:off x="6244950" y="604366"/>
          <a:ext cx="5760000" cy="5655604"/>
        </p:xfrm>
        <a:graphic>
          <a:graphicData uri="http://schemas.openxmlformats.org/presentationml/2006/ole">
            <mc:AlternateContent xmlns:mc="http://schemas.openxmlformats.org/markup-compatibility/2006">
              <mc:Choice xmlns:v="urn:schemas-microsoft-com:vml" Requires="v">
                <p:oleObj spid="_x0000_s6220" name="Graph" r:id="rId7" imgW="16046280" imgH="15756480" progId="Origin95.Graph">
                  <p:embed/>
                </p:oleObj>
              </mc:Choice>
              <mc:Fallback>
                <p:oleObj name="Graph" r:id="rId7" imgW="16046280" imgH="15756480" progId="Origin95.Graph">
                  <p:embed/>
                  <p:pic>
                    <p:nvPicPr>
                      <p:cNvPr id="12" name="对象 11">
                        <a:extLst>
                          <a:ext uri="{FF2B5EF4-FFF2-40B4-BE49-F238E27FC236}">
                            <a16:creationId xmlns:a16="http://schemas.microsoft.com/office/drawing/2014/main" id="{4ECE886D-E2DC-46B6-9AF6-C246F753D703}"/>
                          </a:ext>
                        </a:extLst>
                      </p:cNvPr>
                      <p:cNvPicPr/>
                      <p:nvPr/>
                    </p:nvPicPr>
                    <p:blipFill>
                      <a:blip r:embed="rId8"/>
                      <a:stretch>
                        <a:fillRect/>
                      </a:stretch>
                    </p:blipFill>
                    <p:spPr>
                      <a:xfrm>
                        <a:off x="6244950" y="604366"/>
                        <a:ext cx="5760000" cy="5655604"/>
                      </a:xfrm>
                      <a:prstGeom prst="rect">
                        <a:avLst/>
                      </a:prstGeom>
                    </p:spPr>
                  </p:pic>
                </p:oleObj>
              </mc:Fallback>
            </mc:AlternateContent>
          </a:graphicData>
        </a:graphic>
      </p:graphicFrame>
      <p:sp>
        <p:nvSpPr>
          <p:cNvPr id="47" name="矩形 12">
            <a:extLst>
              <a:ext uri="{FF2B5EF4-FFF2-40B4-BE49-F238E27FC236}">
                <a16:creationId xmlns:a16="http://schemas.microsoft.com/office/drawing/2014/main" id="{F02C8D91-92B3-464A-ADEF-B5ECFF78D0D1}"/>
              </a:ext>
            </a:extLst>
          </p:cNvPr>
          <p:cNvSpPr/>
          <p:nvPr/>
        </p:nvSpPr>
        <p:spPr>
          <a:xfrm>
            <a:off x="4634702" y="6345385"/>
            <a:ext cx="2922595" cy="338554"/>
          </a:xfrm>
          <a:prstGeom prst="rect">
            <a:avLst/>
          </a:prstGeom>
        </p:spPr>
        <p:txBody>
          <a:bodyPr wrap="none">
            <a:spAutoFit/>
          </a:bodyPr>
          <a:lstStyle/>
          <a:p>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Extraction charge &gt;5 C@5 mm</a:t>
            </a:r>
          </a:p>
        </p:txBody>
      </p:sp>
      <p:pic>
        <p:nvPicPr>
          <p:cNvPr id="19" name="图片 9">
            <a:extLst>
              <a:ext uri="{FF2B5EF4-FFF2-40B4-BE49-F238E27FC236}">
                <a16:creationId xmlns:a16="http://schemas.microsoft.com/office/drawing/2014/main" id="{4560BDB0-DF84-4CEA-BBE1-34A2763BEC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12330"/>
            <a:ext cx="5760000" cy="5547640"/>
          </a:xfrm>
          <a:prstGeom prst="rect">
            <a:avLst/>
          </a:prstGeom>
        </p:spPr>
      </p:pic>
    </p:spTree>
    <p:extLst>
      <p:ext uri="{BB962C8B-B14F-4D97-AF65-F5344CB8AC3E}">
        <p14:creationId xmlns:p14="http://schemas.microsoft.com/office/powerpoint/2010/main" val="97354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AABC49-B2A5-49CF-A92F-7448EEA28822}"/>
              </a:ext>
            </a:extLst>
          </p:cNvPr>
          <p:cNvSpPr/>
          <p:nvPr/>
        </p:nvSpPr>
        <p:spPr>
          <a:xfrm>
            <a:off x="0" y="0"/>
            <a:ext cx="12192000" cy="61595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pic>
        <p:nvPicPr>
          <p:cNvPr id="3" name="图片 2">
            <a:extLst>
              <a:ext uri="{FF2B5EF4-FFF2-40B4-BE49-F238E27FC236}">
                <a16:creationId xmlns:a16="http://schemas.microsoft.com/office/drawing/2014/main" id="{450FCE89-46F8-4D8A-91CA-C561DC6414E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5867400" y="0"/>
            <a:ext cx="6324600" cy="615950"/>
          </a:xfrm>
          <a:prstGeom prst="rect">
            <a:avLst/>
          </a:prstGeom>
        </p:spPr>
      </p:pic>
      <p:sp>
        <p:nvSpPr>
          <p:cNvPr id="6" name="椭圆 5">
            <a:extLst>
              <a:ext uri="{FF2B5EF4-FFF2-40B4-BE49-F238E27FC236}">
                <a16:creationId xmlns:a16="http://schemas.microsoft.com/office/drawing/2014/main" id="{1C5638C8-30D9-4814-8433-EF6D592DBAE2}"/>
              </a:ext>
            </a:extLst>
          </p:cNvPr>
          <p:cNvSpPr/>
          <p:nvPr/>
        </p:nvSpPr>
        <p:spPr>
          <a:xfrm rot="19800000">
            <a:off x="417882" y="231219"/>
            <a:ext cx="177915" cy="177915"/>
          </a:xfrm>
          <a:prstGeom prst="ellipse">
            <a:avLst/>
          </a:prstGeom>
          <a:gradFill>
            <a:gsLst>
              <a:gs pos="0">
                <a:schemeClr val="bg1">
                  <a:alpha val="7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XITS" panose="02000503000000000000" pitchFamily="50" charset="0"/>
              <a:ea typeface="华文中宋" panose="02010600040101010101" pitchFamily="2" charset="-122"/>
              <a:cs typeface="+mn-cs"/>
            </a:endParaRPr>
          </a:p>
        </p:txBody>
      </p:sp>
      <p:sp>
        <p:nvSpPr>
          <p:cNvPr id="7" name="矩形 6">
            <a:extLst>
              <a:ext uri="{FF2B5EF4-FFF2-40B4-BE49-F238E27FC236}">
                <a16:creationId xmlns:a16="http://schemas.microsoft.com/office/drawing/2014/main" id="{D5287FE0-E135-4BFF-8FFE-C4238C5DE712}"/>
              </a:ext>
            </a:extLst>
          </p:cNvPr>
          <p:cNvSpPr/>
          <p:nvPr/>
        </p:nvSpPr>
        <p:spPr>
          <a:xfrm flipV="1">
            <a:off x="0" y="6780858"/>
            <a:ext cx="12192000" cy="72000"/>
          </a:xfrm>
          <a:prstGeom prst="rect">
            <a:avLst/>
          </a:prstGeom>
          <a:solidFill>
            <a:srgbClr val="99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XITS" panose="02000503000000000000" pitchFamily="50" charset="0"/>
              <a:ea typeface="华文中宋" panose="02010600040101010101" pitchFamily="2" charset="-122"/>
              <a:cs typeface="+mn-ea"/>
              <a:sym typeface="Arial" panose="020B0604020202020204" pitchFamily="34" charset="0"/>
            </a:endParaRPr>
          </a:p>
        </p:txBody>
      </p:sp>
      <p:grpSp>
        <p:nvGrpSpPr>
          <p:cNvPr id="15" name="组合 14">
            <a:extLst>
              <a:ext uri="{FF2B5EF4-FFF2-40B4-BE49-F238E27FC236}">
                <a16:creationId xmlns:a16="http://schemas.microsoft.com/office/drawing/2014/main" id="{754659FD-6004-4538-BD07-5D7596ED998E}"/>
              </a:ext>
            </a:extLst>
          </p:cNvPr>
          <p:cNvGrpSpPr/>
          <p:nvPr/>
        </p:nvGrpSpPr>
        <p:grpSpPr>
          <a:xfrm>
            <a:off x="8484611" y="125559"/>
            <a:ext cx="3752687" cy="364830"/>
            <a:chOff x="8484611" y="125559"/>
            <a:chExt cx="3752687" cy="364830"/>
          </a:xfrm>
        </p:grpSpPr>
        <p:pic>
          <p:nvPicPr>
            <p:cNvPr id="17" name="图片 16" descr="卡通人物&#10;&#10;描述已自动生成">
              <a:extLst>
                <a:ext uri="{FF2B5EF4-FFF2-40B4-BE49-F238E27FC236}">
                  <a16:creationId xmlns:a16="http://schemas.microsoft.com/office/drawing/2014/main" id="{4364202F-328D-4312-A994-894C461C0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924"/>
            <a:stretch/>
          </p:blipFill>
          <p:spPr>
            <a:xfrm>
              <a:off x="8484611" y="128126"/>
              <a:ext cx="399833" cy="359697"/>
            </a:xfrm>
            <a:prstGeom prst="rect">
              <a:avLst/>
            </a:prstGeom>
          </p:spPr>
        </p:pic>
        <p:pic>
          <p:nvPicPr>
            <p:cNvPr id="18" name="图片 17">
              <a:extLst>
                <a:ext uri="{FF2B5EF4-FFF2-40B4-BE49-F238E27FC236}">
                  <a16:creationId xmlns:a16="http://schemas.microsoft.com/office/drawing/2014/main" id="{7AB41619-CE64-443A-8DA3-29261119DCB5}"/>
                </a:ext>
              </a:extLst>
            </p:cNvPr>
            <p:cNvPicPr>
              <a:picLocks noChangeAspect="1"/>
            </p:cNvPicPr>
            <p:nvPr/>
          </p:nvPicPr>
          <p:blipFill rotWithShape="1">
            <a:blip r:embed="rId5"/>
            <a:srcRect l="9957"/>
            <a:stretch/>
          </p:blipFill>
          <p:spPr>
            <a:xfrm>
              <a:off x="8858250" y="125559"/>
              <a:ext cx="3379048" cy="364830"/>
            </a:xfrm>
            <a:prstGeom prst="rect">
              <a:avLst/>
            </a:prstGeom>
          </p:spPr>
        </p:pic>
      </p:grpSp>
      <p:sp>
        <p:nvSpPr>
          <p:cNvPr id="4" name="灯片编号占位符 3">
            <a:extLst>
              <a:ext uri="{FF2B5EF4-FFF2-40B4-BE49-F238E27FC236}">
                <a16:creationId xmlns:a16="http://schemas.microsoft.com/office/drawing/2014/main" id="{14C52A08-0AF9-4502-AD00-26D28E8D5A79}"/>
              </a:ext>
            </a:extLst>
          </p:cNvPr>
          <p:cNvSpPr>
            <a:spLocks noGrp="1"/>
          </p:cNvSpPr>
          <p:nvPr>
            <p:ph type="sldNum" sz="quarter" idx="12"/>
          </p:nvPr>
        </p:nvSpPr>
        <p:spPr/>
        <p:txBody>
          <a:bodyPr/>
          <a:lstStyle/>
          <a:p>
            <a:fld id="{CCBA9D17-A0D3-409F-BFF9-E5BAE63FEE36}" type="slidenum">
              <a:rPr lang="zh-CN" altLang="en-US" smtClean="0"/>
              <a:pPr/>
              <a:t>9</a:t>
            </a:fld>
            <a:endParaRPr lang="zh-CN" altLang="en-US" dirty="0"/>
          </a:p>
        </p:txBody>
      </p:sp>
      <p:sp>
        <p:nvSpPr>
          <p:cNvPr id="10" name="文本框 4">
            <a:extLst>
              <a:ext uri="{FF2B5EF4-FFF2-40B4-BE49-F238E27FC236}">
                <a16:creationId xmlns:a16="http://schemas.microsoft.com/office/drawing/2014/main" id="{52166CE9-4275-4328-A60D-21ECA28514A6}"/>
              </a:ext>
            </a:extLst>
          </p:cNvPr>
          <p:cNvSpPr txBox="1"/>
          <p:nvPr/>
        </p:nvSpPr>
        <p:spPr>
          <a:xfrm>
            <a:off x="750356" y="81375"/>
            <a:ext cx="7620560" cy="461665"/>
          </a:xfrm>
          <a:prstGeom prst="rect">
            <a:avLst/>
          </a:prstGeom>
          <a:noFill/>
        </p:spPr>
        <p:txBody>
          <a:bodyPr wrap="square" rtlCol="0">
            <a:spAutoFit/>
          </a:bodyPr>
          <a:lstStyle/>
          <a:p>
            <a:pPr lvl="0">
              <a:defRPr/>
            </a:pPr>
            <a:r>
              <a:rPr lang="en-US" altLang="zh-CN" sz="2400" b="1" dirty="0">
                <a:solidFill>
                  <a:prstClr val="white"/>
                </a:solidFill>
                <a:latin typeface="华文中宋" panose="02010600040101010101" pitchFamily="2" charset="-122"/>
                <a:ea typeface="华文中宋" panose="02010600040101010101" pitchFamily="2" charset="-122"/>
              </a:rPr>
              <a:t>QE evolution during beam experiments</a:t>
            </a:r>
            <a:endParaRPr lang="zh-CN" altLang="en-US" sz="2400" b="1" dirty="0">
              <a:solidFill>
                <a:prstClr val="white"/>
              </a:solidFill>
              <a:latin typeface="华文中宋" panose="02010600040101010101" pitchFamily="2" charset="-122"/>
              <a:ea typeface="华文中宋" panose="02010600040101010101" pitchFamily="2" charset="-122"/>
            </a:endParaRPr>
          </a:p>
        </p:txBody>
      </p:sp>
      <p:pic>
        <p:nvPicPr>
          <p:cNvPr id="11" name="object 3">
            <a:extLst>
              <a:ext uri="{FF2B5EF4-FFF2-40B4-BE49-F238E27FC236}">
                <a16:creationId xmlns:a16="http://schemas.microsoft.com/office/drawing/2014/main" id="{E626B851-6198-467F-9FCA-55D95554D982}"/>
              </a:ext>
            </a:extLst>
          </p:cNvPr>
          <p:cNvPicPr>
            <a:picLocks noChangeAspect="1"/>
          </p:cNvPicPr>
          <p:nvPr/>
        </p:nvPicPr>
        <p:blipFill>
          <a:blip r:embed="rId6" cstate="print"/>
          <a:stretch>
            <a:fillRect/>
          </a:stretch>
        </p:blipFill>
        <p:spPr>
          <a:xfrm>
            <a:off x="3623526" y="1449447"/>
            <a:ext cx="3600000" cy="2528977"/>
          </a:xfrm>
          <a:prstGeom prst="rect">
            <a:avLst/>
          </a:prstGeom>
        </p:spPr>
      </p:pic>
      <p:pic>
        <p:nvPicPr>
          <p:cNvPr id="12" name="图片 29">
            <a:extLst>
              <a:ext uri="{FF2B5EF4-FFF2-40B4-BE49-F238E27FC236}">
                <a16:creationId xmlns:a16="http://schemas.microsoft.com/office/drawing/2014/main" id="{E452B822-DCF3-489C-BB9F-B024881D14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26" y="1367284"/>
            <a:ext cx="3600000" cy="2754852"/>
          </a:xfrm>
          <a:prstGeom prst="rect">
            <a:avLst/>
          </a:prstGeom>
        </p:spPr>
      </p:pic>
      <p:sp>
        <p:nvSpPr>
          <p:cNvPr id="13" name="矩形 33">
            <a:extLst>
              <a:ext uri="{FF2B5EF4-FFF2-40B4-BE49-F238E27FC236}">
                <a16:creationId xmlns:a16="http://schemas.microsoft.com/office/drawing/2014/main" id="{538DA45F-AF57-4F3C-918C-EC7AA2079B4B}"/>
              </a:ext>
            </a:extLst>
          </p:cNvPr>
          <p:cNvSpPr/>
          <p:nvPr/>
        </p:nvSpPr>
        <p:spPr>
          <a:xfrm>
            <a:off x="92000" y="675374"/>
            <a:ext cx="11635902" cy="646331"/>
          </a:xfrm>
          <a:prstGeom prst="rect">
            <a:avLst/>
          </a:prstGeom>
        </p:spPr>
        <p:txBody>
          <a:bodyPr wrap="square">
            <a:spAutoFit/>
          </a:bodyPr>
          <a:lstStyle/>
          <a:p>
            <a:pPr marL="12700" marR="5080" algn="just">
              <a:lnSpc>
                <a:spcPct val="100000"/>
              </a:lnSpc>
              <a:spcBef>
                <a:spcPts val="100"/>
              </a:spcBef>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As the result of cryogenic temperature effect and Schottky effect, the QE of K</a:t>
            </a:r>
            <a:r>
              <a:rPr lang="en-US" altLang="zh-CN" baseline="-25000" dirty="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a:latin typeface="Times New Roman" panose="02020603050405020304" pitchFamily="18" charset="0"/>
                <a:ea typeface="楷体" panose="02010609060101010101" pitchFamily="49" charset="-122"/>
                <a:cs typeface="Times New Roman" panose="02020603050405020304" pitchFamily="18" charset="0"/>
              </a:rPr>
              <a:t>CsSb photocathode in DC-SRF-II gun is usually ~20% of that in UHV suitcase at room temperature. </a:t>
            </a:r>
          </a:p>
        </p:txBody>
      </p:sp>
      <p:sp>
        <p:nvSpPr>
          <p:cNvPr id="14" name="矩形 9">
            <a:extLst>
              <a:ext uri="{FF2B5EF4-FFF2-40B4-BE49-F238E27FC236}">
                <a16:creationId xmlns:a16="http://schemas.microsoft.com/office/drawing/2014/main" id="{22585949-5A29-4EF3-A11A-C5B83F51AD9F}"/>
              </a:ext>
            </a:extLst>
          </p:cNvPr>
          <p:cNvSpPr/>
          <p:nvPr/>
        </p:nvSpPr>
        <p:spPr>
          <a:xfrm>
            <a:off x="460316" y="4199776"/>
            <a:ext cx="3197447" cy="523220"/>
          </a:xfrm>
          <a:prstGeom prst="rect">
            <a:avLst/>
          </a:prstGeom>
        </p:spPr>
        <p:txBody>
          <a:bodyPr wrap="square">
            <a:spAutoFit/>
          </a:bodyPr>
          <a:lstStyle/>
          <a:p>
            <a:r>
              <a:rPr lang="en-US" altLang="zh-CN" sz="1400" b="1" dirty="0">
                <a:latin typeface="Times New Roman" panose="02020603050405020304" pitchFamily="18" charset="0"/>
                <a:ea typeface="楷体" panose="02010609060101010101" pitchFamily="49" charset="-122"/>
                <a:cs typeface="Times New Roman" panose="02020603050405020304" pitchFamily="18" charset="0"/>
              </a:rPr>
              <a:t>1</a:t>
            </a:r>
            <a:r>
              <a:rPr lang="en-US" altLang="zh-CN" sz="1400" b="1" baseline="30000" dirty="0">
                <a:latin typeface="Times New Roman" panose="02020603050405020304" pitchFamily="18" charset="0"/>
                <a:ea typeface="楷体" panose="02010609060101010101" pitchFamily="49" charset="-122"/>
                <a:cs typeface="Times New Roman" panose="02020603050405020304" pitchFamily="18" charset="0"/>
              </a:rPr>
              <a:t>st</a:t>
            </a:r>
            <a:r>
              <a:rPr lang="en-US" altLang="zh-CN" sz="1400" b="1" dirty="0">
                <a:latin typeface="Times New Roman" panose="02020603050405020304" pitchFamily="18" charset="0"/>
                <a:ea typeface="楷体" panose="02010609060101010101" pitchFamily="49" charset="-122"/>
                <a:cs typeface="Times New Roman" panose="02020603050405020304" pitchFamily="18" charset="0"/>
              </a:rPr>
              <a:t> round-</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Decay from 0.9% to 0.2% within 3 days</a:t>
            </a:r>
          </a:p>
        </p:txBody>
      </p:sp>
      <p:sp>
        <p:nvSpPr>
          <p:cNvPr id="16" name="矩形 54">
            <a:extLst>
              <a:ext uri="{FF2B5EF4-FFF2-40B4-BE49-F238E27FC236}">
                <a16:creationId xmlns:a16="http://schemas.microsoft.com/office/drawing/2014/main" id="{A696365C-096C-4D3B-BC66-56D6F23BCDB6}"/>
              </a:ext>
            </a:extLst>
          </p:cNvPr>
          <p:cNvSpPr/>
          <p:nvPr/>
        </p:nvSpPr>
        <p:spPr>
          <a:xfrm>
            <a:off x="4100770" y="4114230"/>
            <a:ext cx="3068260" cy="523220"/>
          </a:xfrm>
          <a:prstGeom prst="rect">
            <a:avLst/>
          </a:prstGeom>
        </p:spPr>
        <p:txBody>
          <a:bodyPr wrap="square">
            <a:spAutoFit/>
          </a:bodyPr>
          <a:lstStyle/>
          <a:p>
            <a:r>
              <a:rPr lang="en-US" altLang="zh-CN" sz="1400" b="1" dirty="0">
                <a:latin typeface="Times New Roman" panose="02020603050405020304" pitchFamily="18" charset="0"/>
                <a:ea typeface="楷体" panose="02010609060101010101" pitchFamily="49" charset="-122"/>
                <a:cs typeface="Times New Roman" panose="02020603050405020304" pitchFamily="18" charset="0"/>
              </a:rPr>
              <a:t>2</a:t>
            </a:r>
            <a:r>
              <a:rPr lang="en-US" altLang="zh-CN" sz="1400" b="1" baseline="30000" dirty="0">
                <a:latin typeface="Times New Roman" panose="02020603050405020304" pitchFamily="18" charset="0"/>
                <a:ea typeface="楷体" panose="02010609060101010101" pitchFamily="49" charset="-122"/>
                <a:cs typeface="Times New Roman" panose="02020603050405020304" pitchFamily="18" charset="0"/>
              </a:rPr>
              <a:t>nd</a:t>
            </a:r>
            <a:r>
              <a:rPr lang="en-US" altLang="zh-CN" sz="1400" b="1" dirty="0">
                <a:latin typeface="Times New Roman" panose="02020603050405020304" pitchFamily="18" charset="0"/>
                <a:ea typeface="楷体" panose="02010609060101010101" pitchFamily="49" charset="-122"/>
                <a:cs typeface="Times New Roman" panose="02020603050405020304" pitchFamily="18" charset="0"/>
              </a:rPr>
              <a:t> round-</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Decay from 1.0% to 0.2% within 7 days</a:t>
            </a:r>
          </a:p>
        </p:txBody>
      </p:sp>
      <p:graphicFrame>
        <p:nvGraphicFramePr>
          <p:cNvPr id="19" name="表格 18">
            <a:extLst>
              <a:ext uri="{FF2B5EF4-FFF2-40B4-BE49-F238E27FC236}">
                <a16:creationId xmlns:a16="http://schemas.microsoft.com/office/drawing/2014/main" id="{252D93D4-8ACB-45B8-8549-D2CB1D918133}"/>
              </a:ext>
            </a:extLst>
          </p:cNvPr>
          <p:cNvGraphicFramePr>
            <a:graphicFrameLocks noGrp="1"/>
          </p:cNvGraphicFramePr>
          <p:nvPr>
            <p:extLst>
              <p:ext uri="{D42A27DB-BD31-4B8C-83A1-F6EECF244321}">
                <p14:modId xmlns:p14="http://schemas.microsoft.com/office/powerpoint/2010/main" val="3348365972"/>
              </p:ext>
            </p:extLst>
          </p:nvPr>
        </p:nvGraphicFramePr>
        <p:xfrm>
          <a:off x="493887" y="4932208"/>
          <a:ext cx="5918761" cy="1613889"/>
        </p:xfrm>
        <a:graphic>
          <a:graphicData uri="http://schemas.openxmlformats.org/drawingml/2006/table">
            <a:tbl>
              <a:tblPr firstRow="1" bandRow="1">
                <a:tableStyleId>{2D5ABB26-0587-4C30-8999-92F81FD0307C}</a:tableStyleId>
              </a:tblPr>
              <a:tblGrid>
                <a:gridCol w="2341722">
                  <a:extLst>
                    <a:ext uri="{9D8B030D-6E8A-4147-A177-3AD203B41FA5}">
                      <a16:colId xmlns:a16="http://schemas.microsoft.com/office/drawing/2014/main" val="2153238771"/>
                    </a:ext>
                  </a:extLst>
                </a:gridCol>
                <a:gridCol w="2002342">
                  <a:extLst>
                    <a:ext uri="{9D8B030D-6E8A-4147-A177-3AD203B41FA5}">
                      <a16:colId xmlns:a16="http://schemas.microsoft.com/office/drawing/2014/main" val="97068417"/>
                    </a:ext>
                  </a:extLst>
                </a:gridCol>
                <a:gridCol w="1574697">
                  <a:extLst>
                    <a:ext uri="{9D8B030D-6E8A-4147-A177-3AD203B41FA5}">
                      <a16:colId xmlns:a16="http://schemas.microsoft.com/office/drawing/2014/main" val="3265564563"/>
                    </a:ext>
                  </a:extLst>
                </a:gridCol>
              </a:tblGrid>
              <a:tr h="764261">
                <a:tc>
                  <a:txBody>
                    <a:bodyPr/>
                    <a:lstStyle/>
                    <a:p>
                      <a:pPr marL="0" algn="ctr" defTabSz="914400" rtl="0" eaLnBrk="1" latinLnBrk="0" hangingPunct="1">
                        <a:lnSpc>
                          <a:spcPct val="150000"/>
                        </a:lnSpc>
                        <a:spcBef>
                          <a:spcPts val="305"/>
                        </a:spcBef>
                      </a:pPr>
                      <a:r>
                        <a:rPr lang="en-US" altLang="zh-CN" sz="1600" b="1" kern="100" dirty="0">
                          <a:solidFill>
                            <a:srgbClr val="94070A"/>
                          </a:solidFill>
                          <a:effectLst/>
                          <a:latin typeface="Times New Roman" panose="02020603050405020304" pitchFamily="18" charset="0"/>
                          <a:ea typeface="等线" panose="02010600030101010101" pitchFamily="2" charset="-122"/>
                          <a:cs typeface="Times New Roman" panose="02020603050405020304" pitchFamily="18" charset="0"/>
                        </a:rPr>
                        <a:t>Commissioning time </a:t>
                      </a:r>
                      <a:endParaRPr sz="1600" b="1" kern="100" dirty="0">
                        <a:solidFill>
                          <a:srgbClr val="94070A"/>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3873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50000"/>
                        </a:lnSpc>
                        <a:spcBef>
                          <a:spcPts val="305"/>
                        </a:spcBef>
                      </a:pPr>
                      <a:r>
                        <a:rPr lang="en-US" altLang="zh-CN" sz="1600" b="1" kern="100" dirty="0">
                          <a:solidFill>
                            <a:srgbClr val="94070A"/>
                          </a:solidFill>
                          <a:effectLst/>
                          <a:latin typeface="Times New Roman" panose="02020603050405020304" pitchFamily="18" charset="0"/>
                          <a:ea typeface="等线" panose="02010600030101010101" pitchFamily="2" charset="-122"/>
                          <a:cs typeface="Times New Roman" panose="02020603050405020304" pitchFamily="18" charset="0"/>
                        </a:rPr>
                        <a:t>Pressure at the exit of DC-SRF-II[Pa]</a:t>
                      </a:r>
                      <a:endParaRPr sz="1600" b="1" kern="100" dirty="0">
                        <a:solidFill>
                          <a:srgbClr val="94070A"/>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3873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50000"/>
                        </a:lnSpc>
                        <a:spcBef>
                          <a:spcPts val="305"/>
                        </a:spcBef>
                      </a:pPr>
                      <a:r>
                        <a:rPr lang="en-US" altLang="zh-CN" sz="1600" b="1" kern="100" dirty="0">
                          <a:solidFill>
                            <a:srgbClr val="94070A"/>
                          </a:solidFill>
                          <a:effectLst/>
                          <a:latin typeface="Times New Roman" panose="02020603050405020304" pitchFamily="18" charset="0"/>
                          <a:ea typeface="等线" panose="02010600030101010101" pitchFamily="2" charset="-122"/>
                          <a:cs typeface="Times New Roman" panose="02020603050405020304" pitchFamily="18" charset="0"/>
                        </a:rPr>
                        <a:t>Average lifetime[D]</a:t>
                      </a:r>
                      <a:endParaRPr sz="1600" b="1" kern="100" dirty="0">
                        <a:solidFill>
                          <a:srgbClr val="94070A"/>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0" marR="0" marT="38735"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190697"/>
                  </a:ext>
                </a:extLst>
              </a:tr>
              <a:tr h="279785">
                <a:tc>
                  <a:txBody>
                    <a:bodyPr/>
                    <a:lstStyle/>
                    <a:p>
                      <a:pPr marL="90805">
                        <a:lnSpc>
                          <a:spcPct val="100000"/>
                        </a:lnSpc>
                        <a:spcBef>
                          <a:spcPts val="309"/>
                        </a:spcBef>
                      </a:pPr>
                      <a:r>
                        <a:rPr lang="en-US" altLang="zh-CN" sz="1600" dirty="0">
                          <a:latin typeface="Times New Roman"/>
                          <a:cs typeface="Times New Roman"/>
                        </a:rPr>
                        <a:t>#1-2023.03.31-06.28</a:t>
                      </a:r>
                      <a:endParaRPr sz="1600" dirty="0">
                        <a:latin typeface="Times New Roman"/>
                        <a:cs typeface="Times New Roman"/>
                      </a:endParaRPr>
                    </a:p>
                  </a:txBody>
                  <a:tcPr marL="0" marR="0" marT="39369" marB="0">
                    <a:lnT w="12700" cap="flat" cmpd="sng" algn="ctr">
                      <a:solidFill>
                        <a:schemeClr val="tx1"/>
                      </a:solidFill>
                      <a:prstDash val="solid"/>
                      <a:round/>
                      <a:headEnd type="none" w="med" len="med"/>
                      <a:tailEnd type="none" w="med" len="med"/>
                    </a:lnT>
                  </a:tcPr>
                </a:tc>
                <a:tc>
                  <a:txBody>
                    <a:bodyPr/>
                    <a:lstStyle/>
                    <a:p>
                      <a:pPr marL="91440" algn="ctr">
                        <a:lnSpc>
                          <a:spcPct val="100000"/>
                        </a:lnSpc>
                        <a:spcBef>
                          <a:spcPts val="309"/>
                        </a:spcBef>
                      </a:pPr>
                      <a:r>
                        <a:rPr lang="en-US" altLang="zh-CN" sz="1600" spc="-25" dirty="0">
                          <a:latin typeface="Times New Roman"/>
                          <a:cs typeface="Times New Roman"/>
                        </a:rPr>
                        <a:t>2E-6</a:t>
                      </a:r>
                      <a:endParaRPr sz="1600" dirty="0">
                        <a:latin typeface="Times New Roman"/>
                        <a:cs typeface="Times New Roman"/>
                      </a:endParaRPr>
                    </a:p>
                  </a:txBody>
                  <a:tcPr marL="0" marR="0" marT="39369" marB="0">
                    <a:lnT w="12700" cap="flat" cmpd="sng" algn="ctr">
                      <a:solidFill>
                        <a:schemeClr val="tx1"/>
                      </a:solidFill>
                      <a:prstDash val="solid"/>
                      <a:round/>
                      <a:headEnd type="none" w="med" len="med"/>
                      <a:tailEnd type="none" w="med" len="med"/>
                    </a:lnT>
                  </a:tcPr>
                </a:tc>
                <a:tc>
                  <a:txBody>
                    <a:bodyPr/>
                    <a:lstStyle/>
                    <a:p>
                      <a:pPr marL="91440" algn="ctr">
                        <a:lnSpc>
                          <a:spcPct val="100000"/>
                        </a:lnSpc>
                        <a:spcBef>
                          <a:spcPts val="309"/>
                        </a:spcBef>
                      </a:pPr>
                      <a:r>
                        <a:rPr sz="1600" spc="-25" dirty="0">
                          <a:latin typeface="Times New Roman"/>
                          <a:cs typeface="Times New Roman"/>
                        </a:rPr>
                        <a:t>~</a:t>
                      </a:r>
                      <a:r>
                        <a:rPr lang="en-US" altLang="zh-CN" sz="1600" spc="-25" dirty="0">
                          <a:latin typeface="Times New Roman"/>
                          <a:cs typeface="Times New Roman"/>
                        </a:rPr>
                        <a:t>3</a:t>
                      </a:r>
                      <a:endParaRPr sz="1600" dirty="0">
                        <a:latin typeface="Times New Roman"/>
                        <a:cs typeface="Times New Roman"/>
                      </a:endParaRPr>
                    </a:p>
                  </a:txBody>
                  <a:tcPr marL="0" marR="0" marT="39369"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42691043"/>
                  </a:ext>
                </a:extLst>
              </a:tr>
              <a:tr h="279785">
                <a:tc>
                  <a:txBody>
                    <a:bodyPr/>
                    <a:lstStyle/>
                    <a:p>
                      <a:pPr marL="90805">
                        <a:lnSpc>
                          <a:spcPct val="100000"/>
                        </a:lnSpc>
                        <a:spcBef>
                          <a:spcPts val="309"/>
                        </a:spcBef>
                      </a:pPr>
                      <a:r>
                        <a:rPr lang="en-US" altLang="zh-CN" sz="1600" dirty="0">
                          <a:latin typeface="Times New Roman"/>
                          <a:cs typeface="Times New Roman"/>
                        </a:rPr>
                        <a:t>#2-2023.08.28-09.28</a:t>
                      </a:r>
                      <a:endParaRPr sz="1600" dirty="0">
                        <a:latin typeface="Times New Roman"/>
                        <a:cs typeface="Times New Roman"/>
                      </a:endParaRPr>
                    </a:p>
                  </a:txBody>
                  <a:tcPr marL="0" marR="0" marT="39369" marB="0"/>
                </a:tc>
                <a:tc>
                  <a:txBody>
                    <a:bodyPr/>
                    <a:lstStyle/>
                    <a:p>
                      <a:pPr marL="91440" algn="ctr">
                        <a:lnSpc>
                          <a:spcPct val="100000"/>
                        </a:lnSpc>
                        <a:spcBef>
                          <a:spcPts val="309"/>
                        </a:spcBef>
                      </a:pPr>
                      <a:r>
                        <a:rPr lang="en-US" altLang="zh-CN" sz="1600" spc="-25" dirty="0">
                          <a:latin typeface="Times New Roman"/>
                          <a:cs typeface="Times New Roman"/>
                        </a:rPr>
                        <a:t>8E-8</a:t>
                      </a:r>
                      <a:endParaRPr sz="1600" dirty="0">
                        <a:latin typeface="Times New Roman"/>
                        <a:cs typeface="Times New Roman"/>
                      </a:endParaRPr>
                    </a:p>
                  </a:txBody>
                  <a:tcPr marL="0" marR="0" marT="39369" marB="0"/>
                </a:tc>
                <a:tc>
                  <a:txBody>
                    <a:bodyPr/>
                    <a:lstStyle/>
                    <a:p>
                      <a:pPr marL="91440" algn="ctr">
                        <a:lnSpc>
                          <a:spcPct val="100000"/>
                        </a:lnSpc>
                        <a:spcBef>
                          <a:spcPts val="309"/>
                        </a:spcBef>
                      </a:pPr>
                      <a:r>
                        <a:rPr lang="en-US" altLang="zh-CN" sz="1600" spc="-25" dirty="0">
                          <a:latin typeface="Times New Roman"/>
                          <a:cs typeface="Times New Roman"/>
                        </a:rPr>
                        <a:t>~7</a:t>
                      </a:r>
                      <a:endParaRPr sz="1600" dirty="0">
                        <a:latin typeface="Times New Roman"/>
                        <a:cs typeface="Times New Roman"/>
                      </a:endParaRPr>
                    </a:p>
                  </a:txBody>
                  <a:tcPr marL="0" marR="0" marT="39369" marB="0"/>
                </a:tc>
                <a:extLst>
                  <a:ext uri="{0D108BD9-81ED-4DB2-BD59-A6C34878D82A}">
                    <a16:rowId xmlns:a16="http://schemas.microsoft.com/office/drawing/2014/main" val="2778433435"/>
                  </a:ext>
                </a:extLst>
              </a:tr>
              <a:tr h="279785">
                <a:tc>
                  <a:txBody>
                    <a:bodyPr/>
                    <a:lstStyle/>
                    <a:p>
                      <a:pPr marL="90805">
                        <a:lnSpc>
                          <a:spcPct val="100000"/>
                        </a:lnSpc>
                        <a:spcBef>
                          <a:spcPts val="310"/>
                        </a:spcBef>
                      </a:pPr>
                      <a:r>
                        <a:rPr lang="en-US" altLang="zh-CN" sz="1600" dirty="0">
                          <a:latin typeface="Times New Roman"/>
                          <a:cs typeface="Times New Roman"/>
                        </a:rPr>
                        <a:t>#3-2023.12.29-2024.2.6</a:t>
                      </a:r>
                      <a:endParaRPr sz="1600" dirty="0">
                        <a:latin typeface="Times New Roman"/>
                        <a:cs typeface="Times New Roman"/>
                      </a:endParaRPr>
                    </a:p>
                  </a:txBody>
                  <a:tcPr marL="0" marR="0" marT="39370" marB="0">
                    <a:lnB w="12700" cap="flat" cmpd="sng" algn="ctr">
                      <a:solidFill>
                        <a:schemeClr val="tx1"/>
                      </a:solidFill>
                      <a:prstDash val="solid"/>
                      <a:round/>
                      <a:headEnd type="none" w="med" len="med"/>
                      <a:tailEnd type="none" w="med" len="med"/>
                    </a:lnB>
                  </a:tcPr>
                </a:tc>
                <a:tc>
                  <a:txBody>
                    <a:bodyPr/>
                    <a:lstStyle/>
                    <a:p>
                      <a:pPr marL="91440" algn="ctr">
                        <a:lnSpc>
                          <a:spcPct val="100000"/>
                        </a:lnSpc>
                        <a:spcBef>
                          <a:spcPts val="310"/>
                        </a:spcBef>
                      </a:pPr>
                      <a:r>
                        <a:rPr lang="en-US" altLang="zh-CN" sz="1600" spc="-25" dirty="0">
                          <a:latin typeface="Times New Roman"/>
                          <a:cs typeface="Times New Roman"/>
                        </a:rPr>
                        <a:t>3E-8</a:t>
                      </a:r>
                      <a:endParaRPr sz="1600" dirty="0">
                        <a:latin typeface="Times New Roman"/>
                        <a:cs typeface="Times New Roman"/>
                      </a:endParaRPr>
                    </a:p>
                  </a:txBody>
                  <a:tcPr marL="0" marR="0" marT="39370" marB="0">
                    <a:lnB w="12700" cap="flat" cmpd="sng" algn="ctr">
                      <a:solidFill>
                        <a:schemeClr val="tx1"/>
                      </a:solidFill>
                      <a:prstDash val="solid"/>
                      <a:round/>
                      <a:headEnd type="none" w="med" len="med"/>
                      <a:tailEnd type="none" w="med" len="med"/>
                    </a:lnB>
                  </a:tcPr>
                </a:tc>
                <a:tc>
                  <a:txBody>
                    <a:bodyPr/>
                    <a:lstStyle/>
                    <a:p>
                      <a:pPr marL="91440" algn="ctr">
                        <a:lnSpc>
                          <a:spcPct val="100000"/>
                        </a:lnSpc>
                        <a:spcBef>
                          <a:spcPts val="310"/>
                        </a:spcBef>
                      </a:pPr>
                      <a:r>
                        <a:rPr lang="en-US" altLang="zh-CN" sz="1600" spc="-10" dirty="0">
                          <a:latin typeface="Times New Roman"/>
                          <a:cs typeface="Times New Roman"/>
                        </a:rPr>
                        <a:t>&gt;20</a:t>
                      </a:r>
                      <a:endParaRPr sz="1600" dirty="0">
                        <a:latin typeface="Times New Roman"/>
                        <a:cs typeface="Times New Roman"/>
                      </a:endParaRPr>
                    </a:p>
                  </a:txBody>
                  <a:tcPr marL="0" marR="0" marT="3937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3715355"/>
                  </a:ext>
                </a:extLst>
              </a:tr>
            </a:tbl>
          </a:graphicData>
        </a:graphic>
      </p:graphicFrame>
      <p:sp>
        <p:nvSpPr>
          <p:cNvPr id="21" name="矩形 21">
            <a:extLst>
              <a:ext uri="{FF2B5EF4-FFF2-40B4-BE49-F238E27FC236}">
                <a16:creationId xmlns:a16="http://schemas.microsoft.com/office/drawing/2014/main" id="{1A9CA70F-491D-4337-B497-E1B4EC907DDC}"/>
              </a:ext>
            </a:extLst>
          </p:cNvPr>
          <p:cNvSpPr/>
          <p:nvPr/>
        </p:nvSpPr>
        <p:spPr>
          <a:xfrm>
            <a:off x="7519928" y="4941686"/>
            <a:ext cx="4587221" cy="1384995"/>
          </a:xfrm>
          <a:prstGeom prst="rect">
            <a:avLst/>
          </a:prstGeom>
        </p:spPr>
        <p:txBody>
          <a:bodyPr wrap="square">
            <a:spAutoFit/>
          </a:bodyPr>
          <a:lstStyle/>
          <a:p>
            <a:pPr algn="just"/>
            <a:r>
              <a:rPr lang="en-US" altLang="zh-CN" sz="1400" b="1" dirty="0">
                <a:latin typeface="Times New Roman" panose="02020603050405020304" pitchFamily="18" charset="0"/>
                <a:ea typeface="楷体" panose="02010609060101010101" pitchFamily="49" charset="-122"/>
                <a:cs typeface="Times New Roman" panose="02020603050405020304" pitchFamily="18" charset="0"/>
              </a:rPr>
              <a:t>3</a:t>
            </a:r>
            <a:r>
              <a:rPr lang="en-US" altLang="zh-CN" sz="1400" b="1" baseline="30000" dirty="0">
                <a:latin typeface="Times New Roman" panose="02020603050405020304" pitchFamily="18" charset="0"/>
                <a:ea typeface="楷体" panose="02010609060101010101" pitchFamily="49" charset="-122"/>
                <a:cs typeface="Times New Roman" panose="02020603050405020304" pitchFamily="18" charset="0"/>
              </a:rPr>
              <a:t>rd</a:t>
            </a:r>
            <a:r>
              <a:rPr lang="en-US" altLang="zh-CN" sz="1400" b="1" dirty="0">
                <a:latin typeface="Times New Roman" panose="02020603050405020304" pitchFamily="18" charset="0"/>
                <a:ea typeface="楷体" panose="02010609060101010101" pitchFamily="49" charset="-122"/>
                <a:cs typeface="Times New Roman" panose="02020603050405020304" pitchFamily="18" charset="0"/>
              </a:rPr>
              <a:t> round</a:t>
            </a:r>
          </a:p>
          <a:p>
            <a:pPr marL="285750" indent="-285750" algn="just">
              <a:buFont typeface="Wingdings" panose="05000000000000000000" pitchFamily="2" charset="2"/>
              <a:buChar char="p"/>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QE remained above 0.5% for more than 22 days</a:t>
            </a:r>
          </a:p>
          <a:p>
            <a:pPr marL="285750" indent="-285750" algn="just">
              <a:buFont typeface="Wingdings" panose="05000000000000000000" pitchFamily="2" charset="2"/>
              <a:buChar char="p"/>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QE reduced by ~10% at room temperature after 2-week-operation</a:t>
            </a:r>
          </a:p>
          <a:p>
            <a:pPr marL="285750" indent="-285750" algn="just">
              <a:buFont typeface="Wingdings" panose="05000000000000000000" pitchFamily="2" charset="2"/>
              <a:buChar char="p"/>
            </a:pP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Still worked well after transferred into DC-SRF-II gun again</a:t>
            </a:r>
            <a:endParaRPr lang="zh-CN" altLang="en-US" sz="1400" dirty="0"/>
          </a:p>
        </p:txBody>
      </p:sp>
      <p:pic>
        <p:nvPicPr>
          <p:cNvPr id="8" name="Picture 7">
            <a:extLst>
              <a:ext uri="{FF2B5EF4-FFF2-40B4-BE49-F238E27FC236}">
                <a16:creationId xmlns:a16="http://schemas.microsoft.com/office/drawing/2014/main" id="{4C372543-C62C-414E-A89E-27927FE818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2763" y="1217165"/>
            <a:ext cx="4575387" cy="3501252"/>
          </a:xfrm>
          <a:prstGeom prst="rect">
            <a:avLst/>
          </a:prstGeom>
        </p:spPr>
      </p:pic>
    </p:spTree>
    <p:extLst>
      <p:ext uri="{BB962C8B-B14F-4D97-AF65-F5344CB8AC3E}">
        <p14:creationId xmlns:p14="http://schemas.microsoft.com/office/powerpoint/2010/main" val="374705922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北京大学-红色主题">
      <a:dk1>
        <a:sysClr val="windowText" lastClr="000000"/>
      </a:dk1>
      <a:lt1>
        <a:sysClr val="window" lastClr="FFFFFF"/>
      </a:lt1>
      <a:dk2>
        <a:srgbClr val="44546A"/>
      </a:dk2>
      <a:lt2>
        <a:srgbClr val="E7E6E6"/>
      </a:lt2>
      <a:accent1>
        <a:srgbClr val="94070A"/>
      </a:accent1>
      <a:accent2>
        <a:srgbClr val="D7C8B5"/>
      </a:accent2>
      <a:accent3>
        <a:srgbClr val="A5A5A5"/>
      </a:accent3>
      <a:accent4>
        <a:srgbClr val="0B4065"/>
      </a:accent4>
      <a:accent5>
        <a:srgbClr val="5B9BD5"/>
      </a:accent5>
      <a:accent6>
        <a:srgbClr val="70AD47"/>
      </a:accent6>
      <a:hlink>
        <a:srgbClr val="94070A"/>
      </a:hlink>
      <a:folHlink>
        <a:srgbClr val="954F72"/>
      </a:folHlink>
    </a:clrScheme>
    <a:fontScheme name="loawae3m">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61770</TotalTime>
  <Words>1584</Words>
  <Application>Microsoft Office PowerPoint</Application>
  <PresentationFormat>宽屏</PresentationFormat>
  <Paragraphs>218</Paragraphs>
  <Slides>20</Slides>
  <Notes>16</Notes>
  <HiddenSlides>0</HiddenSlides>
  <MMClips>0</MMClips>
  <ScaleCrop>false</ScaleCrop>
  <HeadingPairs>
    <vt:vector size="8" baseType="variant">
      <vt:variant>
        <vt:lpstr>已用的字体</vt:lpstr>
      </vt:variant>
      <vt:variant>
        <vt:i4>14</vt:i4>
      </vt:variant>
      <vt:variant>
        <vt:lpstr>主题</vt:lpstr>
      </vt:variant>
      <vt:variant>
        <vt:i4>3</vt:i4>
      </vt:variant>
      <vt:variant>
        <vt:lpstr>嵌入 OLE 服务器</vt:lpstr>
      </vt:variant>
      <vt:variant>
        <vt:i4>1</vt:i4>
      </vt:variant>
      <vt:variant>
        <vt:lpstr>幻灯片标题</vt:lpstr>
      </vt:variant>
      <vt:variant>
        <vt:i4>20</vt:i4>
      </vt:variant>
    </vt:vector>
  </HeadingPairs>
  <TitlesOfParts>
    <vt:vector size="38" baseType="lpstr">
      <vt:lpstr>Arial Unicode MS</vt:lpstr>
      <vt:lpstr>XITS</vt:lpstr>
      <vt:lpstr>等线</vt:lpstr>
      <vt:lpstr>等线 Light</vt:lpstr>
      <vt:lpstr>仿宋_GB2312</vt:lpstr>
      <vt:lpstr>华文中宋</vt:lpstr>
      <vt:lpstr>楷体</vt:lpstr>
      <vt:lpstr>宋体</vt:lpstr>
      <vt:lpstr>微软雅黑</vt:lpstr>
      <vt:lpstr>微软雅黑</vt:lpstr>
      <vt:lpstr>Arial</vt:lpstr>
      <vt:lpstr>Calibri</vt:lpstr>
      <vt:lpstr>Times New Roman</vt:lpstr>
      <vt:lpstr>Wingdings</vt:lpstr>
      <vt:lpstr>Office 主题​​</vt:lpstr>
      <vt:lpstr>Office Theme</vt:lpstr>
      <vt:lpstr>1_Office 主题​​</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Lucifer Galaxy</dc:creator>
  <cp:lastModifiedBy>hxie</cp:lastModifiedBy>
  <cp:revision>317</cp:revision>
  <dcterms:created xsi:type="dcterms:W3CDTF">2023-12-21T12:18:14Z</dcterms:created>
  <dcterms:modified xsi:type="dcterms:W3CDTF">2024-09-16T19:52:11Z</dcterms:modified>
</cp:coreProperties>
</file>