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62" r:id="rId3"/>
    <p:sldId id="266" r:id="rId4"/>
    <p:sldId id="258" r:id="rId5"/>
    <p:sldId id="265" r:id="rId6"/>
    <p:sldId id="260" r:id="rId7"/>
    <p:sldId id="257" r:id="rId8"/>
    <p:sldId id="264" r:id="rId9"/>
    <p:sldId id="263" r:id="rId10"/>
    <p:sldId id="267" r:id="rId11"/>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normAutofit/>
          </a:bodyPr>
          <a:lstStyle>
            <a:lvl1pPr algn="ctr">
              <a:defRPr sz="6000"/>
            </a:lvl1pPr>
          </a:lstStyle>
          <a:p>
            <a:pPr>
              <a:defRPr/>
            </a:pPr>
            <a:r>
              <a:rPr lang="de-DE" smtClean="0"/>
              <a:t>Titelmasterformat durch Klicken bearbeiten</a:t>
            </a:r>
            <a:endParaRPr lang="de-DE"/>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smtClean="0"/>
              <a:t>Formatvorlage des Untertitelmasters durch Klicken bearbeiten</a:t>
            </a:r>
            <a:endParaRPr lang="de-DE"/>
          </a:p>
        </p:txBody>
      </p:sp>
      <p:sp>
        <p:nvSpPr>
          <p:cNvPr id="6" name="Slide Number Placeholder 5"/>
          <p:cNvSpPr>
            <a:spLocks noGrp="1"/>
          </p:cNvSpPr>
          <p:nvPr>
            <p:ph type="sldNum" sz="quarter" idx="12"/>
          </p:nvPr>
        </p:nvSpPr>
        <p:spPr bwMode="auto"/>
        <p:txBody>
          <a:bodyPr/>
          <a:lstStyle>
            <a:lvl1pPr>
              <a:defRPr/>
            </a:lvl1pPr>
          </a:lstStyle>
          <a:p>
            <a:fld id="{B3D24F4A-6CE4-4FFD-B8B0-8E29F838202C}" type="slidenum">
              <a:rPr lang="en-US" smtClean="0"/>
              <a:t>‹Nr.›</a:t>
            </a:fld>
            <a:endParaRPr lang="en-US"/>
          </a:p>
        </p:txBody>
      </p:sp>
    </p:spTree>
    <p:extLst>
      <p:ext uri="{BB962C8B-B14F-4D97-AF65-F5344CB8AC3E}">
        <p14:creationId xmlns:p14="http://schemas.microsoft.com/office/powerpoint/2010/main" val="87770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blank" preserve="1">
  <p:cSld name="Leer">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p:txBody>
          <a:bodyPr/>
          <a:lstStyle>
            <a:lvl1pPr>
              <a:defRPr/>
            </a:lvl1pPr>
          </a:lstStyle>
          <a:p>
            <a:fld id="{B3D24F4A-6CE4-4FFD-B8B0-8E29F838202C}" type="slidenum">
              <a:rPr lang="en-US" smtClean="0"/>
              <a:t>‹Nr.›</a:t>
            </a:fld>
            <a:endParaRPr lang="en-US"/>
          </a:p>
        </p:txBody>
      </p:sp>
    </p:spTree>
    <p:extLst>
      <p:ext uri="{BB962C8B-B14F-4D97-AF65-F5344CB8AC3E}">
        <p14:creationId xmlns:p14="http://schemas.microsoft.com/office/powerpoint/2010/main" val="387905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p:cSld name="Last slide: Contact + Funding">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1"/>
          </p:nvPr>
        </p:nvSpPr>
        <p:spPr bwMode="auto"/>
        <p:txBody>
          <a:bodyPr/>
          <a:lstStyle>
            <a:lvl1pPr>
              <a:defRPr/>
            </a:lvl1pPr>
          </a:lstStyle>
          <a:p>
            <a:fld id="{B3D24F4A-6CE4-4FFD-B8B0-8E29F838202C}" type="slidenum">
              <a:rPr lang="en-US" smtClean="0"/>
              <a:t>‹Nr.›</a:t>
            </a:fld>
            <a:endParaRPr lang="en-US"/>
          </a:p>
        </p:txBody>
      </p:sp>
      <p:pic>
        <p:nvPicPr>
          <p:cNvPr id="7" name="Picture 6"/>
          <p:cNvPicPr>
            <a:picLocks noChangeAspect="1"/>
          </p:cNvPicPr>
          <p:nvPr/>
        </p:nvPicPr>
        <p:blipFill>
          <a:blip r:embed="rId2"/>
          <a:stretch/>
        </p:blipFill>
        <p:spPr bwMode="auto">
          <a:xfrm>
            <a:off x="6096000" y="3540250"/>
            <a:ext cx="3752850" cy="787329"/>
          </a:xfrm>
          <a:prstGeom prst="rect">
            <a:avLst/>
          </a:prstGeom>
        </p:spPr>
      </p:pic>
      <p:sp>
        <p:nvSpPr>
          <p:cNvPr id="9" name="TextBox 8"/>
          <p:cNvSpPr txBox="1"/>
          <p:nvPr/>
        </p:nvSpPr>
        <p:spPr bwMode="auto">
          <a:xfrm>
            <a:off x="6096000" y="4683201"/>
            <a:ext cx="5257798" cy="1384995"/>
          </a:xfrm>
          <a:prstGeom prst="rect">
            <a:avLst/>
          </a:prstGeom>
          <a:noFill/>
        </p:spPr>
        <p:txBody>
          <a:bodyPr wrap="square" lIns="54000" rtlCol="0">
            <a:spAutoFit/>
          </a:bodyPr>
          <a:lstStyle/>
          <a:p>
            <a:pPr lvl="0">
              <a:defRPr/>
            </a:pPr>
            <a:r>
              <a:rPr lang="en-US" sz="1200">
                <a:solidFill>
                  <a:srgbClr val="005597"/>
                </a:solidFill>
              </a:rPr>
              <a:t>This project has received funding by the European Union’s HORIZON-INFRA-2022-TECH-01 call under grant agreement number 101095207.</a:t>
            </a:r>
            <a:endParaRPr/>
          </a:p>
          <a:p>
            <a:pPr lvl="0">
              <a:defRPr/>
            </a:pPr>
            <a:endParaRPr lang="en-US" sz="1200">
              <a:solidFill>
                <a:srgbClr val="005597"/>
              </a:solidFill>
            </a:endParaRPr>
          </a:p>
          <a:p>
            <a:pPr lvl="0">
              <a:defRPr/>
            </a:pPr>
            <a:r>
              <a:rPr lang="en-US" sz="1200">
                <a:solidFill>
                  <a:srgbClr val="005597"/>
                </a:solidFill>
              </a:rPr>
              <a:t>Views and opinions expressed are however those of the author(s) only and do not necessarily reflect those of the European Union or the European Commission. Neither the European Union nor the granting authority can be held responsible for them.</a:t>
            </a:r>
            <a:endParaRPr/>
          </a:p>
        </p:txBody>
      </p:sp>
      <p:sp>
        <p:nvSpPr>
          <p:cNvPr id="2" name="TextBox 1"/>
          <p:cNvSpPr txBox="1"/>
          <p:nvPr/>
        </p:nvSpPr>
        <p:spPr bwMode="auto">
          <a:xfrm>
            <a:off x="838800" y="363600"/>
            <a:ext cx="10515600" cy="813600"/>
          </a:xfrm>
          <a:prstGeom prst="rect">
            <a:avLst/>
          </a:prstGeom>
          <a:noFill/>
        </p:spPr>
        <p:txBody>
          <a:bodyPr wrap="none" rtlCol="0">
            <a:spAutoFit/>
          </a:bodyPr>
          <a:lstStyle/>
          <a:p>
            <a:pPr>
              <a:defRPr/>
            </a:pPr>
            <a:r>
              <a:rPr lang="de-DE" sz="4000" b="1" cap="all">
                <a:solidFill>
                  <a:schemeClr val="accent1"/>
                </a:solidFill>
                <a:latin typeface="Arial Narrow"/>
                <a:ea typeface="Arial"/>
                <a:cs typeface="Arial"/>
              </a:rPr>
              <a:t>Thank yOU!</a:t>
            </a:r>
            <a:endParaRPr lang="de-DE"/>
          </a:p>
        </p:txBody>
      </p:sp>
      <p:sp>
        <p:nvSpPr>
          <p:cNvPr id="5" name="TextBox 4"/>
          <p:cNvSpPr txBox="1"/>
          <p:nvPr/>
        </p:nvSpPr>
        <p:spPr bwMode="auto">
          <a:xfrm>
            <a:off x="838800" y="1371600"/>
            <a:ext cx="1938351" cy="1015663"/>
          </a:xfrm>
          <a:prstGeom prst="rect">
            <a:avLst/>
          </a:prstGeom>
          <a:noFill/>
        </p:spPr>
        <p:txBody>
          <a:bodyPr wrap="none" rtlCol="0">
            <a:spAutoFit/>
          </a:bodyPr>
          <a:lstStyle/>
          <a:p>
            <a:pPr>
              <a:defRPr/>
            </a:pPr>
            <a:r>
              <a:rPr lang="de-DE" sz="2000">
                <a:solidFill>
                  <a:srgbClr val="005597"/>
                </a:solidFill>
              </a:rPr>
              <a:t>Any questions?</a:t>
            </a:r>
            <a:endParaRPr/>
          </a:p>
          <a:p>
            <a:pPr>
              <a:defRPr/>
            </a:pPr>
            <a:endParaRPr lang="de-DE" sz="2000">
              <a:solidFill>
                <a:srgbClr val="005597"/>
              </a:solidFill>
            </a:endParaRPr>
          </a:p>
          <a:p>
            <a:pPr>
              <a:defRPr/>
            </a:pPr>
            <a:r>
              <a:rPr lang="de-DE" sz="2000">
                <a:solidFill>
                  <a:srgbClr val="005597"/>
                </a:solidFill>
              </a:rPr>
              <a:t>Contact me:</a:t>
            </a:r>
            <a:endParaRPr/>
          </a:p>
        </p:txBody>
      </p:sp>
      <p:sp>
        <p:nvSpPr>
          <p:cNvPr id="10" name="Text Placeholder 9"/>
          <p:cNvSpPr>
            <a:spLocks noGrp="1"/>
          </p:cNvSpPr>
          <p:nvPr>
            <p:ph type="body" sz="quarter" idx="12" hasCustomPrompt="1"/>
          </p:nvPr>
        </p:nvSpPr>
        <p:spPr bwMode="auto">
          <a:xfrm>
            <a:off x="838799" y="2667472"/>
            <a:ext cx="4470179" cy="3400723"/>
          </a:xfrm>
        </p:spPr>
        <p:txBody>
          <a:bodyPr>
            <a:normAutofit/>
          </a:bodyPr>
          <a:lstStyle>
            <a:lvl1pPr marL="0" indent="0">
              <a:buFont typeface="Arial"/>
              <a:buNone/>
              <a:defRPr sz="2000"/>
            </a:lvl1pPr>
          </a:lstStyle>
          <a:p>
            <a:pPr lvl="0">
              <a:defRPr/>
            </a:pPr>
            <a:r>
              <a:rPr lang="de-DE"/>
              <a:t>Insert contact details</a:t>
            </a:r>
          </a:p>
        </p:txBody>
      </p:sp>
    </p:spTree>
    <p:extLst>
      <p:ext uri="{BB962C8B-B14F-4D97-AF65-F5344CB8AC3E}">
        <p14:creationId xmlns:p14="http://schemas.microsoft.com/office/powerpoint/2010/main" val="362781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p:cSld name="Agenda">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553198" y="1560911"/>
            <a:ext cx="2371727" cy="813593"/>
          </a:xfrm>
        </p:spPr>
        <p:txBody>
          <a:bodyPr/>
          <a:lstStyle>
            <a:lvl1pPr>
              <a:defRPr/>
            </a:lvl1pPr>
          </a:lstStyle>
          <a:p>
            <a:pPr>
              <a:defRPr/>
            </a:pPr>
            <a:r>
              <a:rPr lang="en-US"/>
              <a:t>Agenda</a:t>
            </a:r>
            <a:endParaRPr lang="de-DE"/>
          </a:p>
        </p:txBody>
      </p:sp>
      <p:sp>
        <p:nvSpPr>
          <p:cNvPr id="4" name="Slide Number Placeholder 3"/>
          <p:cNvSpPr>
            <a:spLocks noGrp="1"/>
          </p:cNvSpPr>
          <p:nvPr>
            <p:ph type="sldNum" sz="quarter" idx="11"/>
          </p:nvPr>
        </p:nvSpPr>
        <p:spPr bwMode="auto"/>
        <p:txBody>
          <a:bodyPr/>
          <a:lstStyle>
            <a:lvl1pPr>
              <a:defRPr/>
            </a:lvl1pPr>
          </a:lstStyle>
          <a:p>
            <a:fld id="{B3D24F4A-6CE4-4FFD-B8B0-8E29F838202C}" type="slidenum">
              <a:rPr lang="en-US" smtClean="0"/>
              <a:t>‹Nr.›</a:t>
            </a:fld>
            <a:endParaRPr lang="en-US"/>
          </a:p>
        </p:txBody>
      </p:sp>
      <p:sp>
        <p:nvSpPr>
          <p:cNvPr id="6" name="Picture Placeholder 5"/>
          <p:cNvSpPr>
            <a:spLocks noGrp="1"/>
          </p:cNvSpPr>
          <p:nvPr>
            <p:ph type="pic" sz="quarter" idx="12" hasCustomPrompt="1"/>
          </p:nvPr>
        </p:nvSpPr>
        <p:spPr bwMode="auto">
          <a:xfrm>
            <a:off x="0" y="0"/>
            <a:ext cx="6105526" cy="6343649"/>
          </a:xfrm>
          <a:prstGeom prst="rect">
            <a:avLst/>
          </a:prstGeom>
          <a:solidFill>
            <a:schemeClr val="bg1">
              <a:lumMod val="95000"/>
            </a:schemeClr>
          </a:solidFill>
        </p:spPr>
        <p:txBody>
          <a:bodyPr/>
          <a:lstStyle>
            <a:lvl1pPr>
              <a:defRPr/>
            </a:lvl1pPr>
          </a:lstStyle>
          <a:p>
            <a:pPr>
              <a:defRPr/>
            </a:pPr>
            <a:r>
              <a:rPr lang="de-DE"/>
              <a:t>Insert picture</a:t>
            </a:r>
          </a:p>
        </p:txBody>
      </p:sp>
      <p:sp>
        <p:nvSpPr>
          <p:cNvPr id="8" name="Text Placeholder 7"/>
          <p:cNvSpPr>
            <a:spLocks noGrp="1"/>
          </p:cNvSpPr>
          <p:nvPr>
            <p:ph type="body" sz="quarter" idx="13" hasCustomPrompt="1"/>
          </p:nvPr>
        </p:nvSpPr>
        <p:spPr bwMode="auto">
          <a:xfrm>
            <a:off x="6553198" y="2667001"/>
            <a:ext cx="4857750" cy="2609850"/>
          </a:xfrm>
        </p:spPr>
        <p:txBody>
          <a:bodyPr/>
          <a:lstStyle>
            <a:lvl1pPr>
              <a:defRPr/>
            </a:lvl1pPr>
          </a:lstStyle>
          <a:p>
            <a:pPr lvl="0">
              <a:defRPr/>
            </a:pPr>
            <a:r>
              <a:rPr lang="en-US"/>
              <a:t>Topic 1</a:t>
            </a:r>
            <a:endParaRPr/>
          </a:p>
          <a:p>
            <a:pPr lvl="0">
              <a:defRPr/>
            </a:pPr>
            <a:r>
              <a:rPr lang="en-US"/>
              <a:t>Topic 2</a:t>
            </a:r>
            <a:endParaRPr/>
          </a:p>
          <a:p>
            <a:pPr lvl="0">
              <a:defRPr/>
            </a:pPr>
            <a:r>
              <a:rPr lang="en-US"/>
              <a:t>Topic 3</a:t>
            </a:r>
            <a:endParaRPr/>
          </a:p>
          <a:p>
            <a:pPr lvl="0">
              <a:defRPr/>
            </a:pPr>
            <a:r>
              <a:rPr lang="en-US"/>
              <a:t>Topic 4</a:t>
            </a:r>
            <a:endParaRPr/>
          </a:p>
          <a:p>
            <a:pPr lvl="0">
              <a:defRPr/>
            </a:pPr>
            <a:r>
              <a:rPr lang="en-US"/>
              <a:t>Topic 5</a:t>
            </a:r>
            <a:endParaRPr lang="de-DE"/>
          </a:p>
        </p:txBody>
      </p:sp>
    </p:spTree>
    <p:extLst>
      <p:ext uri="{BB962C8B-B14F-4D97-AF65-F5344CB8AC3E}">
        <p14:creationId xmlns:p14="http://schemas.microsoft.com/office/powerpoint/2010/main" val="250578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smtClean="0"/>
              <a:t>Titelmasterformat durch Klicken bearbeiten</a:t>
            </a:r>
            <a:endParaRPr lang="de-DE"/>
          </a:p>
        </p:txBody>
      </p:sp>
      <p:sp>
        <p:nvSpPr>
          <p:cNvPr id="3" name="Content Placeholder 2"/>
          <p:cNvSpPr>
            <a:spLocks noGrp="1"/>
          </p:cNvSpPr>
          <p:nvPr>
            <p:ph idx="1"/>
          </p:nvPr>
        </p:nvSpPr>
        <p:spPr bwMode="auto"/>
        <p:txBody>
          <a:bodyPr/>
          <a:lstStyle/>
          <a:p>
            <a:pPr lvl="0">
              <a:defRPr/>
            </a:pPr>
            <a:r>
              <a:rPr lang="de-DE" smtClean="0"/>
              <a:t>Formatvorlagen des Textmasters bearbeiten</a:t>
            </a:r>
          </a:p>
          <a:p>
            <a:pPr lvl="1">
              <a:defRPr/>
            </a:pPr>
            <a:r>
              <a:rPr lang="de-DE" smtClean="0"/>
              <a:t>Zweite Ebene</a:t>
            </a:r>
          </a:p>
          <a:p>
            <a:pPr lvl="2">
              <a:defRPr/>
            </a:pPr>
            <a:r>
              <a:rPr lang="de-DE" smtClean="0"/>
              <a:t>Dritte Ebene</a:t>
            </a:r>
          </a:p>
          <a:p>
            <a:pPr lvl="3">
              <a:defRPr/>
            </a:pPr>
            <a:r>
              <a:rPr lang="de-DE" smtClean="0"/>
              <a:t>Vierte Ebene</a:t>
            </a:r>
          </a:p>
          <a:p>
            <a:pPr lvl="4">
              <a:defRPr/>
            </a:pPr>
            <a:r>
              <a:rPr lang="de-DE" smtClean="0"/>
              <a:t>Fünfte Ebene</a:t>
            </a:r>
            <a:endParaRPr lang="de-DE"/>
          </a:p>
        </p:txBody>
      </p:sp>
      <p:sp>
        <p:nvSpPr>
          <p:cNvPr id="6" name="Slide Number Placeholder 5"/>
          <p:cNvSpPr>
            <a:spLocks noGrp="1"/>
          </p:cNvSpPr>
          <p:nvPr>
            <p:ph type="sldNum" sz="quarter" idx="12"/>
          </p:nvPr>
        </p:nvSpPr>
        <p:spPr bwMode="auto"/>
        <p:txBody>
          <a:bodyPr/>
          <a:lstStyle>
            <a:lvl1pPr>
              <a:defRPr/>
            </a:lvl1pPr>
          </a:lstStyle>
          <a:p>
            <a:fld id="{B3D24F4A-6CE4-4FFD-B8B0-8E29F838202C}" type="slidenum">
              <a:rPr lang="en-US" smtClean="0"/>
              <a:t>‹Nr.›</a:t>
            </a:fld>
            <a:endParaRPr lang="en-US"/>
          </a:p>
        </p:txBody>
      </p:sp>
    </p:spTree>
    <p:extLst>
      <p:ext uri="{BB962C8B-B14F-4D97-AF65-F5344CB8AC3E}">
        <p14:creationId xmlns:p14="http://schemas.microsoft.com/office/powerpoint/2010/main" val="2597281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secHead" preserve="1">
  <p:cSld name="Abschnitts-&#10;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normAutofit/>
          </a:bodyPr>
          <a:lstStyle>
            <a:lvl1pPr>
              <a:defRPr sz="5400"/>
            </a:lvl1pPr>
          </a:lstStyle>
          <a:p>
            <a:pPr>
              <a:defRPr/>
            </a:pPr>
            <a:r>
              <a:rPr lang="de-DE" smtClean="0"/>
              <a:t>Titelmasterformat durch Klicken bearbeiten</a:t>
            </a:r>
            <a:endParaRPr lang="de-DE"/>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rgbClr val="00559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smtClean="0"/>
              <a:t>Formatvorlagen des Textmasters bearbeiten</a:t>
            </a:r>
          </a:p>
        </p:txBody>
      </p:sp>
      <p:sp>
        <p:nvSpPr>
          <p:cNvPr id="6" name="Slide Number Placeholder 5"/>
          <p:cNvSpPr>
            <a:spLocks noGrp="1"/>
          </p:cNvSpPr>
          <p:nvPr>
            <p:ph type="sldNum" sz="quarter" idx="12"/>
          </p:nvPr>
        </p:nvSpPr>
        <p:spPr bwMode="auto"/>
        <p:txBody>
          <a:bodyPr/>
          <a:lstStyle>
            <a:lvl1pPr>
              <a:defRPr/>
            </a:lvl1pPr>
          </a:lstStyle>
          <a:p>
            <a:fld id="{B3D24F4A-6CE4-4FFD-B8B0-8E29F838202C}" type="slidenum">
              <a:rPr lang="en-US" smtClean="0"/>
              <a:t>‹Nr.›</a:t>
            </a:fld>
            <a:endParaRPr lang="en-US"/>
          </a:p>
        </p:txBody>
      </p:sp>
    </p:spTree>
    <p:extLst>
      <p:ext uri="{BB962C8B-B14F-4D97-AF65-F5344CB8AC3E}">
        <p14:creationId xmlns:p14="http://schemas.microsoft.com/office/powerpoint/2010/main" val="3463641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p:cSld name="Picture +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smtClean="0"/>
              <a:t>Titelmasterformat durch Klicken bearbeiten</a:t>
            </a:r>
            <a:endParaRPr lang="de-DE"/>
          </a:p>
        </p:txBody>
      </p:sp>
      <p:sp>
        <p:nvSpPr>
          <p:cNvPr id="4" name="Slide Number Placeholder 3"/>
          <p:cNvSpPr>
            <a:spLocks noGrp="1"/>
          </p:cNvSpPr>
          <p:nvPr>
            <p:ph type="sldNum" sz="quarter" idx="11"/>
          </p:nvPr>
        </p:nvSpPr>
        <p:spPr bwMode="auto"/>
        <p:txBody>
          <a:bodyPr/>
          <a:lstStyle>
            <a:lvl1pPr>
              <a:defRPr/>
            </a:lvl1pPr>
          </a:lstStyle>
          <a:p>
            <a:fld id="{B3D24F4A-6CE4-4FFD-B8B0-8E29F838202C}" type="slidenum">
              <a:rPr lang="en-US" smtClean="0"/>
              <a:t>‹Nr.›</a:t>
            </a:fld>
            <a:endParaRPr lang="en-US"/>
          </a:p>
        </p:txBody>
      </p:sp>
      <p:sp>
        <p:nvSpPr>
          <p:cNvPr id="6" name="Picture Placeholder 5"/>
          <p:cNvSpPr>
            <a:spLocks noGrp="1"/>
          </p:cNvSpPr>
          <p:nvPr>
            <p:ph type="pic" sz="quarter" idx="12" hasCustomPrompt="1"/>
          </p:nvPr>
        </p:nvSpPr>
        <p:spPr bwMode="auto">
          <a:xfrm>
            <a:off x="838200" y="1485105"/>
            <a:ext cx="3933824" cy="4629150"/>
          </a:xfrm>
          <a:prstGeom prst="rect">
            <a:avLst/>
          </a:prstGeom>
          <a:solidFill>
            <a:schemeClr val="bg1">
              <a:lumMod val="95000"/>
            </a:schemeClr>
          </a:solidFill>
        </p:spPr>
        <p:txBody>
          <a:bodyPr/>
          <a:lstStyle>
            <a:lvl1pPr>
              <a:defRPr/>
            </a:lvl1pPr>
          </a:lstStyle>
          <a:p>
            <a:pPr>
              <a:defRPr/>
            </a:pPr>
            <a:r>
              <a:rPr lang="de-DE"/>
              <a:t>Insert picture</a:t>
            </a:r>
          </a:p>
        </p:txBody>
      </p:sp>
      <p:sp>
        <p:nvSpPr>
          <p:cNvPr id="8" name="Text Placeholder 7"/>
          <p:cNvSpPr>
            <a:spLocks noGrp="1"/>
          </p:cNvSpPr>
          <p:nvPr>
            <p:ph type="body" sz="quarter" idx="13"/>
          </p:nvPr>
        </p:nvSpPr>
        <p:spPr bwMode="auto">
          <a:xfrm>
            <a:off x="5010148" y="1485105"/>
            <a:ext cx="6343650" cy="4629150"/>
          </a:xfrm>
        </p:spPr>
        <p:txBody>
          <a:bodyPr/>
          <a:lstStyle/>
          <a:p>
            <a:pPr lvl="0">
              <a:defRPr/>
            </a:pPr>
            <a:r>
              <a:rPr lang="de-DE" smtClean="0"/>
              <a:t>Formatvorlagen des Textmasters bearbeiten</a:t>
            </a:r>
          </a:p>
          <a:p>
            <a:pPr lvl="1">
              <a:defRPr/>
            </a:pPr>
            <a:r>
              <a:rPr lang="de-DE" smtClean="0"/>
              <a:t>Zweite Ebene</a:t>
            </a:r>
          </a:p>
          <a:p>
            <a:pPr lvl="2">
              <a:defRPr/>
            </a:pPr>
            <a:r>
              <a:rPr lang="de-DE" smtClean="0"/>
              <a:t>Dritte Ebene</a:t>
            </a:r>
          </a:p>
          <a:p>
            <a:pPr lvl="3">
              <a:defRPr/>
            </a:pPr>
            <a:r>
              <a:rPr lang="de-DE" smtClean="0"/>
              <a:t>Vierte Ebene</a:t>
            </a:r>
          </a:p>
          <a:p>
            <a:pPr lvl="4">
              <a:defRPr/>
            </a:pPr>
            <a:r>
              <a:rPr lang="de-DE" smtClean="0"/>
              <a:t>Fünfte Ebene</a:t>
            </a:r>
            <a:endParaRPr lang="de-DE"/>
          </a:p>
        </p:txBody>
      </p:sp>
    </p:spTree>
    <p:extLst>
      <p:ext uri="{BB962C8B-B14F-4D97-AF65-F5344CB8AC3E}">
        <p14:creationId xmlns:p14="http://schemas.microsoft.com/office/powerpoint/2010/main" val="1051117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p:cSld name="Big picture">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1"/>
          </p:nvPr>
        </p:nvSpPr>
        <p:spPr bwMode="auto"/>
        <p:txBody>
          <a:bodyPr/>
          <a:lstStyle>
            <a:lvl1pPr>
              <a:defRPr/>
            </a:lvl1pPr>
          </a:lstStyle>
          <a:p>
            <a:fld id="{B3D24F4A-6CE4-4FFD-B8B0-8E29F838202C}" type="slidenum">
              <a:rPr lang="en-US" smtClean="0"/>
              <a:t>‹Nr.›</a:t>
            </a:fld>
            <a:endParaRPr lang="en-US"/>
          </a:p>
        </p:txBody>
      </p:sp>
      <p:sp>
        <p:nvSpPr>
          <p:cNvPr id="6" name="Picture Placeholder 5"/>
          <p:cNvSpPr>
            <a:spLocks noGrp="1"/>
          </p:cNvSpPr>
          <p:nvPr>
            <p:ph type="pic" sz="quarter" idx="12" hasCustomPrompt="1"/>
          </p:nvPr>
        </p:nvSpPr>
        <p:spPr bwMode="auto">
          <a:xfrm>
            <a:off x="0" y="0"/>
            <a:ext cx="12192000" cy="6353175"/>
          </a:xfrm>
          <a:prstGeom prst="rect">
            <a:avLst/>
          </a:prstGeom>
          <a:solidFill>
            <a:schemeClr val="bg1">
              <a:lumMod val="95000"/>
            </a:schemeClr>
          </a:solidFill>
        </p:spPr>
        <p:txBody>
          <a:bodyPr anchor="ctr"/>
          <a:lstStyle>
            <a:lvl1pPr algn="ctr">
              <a:defRPr/>
            </a:lvl1pPr>
          </a:lstStyle>
          <a:p>
            <a:pPr>
              <a:defRPr/>
            </a:pPr>
            <a:r>
              <a:rPr lang="de-DE"/>
              <a:t>Insert picture</a:t>
            </a:r>
          </a:p>
        </p:txBody>
      </p:sp>
    </p:spTree>
    <p:extLst>
      <p:ext uri="{BB962C8B-B14F-4D97-AF65-F5344CB8AC3E}">
        <p14:creationId xmlns:p14="http://schemas.microsoft.com/office/powerpoint/2010/main" val="312098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Obj" preserve="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smtClean="0"/>
              <a:t>Titelmasterformat durch Klicken bearbeiten</a:t>
            </a:r>
            <a:endParaRPr lang="de-DE"/>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de-DE" smtClean="0"/>
              <a:t>Formatvorlagen des Textmasters bearbeiten</a:t>
            </a:r>
          </a:p>
          <a:p>
            <a:pPr lvl="1">
              <a:defRPr/>
            </a:pPr>
            <a:r>
              <a:rPr lang="de-DE" smtClean="0"/>
              <a:t>Zweite Ebene</a:t>
            </a:r>
          </a:p>
          <a:p>
            <a:pPr lvl="2">
              <a:defRPr/>
            </a:pPr>
            <a:r>
              <a:rPr lang="de-DE" smtClean="0"/>
              <a:t>Dritte Ebene</a:t>
            </a:r>
          </a:p>
          <a:p>
            <a:pPr lvl="3">
              <a:defRPr/>
            </a:pPr>
            <a:r>
              <a:rPr lang="de-DE" smtClean="0"/>
              <a:t>Vierte Ebene</a:t>
            </a:r>
          </a:p>
          <a:p>
            <a:pPr lvl="4">
              <a:defRPr/>
            </a:pPr>
            <a:r>
              <a:rPr lang="de-DE" smtClean="0"/>
              <a:t>Fünfte Ebene</a:t>
            </a:r>
            <a:endParaRPr lang="de-DE"/>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de-DE" smtClean="0"/>
              <a:t>Formatvorlagen des Textmasters bearbeiten</a:t>
            </a:r>
          </a:p>
          <a:p>
            <a:pPr lvl="1">
              <a:defRPr/>
            </a:pPr>
            <a:r>
              <a:rPr lang="de-DE" smtClean="0"/>
              <a:t>Zweite Ebene</a:t>
            </a:r>
          </a:p>
          <a:p>
            <a:pPr lvl="2">
              <a:defRPr/>
            </a:pPr>
            <a:r>
              <a:rPr lang="de-DE" smtClean="0"/>
              <a:t>Dritte Ebene</a:t>
            </a:r>
          </a:p>
          <a:p>
            <a:pPr lvl="3">
              <a:defRPr/>
            </a:pPr>
            <a:r>
              <a:rPr lang="de-DE" smtClean="0"/>
              <a:t>Vierte Ebene</a:t>
            </a:r>
          </a:p>
          <a:p>
            <a:pPr lvl="4">
              <a:defRPr/>
            </a:pPr>
            <a:r>
              <a:rPr lang="de-DE" smtClean="0"/>
              <a:t>Fünfte Ebene</a:t>
            </a:r>
            <a:endParaRPr lang="de-DE"/>
          </a:p>
        </p:txBody>
      </p:sp>
      <p:sp>
        <p:nvSpPr>
          <p:cNvPr id="7" name="Slide Number Placeholder 6"/>
          <p:cNvSpPr>
            <a:spLocks noGrp="1"/>
          </p:cNvSpPr>
          <p:nvPr>
            <p:ph type="sldNum" sz="quarter" idx="12"/>
          </p:nvPr>
        </p:nvSpPr>
        <p:spPr bwMode="auto"/>
        <p:txBody>
          <a:bodyPr/>
          <a:lstStyle>
            <a:lvl1pPr>
              <a:defRPr/>
            </a:lvl1pPr>
          </a:lstStyle>
          <a:p>
            <a:fld id="{B3D24F4A-6CE4-4FFD-B8B0-8E29F838202C}" type="slidenum">
              <a:rPr lang="en-US" smtClean="0"/>
              <a:t>‹Nr.›</a:t>
            </a:fld>
            <a:endParaRPr lang="en-US"/>
          </a:p>
        </p:txBody>
      </p:sp>
    </p:spTree>
    <p:extLst>
      <p:ext uri="{BB962C8B-B14F-4D97-AF65-F5344CB8AC3E}">
        <p14:creationId xmlns:p14="http://schemas.microsoft.com/office/powerpoint/2010/main" val="131889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Only" preserve="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smtClean="0"/>
              <a:t>Titelmasterformat durch Klicken bearbeiten</a:t>
            </a:r>
            <a:endParaRPr lang="de-DE"/>
          </a:p>
        </p:txBody>
      </p:sp>
      <p:sp>
        <p:nvSpPr>
          <p:cNvPr id="5" name="Slide Number Placeholder 4"/>
          <p:cNvSpPr>
            <a:spLocks noGrp="1"/>
          </p:cNvSpPr>
          <p:nvPr>
            <p:ph type="sldNum" sz="quarter" idx="12"/>
          </p:nvPr>
        </p:nvSpPr>
        <p:spPr bwMode="auto"/>
        <p:txBody>
          <a:bodyPr/>
          <a:lstStyle>
            <a:lvl1pPr>
              <a:defRPr/>
            </a:lvl1pPr>
          </a:lstStyle>
          <a:p>
            <a:fld id="{B3D24F4A-6CE4-4FFD-B8B0-8E29F838202C}" type="slidenum">
              <a:rPr lang="en-US" smtClean="0"/>
              <a:t>‹Nr.›</a:t>
            </a:fld>
            <a:endParaRPr lang="en-US"/>
          </a:p>
        </p:txBody>
      </p:sp>
    </p:spTree>
    <p:extLst>
      <p:ext uri="{BB962C8B-B14F-4D97-AF65-F5344CB8AC3E}">
        <p14:creationId xmlns:p14="http://schemas.microsoft.com/office/powerpoint/2010/main" val="319888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987424"/>
            <a:ext cx="3932237" cy="1069975"/>
          </a:xfrm>
        </p:spPr>
        <p:txBody>
          <a:bodyPr anchor="b"/>
          <a:lstStyle>
            <a:lvl1pPr>
              <a:defRPr sz="3200"/>
            </a:lvl1pPr>
          </a:lstStyle>
          <a:p>
            <a:pPr>
              <a:defRPr/>
            </a:pPr>
            <a:r>
              <a:rPr lang="de-DE" smtClean="0"/>
              <a:t>Titelmasterformat durch Klicken bearbeiten</a:t>
            </a:r>
            <a:endParaRPr lang="de-DE"/>
          </a:p>
        </p:txBody>
      </p:sp>
      <p:sp>
        <p:nvSpPr>
          <p:cNvPr id="3" name="Picture Placeholder 2"/>
          <p:cNvSpPr>
            <a:spLocks noGrp="1"/>
          </p:cNvSpPr>
          <p:nvPr>
            <p:ph type="pic" idx="1" hasCustomPrompt="1"/>
          </p:nvPr>
        </p:nvSpPr>
        <p:spPr bwMode="auto">
          <a:xfrm>
            <a:off x="5183188" y="987425"/>
            <a:ext cx="6172200" cy="4873625"/>
          </a:xfrm>
          <a:prstGeom prst="rect">
            <a:avLst/>
          </a:prstGeom>
          <a:solidFill>
            <a:schemeClr val="bg1">
              <a:lumMod val="95000"/>
            </a:schemeClr>
          </a:solidFill>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Insert Picture</a:t>
            </a: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smtClean="0"/>
              <a:t>Formatvorlagen des Textmasters bearbeiten</a:t>
            </a:r>
          </a:p>
        </p:txBody>
      </p:sp>
      <p:sp>
        <p:nvSpPr>
          <p:cNvPr id="7" name="Slide Number Placeholder 6"/>
          <p:cNvSpPr>
            <a:spLocks noGrp="1"/>
          </p:cNvSpPr>
          <p:nvPr>
            <p:ph type="sldNum" sz="quarter" idx="12"/>
          </p:nvPr>
        </p:nvSpPr>
        <p:spPr bwMode="auto"/>
        <p:txBody>
          <a:bodyPr/>
          <a:lstStyle>
            <a:lvl1pPr>
              <a:defRPr/>
            </a:lvl1pPr>
          </a:lstStyle>
          <a:p>
            <a:fld id="{B3D24F4A-6CE4-4FFD-B8B0-8E29F838202C}" type="slidenum">
              <a:rPr lang="en-US" smtClean="0"/>
              <a:t>‹Nr.›</a:t>
            </a:fld>
            <a:endParaRPr lang="en-US"/>
          </a:p>
        </p:txBody>
      </p:sp>
    </p:spTree>
    <p:extLst>
      <p:ext uri="{BB962C8B-B14F-4D97-AF65-F5344CB8AC3E}">
        <p14:creationId xmlns:p14="http://schemas.microsoft.com/office/powerpoint/2010/main" val="357575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8" name="Rectangle 7"/>
          <p:cNvSpPr/>
          <p:nvPr/>
        </p:nvSpPr>
        <p:spPr bwMode="auto">
          <a:xfrm>
            <a:off x="0" y="6356350"/>
            <a:ext cx="12192000" cy="501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le Placeholder 1"/>
          <p:cNvSpPr>
            <a:spLocks noGrp="1"/>
          </p:cNvSpPr>
          <p:nvPr>
            <p:ph type="title"/>
          </p:nvPr>
        </p:nvSpPr>
        <p:spPr bwMode="auto">
          <a:xfrm>
            <a:off x="838200" y="365125"/>
            <a:ext cx="10515600" cy="813593"/>
          </a:xfrm>
          <a:prstGeom prst="rect">
            <a:avLst/>
          </a:prstGeom>
        </p:spPr>
        <p:txBody>
          <a:bodyPr vert="horz" lIns="91440" tIns="45720" rIns="91440" bIns="45720" rtlCol="0" anchor="ctr">
            <a:normAutofit/>
          </a:bodyPr>
          <a:lstStyle/>
          <a:p>
            <a:pPr>
              <a:defRPr/>
            </a:pPr>
            <a:r>
              <a:rPr lang="de-DE" dirty="0" smtClean="0"/>
              <a:t>Titelmasterformat durch Klicken bearbeiten</a:t>
            </a:r>
            <a:endParaRPr lang="de-DE" dirty="0"/>
          </a:p>
        </p:txBody>
      </p:sp>
      <p:sp>
        <p:nvSpPr>
          <p:cNvPr id="3" name="Text Placeholder 2"/>
          <p:cNvSpPr>
            <a:spLocks noGrp="1"/>
          </p:cNvSpPr>
          <p:nvPr>
            <p:ph type="body" idx="1"/>
          </p:nvPr>
        </p:nvSpPr>
        <p:spPr bwMode="auto">
          <a:xfrm>
            <a:off x="838200" y="1371600"/>
            <a:ext cx="10515600" cy="4805363"/>
          </a:xfrm>
          <a:prstGeom prst="rect">
            <a:avLst/>
          </a:prstGeom>
        </p:spPr>
        <p:txBody>
          <a:bodyPr vert="horz" lIns="91440" tIns="45720" rIns="91440" bIns="45720" rtlCol="0">
            <a:normAutofit/>
          </a:bodyPr>
          <a:lstStyle/>
          <a:p>
            <a:pPr lvl="0">
              <a:defRPr/>
            </a:pPr>
            <a:r>
              <a:rPr lang="en-US" dirty="0"/>
              <a:t>Edit Master text styles</a:t>
            </a:r>
            <a:endParaRPr dirty="0"/>
          </a:p>
          <a:p>
            <a:pPr lvl="1">
              <a:defRPr/>
            </a:pPr>
            <a:r>
              <a:rPr lang="en-US" dirty="0"/>
              <a:t>Second level</a:t>
            </a:r>
            <a:endParaRPr dirty="0"/>
          </a:p>
          <a:p>
            <a:pPr lvl="2">
              <a:defRPr/>
            </a:pPr>
            <a:r>
              <a:rPr lang="en-US" dirty="0"/>
              <a:t>Third level</a:t>
            </a:r>
            <a:endParaRPr dirty="0"/>
          </a:p>
          <a:p>
            <a:pPr lvl="3">
              <a:defRPr/>
            </a:pPr>
            <a:r>
              <a:rPr lang="en-US" dirty="0"/>
              <a:t>Fourth level</a:t>
            </a:r>
            <a:endParaRPr dirty="0"/>
          </a:p>
          <a:p>
            <a:pPr lvl="4">
              <a:defRPr/>
            </a:pPr>
            <a:r>
              <a:rPr lang="en-US" dirty="0"/>
              <a:t>Fifth level</a:t>
            </a:r>
            <a:endParaRPr lang="de-DE" dirty="0"/>
          </a:p>
        </p:txBody>
      </p:sp>
      <p:sp>
        <p:nvSpPr>
          <p:cNvPr id="6" name="Slide Number Placeholder 5"/>
          <p:cNvSpPr>
            <a:spLocks noGrp="1"/>
          </p:cNvSpPr>
          <p:nvPr>
            <p:ph type="sldNum" sz="quarter" idx="4"/>
          </p:nvPr>
        </p:nvSpPr>
        <p:spPr bwMode="auto">
          <a:xfrm>
            <a:off x="10848973" y="6420642"/>
            <a:ext cx="504825" cy="365125"/>
          </a:xfrm>
          <a:prstGeom prst="rect">
            <a:avLst/>
          </a:prstGeom>
        </p:spPr>
        <p:txBody>
          <a:bodyPr vert="horz" lIns="91440" tIns="45720" rIns="0" bIns="45720" rtlCol="0" anchor="ctr"/>
          <a:lstStyle>
            <a:lvl1pPr algn="r">
              <a:defRPr sz="1000" b="1">
                <a:solidFill>
                  <a:schemeClr val="bg1"/>
                </a:solidFill>
              </a:defRPr>
            </a:lvl1pPr>
          </a:lstStyle>
          <a:p>
            <a:fld id="{B3D24F4A-6CE4-4FFD-B8B0-8E29F838202C}" type="slidenum">
              <a:rPr lang="en-US" smtClean="0"/>
              <a:t>‹Nr.›</a:t>
            </a:fld>
            <a:endParaRPr lang="en-US"/>
          </a:p>
        </p:txBody>
      </p:sp>
      <p:sp>
        <p:nvSpPr>
          <p:cNvPr id="7" name="Rectangle 6"/>
          <p:cNvSpPr/>
          <p:nvPr/>
        </p:nvSpPr>
        <p:spPr bwMode="auto">
          <a:xfrm>
            <a:off x="1842090" y="-510366"/>
            <a:ext cx="1658679" cy="39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a:t>34 / 179 / 201</a:t>
            </a:r>
          </a:p>
        </p:txBody>
      </p:sp>
      <p:sp>
        <p:nvSpPr>
          <p:cNvPr id="10" name="Rectangle 9"/>
          <p:cNvSpPr/>
          <p:nvPr/>
        </p:nvSpPr>
        <p:spPr bwMode="auto">
          <a:xfrm>
            <a:off x="15063" y="-510366"/>
            <a:ext cx="1646274" cy="393405"/>
          </a:xfrm>
          <a:prstGeom prst="rect">
            <a:avLst/>
          </a:prstGeom>
          <a:solidFill>
            <a:srgbClr val="0055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de-DE" sz="1400"/>
              <a:t>0 / 85 / 151</a:t>
            </a:r>
          </a:p>
        </p:txBody>
      </p:sp>
      <p:sp>
        <p:nvSpPr>
          <p:cNvPr id="11" name="Rectangle 10"/>
          <p:cNvSpPr/>
          <p:nvPr/>
        </p:nvSpPr>
        <p:spPr bwMode="auto">
          <a:xfrm>
            <a:off x="3681522" y="-510366"/>
            <a:ext cx="1690577" cy="393405"/>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de-DE" sz="1400"/>
              <a:t>242 / 242 / 242</a:t>
            </a:r>
          </a:p>
        </p:txBody>
      </p:sp>
      <p:pic>
        <p:nvPicPr>
          <p:cNvPr id="15" name="Picture 14"/>
          <p:cNvPicPr>
            <a:picLocks noChangeAspect="1"/>
          </p:cNvPicPr>
          <p:nvPr/>
        </p:nvPicPr>
        <p:blipFill>
          <a:blip r:embed="rId13"/>
          <a:stretch/>
        </p:blipFill>
        <p:spPr bwMode="auto">
          <a:xfrm>
            <a:off x="9897664" y="386558"/>
            <a:ext cx="1902617" cy="634206"/>
          </a:xfrm>
          <a:prstGeom prst="rect">
            <a:avLst/>
          </a:prstGeom>
        </p:spPr>
      </p:pic>
      <p:sp>
        <p:nvSpPr>
          <p:cNvPr id="16" name="Date Placeholder 3"/>
          <p:cNvSpPr txBox="1"/>
          <p:nvPr/>
        </p:nvSpPr>
        <p:spPr bwMode="auto">
          <a:xfrm>
            <a:off x="3410495" y="6420642"/>
            <a:ext cx="5370757" cy="365125"/>
          </a:xfrm>
          <a:prstGeom prst="rect">
            <a:avLst/>
          </a:prstGeom>
        </p:spPr>
        <p:txBody>
          <a:bodyPr vert="horz" lIns="0" tIns="45720" rIns="91440" bIns="45720" rtlCol="0" anchor="ctr"/>
          <a:lstStyle>
            <a:defPPr>
              <a:defRPr lang="de-DE"/>
            </a:defPPr>
            <a:lvl1pPr marL="0" algn="l" defTabSz="914400">
              <a:defRPr sz="12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sz="1000" b="1">
                <a:solidFill>
                  <a:schemeClr val="bg1"/>
                </a:solidFill>
              </a:rPr>
              <a:t>www.thrill-project.eu – Technology for High-Repetition Rate Intense Laser Laboratories</a:t>
            </a:r>
          </a:p>
        </p:txBody>
      </p:sp>
      <p:pic>
        <p:nvPicPr>
          <p:cNvPr id="12" name="Picture 11"/>
          <p:cNvPicPr>
            <a:picLocks noChangeAspect="1"/>
          </p:cNvPicPr>
          <p:nvPr/>
        </p:nvPicPr>
        <p:blipFill>
          <a:blip r:embed="rId14"/>
          <a:stretch/>
        </p:blipFill>
        <p:spPr bwMode="auto">
          <a:xfrm>
            <a:off x="804729" y="6412096"/>
            <a:ext cx="1853013" cy="412829"/>
          </a:xfrm>
          <a:prstGeom prst="rect">
            <a:avLst/>
          </a:prstGeom>
        </p:spPr>
      </p:pic>
    </p:spTree>
    <p:extLst>
      <p:ext uri="{BB962C8B-B14F-4D97-AF65-F5344CB8AC3E}">
        <p14:creationId xmlns:p14="http://schemas.microsoft.com/office/powerpoint/2010/main" val="4255677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eaLnBrk="1" hangingPunct="1">
        <a:lnSpc>
          <a:spcPct val="90000"/>
        </a:lnSpc>
        <a:spcBef>
          <a:spcPts val="0"/>
        </a:spcBef>
        <a:buNone/>
        <a:defRPr sz="2800" b="1" cap="all">
          <a:solidFill>
            <a:schemeClr val="accent1"/>
          </a:solidFill>
          <a:latin typeface="+mj-lt"/>
          <a:ea typeface="+mj-ea"/>
          <a:cs typeface="+mj-cs"/>
        </a:defRPr>
      </a:lvl1pPr>
    </p:titleStyle>
    <p:bodyStyle>
      <a:lvl1pPr marL="228600" indent="-228600" algn="l" defTabSz="914400" eaLnBrk="1" hangingPunct="1">
        <a:lnSpc>
          <a:spcPct val="90000"/>
        </a:lnSpc>
        <a:spcBef>
          <a:spcPts val="1000"/>
        </a:spcBef>
        <a:buClr>
          <a:schemeClr val="accent1"/>
        </a:buClr>
        <a:buFont typeface="Arial"/>
        <a:buChar char="•"/>
        <a:defRPr sz="2400">
          <a:solidFill>
            <a:srgbClr val="005597"/>
          </a:solidFill>
          <a:latin typeface="+mn-lt"/>
          <a:ea typeface="+mn-ea"/>
          <a:cs typeface="+mn-cs"/>
        </a:defRPr>
      </a:lvl1pPr>
      <a:lvl2pPr marL="685800" indent="-228600" algn="l" defTabSz="914400" eaLnBrk="1" hangingPunct="1">
        <a:lnSpc>
          <a:spcPct val="90000"/>
        </a:lnSpc>
        <a:spcBef>
          <a:spcPts val="500"/>
        </a:spcBef>
        <a:buClr>
          <a:schemeClr val="accent1"/>
        </a:buClr>
        <a:buFont typeface="Arial"/>
        <a:buChar char="•"/>
        <a:defRPr sz="2000">
          <a:solidFill>
            <a:srgbClr val="005597"/>
          </a:solidFill>
          <a:latin typeface="+mn-lt"/>
          <a:ea typeface="+mn-ea"/>
          <a:cs typeface="+mn-cs"/>
        </a:defRPr>
      </a:lvl2pPr>
      <a:lvl3pPr marL="1143000" indent="-228600" algn="l" defTabSz="914400" eaLnBrk="1" hangingPunct="1">
        <a:lnSpc>
          <a:spcPct val="90000"/>
        </a:lnSpc>
        <a:spcBef>
          <a:spcPts val="500"/>
        </a:spcBef>
        <a:buClr>
          <a:schemeClr val="accent1"/>
        </a:buClr>
        <a:buFont typeface="Arial"/>
        <a:buChar char="•"/>
        <a:defRPr sz="1800">
          <a:solidFill>
            <a:srgbClr val="005597"/>
          </a:solidFill>
          <a:latin typeface="+mn-lt"/>
          <a:ea typeface="+mn-ea"/>
          <a:cs typeface="+mn-cs"/>
        </a:defRPr>
      </a:lvl3pPr>
      <a:lvl4pPr marL="1600200" indent="-228600" algn="l" defTabSz="914400" eaLnBrk="1" hangingPunct="1">
        <a:lnSpc>
          <a:spcPct val="90000"/>
        </a:lnSpc>
        <a:spcBef>
          <a:spcPts val="500"/>
        </a:spcBef>
        <a:buClr>
          <a:schemeClr val="accent1"/>
        </a:buClr>
        <a:buFont typeface="Arial"/>
        <a:buChar char="•"/>
        <a:defRPr sz="1600">
          <a:solidFill>
            <a:srgbClr val="005597"/>
          </a:solidFill>
          <a:latin typeface="+mn-lt"/>
          <a:ea typeface="+mn-ea"/>
          <a:cs typeface="+mn-cs"/>
        </a:defRPr>
      </a:lvl4pPr>
      <a:lvl5pPr marL="2057400" indent="-228600" algn="l" defTabSz="914400" eaLnBrk="1" hangingPunct="1">
        <a:lnSpc>
          <a:spcPct val="90000"/>
        </a:lnSpc>
        <a:spcBef>
          <a:spcPts val="500"/>
        </a:spcBef>
        <a:buClr>
          <a:schemeClr val="accent1"/>
        </a:buClr>
        <a:buFont typeface="Arial"/>
        <a:buChar char="•"/>
        <a:defRPr sz="1600">
          <a:solidFill>
            <a:srgbClr val="005597"/>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jp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WP5: </a:t>
            </a:r>
            <a:r>
              <a:rPr lang="en-US" dirty="0" smtClean="0"/>
              <a:t>Keynote</a:t>
            </a:r>
            <a:endParaRPr lang="en-US" dirty="0"/>
          </a:p>
        </p:txBody>
      </p:sp>
      <p:sp>
        <p:nvSpPr>
          <p:cNvPr id="3" name="Untertitel 2"/>
          <p:cNvSpPr>
            <a:spLocks noGrp="1"/>
          </p:cNvSpPr>
          <p:nvPr>
            <p:ph type="subTitle" idx="1"/>
          </p:nvPr>
        </p:nvSpPr>
        <p:spPr/>
        <p:txBody>
          <a:bodyPr/>
          <a:lstStyle/>
          <a:p>
            <a:r>
              <a:rPr lang="en-US" dirty="0" smtClean="0"/>
              <a:t>V. </a:t>
            </a:r>
            <a:r>
              <a:rPr lang="en-US" dirty="0" smtClean="0"/>
              <a:t>B</a:t>
            </a:r>
            <a:r>
              <a:rPr lang="en-US" dirty="0" smtClean="0"/>
              <a:t>agnoud</a:t>
            </a:r>
          </a:p>
          <a:p>
            <a:r>
              <a:rPr lang="en-US" dirty="0" smtClean="0"/>
              <a:t>GSI- </a:t>
            </a:r>
            <a:r>
              <a:rPr lang="en-US" dirty="0" err="1" smtClean="0"/>
              <a:t>Helmholtzzentrum</a:t>
            </a:r>
            <a:r>
              <a:rPr lang="en-US" dirty="0" smtClean="0"/>
              <a:t> </a:t>
            </a:r>
            <a:r>
              <a:rPr lang="en-US" dirty="0" err="1" smtClean="0"/>
              <a:t>für</a:t>
            </a:r>
            <a:r>
              <a:rPr lang="en-US" dirty="0" smtClean="0"/>
              <a:t> </a:t>
            </a:r>
            <a:r>
              <a:rPr lang="en-US" dirty="0" err="1" smtClean="0"/>
              <a:t>Schwerionenforschung</a:t>
            </a:r>
            <a:r>
              <a:rPr lang="en-US" dirty="0" smtClean="0"/>
              <a:t>, TU Darmstadt</a:t>
            </a:r>
            <a:endParaRPr lang="en-US" dirty="0" smtClean="0"/>
          </a:p>
          <a:p>
            <a:endParaRPr lang="en-US" dirty="0"/>
          </a:p>
        </p:txBody>
      </p:sp>
    </p:spTree>
    <p:extLst>
      <p:ext uri="{BB962C8B-B14F-4D97-AF65-F5344CB8AC3E}">
        <p14:creationId xmlns:p14="http://schemas.microsoft.com/office/powerpoint/2010/main" val="248733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THANK You!</a:t>
            </a:r>
            <a:endParaRPr lang="en-US"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6024" y="2165355"/>
            <a:ext cx="1828800" cy="670396"/>
          </a:xfr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336" y="3753437"/>
            <a:ext cx="2450592" cy="1212165"/>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634" y="2194560"/>
            <a:ext cx="1701140" cy="806196"/>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76" y="3788664"/>
            <a:ext cx="1228344" cy="1228344"/>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1620" y="3904487"/>
            <a:ext cx="1316737" cy="1097281"/>
          </a:xfrm>
          <a:prstGeom prst="rect">
            <a:avLst/>
          </a:prstGeom>
        </p:spPr>
      </p:pic>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5236" y="2231136"/>
            <a:ext cx="1427326" cy="805844"/>
          </a:xfrm>
          <a:prstGeom prst="rect">
            <a:avLst/>
          </a:prstGeom>
        </p:spPr>
      </p:pic>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7904" y="3703320"/>
            <a:ext cx="1128332" cy="1335024"/>
          </a:xfrm>
          <a:prstGeom prst="rect">
            <a:avLst/>
          </a:prstGeom>
        </p:spPr>
      </p:pic>
      <p:pic>
        <p:nvPicPr>
          <p:cNvPr id="12" name="Grafi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8606" y="2290093"/>
            <a:ext cx="2258566" cy="635986"/>
          </a:xfrm>
          <a:prstGeom prst="rect">
            <a:avLst/>
          </a:prstGeom>
        </p:spPr>
      </p:pic>
      <p:pic>
        <p:nvPicPr>
          <p:cNvPr id="13" name="Grafik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45457" y="3707532"/>
            <a:ext cx="1175347" cy="1323954"/>
          </a:xfrm>
          <a:prstGeom prst="rect">
            <a:avLst/>
          </a:prstGeom>
        </p:spPr>
      </p:pic>
      <p:pic>
        <p:nvPicPr>
          <p:cNvPr id="14" name="Grafik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5087" y="1918057"/>
            <a:ext cx="1980057" cy="1037550"/>
          </a:xfrm>
          <a:prstGeom prst="rect">
            <a:avLst/>
          </a:prstGeom>
        </p:spPr>
      </p:pic>
    </p:spTree>
    <p:extLst>
      <p:ext uri="{BB962C8B-B14F-4D97-AF65-F5344CB8AC3E}">
        <p14:creationId xmlns:p14="http://schemas.microsoft.com/office/powerpoint/2010/main" val="32622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Outlook</a:t>
            </a:r>
            <a:endParaRPr lang="en-US" dirty="0"/>
          </a:p>
        </p:txBody>
      </p:sp>
      <p:sp>
        <p:nvSpPr>
          <p:cNvPr id="6" name="Inhaltsplatzhalter 5"/>
          <p:cNvSpPr>
            <a:spLocks noGrp="1"/>
          </p:cNvSpPr>
          <p:nvPr>
            <p:ph idx="1"/>
          </p:nvPr>
        </p:nvSpPr>
        <p:spPr/>
        <p:txBody>
          <a:bodyPr/>
          <a:lstStyle/>
          <a:p>
            <a:r>
              <a:rPr lang="en-US" dirty="0" smtClean="0"/>
              <a:t>WP5 at a glance</a:t>
            </a:r>
          </a:p>
          <a:p>
            <a:r>
              <a:rPr lang="en-US" dirty="0" smtClean="0"/>
              <a:t>Wavefront control</a:t>
            </a:r>
          </a:p>
          <a:p>
            <a:pPr lvl="1"/>
            <a:r>
              <a:rPr lang="en-US" dirty="0"/>
              <a:t>B</a:t>
            </a:r>
            <a:r>
              <a:rPr lang="en-US" dirty="0" smtClean="0"/>
              <a:t>eam distortion types and beam control hardware</a:t>
            </a:r>
          </a:p>
          <a:p>
            <a:pPr lvl="1"/>
            <a:r>
              <a:rPr lang="en-US" dirty="0"/>
              <a:t>B</a:t>
            </a:r>
            <a:r>
              <a:rPr lang="en-US" dirty="0" smtClean="0"/>
              <a:t>eam control strategy – Hardware side</a:t>
            </a:r>
          </a:p>
          <a:p>
            <a:pPr lvl="1"/>
            <a:r>
              <a:rPr lang="en-US" dirty="0" smtClean="0"/>
              <a:t>Beam control strategies</a:t>
            </a:r>
          </a:p>
          <a:p>
            <a:r>
              <a:rPr lang="en-US" dirty="0" smtClean="0"/>
              <a:t>Task 5.4</a:t>
            </a:r>
            <a:endParaRPr lang="en-US" dirty="0"/>
          </a:p>
        </p:txBody>
      </p:sp>
    </p:spTree>
    <p:extLst>
      <p:ext uri="{BB962C8B-B14F-4D97-AF65-F5344CB8AC3E}">
        <p14:creationId xmlns:p14="http://schemas.microsoft.com/office/powerpoint/2010/main" val="64798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WP5 at a Glance</a:t>
            </a:r>
            <a:endParaRPr lang="en-US" dirty="0"/>
          </a:p>
        </p:txBody>
      </p:sp>
      <p:sp>
        <p:nvSpPr>
          <p:cNvPr id="6" name="Inhaltsplatzhalter 5"/>
          <p:cNvSpPr>
            <a:spLocks noGrp="1"/>
          </p:cNvSpPr>
          <p:nvPr>
            <p:ph idx="1"/>
          </p:nvPr>
        </p:nvSpPr>
        <p:spPr/>
        <p:txBody>
          <a:bodyPr/>
          <a:lstStyle/>
          <a:p>
            <a:r>
              <a:rPr lang="en-US" dirty="0" smtClean="0"/>
              <a:t>Task 5.1: near </a:t>
            </a:r>
            <a:r>
              <a:rPr lang="en-US" dirty="0"/>
              <a:t>field quality </a:t>
            </a:r>
            <a:r>
              <a:rPr lang="en-US" dirty="0" smtClean="0"/>
              <a:t>improvement</a:t>
            </a:r>
          </a:p>
          <a:p>
            <a:r>
              <a:rPr lang="en-US" dirty="0" smtClean="0"/>
              <a:t>Task 5.2: </a:t>
            </a:r>
            <a:r>
              <a:rPr lang="en-US" dirty="0"/>
              <a:t>far field stabilization and </a:t>
            </a:r>
            <a:r>
              <a:rPr lang="en-US" dirty="0" smtClean="0"/>
              <a:t>control</a:t>
            </a:r>
          </a:p>
          <a:p>
            <a:pPr lvl="1"/>
            <a:r>
              <a:rPr lang="en-US" dirty="0" smtClean="0"/>
              <a:t>5.2a: </a:t>
            </a:r>
            <a:r>
              <a:rPr lang="en-US" dirty="0"/>
              <a:t>real time AO </a:t>
            </a:r>
            <a:r>
              <a:rPr lang="en-US" dirty="0" smtClean="0"/>
              <a:t>system</a:t>
            </a:r>
          </a:p>
          <a:p>
            <a:pPr lvl="1"/>
            <a:r>
              <a:rPr lang="en-US" dirty="0" smtClean="0"/>
              <a:t>5.2b: </a:t>
            </a:r>
            <a:r>
              <a:rPr lang="en-US" dirty="0"/>
              <a:t>focusing system with adjustable </a:t>
            </a:r>
            <a:r>
              <a:rPr lang="en-US" dirty="0" smtClean="0"/>
              <a:t>focal length</a:t>
            </a:r>
          </a:p>
          <a:p>
            <a:r>
              <a:rPr lang="en-US" dirty="0" smtClean="0"/>
              <a:t>Task 5.3: software integration (not started yet)</a:t>
            </a:r>
          </a:p>
          <a:p>
            <a:r>
              <a:rPr lang="en-US" dirty="0" smtClean="0"/>
              <a:t>Task 5.4: </a:t>
            </a:r>
            <a:r>
              <a:rPr lang="en-US" dirty="0"/>
              <a:t>machine </a:t>
            </a:r>
            <a:r>
              <a:rPr lang="en-US" dirty="0" smtClean="0"/>
              <a:t>learning</a:t>
            </a:r>
          </a:p>
          <a:p>
            <a:endParaRPr lang="en-US" dirty="0"/>
          </a:p>
          <a:p>
            <a:endParaRPr lang="en-US" dirty="0" smtClean="0"/>
          </a:p>
          <a:p>
            <a:r>
              <a:rPr lang="en-US" dirty="0" smtClean="0"/>
              <a:t>Related tasks:</a:t>
            </a:r>
          </a:p>
          <a:p>
            <a:pPr lvl="1"/>
            <a:r>
              <a:rPr lang="en-US" dirty="0" smtClean="0"/>
              <a:t>Task 3.3: coherent beam combining</a:t>
            </a:r>
            <a:endParaRPr lang="en-US" dirty="0"/>
          </a:p>
        </p:txBody>
      </p:sp>
    </p:spTree>
    <p:extLst>
      <p:ext uri="{BB962C8B-B14F-4D97-AF65-F5344CB8AC3E}">
        <p14:creationId xmlns:p14="http://schemas.microsoft.com/office/powerpoint/2010/main" val="4101605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58" y="455071"/>
            <a:ext cx="8934639" cy="787557"/>
          </a:xfrm>
        </p:spPr>
        <p:txBody>
          <a:bodyPr anchor="ctr">
            <a:normAutofit fontScale="90000"/>
          </a:bodyPr>
          <a:lstStyle/>
          <a:p>
            <a:r>
              <a:rPr lang="en-US" dirty="0"/>
              <a:t>U</a:t>
            </a:r>
            <a:r>
              <a:rPr lang="en-US" dirty="0" smtClean="0"/>
              <a:t>nderstanding </a:t>
            </a:r>
            <a:r>
              <a:rPr lang="en-US" dirty="0" err="1" smtClean="0"/>
              <a:t>wavefront</a:t>
            </a:r>
            <a:r>
              <a:rPr lang="en-US" dirty="0" smtClean="0"/>
              <a:t> distortion origin and management</a:t>
            </a:r>
            <a:endParaRPr lang="en-US" dirty="0"/>
          </a:p>
        </p:txBody>
      </p:sp>
      <p:graphicFrame>
        <p:nvGraphicFramePr>
          <p:cNvPr id="38" name="Tabelle 37"/>
          <p:cNvGraphicFramePr>
            <a:graphicFrameLocks noGrp="1"/>
          </p:cNvGraphicFramePr>
          <p:nvPr>
            <p:extLst>
              <p:ext uri="{D42A27DB-BD31-4B8C-83A1-F6EECF244321}">
                <p14:modId xmlns:p14="http://schemas.microsoft.com/office/powerpoint/2010/main" val="3939913967"/>
              </p:ext>
            </p:extLst>
          </p:nvPr>
        </p:nvGraphicFramePr>
        <p:xfrm>
          <a:off x="493777" y="1298448"/>
          <a:ext cx="10323575" cy="3307872"/>
        </p:xfrm>
        <a:graphic>
          <a:graphicData uri="http://schemas.openxmlformats.org/drawingml/2006/table">
            <a:tbl>
              <a:tblPr firstRow="1" bandRow="1">
                <a:tableStyleId>{5C22544A-7EE6-4342-B048-85BDC9FD1C3A}</a:tableStyleId>
              </a:tblPr>
              <a:tblGrid>
                <a:gridCol w="3291839">
                  <a:extLst>
                    <a:ext uri="{9D8B030D-6E8A-4147-A177-3AD203B41FA5}">
                      <a16:colId xmlns:a16="http://schemas.microsoft.com/office/drawing/2014/main" val="20000"/>
                    </a:ext>
                  </a:extLst>
                </a:gridCol>
                <a:gridCol w="1757934">
                  <a:extLst>
                    <a:ext uri="{9D8B030D-6E8A-4147-A177-3AD203B41FA5}">
                      <a16:colId xmlns:a16="http://schemas.microsoft.com/office/drawing/2014/main" val="20001"/>
                    </a:ext>
                  </a:extLst>
                </a:gridCol>
                <a:gridCol w="1757934">
                  <a:extLst>
                    <a:ext uri="{9D8B030D-6E8A-4147-A177-3AD203B41FA5}">
                      <a16:colId xmlns:a16="http://schemas.microsoft.com/office/drawing/2014/main" val="20002"/>
                    </a:ext>
                  </a:extLst>
                </a:gridCol>
                <a:gridCol w="1757934">
                  <a:extLst>
                    <a:ext uri="{9D8B030D-6E8A-4147-A177-3AD203B41FA5}">
                      <a16:colId xmlns:a16="http://schemas.microsoft.com/office/drawing/2014/main" val="20003"/>
                    </a:ext>
                  </a:extLst>
                </a:gridCol>
                <a:gridCol w="1757934">
                  <a:extLst>
                    <a:ext uri="{9D8B030D-6E8A-4147-A177-3AD203B41FA5}">
                      <a16:colId xmlns:a16="http://schemas.microsoft.com/office/drawing/2014/main" val="460764469"/>
                    </a:ext>
                  </a:extLst>
                </a:gridCol>
              </a:tblGrid>
              <a:tr h="341152">
                <a:tc rowSpan="2">
                  <a:txBody>
                    <a:bodyPr/>
                    <a:lstStyle/>
                    <a:p>
                      <a:r>
                        <a:rPr lang="en-US" sz="1400" noProof="0" dirty="0" smtClean="0"/>
                        <a:t>Knobs</a:t>
                      </a:r>
                      <a:endParaRPr lang="en-US" sz="1400" noProof="0" dirty="0"/>
                    </a:p>
                  </a:txBody>
                  <a:tcPr anchor="ctr">
                    <a:lnR w="38100" cap="flat" cmpd="sng" algn="ctr">
                      <a:solidFill>
                        <a:schemeClr val="bg1"/>
                      </a:solidFill>
                      <a:prstDash val="solid"/>
                      <a:round/>
                      <a:headEnd type="none" w="med" len="med"/>
                      <a:tailEnd type="none" w="med" len="med"/>
                    </a:lnR>
                  </a:tcPr>
                </a:tc>
                <a:tc gridSpan="4">
                  <a:txBody>
                    <a:bodyPr/>
                    <a:lstStyle/>
                    <a:p>
                      <a:pPr algn="ctr"/>
                      <a:r>
                        <a:rPr lang="en-US" sz="1400" noProof="0" dirty="0" smtClean="0"/>
                        <a:t>Wavefront Aberration</a:t>
                      </a:r>
                      <a:endParaRPr lang="en-US" sz="1400" noProof="0" dirty="0"/>
                    </a:p>
                  </a:txBody>
                  <a:tcPr>
                    <a:lnL w="38100" cap="flat" cmpd="sng" algn="ctr">
                      <a:solidFill>
                        <a:schemeClr val="bg1"/>
                      </a:solidFill>
                      <a:prstDash val="solid"/>
                      <a:round/>
                      <a:headEnd type="none" w="med" len="med"/>
                      <a:tailEnd type="none" w="med" len="med"/>
                    </a:lnL>
                  </a:tcPr>
                </a:tc>
                <a:tc hMerge="1">
                  <a:txBody>
                    <a:bodyPr/>
                    <a:lstStyle/>
                    <a:p>
                      <a:pPr algn="ctr"/>
                      <a:endParaRPr lang="en-US" noProof="0" dirty="0"/>
                    </a:p>
                  </a:txBody>
                  <a:tcPr/>
                </a:tc>
                <a:tc hMerge="1">
                  <a:txBody>
                    <a:bodyPr/>
                    <a:lstStyle/>
                    <a:p>
                      <a:pPr algn="ctr"/>
                      <a:endParaRPr lang="en-US" noProof="0" dirty="0"/>
                    </a:p>
                  </a:txBody>
                  <a:tcPr/>
                </a:tc>
                <a:tc hMerge="1">
                  <a:txBody>
                    <a:bodyPr/>
                    <a:lstStyle/>
                    <a:p>
                      <a:pPr algn="ctr"/>
                      <a:endParaRPr lang="en-US" sz="1300" noProof="0" dirty="0"/>
                    </a:p>
                  </a:txBody>
                  <a:tcPr/>
                </a:tc>
                <a:extLst>
                  <a:ext uri="{0D108BD9-81ED-4DB2-BD59-A6C34878D82A}">
                    <a16:rowId xmlns:a16="http://schemas.microsoft.com/office/drawing/2014/main" val="10000"/>
                  </a:ext>
                </a:extLst>
              </a:tr>
              <a:tr h="370840">
                <a:tc vMerge="1">
                  <a:txBody>
                    <a:bodyPr/>
                    <a:lstStyle/>
                    <a:p>
                      <a:endParaRPr lang="en-US" noProof="0" dirty="0"/>
                    </a:p>
                  </a:txBody>
                  <a:tcPr/>
                </a:tc>
                <a:tc>
                  <a:txBody>
                    <a:bodyPr/>
                    <a:lstStyle/>
                    <a:p>
                      <a:pPr algn="ctr"/>
                      <a:r>
                        <a:rPr lang="en-US" sz="1400" noProof="0" dirty="0" smtClean="0">
                          <a:solidFill>
                            <a:schemeClr val="bg1"/>
                          </a:solidFill>
                        </a:rPr>
                        <a:t>Static</a:t>
                      </a:r>
                      <a:endParaRPr lang="en-US" sz="1400" noProof="0" dirty="0">
                        <a:solidFill>
                          <a:schemeClr val="bg1"/>
                        </a:solidFill>
                      </a:endParaRPr>
                    </a:p>
                  </a:txBody>
                  <a:tcPr>
                    <a:solidFill>
                      <a:schemeClr val="accent1"/>
                    </a:solidFill>
                  </a:tcPr>
                </a:tc>
                <a:tc>
                  <a:txBody>
                    <a:bodyPr/>
                    <a:lstStyle/>
                    <a:p>
                      <a:pPr algn="ctr"/>
                      <a:r>
                        <a:rPr lang="en-US" sz="1400" noProof="0" dirty="0" smtClean="0">
                          <a:solidFill>
                            <a:schemeClr val="bg1"/>
                          </a:solidFill>
                        </a:rPr>
                        <a:t>On-shot</a:t>
                      </a:r>
                      <a:endParaRPr lang="en-US" sz="1400" noProof="0" dirty="0">
                        <a:solidFill>
                          <a:schemeClr val="bg1"/>
                        </a:solidFill>
                      </a:endParaRPr>
                    </a:p>
                  </a:txBody>
                  <a:tcPr>
                    <a:solidFill>
                      <a:schemeClr val="accent1"/>
                    </a:solidFill>
                  </a:tcPr>
                </a:tc>
                <a:tc>
                  <a:txBody>
                    <a:bodyPr/>
                    <a:lstStyle/>
                    <a:p>
                      <a:pPr algn="ctr"/>
                      <a:r>
                        <a:rPr lang="en-US" sz="1400" noProof="0" dirty="0" smtClean="0">
                          <a:solidFill>
                            <a:schemeClr val="bg1"/>
                          </a:solidFill>
                        </a:rPr>
                        <a:t>Thermal (slow)</a:t>
                      </a:r>
                      <a:endParaRPr lang="en-US" sz="1400" noProof="0" dirty="0">
                        <a:solidFill>
                          <a:schemeClr val="bg1"/>
                        </a:solidFill>
                      </a:endParaRPr>
                    </a:p>
                  </a:txBody>
                  <a:tcPr>
                    <a:solidFill>
                      <a:schemeClr val="accent1"/>
                    </a:solidFill>
                  </a:tcPr>
                </a:tc>
                <a:tc>
                  <a:txBody>
                    <a:bodyPr/>
                    <a:lstStyle/>
                    <a:p>
                      <a:pPr algn="ctr"/>
                      <a:r>
                        <a:rPr lang="en-US" sz="1400" noProof="0" dirty="0" smtClean="0">
                          <a:solidFill>
                            <a:schemeClr val="bg1"/>
                          </a:solidFill>
                        </a:rPr>
                        <a:t>Mechanical (fast)</a:t>
                      </a:r>
                      <a:endParaRPr lang="en-US" sz="1400" noProof="0" dirty="0">
                        <a:solidFill>
                          <a:schemeClr val="bg1"/>
                        </a:solidFill>
                      </a:endParaRPr>
                    </a:p>
                  </a:txBody>
                  <a:tcPr>
                    <a:solidFill>
                      <a:schemeClr val="accent1"/>
                    </a:solidFill>
                  </a:tcPr>
                </a:tc>
                <a:extLst>
                  <a:ext uri="{0D108BD9-81ED-4DB2-BD59-A6C34878D82A}">
                    <a16:rowId xmlns:a16="http://schemas.microsoft.com/office/drawing/2014/main" val="10001"/>
                  </a:ext>
                </a:extLst>
              </a:tr>
              <a:tr h="370840">
                <a:tc>
                  <a:txBody>
                    <a:bodyPr/>
                    <a:lstStyle/>
                    <a:p>
                      <a:r>
                        <a:rPr lang="en-US" sz="1600" noProof="0" dirty="0" smtClean="0"/>
                        <a:t>Specification</a:t>
                      </a:r>
                      <a:endParaRPr lang="en-US" sz="1600" noProof="0" dirty="0"/>
                    </a:p>
                  </a:txBody>
                  <a:tcPr anchor="ctr">
                    <a:lnR w="38100" cap="flat" cmpd="sng" algn="ctr">
                      <a:solidFill>
                        <a:schemeClr val="bg1"/>
                      </a:solidFill>
                      <a:prstDash val="solid"/>
                      <a:round/>
                      <a:headEnd type="none" w="med" len="med"/>
                      <a:tailEnd type="none" w="med" len="med"/>
                    </a:lnR>
                  </a:tcPr>
                </a:tc>
                <a:tc>
                  <a:txBody>
                    <a:bodyPr/>
                    <a:lstStyle/>
                    <a:p>
                      <a:pPr algn="ctr"/>
                      <a:r>
                        <a:rPr lang="en-US" sz="1800" noProof="0" dirty="0" smtClean="0"/>
                        <a:t>x</a:t>
                      </a: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endParaRPr lang="en-US" sz="1800" noProof="0" dirty="0"/>
                    </a:p>
                  </a:txBody>
                  <a:tcPr anchor="ctr"/>
                </a:tc>
                <a:tc>
                  <a:txBody>
                    <a:bodyPr/>
                    <a:lstStyle/>
                    <a:p>
                      <a:pPr algn="ctr"/>
                      <a:endParaRPr lang="en-US" sz="1800" noProof="0" dirty="0"/>
                    </a:p>
                  </a:txBody>
                  <a:tcPr anchor="ctr"/>
                </a:tc>
                <a:tc>
                  <a:txBody>
                    <a:bodyPr/>
                    <a:lstStyle/>
                    <a:p>
                      <a:pPr algn="ctr"/>
                      <a:endParaRPr lang="en-US" sz="1800" noProof="0" dirty="0"/>
                    </a:p>
                  </a:txBody>
                  <a:tcPr anchor="ctr"/>
                </a:tc>
                <a:extLst>
                  <a:ext uri="{0D108BD9-81ED-4DB2-BD59-A6C34878D82A}">
                    <a16:rowId xmlns:a16="http://schemas.microsoft.com/office/drawing/2014/main" val="10002"/>
                  </a:ext>
                </a:extLst>
              </a:tr>
              <a:tr h="370840">
                <a:tc>
                  <a:txBody>
                    <a:bodyPr/>
                    <a:lstStyle/>
                    <a:p>
                      <a:r>
                        <a:rPr lang="en-US" sz="1600" noProof="0" dirty="0" smtClean="0"/>
                        <a:t>Deformable mirror</a:t>
                      </a:r>
                      <a:r>
                        <a:rPr lang="en-US" sz="1600" baseline="0" noProof="0" dirty="0" smtClean="0"/>
                        <a:t> </a:t>
                      </a:r>
                      <a:r>
                        <a:rPr lang="en-US" sz="1600" noProof="0" dirty="0" smtClean="0"/>
                        <a:t>(DM</a:t>
                      </a:r>
                      <a:r>
                        <a:rPr lang="en-US" sz="1600" noProof="0" dirty="0" smtClean="0"/>
                        <a:t>)</a:t>
                      </a:r>
                      <a:endParaRPr lang="en-US" sz="1600" noProof="0" dirty="0"/>
                    </a:p>
                  </a:txBody>
                  <a:tcPr anchor="ctr">
                    <a:lnR w="38100" cap="flat" cmpd="sng" algn="ctr">
                      <a:solidFill>
                        <a:schemeClr val="bg1"/>
                      </a:solidFill>
                      <a:prstDash val="solid"/>
                      <a:round/>
                      <a:headEnd type="none" w="med" len="med"/>
                      <a:tailEnd type="none" w="med" len="med"/>
                    </a:lnR>
                  </a:tcPr>
                </a:tc>
                <a:tc>
                  <a:txBody>
                    <a:bodyPr/>
                    <a:lstStyle/>
                    <a:p>
                      <a:pPr algn="ctr"/>
                      <a:r>
                        <a:rPr lang="en-US" sz="1800" noProof="0" dirty="0" smtClean="0"/>
                        <a:t>x</a:t>
                      </a: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a:t>
                      </a:r>
                      <a:endParaRPr lang="en-US" sz="1800" noProof="0" dirty="0"/>
                    </a:p>
                  </a:txBody>
                  <a:tcPr anchor="ctr"/>
                </a:tc>
                <a:tc>
                  <a:txBody>
                    <a:bodyPr/>
                    <a:lstStyle/>
                    <a:p>
                      <a:pPr algn="ctr"/>
                      <a:endParaRPr lang="en-US" sz="1800" noProof="0" dirty="0"/>
                    </a:p>
                  </a:txBody>
                  <a:tcPr anchor="ctr"/>
                </a:tc>
                <a:extLst>
                  <a:ext uri="{0D108BD9-81ED-4DB2-BD59-A6C34878D82A}">
                    <a16:rowId xmlns:a16="http://schemas.microsoft.com/office/drawing/2014/main" val="10003"/>
                  </a:ext>
                </a:extLst>
              </a:tr>
              <a:tr h="370840">
                <a:tc>
                  <a:txBody>
                    <a:bodyPr/>
                    <a:lstStyle/>
                    <a:p>
                      <a:r>
                        <a:rPr lang="en-US" sz="1600" noProof="0" dirty="0" smtClean="0"/>
                        <a:t>Fast Deformable mirror (FDM)</a:t>
                      </a:r>
                      <a:endParaRPr lang="en-US" sz="1600" noProof="0" dirty="0"/>
                    </a:p>
                  </a:txBody>
                  <a:tcPr anchor="ctr">
                    <a:lnR w="38100" cap="flat" cmpd="sng" algn="ctr">
                      <a:solidFill>
                        <a:schemeClr val="bg1"/>
                      </a:solidFill>
                      <a:prstDash val="solid"/>
                      <a:round/>
                      <a:headEnd type="none" w="med" len="med"/>
                      <a:tailEnd type="none" w="med" len="med"/>
                    </a:lnR>
                  </a:tcPr>
                </a:tc>
                <a:tc>
                  <a:txBody>
                    <a:bodyPr/>
                    <a:lstStyle/>
                    <a:p>
                      <a:pPr algn="ct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a:t>
                      </a:r>
                      <a:endParaRPr lang="en-US" sz="1800" noProof="0" dirty="0"/>
                    </a:p>
                  </a:txBody>
                  <a:tcPr anchor="ctr"/>
                </a:tc>
                <a:extLst>
                  <a:ext uri="{0D108BD9-81ED-4DB2-BD59-A6C34878D82A}">
                    <a16:rowId xmlns:a16="http://schemas.microsoft.com/office/drawing/2014/main" val="2023011514"/>
                  </a:ext>
                </a:extLst>
              </a:tr>
              <a:tr h="370840">
                <a:tc>
                  <a:txBody>
                    <a:bodyPr/>
                    <a:lstStyle/>
                    <a:p>
                      <a:r>
                        <a:rPr lang="en-US" sz="1600" noProof="0" dirty="0" smtClean="0"/>
                        <a:t>Lens position:</a:t>
                      </a:r>
                      <a:r>
                        <a:rPr lang="en-US" sz="1600" baseline="0" noProof="0" dirty="0" smtClean="0"/>
                        <a:t> d</a:t>
                      </a:r>
                      <a:r>
                        <a:rPr lang="en-US" sz="1600" noProof="0" dirty="0" smtClean="0"/>
                        <a:t>efocus</a:t>
                      </a:r>
                      <a:r>
                        <a:rPr lang="en-US" sz="1600" baseline="0" noProof="0" dirty="0" smtClean="0"/>
                        <a:t> </a:t>
                      </a:r>
                      <a:endParaRPr lang="en-US" sz="1600" noProof="0" dirty="0"/>
                    </a:p>
                  </a:txBody>
                  <a:tcPr anchor="ctr">
                    <a:lnR w="38100" cap="flat" cmpd="sng" algn="ctr">
                      <a:solidFill>
                        <a:schemeClr val="bg1"/>
                      </a:solidFill>
                      <a:prstDash val="solid"/>
                      <a:round/>
                      <a:headEnd type="none" w="med" len="med"/>
                      <a:tailEnd type="none" w="med" len="med"/>
                    </a:lnR>
                  </a:tcPr>
                </a:tc>
                <a:tc>
                  <a:txBody>
                    <a:bodyPr/>
                    <a:lstStyle/>
                    <a:p>
                      <a:pPr algn="ct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 </a:t>
                      </a:r>
                      <a:endParaRPr lang="en-US" sz="1800" noProof="0" dirty="0"/>
                    </a:p>
                  </a:txBody>
                  <a:tcPr anchor="ctr"/>
                </a:tc>
                <a:tc>
                  <a:txBody>
                    <a:bodyPr/>
                    <a:lstStyle/>
                    <a:p>
                      <a:pPr algn="ctr"/>
                      <a:endParaRPr lang="en-US" sz="1800" noProof="0" dirty="0"/>
                    </a:p>
                  </a:txBody>
                  <a:tcPr anchor="ctr"/>
                </a:tc>
                <a:extLst>
                  <a:ext uri="{0D108BD9-81ED-4DB2-BD59-A6C34878D82A}">
                    <a16:rowId xmlns:a16="http://schemas.microsoft.com/office/drawing/2014/main" val="10004"/>
                  </a:ext>
                </a:extLst>
              </a:tr>
              <a:tr h="370840">
                <a:tc>
                  <a:txBody>
                    <a:bodyPr/>
                    <a:lstStyle/>
                    <a:p>
                      <a:r>
                        <a:rPr lang="en-US" sz="1600" noProof="0" dirty="0" smtClean="0"/>
                        <a:t>Bending mirror</a:t>
                      </a:r>
                      <a:r>
                        <a:rPr lang="en-US" sz="1600" baseline="0" noProof="0" dirty="0" smtClean="0"/>
                        <a:t>: astigmatism</a:t>
                      </a:r>
                      <a:endParaRPr lang="en-US" sz="1600" noProof="0" dirty="0"/>
                    </a:p>
                  </a:txBody>
                  <a:tcPr anchor="ctr">
                    <a:lnR w="38100" cap="flat" cmpd="sng" algn="ctr">
                      <a:solidFill>
                        <a:schemeClr val="bg1"/>
                      </a:solidFill>
                      <a:prstDash val="solid"/>
                      <a:round/>
                      <a:headEnd type="none" w="med" len="med"/>
                      <a:tailEnd type="none" w="med" len="med"/>
                    </a:lnR>
                  </a:tcPr>
                </a:tc>
                <a:tc>
                  <a:txBody>
                    <a:bodyPr/>
                    <a:lstStyle/>
                    <a:p>
                      <a:pPr algn="ct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a:t>
                      </a:r>
                      <a:endParaRPr lang="en-US" sz="1800" noProof="0" dirty="0"/>
                    </a:p>
                  </a:txBody>
                  <a:tcPr anchor="ctr"/>
                </a:tc>
                <a:tc>
                  <a:txBody>
                    <a:bodyPr/>
                    <a:lstStyle/>
                    <a:p>
                      <a:pPr algn="ctr"/>
                      <a:endParaRPr lang="en-US" sz="1800" noProof="0" dirty="0"/>
                    </a:p>
                  </a:txBody>
                  <a:tcPr anchor="ctr"/>
                </a:tc>
                <a:extLst>
                  <a:ext uri="{0D108BD9-81ED-4DB2-BD59-A6C34878D82A}">
                    <a16:rowId xmlns:a16="http://schemas.microsoft.com/office/drawing/2014/main" val="10005"/>
                  </a:ext>
                </a:extLst>
              </a:tr>
              <a:tr h="370840">
                <a:tc>
                  <a:txBody>
                    <a:bodyPr/>
                    <a:lstStyle/>
                    <a:p>
                      <a:r>
                        <a:rPr lang="en-US" sz="1600" noProof="0" dirty="0" smtClean="0"/>
                        <a:t>Tip-tilt mirror: pointing</a:t>
                      </a:r>
                      <a:endParaRPr lang="en-US" sz="1600" noProof="0" dirty="0"/>
                    </a:p>
                  </a:txBody>
                  <a:tcPr anchor="ctr">
                    <a:lnR w="38100" cap="flat" cmpd="sng" algn="ctr">
                      <a:solidFill>
                        <a:schemeClr val="bg1"/>
                      </a:solidFill>
                      <a:prstDash val="solid"/>
                      <a:round/>
                      <a:headEnd type="none" w="med" len="med"/>
                      <a:tailEnd type="none" w="med" len="med"/>
                    </a:lnR>
                  </a:tcPr>
                </a:tc>
                <a:tc>
                  <a:txBody>
                    <a:bodyPr/>
                    <a:lstStyle/>
                    <a:p>
                      <a:pPr algn="ct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a:t>
                      </a:r>
                      <a:endParaRPr lang="en-US" sz="1800" noProof="0" dirty="0"/>
                    </a:p>
                  </a:txBody>
                  <a:tcPr anchor="ctr"/>
                </a:tc>
                <a:extLst>
                  <a:ext uri="{0D108BD9-81ED-4DB2-BD59-A6C34878D82A}">
                    <a16:rowId xmlns:a16="http://schemas.microsoft.com/office/drawing/2014/main" val="657077704"/>
                  </a:ext>
                </a:extLst>
              </a:tr>
              <a:tr h="370840">
                <a:tc>
                  <a:txBody>
                    <a:bodyPr/>
                    <a:lstStyle/>
                    <a:p>
                      <a:r>
                        <a:rPr lang="en-US" sz="1600" noProof="0" dirty="0" smtClean="0"/>
                        <a:t>High-perf diagnostics</a:t>
                      </a:r>
                      <a:endParaRPr lang="en-US" sz="1600" noProof="0" dirty="0"/>
                    </a:p>
                  </a:txBody>
                  <a:tcPr anchor="ctr">
                    <a:lnR w="38100" cap="flat" cmpd="sng" algn="ctr">
                      <a:solidFill>
                        <a:schemeClr val="bg1"/>
                      </a:solidFill>
                      <a:prstDash val="solid"/>
                      <a:round/>
                      <a:headEnd type="none" w="med" len="med"/>
                      <a:tailEnd type="none" w="med" len="med"/>
                    </a:lnR>
                  </a:tcPr>
                </a:tc>
                <a:tc>
                  <a:txBody>
                    <a:bodyPr/>
                    <a:lstStyle/>
                    <a:p>
                      <a:pPr algn="ctr"/>
                      <a:r>
                        <a:rPr lang="en-US" sz="1800" noProof="0" dirty="0" smtClean="0"/>
                        <a:t>x</a:t>
                      </a: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a:t>
                      </a:r>
                      <a:endParaRPr lang="en-US" sz="1800" noProof="0" dirty="0"/>
                    </a:p>
                  </a:txBody>
                  <a:tcPr anchor="ctr"/>
                </a:tc>
                <a:tc>
                  <a:txBody>
                    <a:bodyPr/>
                    <a:lstStyle/>
                    <a:p>
                      <a:pPr algn="ctr"/>
                      <a:r>
                        <a:rPr lang="en-US" sz="1800" noProof="0" dirty="0" smtClean="0"/>
                        <a:t>x</a:t>
                      </a:r>
                      <a:endParaRPr lang="en-US" sz="1800" noProof="0" dirty="0"/>
                    </a:p>
                  </a:txBody>
                  <a:tcPr anchor="ctr"/>
                </a:tc>
                <a:extLst>
                  <a:ext uri="{0D108BD9-81ED-4DB2-BD59-A6C34878D82A}">
                    <a16:rowId xmlns:a16="http://schemas.microsoft.com/office/drawing/2014/main" val="10006"/>
                  </a:ext>
                </a:extLst>
              </a:tr>
            </a:tbl>
          </a:graphicData>
        </a:graphic>
      </p:graphicFrame>
      <p:sp>
        <p:nvSpPr>
          <p:cNvPr id="11" name="Foliennummernplatzhalter 10"/>
          <p:cNvSpPr>
            <a:spLocks noGrp="1"/>
          </p:cNvSpPr>
          <p:nvPr>
            <p:ph type="sldNum" sz="quarter" idx="12"/>
          </p:nvPr>
        </p:nvSpPr>
        <p:spPr/>
        <p:txBody>
          <a:bodyPr/>
          <a:lstStyle/>
          <a:p>
            <a:fld id="{125CBDDA-5CCF-8748-8988-9DC6C8981774}" type="slidenum">
              <a:rPr lang="de-DE" smtClean="0"/>
              <a:t>4</a:t>
            </a:fld>
            <a:endParaRPr lang="de-DE"/>
          </a:p>
        </p:txBody>
      </p:sp>
      <p:sp>
        <p:nvSpPr>
          <p:cNvPr id="4" name="Textfeld 3"/>
          <p:cNvSpPr txBox="1"/>
          <p:nvPr/>
        </p:nvSpPr>
        <p:spPr>
          <a:xfrm>
            <a:off x="1965960" y="5276088"/>
            <a:ext cx="7890302" cy="400110"/>
          </a:xfrm>
          <a:prstGeom prst="rect">
            <a:avLst/>
          </a:prstGeom>
          <a:solidFill>
            <a:schemeClr val="accent1"/>
          </a:solidFill>
          <a:ln>
            <a:solidFill>
              <a:schemeClr val="accent1"/>
            </a:solidFill>
          </a:ln>
        </p:spPr>
        <p:txBody>
          <a:bodyPr wrap="none" rtlCol="0">
            <a:spAutoFit/>
          </a:bodyPr>
          <a:lstStyle/>
          <a:p>
            <a:r>
              <a:rPr lang="en-US" sz="2000" dirty="0" smtClean="0">
                <a:solidFill>
                  <a:schemeClr val="bg1"/>
                </a:solidFill>
              </a:rPr>
              <a:t>Various tools differentiated by their precision, speed, dynamic range</a:t>
            </a:r>
            <a:endParaRPr lang="en-US" sz="2000" dirty="0">
              <a:solidFill>
                <a:schemeClr val="bg1"/>
              </a:solidFill>
            </a:endParaRPr>
          </a:p>
        </p:txBody>
      </p:sp>
    </p:spTree>
    <p:extLst>
      <p:ext uri="{BB962C8B-B14F-4D97-AF65-F5344CB8AC3E}">
        <p14:creationId xmlns:p14="http://schemas.microsoft.com/office/powerpoint/2010/main" val="4272000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The relative magnitude of the different aberrations </a:t>
            </a:r>
            <a:br>
              <a:rPr lang="en-US" dirty="0" smtClean="0"/>
            </a:br>
            <a:r>
              <a:rPr lang="en-US" dirty="0" smtClean="0"/>
              <a:t>is variable</a:t>
            </a:r>
            <a:endParaRPr lang="en-US" dirty="0"/>
          </a:p>
        </p:txBody>
      </p:sp>
      <p:sp>
        <p:nvSpPr>
          <p:cNvPr id="23" name="Inhaltsplatzhalter 22"/>
          <p:cNvSpPr>
            <a:spLocks noGrp="1"/>
          </p:cNvSpPr>
          <p:nvPr>
            <p:ph idx="1"/>
          </p:nvPr>
        </p:nvSpPr>
        <p:spPr>
          <a:xfrm>
            <a:off x="435864" y="5550408"/>
            <a:ext cx="10515600" cy="804672"/>
          </a:xfrm>
        </p:spPr>
        <p:txBody>
          <a:bodyPr>
            <a:normAutofit fontScale="92500" lnSpcReduction="10000"/>
          </a:bodyPr>
          <a:lstStyle/>
          <a:p>
            <a:pPr marL="285750" indent="-285750">
              <a:buFont typeface="Arial" panose="020B0604020202020204" pitchFamily="34" charset="0"/>
              <a:buChar char="•"/>
            </a:pPr>
            <a:r>
              <a:rPr lang="en-US" dirty="0"/>
              <a:t>Different </a:t>
            </a:r>
            <a:r>
              <a:rPr lang="en-US" dirty="0" smtClean="0"/>
              <a:t>systems suffer from different aberrations</a:t>
            </a:r>
          </a:p>
          <a:p>
            <a:pPr marL="285750" indent="-285750">
              <a:buFont typeface="Arial" panose="020B0604020202020204" pitchFamily="34" charset="0"/>
              <a:buChar char="•"/>
            </a:pPr>
            <a:r>
              <a:rPr lang="en-US" dirty="0" smtClean="0"/>
              <a:t>All need to be handled to get a “good” wavefront</a:t>
            </a:r>
            <a:endParaRPr lang="en-US" dirty="0"/>
          </a:p>
        </p:txBody>
      </p:sp>
      <p:graphicFrame>
        <p:nvGraphicFramePr>
          <p:cNvPr id="4" name="Tabelle 3"/>
          <p:cNvGraphicFramePr>
            <a:graphicFrameLocks noGrp="1"/>
          </p:cNvGraphicFramePr>
          <p:nvPr>
            <p:extLst>
              <p:ext uri="{D42A27DB-BD31-4B8C-83A1-F6EECF244321}">
                <p14:modId xmlns:p14="http://schemas.microsoft.com/office/powerpoint/2010/main" val="3288266930"/>
              </p:ext>
            </p:extLst>
          </p:nvPr>
        </p:nvGraphicFramePr>
        <p:xfrm>
          <a:off x="493777" y="1298449"/>
          <a:ext cx="10323574" cy="4151375"/>
        </p:xfrm>
        <a:graphic>
          <a:graphicData uri="http://schemas.openxmlformats.org/drawingml/2006/table">
            <a:tbl>
              <a:tblPr firstRow="1" bandRow="1">
                <a:tableStyleId>{5C22544A-7EE6-4342-B048-85BDC9FD1C3A}</a:tableStyleId>
              </a:tblPr>
              <a:tblGrid>
                <a:gridCol w="2825399">
                  <a:extLst>
                    <a:ext uri="{9D8B030D-6E8A-4147-A177-3AD203B41FA5}">
                      <a16:colId xmlns:a16="http://schemas.microsoft.com/office/drawing/2014/main" val="20000"/>
                    </a:ext>
                  </a:extLst>
                </a:gridCol>
                <a:gridCol w="1666261">
                  <a:extLst>
                    <a:ext uri="{9D8B030D-6E8A-4147-A177-3AD203B41FA5}">
                      <a16:colId xmlns:a16="http://schemas.microsoft.com/office/drawing/2014/main" val="20001"/>
                    </a:ext>
                  </a:extLst>
                </a:gridCol>
                <a:gridCol w="1702484">
                  <a:extLst>
                    <a:ext uri="{9D8B030D-6E8A-4147-A177-3AD203B41FA5}">
                      <a16:colId xmlns:a16="http://schemas.microsoft.com/office/drawing/2014/main" val="20002"/>
                    </a:ext>
                  </a:extLst>
                </a:gridCol>
                <a:gridCol w="2064715">
                  <a:extLst>
                    <a:ext uri="{9D8B030D-6E8A-4147-A177-3AD203B41FA5}">
                      <a16:colId xmlns:a16="http://schemas.microsoft.com/office/drawing/2014/main" val="20003"/>
                    </a:ext>
                  </a:extLst>
                </a:gridCol>
                <a:gridCol w="2064715">
                  <a:extLst>
                    <a:ext uri="{9D8B030D-6E8A-4147-A177-3AD203B41FA5}">
                      <a16:colId xmlns:a16="http://schemas.microsoft.com/office/drawing/2014/main" val="460764469"/>
                    </a:ext>
                  </a:extLst>
                </a:gridCol>
              </a:tblGrid>
              <a:tr h="751454">
                <a:tc rowSpan="2">
                  <a:txBody>
                    <a:bodyPr/>
                    <a:lstStyle/>
                    <a:p>
                      <a:r>
                        <a:rPr lang="en-US" sz="1800" b="1" noProof="0" dirty="0" smtClean="0"/>
                        <a:t>Laser systems</a:t>
                      </a:r>
                      <a:endParaRPr lang="en-US" sz="1800" b="1" noProof="0" dirty="0"/>
                    </a:p>
                  </a:txBody>
                  <a:tcPr anchor="ctr">
                    <a:lnR w="38100" cap="flat" cmpd="sng" algn="ctr">
                      <a:solidFill>
                        <a:schemeClr val="bg1"/>
                      </a:solidFill>
                      <a:prstDash val="solid"/>
                      <a:round/>
                      <a:headEnd type="none" w="med" len="med"/>
                      <a:tailEnd type="none" w="med" len="med"/>
                    </a:lnR>
                  </a:tcPr>
                </a:tc>
                <a:tc gridSpan="4">
                  <a:txBody>
                    <a:bodyPr/>
                    <a:lstStyle/>
                    <a:p>
                      <a:pPr algn="ctr"/>
                      <a:r>
                        <a:rPr lang="en-US" sz="1800" b="1" noProof="0" dirty="0" smtClean="0"/>
                        <a:t>Wavefront Aberration</a:t>
                      </a:r>
                      <a:endParaRPr lang="en-US" sz="1800" b="1" noProof="0" dirty="0"/>
                    </a:p>
                  </a:txBody>
                  <a:tcPr anchor="ctr">
                    <a:lnL w="38100" cap="flat" cmpd="sng" algn="ctr">
                      <a:solidFill>
                        <a:schemeClr val="bg1"/>
                      </a:solidFill>
                      <a:prstDash val="solid"/>
                      <a:round/>
                      <a:headEnd type="none" w="med" len="med"/>
                      <a:tailEnd type="none" w="med" len="med"/>
                    </a:lnL>
                  </a:tcPr>
                </a:tc>
                <a:tc hMerge="1">
                  <a:txBody>
                    <a:bodyPr/>
                    <a:lstStyle/>
                    <a:p>
                      <a:pPr algn="ctr"/>
                      <a:endParaRPr lang="en-US" noProof="0" dirty="0"/>
                    </a:p>
                  </a:txBody>
                  <a:tcPr/>
                </a:tc>
                <a:tc hMerge="1">
                  <a:txBody>
                    <a:bodyPr/>
                    <a:lstStyle/>
                    <a:p>
                      <a:pPr algn="ctr"/>
                      <a:endParaRPr lang="en-US" noProof="0" dirty="0"/>
                    </a:p>
                  </a:txBody>
                  <a:tcPr/>
                </a:tc>
                <a:tc hMerge="1">
                  <a:txBody>
                    <a:bodyPr/>
                    <a:lstStyle/>
                    <a:p>
                      <a:pPr algn="ctr"/>
                      <a:endParaRPr lang="en-US" sz="1300" noProof="0" dirty="0"/>
                    </a:p>
                  </a:txBody>
                  <a:tcPr/>
                </a:tc>
                <a:extLst>
                  <a:ext uri="{0D108BD9-81ED-4DB2-BD59-A6C34878D82A}">
                    <a16:rowId xmlns:a16="http://schemas.microsoft.com/office/drawing/2014/main" val="10000"/>
                  </a:ext>
                </a:extLst>
              </a:tr>
              <a:tr h="816847">
                <a:tc vMerge="1">
                  <a:txBody>
                    <a:bodyPr/>
                    <a:lstStyle/>
                    <a:p>
                      <a:endParaRPr lang="en-US" noProof="0" dirty="0"/>
                    </a:p>
                  </a:txBody>
                  <a:tcPr/>
                </a:tc>
                <a:tc>
                  <a:txBody>
                    <a:bodyPr/>
                    <a:lstStyle/>
                    <a:p>
                      <a:pPr algn="ctr"/>
                      <a:r>
                        <a:rPr lang="en-US" sz="1800" b="1" noProof="0" dirty="0" smtClean="0">
                          <a:solidFill>
                            <a:schemeClr val="bg1"/>
                          </a:solidFill>
                        </a:rPr>
                        <a:t>Static</a:t>
                      </a:r>
                      <a:endParaRPr lang="en-US" sz="1800" b="1" noProof="0" dirty="0">
                        <a:solidFill>
                          <a:schemeClr val="bg1"/>
                        </a:solidFill>
                      </a:endParaRPr>
                    </a:p>
                  </a:txBody>
                  <a:tcPr anchor="ctr">
                    <a:solidFill>
                      <a:schemeClr val="accent1"/>
                    </a:solidFill>
                  </a:tcPr>
                </a:tc>
                <a:tc>
                  <a:txBody>
                    <a:bodyPr/>
                    <a:lstStyle/>
                    <a:p>
                      <a:pPr algn="ctr"/>
                      <a:r>
                        <a:rPr lang="en-US" sz="1800" b="1" noProof="0" dirty="0" smtClean="0">
                          <a:solidFill>
                            <a:schemeClr val="bg1"/>
                          </a:solidFill>
                        </a:rPr>
                        <a:t>On-shot</a:t>
                      </a:r>
                      <a:endParaRPr lang="en-US" sz="1800" b="1" noProof="0" dirty="0">
                        <a:solidFill>
                          <a:schemeClr val="bg1"/>
                        </a:solidFill>
                      </a:endParaRPr>
                    </a:p>
                  </a:txBody>
                  <a:tcPr anchor="ctr">
                    <a:solidFill>
                      <a:schemeClr val="accent1"/>
                    </a:solidFill>
                  </a:tcPr>
                </a:tc>
                <a:tc>
                  <a:txBody>
                    <a:bodyPr/>
                    <a:lstStyle/>
                    <a:p>
                      <a:pPr algn="ctr"/>
                      <a:r>
                        <a:rPr lang="en-US" sz="1800" b="1" noProof="0" dirty="0" smtClean="0">
                          <a:solidFill>
                            <a:schemeClr val="bg1"/>
                          </a:solidFill>
                        </a:rPr>
                        <a:t>Thermal (slow)</a:t>
                      </a:r>
                      <a:endParaRPr lang="en-US" sz="1800" b="1" noProof="0" dirty="0">
                        <a:solidFill>
                          <a:schemeClr val="bg1"/>
                        </a:solidFill>
                      </a:endParaRPr>
                    </a:p>
                  </a:txBody>
                  <a:tcPr anchor="ctr">
                    <a:solidFill>
                      <a:schemeClr val="accent1"/>
                    </a:solidFill>
                  </a:tcPr>
                </a:tc>
                <a:tc>
                  <a:txBody>
                    <a:bodyPr/>
                    <a:lstStyle/>
                    <a:p>
                      <a:pPr algn="ctr"/>
                      <a:r>
                        <a:rPr lang="en-US" sz="1800" b="1" noProof="0" dirty="0" smtClean="0">
                          <a:solidFill>
                            <a:schemeClr val="bg1"/>
                          </a:solidFill>
                        </a:rPr>
                        <a:t>Mechanical (fast)</a:t>
                      </a:r>
                      <a:endParaRPr lang="en-US" sz="1800" b="1" noProof="0" dirty="0">
                        <a:solidFill>
                          <a:schemeClr val="bg1"/>
                        </a:solidFill>
                      </a:endParaRPr>
                    </a:p>
                  </a:txBody>
                  <a:tcPr anchor="ctr">
                    <a:solidFill>
                      <a:schemeClr val="accent1"/>
                    </a:solidFill>
                  </a:tcPr>
                </a:tc>
                <a:extLst>
                  <a:ext uri="{0D108BD9-81ED-4DB2-BD59-A6C34878D82A}">
                    <a16:rowId xmlns:a16="http://schemas.microsoft.com/office/drawing/2014/main" val="10001"/>
                  </a:ext>
                </a:extLst>
              </a:tr>
              <a:tr h="949380">
                <a:tc>
                  <a:txBody>
                    <a:bodyPr/>
                    <a:lstStyle/>
                    <a:p>
                      <a:r>
                        <a:rPr lang="en-US" sz="1400" noProof="0" dirty="0" smtClean="0"/>
                        <a:t>PHELIX (GSI)</a:t>
                      </a:r>
                      <a:endParaRPr lang="en-US" sz="1400" noProof="0" dirty="0"/>
                    </a:p>
                  </a:txBody>
                  <a:tcPr anchor="ctr">
                    <a:lnR w="38100" cap="flat" cmpd="sng" algn="ctr">
                      <a:solidFill>
                        <a:schemeClr val="bg1"/>
                      </a:solidFill>
                      <a:prstDash val="solid"/>
                      <a:round/>
                      <a:headEnd type="none" w="med" len="med"/>
                      <a:tailEnd type="none" w="med" len="med"/>
                    </a:lnR>
                  </a:tcPr>
                </a:tc>
                <a:tc>
                  <a:txBody>
                    <a:bodyPr/>
                    <a:lstStyle/>
                    <a:p>
                      <a:pPr algn="ct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endParaRPr lang="en-US" sz="1800" noProof="0" dirty="0"/>
                    </a:p>
                  </a:txBody>
                  <a:tcPr anchor="ctr"/>
                </a:tc>
                <a:tc>
                  <a:txBody>
                    <a:bodyPr/>
                    <a:lstStyle/>
                    <a:p>
                      <a:pPr algn="ctr"/>
                      <a:endParaRPr lang="en-US" sz="1800" noProof="0" dirty="0"/>
                    </a:p>
                  </a:txBody>
                  <a:tcPr anchor="ctr"/>
                </a:tc>
                <a:tc>
                  <a:txBody>
                    <a:bodyPr/>
                    <a:lstStyle/>
                    <a:p>
                      <a:pPr algn="ctr"/>
                      <a:endParaRPr lang="en-US" sz="1800" noProof="0" dirty="0"/>
                    </a:p>
                  </a:txBody>
                  <a:tcPr anchor="ctr"/>
                </a:tc>
                <a:extLst>
                  <a:ext uri="{0D108BD9-81ED-4DB2-BD59-A6C34878D82A}">
                    <a16:rowId xmlns:a16="http://schemas.microsoft.com/office/drawing/2014/main" val="10002"/>
                  </a:ext>
                </a:extLst>
              </a:tr>
              <a:tr h="816847">
                <a:tc>
                  <a:txBody>
                    <a:bodyPr/>
                    <a:lstStyle/>
                    <a:p>
                      <a:r>
                        <a:rPr lang="en-US" sz="1400" noProof="0" dirty="0" smtClean="0"/>
                        <a:t>ATON (ELI)</a:t>
                      </a:r>
                      <a:endParaRPr lang="en-US" sz="1400" noProof="0" dirty="0"/>
                    </a:p>
                  </a:txBody>
                  <a:tcPr anchor="ctr">
                    <a:lnR w="38100" cap="flat" cmpd="sng" algn="ctr">
                      <a:solidFill>
                        <a:schemeClr val="bg1"/>
                      </a:solidFill>
                      <a:prstDash val="solid"/>
                      <a:round/>
                      <a:headEnd type="none" w="med" len="med"/>
                      <a:tailEnd type="none" w="med" len="med"/>
                    </a:lnR>
                  </a:tcPr>
                </a:tc>
                <a:tc>
                  <a:txBody>
                    <a:bodyPr/>
                    <a:lstStyle/>
                    <a:p>
                      <a:pPr algn="ct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endParaRPr lang="en-US" sz="1800" noProof="0" dirty="0"/>
                    </a:p>
                  </a:txBody>
                  <a:tcPr anchor="ctr"/>
                </a:tc>
                <a:tc>
                  <a:txBody>
                    <a:bodyPr/>
                    <a:lstStyle/>
                    <a:p>
                      <a:pPr algn="ctr"/>
                      <a:endParaRPr lang="en-US" sz="1800" noProof="0" dirty="0"/>
                    </a:p>
                  </a:txBody>
                  <a:tcPr anchor="ctr"/>
                </a:tc>
                <a:tc>
                  <a:txBody>
                    <a:bodyPr/>
                    <a:lstStyle/>
                    <a:p>
                      <a:pPr algn="ctr"/>
                      <a:endParaRPr lang="en-US" sz="1800" noProof="0" dirty="0"/>
                    </a:p>
                  </a:txBody>
                  <a:tcPr anchor="ctr"/>
                </a:tc>
                <a:extLst>
                  <a:ext uri="{0D108BD9-81ED-4DB2-BD59-A6C34878D82A}">
                    <a16:rowId xmlns:a16="http://schemas.microsoft.com/office/drawing/2014/main" val="10003"/>
                  </a:ext>
                </a:extLst>
              </a:tr>
              <a:tr h="816847">
                <a:tc>
                  <a:txBody>
                    <a:bodyPr/>
                    <a:lstStyle/>
                    <a:p>
                      <a:r>
                        <a:rPr lang="en-US" sz="1400" noProof="0" dirty="0" smtClean="0"/>
                        <a:t>Apollon (LULI)</a:t>
                      </a:r>
                      <a:endParaRPr lang="en-US" sz="1400" noProof="0" dirty="0"/>
                    </a:p>
                  </a:txBody>
                  <a:tcPr anchor="ctr">
                    <a:lnR w="38100" cap="flat" cmpd="sng" algn="ctr">
                      <a:solidFill>
                        <a:schemeClr val="bg1"/>
                      </a:solidFill>
                      <a:prstDash val="solid"/>
                      <a:round/>
                      <a:headEnd type="none" w="med" len="med"/>
                      <a:tailEnd type="none" w="med" len="med"/>
                    </a:lnR>
                  </a:tcPr>
                </a:tc>
                <a:tc>
                  <a:txBody>
                    <a:bodyPr/>
                    <a:lstStyle/>
                    <a:p>
                      <a:pPr algn="ctr"/>
                      <a:endParaRPr lang="en-US" sz="1800" noProof="0" dirty="0"/>
                    </a:p>
                  </a:txBody>
                  <a:tcPr anchor="ctr">
                    <a:lnL w="38100" cap="flat" cmpd="sng" algn="ctr">
                      <a:solidFill>
                        <a:schemeClr val="bg1"/>
                      </a:solidFill>
                      <a:prstDash val="solid"/>
                      <a:round/>
                      <a:headEnd type="none" w="med" len="med"/>
                      <a:tailEnd type="none" w="med" len="med"/>
                    </a:lnL>
                  </a:tcPr>
                </a:tc>
                <a:tc>
                  <a:txBody>
                    <a:bodyPr/>
                    <a:lstStyle/>
                    <a:p>
                      <a:pPr algn="ctr"/>
                      <a:endParaRPr lang="en-US" sz="1800" noProof="0" dirty="0"/>
                    </a:p>
                  </a:txBody>
                  <a:tcPr anchor="ctr"/>
                </a:tc>
                <a:tc>
                  <a:txBody>
                    <a:bodyPr/>
                    <a:lstStyle/>
                    <a:p>
                      <a:pPr algn="ctr"/>
                      <a:endParaRPr lang="en-US" sz="1800" noProof="0" dirty="0"/>
                    </a:p>
                  </a:txBody>
                  <a:tcPr anchor="ctr"/>
                </a:tc>
                <a:tc>
                  <a:txBody>
                    <a:bodyPr/>
                    <a:lstStyle/>
                    <a:p>
                      <a:pPr algn="ctr"/>
                      <a:endParaRPr lang="en-US" sz="1800" noProof="0" dirty="0"/>
                    </a:p>
                  </a:txBody>
                  <a:tcPr anchor="ctr"/>
                </a:tc>
                <a:extLst>
                  <a:ext uri="{0D108BD9-81ED-4DB2-BD59-A6C34878D82A}">
                    <a16:rowId xmlns:a16="http://schemas.microsoft.com/office/drawing/2014/main" val="2023011514"/>
                  </a:ext>
                </a:extLst>
              </a:tr>
            </a:tbl>
          </a:graphicData>
        </a:graphic>
      </p:graphicFrame>
      <p:pic>
        <p:nvPicPr>
          <p:cNvPr id="6" name="Grafik 5"/>
          <p:cNvPicPr>
            <a:picLocks noChangeAspect="1"/>
          </p:cNvPicPr>
          <p:nvPr/>
        </p:nvPicPr>
        <p:blipFill>
          <a:blip r:embed="rId2"/>
          <a:stretch>
            <a:fillRect/>
          </a:stretch>
        </p:blipFill>
        <p:spPr>
          <a:xfrm>
            <a:off x="3758184" y="3925824"/>
            <a:ext cx="658368" cy="658368"/>
          </a:xfrm>
          <a:prstGeom prst="rect">
            <a:avLst/>
          </a:prstGeom>
        </p:spPr>
      </p:pic>
      <p:pic>
        <p:nvPicPr>
          <p:cNvPr id="11" name="Grafik 10"/>
          <p:cNvPicPr>
            <a:picLocks noChangeAspect="1"/>
          </p:cNvPicPr>
          <p:nvPr/>
        </p:nvPicPr>
        <p:blipFill>
          <a:blip r:embed="rId2"/>
          <a:stretch>
            <a:fillRect/>
          </a:stretch>
        </p:blipFill>
        <p:spPr>
          <a:xfrm>
            <a:off x="5419344" y="3895344"/>
            <a:ext cx="658368" cy="658368"/>
          </a:xfrm>
          <a:prstGeom prst="rect">
            <a:avLst/>
          </a:prstGeom>
        </p:spPr>
      </p:pic>
      <p:pic>
        <p:nvPicPr>
          <p:cNvPr id="12" name="Grafik 11"/>
          <p:cNvPicPr>
            <a:picLocks noChangeAspect="1"/>
          </p:cNvPicPr>
          <p:nvPr/>
        </p:nvPicPr>
        <p:blipFill>
          <a:blip r:embed="rId3"/>
          <a:stretch>
            <a:fillRect/>
          </a:stretch>
        </p:blipFill>
        <p:spPr>
          <a:xfrm>
            <a:off x="7251191" y="3872687"/>
            <a:ext cx="722377" cy="698297"/>
          </a:xfrm>
          <a:prstGeom prst="rect">
            <a:avLst/>
          </a:prstGeom>
        </p:spPr>
      </p:pic>
      <p:pic>
        <p:nvPicPr>
          <p:cNvPr id="13" name="Grafik 12"/>
          <p:cNvPicPr>
            <a:picLocks noChangeAspect="1"/>
          </p:cNvPicPr>
          <p:nvPr/>
        </p:nvPicPr>
        <p:blipFill>
          <a:blip r:embed="rId3"/>
          <a:stretch>
            <a:fillRect/>
          </a:stretch>
        </p:blipFill>
        <p:spPr>
          <a:xfrm>
            <a:off x="9302707" y="3877056"/>
            <a:ext cx="747285" cy="722376"/>
          </a:xfrm>
          <a:prstGeom prst="rect">
            <a:avLst/>
          </a:prstGeom>
        </p:spPr>
      </p:pic>
      <p:pic>
        <p:nvPicPr>
          <p:cNvPr id="14" name="Grafik 13"/>
          <p:cNvPicPr>
            <a:picLocks noChangeAspect="1"/>
          </p:cNvPicPr>
          <p:nvPr/>
        </p:nvPicPr>
        <p:blipFill>
          <a:blip r:embed="rId2"/>
          <a:stretch>
            <a:fillRect/>
          </a:stretch>
        </p:blipFill>
        <p:spPr>
          <a:xfrm>
            <a:off x="9329928" y="4715256"/>
            <a:ext cx="658368" cy="658368"/>
          </a:xfrm>
          <a:prstGeom prst="rect">
            <a:avLst/>
          </a:prstGeom>
        </p:spPr>
      </p:pic>
      <p:pic>
        <p:nvPicPr>
          <p:cNvPr id="15" name="Grafik 14"/>
          <p:cNvPicPr>
            <a:picLocks noChangeAspect="1"/>
          </p:cNvPicPr>
          <p:nvPr/>
        </p:nvPicPr>
        <p:blipFill>
          <a:blip r:embed="rId4"/>
          <a:stretch>
            <a:fillRect/>
          </a:stretch>
        </p:blipFill>
        <p:spPr>
          <a:xfrm>
            <a:off x="3713866" y="2990089"/>
            <a:ext cx="677977" cy="685800"/>
          </a:xfrm>
          <a:prstGeom prst="rect">
            <a:avLst/>
          </a:prstGeom>
        </p:spPr>
      </p:pic>
      <p:pic>
        <p:nvPicPr>
          <p:cNvPr id="16" name="Grafik 15"/>
          <p:cNvPicPr>
            <a:picLocks noChangeAspect="1"/>
          </p:cNvPicPr>
          <p:nvPr/>
        </p:nvPicPr>
        <p:blipFill>
          <a:blip r:embed="rId4"/>
          <a:stretch>
            <a:fillRect/>
          </a:stretch>
        </p:blipFill>
        <p:spPr>
          <a:xfrm>
            <a:off x="5442604" y="2993180"/>
            <a:ext cx="674732" cy="682517"/>
          </a:xfrm>
          <a:prstGeom prst="rect">
            <a:avLst/>
          </a:prstGeom>
        </p:spPr>
      </p:pic>
      <p:pic>
        <p:nvPicPr>
          <p:cNvPr id="17" name="Grafik 16"/>
          <p:cNvPicPr>
            <a:picLocks noChangeAspect="1"/>
          </p:cNvPicPr>
          <p:nvPr/>
        </p:nvPicPr>
        <p:blipFill>
          <a:blip r:embed="rId4"/>
          <a:stretch>
            <a:fillRect/>
          </a:stretch>
        </p:blipFill>
        <p:spPr>
          <a:xfrm>
            <a:off x="7260487" y="3000740"/>
            <a:ext cx="658218" cy="665813"/>
          </a:xfrm>
          <a:prstGeom prst="rect">
            <a:avLst/>
          </a:prstGeom>
        </p:spPr>
      </p:pic>
      <p:pic>
        <p:nvPicPr>
          <p:cNvPr id="18" name="Grafik 17"/>
          <p:cNvPicPr>
            <a:picLocks noChangeAspect="1"/>
          </p:cNvPicPr>
          <p:nvPr/>
        </p:nvPicPr>
        <p:blipFill>
          <a:blip r:embed="rId4"/>
          <a:stretch>
            <a:fillRect/>
          </a:stretch>
        </p:blipFill>
        <p:spPr>
          <a:xfrm>
            <a:off x="9308116" y="3017520"/>
            <a:ext cx="668749" cy="676465"/>
          </a:xfrm>
          <a:prstGeom prst="rect">
            <a:avLst/>
          </a:prstGeom>
        </p:spPr>
      </p:pic>
      <p:pic>
        <p:nvPicPr>
          <p:cNvPr id="19" name="Grafik 18"/>
          <p:cNvPicPr>
            <a:picLocks noChangeAspect="1"/>
          </p:cNvPicPr>
          <p:nvPr/>
        </p:nvPicPr>
        <p:blipFill>
          <a:blip r:embed="rId4"/>
          <a:stretch>
            <a:fillRect/>
          </a:stretch>
        </p:blipFill>
        <p:spPr>
          <a:xfrm>
            <a:off x="7294015" y="4698476"/>
            <a:ext cx="658218" cy="665813"/>
          </a:xfrm>
          <a:prstGeom prst="rect">
            <a:avLst/>
          </a:prstGeom>
        </p:spPr>
      </p:pic>
      <p:pic>
        <p:nvPicPr>
          <p:cNvPr id="20" name="Grafik 19"/>
          <p:cNvPicPr>
            <a:picLocks noChangeAspect="1"/>
          </p:cNvPicPr>
          <p:nvPr/>
        </p:nvPicPr>
        <p:blipFill>
          <a:blip r:embed="rId3"/>
          <a:stretch>
            <a:fillRect/>
          </a:stretch>
        </p:blipFill>
        <p:spPr>
          <a:xfrm>
            <a:off x="5401055" y="4710887"/>
            <a:ext cx="722377" cy="698297"/>
          </a:xfrm>
          <a:prstGeom prst="rect">
            <a:avLst/>
          </a:prstGeom>
        </p:spPr>
      </p:pic>
      <p:pic>
        <p:nvPicPr>
          <p:cNvPr id="21" name="Grafik 20"/>
          <p:cNvPicPr>
            <a:picLocks noChangeAspect="1"/>
          </p:cNvPicPr>
          <p:nvPr/>
        </p:nvPicPr>
        <p:blipFill>
          <a:blip r:embed="rId2"/>
          <a:stretch>
            <a:fillRect/>
          </a:stretch>
        </p:blipFill>
        <p:spPr>
          <a:xfrm>
            <a:off x="3758184" y="4757928"/>
            <a:ext cx="658368" cy="658368"/>
          </a:xfrm>
          <a:prstGeom prst="rect">
            <a:avLst/>
          </a:prstGeom>
        </p:spPr>
      </p:pic>
    </p:spTree>
    <p:extLst>
      <p:ext uri="{BB962C8B-B14F-4D97-AF65-F5344CB8AC3E}">
        <p14:creationId xmlns:p14="http://schemas.microsoft.com/office/powerpoint/2010/main" val="157029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Hardware for beam quality control</a:t>
            </a:r>
            <a:endParaRPr lang="en-US"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612" y="3901858"/>
            <a:ext cx="2466704" cy="2338513"/>
          </a:xfrm>
          <a:prstGeom prst="rect">
            <a:avLst/>
          </a:prstGeom>
        </p:spPr>
      </p:pic>
      <p:sp>
        <p:nvSpPr>
          <p:cNvPr id="5" name="TextBox 4"/>
          <p:cNvSpPr txBox="1"/>
          <p:nvPr/>
        </p:nvSpPr>
        <p:spPr>
          <a:xfrm>
            <a:off x="4505721" y="1060870"/>
            <a:ext cx="2809479" cy="307777"/>
          </a:xfrm>
          <a:prstGeom prst="rect">
            <a:avLst/>
          </a:prstGeom>
        </p:spPr>
        <p:txBody>
          <a:bodyPr vert="horz" wrap="square" lIns="91440" tIns="45720" rIns="91440" bIns="45720" rtlCol="0" anchor="t">
            <a:spAutoFit/>
          </a:bodyPr>
          <a:lstStyle/>
          <a:p>
            <a:pPr algn="l"/>
            <a:r>
              <a:rPr lang="en-US" sz="1400" b="1" dirty="0"/>
              <a:t>deformable </a:t>
            </a:r>
            <a:r>
              <a:rPr lang="en-US" sz="1400" b="1" dirty="0" smtClean="0"/>
              <a:t>mirror (PHELIX)</a:t>
            </a:r>
            <a:endParaRPr lang="en-US" sz="1400" b="1" dirty="0"/>
          </a:p>
        </p:txBody>
      </p:sp>
      <p:sp>
        <p:nvSpPr>
          <p:cNvPr id="6" name="TextBox 8"/>
          <p:cNvSpPr txBox="1"/>
          <p:nvPr/>
        </p:nvSpPr>
        <p:spPr>
          <a:xfrm>
            <a:off x="1215720" y="1079158"/>
            <a:ext cx="2467342" cy="307777"/>
          </a:xfrm>
          <a:prstGeom prst="rect">
            <a:avLst/>
          </a:prstGeom>
        </p:spPr>
        <p:txBody>
          <a:bodyPr vert="horz" wrap="none" lIns="91440" tIns="45720" rIns="91440" bIns="45720" rtlCol="0" anchor="t">
            <a:spAutoFit/>
          </a:bodyPr>
          <a:lstStyle/>
          <a:p>
            <a:pPr algn="l"/>
            <a:r>
              <a:rPr lang="en-US" sz="1400" b="1" dirty="0"/>
              <a:t>astigmatic </a:t>
            </a:r>
            <a:r>
              <a:rPr lang="en-US" sz="1400" b="1" dirty="0" smtClean="0"/>
              <a:t>mirror (PHELIX)</a:t>
            </a:r>
            <a:endParaRPr lang="en-US" sz="1400" b="1" dirty="0"/>
          </a:p>
        </p:txBody>
      </p:sp>
      <p:sp>
        <p:nvSpPr>
          <p:cNvPr id="7" name="TextBox 9"/>
          <p:cNvSpPr txBox="1"/>
          <p:nvPr/>
        </p:nvSpPr>
        <p:spPr>
          <a:xfrm>
            <a:off x="1725659" y="3566326"/>
            <a:ext cx="1457450" cy="307777"/>
          </a:xfrm>
          <a:prstGeom prst="rect">
            <a:avLst/>
          </a:prstGeom>
        </p:spPr>
        <p:txBody>
          <a:bodyPr vert="horz" wrap="none" lIns="91440" tIns="45720" rIns="91440" bIns="45720" rtlCol="0" anchor="t">
            <a:spAutoFit/>
          </a:bodyPr>
          <a:lstStyle/>
          <a:p>
            <a:pPr algn="l"/>
            <a:r>
              <a:rPr lang="en-US" sz="1400" b="1" dirty="0"/>
              <a:t>control system</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45" y="1439027"/>
            <a:ext cx="2892227" cy="193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8"/>
          <p:cNvPicPr>
            <a:picLocks noChangeAspect="1"/>
          </p:cNvPicPr>
          <p:nvPr/>
        </p:nvPicPr>
        <p:blipFill rotWithShape="1">
          <a:blip r:embed="rId4">
            <a:extLst>
              <a:ext uri="{28A0092B-C50C-407E-A947-70E740481C1C}">
                <a14:useLocalDpi xmlns:a14="http://schemas.microsoft.com/office/drawing/2010/main" val="0"/>
              </a:ext>
            </a:extLst>
          </a:blip>
          <a:srcRect t="17454" b="7401"/>
          <a:stretch/>
        </p:blipFill>
        <p:spPr>
          <a:xfrm>
            <a:off x="4445489" y="1425485"/>
            <a:ext cx="2641111" cy="1967321"/>
          </a:xfrm>
          <a:prstGeom prst="rect">
            <a:avLst/>
          </a:prstGeom>
        </p:spPr>
      </p:pic>
      <p:pic>
        <p:nvPicPr>
          <p:cNvPr id="10" name="Grafik 9"/>
          <p:cNvPicPr>
            <a:picLocks noChangeAspect="1"/>
          </p:cNvPicPr>
          <p:nvPr/>
        </p:nvPicPr>
        <p:blipFill rotWithShape="1">
          <a:blip r:embed="rId5" cstate="print">
            <a:extLst>
              <a:ext uri="{28A0092B-C50C-407E-A947-70E740481C1C}">
                <a14:useLocalDpi xmlns:a14="http://schemas.microsoft.com/office/drawing/2010/main" val="0"/>
              </a:ext>
            </a:extLst>
          </a:blip>
          <a:srcRect l="13534" t="8667" r="-434" b="10934"/>
          <a:stretch/>
        </p:blipFill>
        <p:spPr>
          <a:xfrm>
            <a:off x="7535823" y="1435608"/>
            <a:ext cx="2846377" cy="1975104"/>
          </a:xfrm>
          <a:prstGeom prst="rect">
            <a:avLst/>
          </a:prstGeom>
        </p:spPr>
      </p:pic>
      <p:sp>
        <p:nvSpPr>
          <p:cNvPr id="11" name="TextBox 4"/>
          <p:cNvSpPr txBox="1"/>
          <p:nvPr/>
        </p:nvSpPr>
        <p:spPr>
          <a:xfrm>
            <a:off x="7474473" y="1066966"/>
            <a:ext cx="3159999" cy="307777"/>
          </a:xfrm>
          <a:prstGeom prst="rect">
            <a:avLst/>
          </a:prstGeom>
        </p:spPr>
        <p:txBody>
          <a:bodyPr vert="horz" wrap="square" lIns="91440" tIns="45720" rIns="91440" bIns="45720" rtlCol="0" anchor="t">
            <a:spAutoFit/>
          </a:bodyPr>
          <a:lstStyle/>
          <a:p>
            <a:pPr algn="l"/>
            <a:r>
              <a:rPr lang="en-US" sz="1400" b="1" dirty="0" smtClean="0"/>
              <a:t>fast deformable mirror (Apollon)</a:t>
            </a:r>
            <a:endParaRPr lang="en-US" sz="1400" b="1" dirty="0"/>
          </a:p>
        </p:txBody>
      </p:sp>
      <p:pic>
        <p:nvPicPr>
          <p:cNvPr id="12"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3302" r="10874"/>
          <a:stretch/>
        </p:blipFill>
        <p:spPr>
          <a:xfrm>
            <a:off x="4290880" y="4010776"/>
            <a:ext cx="2664296" cy="2119918"/>
          </a:xfrm>
          <a:prstGeom prst="rect">
            <a:avLst/>
          </a:prstGeom>
        </p:spPr>
      </p:pic>
      <p:sp>
        <p:nvSpPr>
          <p:cNvPr id="13" name="Textfeld 12"/>
          <p:cNvSpPr txBox="1"/>
          <p:nvPr/>
        </p:nvSpPr>
        <p:spPr>
          <a:xfrm>
            <a:off x="4398264" y="3621024"/>
            <a:ext cx="1728358" cy="307777"/>
          </a:xfrm>
          <a:prstGeom prst="rect">
            <a:avLst/>
          </a:prstGeom>
          <a:noFill/>
        </p:spPr>
        <p:txBody>
          <a:bodyPr wrap="none" rtlCol="0">
            <a:spAutoFit/>
          </a:bodyPr>
          <a:lstStyle/>
          <a:p>
            <a:r>
              <a:rPr lang="en-US" sz="1400" b="1" dirty="0" smtClean="0"/>
              <a:t>cam box (PHELIX)</a:t>
            </a:r>
            <a:endParaRPr lang="en-US" sz="1400" b="1" dirty="0"/>
          </a:p>
        </p:txBody>
      </p:sp>
      <p:sp>
        <p:nvSpPr>
          <p:cNvPr id="17" name="Textfeld 16"/>
          <p:cNvSpPr txBox="1"/>
          <p:nvPr/>
        </p:nvSpPr>
        <p:spPr>
          <a:xfrm>
            <a:off x="7397496" y="3611880"/>
            <a:ext cx="3116559" cy="307777"/>
          </a:xfrm>
          <a:prstGeom prst="rect">
            <a:avLst/>
          </a:prstGeom>
          <a:noFill/>
        </p:spPr>
        <p:txBody>
          <a:bodyPr wrap="none" rtlCol="0">
            <a:spAutoFit/>
          </a:bodyPr>
          <a:lstStyle/>
          <a:p>
            <a:r>
              <a:rPr lang="en-US" sz="1400" b="1" dirty="0" smtClean="0"/>
              <a:t>wavefront sensor (Imagine Optics)</a:t>
            </a:r>
            <a:endParaRPr lang="en-US" sz="1400" b="1" dirty="0"/>
          </a:p>
        </p:txBody>
      </p:sp>
      <p:pic>
        <p:nvPicPr>
          <p:cNvPr id="18" name="Grafik 17"/>
          <p:cNvPicPr>
            <a:picLocks noChangeAspect="1"/>
          </p:cNvPicPr>
          <p:nvPr/>
        </p:nvPicPr>
        <p:blipFill rotWithShape="1">
          <a:blip r:embed="rId7"/>
          <a:srcRect t="7550"/>
          <a:stretch/>
        </p:blipFill>
        <p:spPr>
          <a:xfrm>
            <a:off x="7498080" y="4032503"/>
            <a:ext cx="2882455" cy="2086993"/>
          </a:xfrm>
          <a:prstGeom prst="rect">
            <a:avLst/>
          </a:prstGeom>
        </p:spPr>
      </p:pic>
    </p:spTree>
    <p:extLst>
      <p:ext uri="{BB962C8B-B14F-4D97-AF65-F5344CB8AC3E}">
        <p14:creationId xmlns:p14="http://schemas.microsoft.com/office/powerpoint/2010/main" val="220693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Strateg</a:t>
            </a:r>
            <a:r>
              <a:rPr lang="en-US" dirty="0" smtClean="0"/>
              <a:t>y for </a:t>
            </a:r>
            <a:r>
              <a:rPr lang="en-US" dirty="0" smtClean="0"/>
              <a:t>Beam </a:t>
            </a:r>
            <a:r>
              <a:rPr lang="en-US" dirty="0" smtClean="0"/>
              <a:t>aberration </a:t>
            </a:r>
            <a:r>
              <a:rPr lang="en-US" dirty="0" smtClean="0"/>
              <a:t>control</a:t>
            </a:r>
            <a:endParaRPr lang="en-US" dirty="0"/>
          </a:p>
        </p:txBody>
      </p:sp>
      <p:sp>
        <p:nvSpPr>
          <p:cNvPr id="3" name="Inhaltsplatzhalter 2"/>
          <p:cNvSpPr>
            <a:spLocks noGrp="1"/>
          </p:cNvSpPr>
          <p:nvPr>
            <p:ph idx="1"/>
          </p:nvPr>
        </p:nvSpPr>
        <p:spPr>
          <a:xfrm>
            <a:off x="194914" y="4901184"/>
            <a:ext cx="11226901" cy="1344168"/>
          </a:xfrm>
        </p:spPr>
        <p:txBody>
          <a:bodyPr>
            <a:normAutofit/>
          </a:bodyPr>
          <a:lstStyle/>
          <a:p>
            <a:pPr>
              <a:spcBef>
                <a:spcPts val="0"/>
              </a:spcBef>
              <a:spcAft>
                <a:spcPts val="600"/>
              </a:spcAft>
            </a:pPr>
            <a:r>
              <a:rPr lang="en-US" sz="2000" dirty="0" smtClean="0"/>
              <a:t>The </a:t>
            </a:r>
            <a:r>
              <a:rPr lang="en-US" sz="2000" dirty="0" smtClean="0"/>
              <a:t>principle of beam wavefront correction is simple but it has some pre-requisite</a:t>
            </a:r>
          </a:p>
          <a:p>
            <a:pPr lvl="1">
              <a:spcBef>
                <a:spcPts val="0"/>
              </a:spcBef>
              <a:spcAft>
                <a:spcPts val="600"/>
              </a:spcAft>
            </a:pPr>
            <a:r>
              <a:rPr lang="en-US" sz="1800" dirty="0"/>
              <a:t>an excellent understanding of the system is necessary</a:t>
            </a:r>
          </a:p>
          <a:p>
            <a:pPr lvl="1">
              <a:spcBef>
                <a:spcPts val="0"/>
              </a:spcBef>
              <a:spcAft>
                <a:spcPts val="600"/>
              </a:spcAft>
            </a:pPr>
            <a:r>
              <a:rPr lang="en-US" sz="1800" dirty="0"/>
              <a:t>enough dynamic range of the active device </a:t>
            </a:r>
          </a:p>
          <a:p>
            <a:pPr lvl="2">
              <a:spcBef>
                <a:spcPts val="0"/>
              </a:spcBef>
              <a:spcAft>
                <a:spcPts val="600"/>
              </a:spcAft>
              <a:buFont typeface="Wingdings" panose="05000000000000000000" pitchFamily="2" charset="2"/>
              <a:buChar char="Ø"/>
            </a:pPr>
            <a:r>
              <a:rPr lang="en-US" dirty="0" smtClean="0"/>
              <a:t>outsource </a:t>
            </a:r>
            <a:r>
              <a:rPr lang="en-US" dirty="0"/>
              <a:t>simple beam distortions (defocus, pointing, astigmatism</a:t>
            </a:r>
            <a:r>
              <a:rPr lang="en-US" dirty="0" smtClean="0"/>
              <a:t>)</a:t>
            </a:r>
            <a:endParaRPr lang="en-US" dirty="0"/>
          </a:p>
        </p:txBody>
      </p:sp>
      <p:sp>
        <p:nvSpPr>
          <p:cNvPr id="44" name="Foliennummernplatzhalter 43"/>
          <p:cNvSpPr>
            <a:spLocks noGrp="1"/>
          </p:cNvSpPr>
          <p:nvPr>
            <p:ph type="sldNum" sz="quarter" idx="12"/>
          </p:nvPr>
        </p:nvSpPr>
        <p:spPr/>
        <p:txBody>
          <a:bodyPr/>
          <a:lstStyle/>
          <a:p>
            <a:fld id="{125CBDDA-5CCF-8748-8988-9DC6C8981774}" type="slidenum">
              <a:rPr lang="de-DE" smtClean="0"/>
              <a:t>7</a:t>
            </a:fld>
            <a:endParaRPr lang="de-DE"/>
          </a:p>
        </p:txBody>
      </p:sp>
      <p:grpSp>
        <p:nvGrpSpPr>
          <p:cNvPr id="81" name="Gruppieren 80"/>
          <p:cNvGrpSpPr/>
          <p:nvPr/>
        </p:nvGrpSpPr>
        <p:grpSpPr>
          <a:xfrm>
            <a:off x="873689" y="1346456"/>
            <a:ext cx="9726331" cy="3390136"/>
            <a:chOff x="306761" y="1675640"/>
            <a:chExt cx="9726331" cy="3390136"/>
          </a:xfrm>
        </p:grpSpPr>
        <p:grpSp>
          <p:nvGrpSpPr>
            <p:cNvPr id="43" name="Gruppieren 42"/>
            <p:cNvGrpSpPr/>
            <p:nvPr/>
          </p:nvGrpSpPr>
          <p:grpSpPr>
            <a:xfrm>
              <a:off x="2832292" y="1722918"/>
              <a:ext cx="7200800" cy="3121074"/>
              <a:chOff x="836712" y="971600"/>
              <a:chExt cx="5400600" cy="2400994"/>
            </a:xfrm>
          </p:grpSpPr>
          <p:sp>
            <p:nvSpPr>
              <p:cNvPr id="46" name="Textfeld 45"/>
              <p:cNvSpPr txBox="1"/>
              <p:nvPr/>
            </p:nvSpPr>
            <p:spPr>
              <a:xfrm>
                <a:off x="1310383" y="1691680"/>
                <a:ext cx="954829" cy="331475"/>
              </a:xfrm>
              <a:prstGeom prst="rect">
                <a:avLst/>
              </a:prstGeom>
              <a:solidFill>
                <a:srgbClr val="92D050"/>
              </a:solidFill>
              <a:ln w="12700">
                <a:solidFill>
                  <a:schemeClr val="tx1">
                    <a:lumMod val="75000"/>
                    <a:lumOff val="25000"/>
                  </a:schemeClr>
                </a:solidFill>
              </a:ln>
            </p:spPr>
            <p:txBody>
              <a:bodyPr wrap="none" rtlCol="0">
                <a:spAutoFit/>
              </a:bodyPr>
              <a:lstStyle/>
              <a:p>
                <a:pPr algn="ctr"/>
                <a:r>
                  <a:rPr lang="en-US" sz="1100" b="1" dirty="0">
                    <a:solidFill>
                      <a:schemeClr val="bg1"/>
                    </a:solidFill>
                  </a:rPr>
                  <a:t>adaptive control</a:t>
                </a:r>
              </a:p>
              <a:p>
                <a:pPr algn="ctr"/>
                <a:r>
                  <a:rPr lang="en-US" sz="1100" b="1" dirty="0">
                    <a:solidFill>
                      <a:schemeClr val="bg1"/>
                    </a:solidFill>
                  </a:rPr>
                  <a:t>system</a:t>
                </a:r>
              </a:p>
            </p:txBody>
          </p:sp>
          <p:sp>
            <p:nvSpPr>
              <p:cNvPr id="47" name="Rechteck 46"/>
              <p:cNvSpPr/>
              <p:nvPr/>
            </p:nvSpPr>
            <p:spPr>
              <a:xfrm>
                <a:off x="2780928" y="1619672"/>
                <a:ext cx="1368152" cy="504056"/>
              </a:xfrm>
              <a:prstGeom prst="rect">
                <a:avLst/>
              </a:prstGeom>
              <a:solidFill>
                <a:srgbClr val="FFC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Textfeld 47"/>
              <p:cNvSpPr txBox="1"/>
              <p:nvPr/>
            </p:nvSpPr>
            <p:spPr>
              <a:xfrm>
                <a:off x="2843159" y="1691680"/>
                <a:ext cx="1287853" cy="331475"/>
              </a:xfrm>
              <a:prstGeom prst="rect">
                <a:avLst/>
              </a:prstGeom>
              <a:solidFill>
                <a:srgbClr val="FFC000"/>
              </a:solidFill>
            </p:spPr>
            <p:txBody>
              <a:bodyPr wrap="none" rtlCol="0">
                <a:spAutoFit/>
              </a:bodyPr>
              <a:lstStyle/>
              <a:p>
                <a:pPr algn="ctr"/>
                <a:r>
                  <a:rPr lang="en-US" sz="1100" b="1" dirty="0">
                    <a:solidFill>
                      <a:schemeClr val="bg1"/>
                    </a:solidFill>
                  </a:rPr>
                  <a:t>amplifier</a:t>
                </a:r>
              </a:p>
              <a:p>
                <a:pPr algn="ctr"/>
                <a:r>
                  <a:rPr lang="en-US" sz="1100" b="1" dirty="0">
                    <a:solidFill>
                      <a:schemeClr val="bg1"/>
                    </a:solidFill>
                  </a:rPr>
                  <a:t>linear transfer function</a:t>
                </a:r>
              </a:p>
            </p:txBody>
          </p:sp>
          <p:sp>
            <p:nvSpPr>
              <p:cNvPr id="49" name="Rechteck 48"/>
              <p:cNvSpPr/>
              <p:nvPr/>
            </p:nvSpPr>
            <p:spPr>
              <a:xfrm>
                <a:off x="5026893" y="1614909"/>
                <a:ext cx="1008112" cy="504056"/>
              </a:xfrm>
              <a:prstGeom prst="rect">
                <a:avLst/>
              </a:prstGeom>
              <a:solidFill>
                <a:srgbClr val="FFC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0" name="Textfeld 49"/>
              <p:cNvSpPr txBox="1"/>
              <p:nvPr/>
            </p:nvSpPr>
            <p:spPr>
              <a:xfrm>
                <a:off x="5159436" y="1763688"/>
                <a:ext cx="744434" cy="201253"/>
              </a:xfrm>
              <a:prstGeom prst="rect">
                <a:avLst/>
              </a:prstGeom>
              <a:solidFill>
                <a:srgbClr val="FFC000"/>
              </a:solidFill>
            </p:spPr>
            <p:txBody>
              <a:bodyPr wrap="none" rtlCol="0">
                <a:spAutoFit/>
              </a:bodyPr>
              <a:lstStyle/>
              <a:p>
                <a:pPr algn="ctr"/>
                <a:r>
                  <a:rPr lang="en-US" sz="1100" b="1" dirty="0">
                    <a:solidFill>
                      <a:schemeClr val="bg1"/>
                    </a:solidFill>
                  </a:rPr>
                  <a:t>compressor</a:t>
                </a:r>
              </a:p>
            </p:txBody>
          </p:sp>
          <p:grpSp>
            <p:nvGrpSpPr>
              <p:cNvPr id="51" name="Gruppieren 50"/>
              <p:cNvGrpSpPr/>
              <p:nvPr/>
            </p:nvGrpSpPr>
            <p:grpSpPr>
              <a:xfrm>
                <a:off x="4869160" y="2555776"/>
                <a:ext cx="1368152" cy="504056"/>
                <a:chOff x="4725144" y="2339752"/>
                <a:chExt cx="1368152" cy="504056"/>
              </a:xfrm>
            </p:grpSpPr>
            <p:sp>
              <p:nvSpPr>
                <p:cNvPr id="74" name="Rechteck 73"/>
                <p:cNvSpPr/>
                <p:nvPr/>
              </p:nvSpPr>
              <p:spPr>
                <a:xfrm>
                  <a:off x="4725144" y="2339752"/>
                  <a:ext cx="1368152" cy="504056"/>
                </a:xfrm>
                <a:prstGeom prst="rect">
                  <a:avLst/>
                </a:prstGeom>
                <a:solidFill>
                  <a:srgbClr val="FFC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75" name="Textfeld 74"/>
                <p:cNvSpPr txBox="1"/>
                <p:nvPr/>
              </p:nvSpPr>
              <p:spPr>
                <a:xfrm>
                  <a:off x="4787374" y="2411760"/>
                  <a:ext cx="1287853" cy="331475"/>
                </a:xfrm>
                <a:prstGeom prst="rect">
                  <a:avLst/>
                </a:prstGeom>
                <a:solidFill>
                  <a:srgbClr val="FFC000"/>
                </a:solidFill>
              </p:spPr>
              <p:txBody>
                <a:bodyPr wrap="none" rtlCol="0">
                  <a:spAutoFit/>
                </a:bodyPr>
                <a:lstStyle/>
                <a:p>
                  <a:pPr algn="ctr"/>
                  <a:r>
                    <a:rPr lang="en-US" sz="1100" b="1" dirty="0">
                      <a:solidFill>
                        <a:schemeClr val="bg1"/>
                      </a:solidFill>
                    </a:rPr>
                    <a:t>beam transport</a:t>
                  </a:r>
                </a:p>
                <a:p>
                  <a:pPr algn="ctr"/>
                  <a:r>
                    <a:rPr lang="en-US" sz="1100" b="1" dirty="0">
                      <a:solidFill>
                        <a:schemeClr val="bg1"/>
                      </a:solidFill>
                    </a:rPr>
                    <a:t>linear transfer function</a:t>
                  </a:r>
                </a:p>
              </p:txBody>
            </p:sp>
          </p:grpSp>
          <p:sp>
            <p:nvSpPr>
              <p:cNvPr id="52" name="Textfeld 51"/>
              <p:cNvSpPr txBox="1"/>
              <p:nvPr/>
            </p:nvSpPr>
            <p:spPr>
              <a:xfrm>
                <a:off x="3542630" y="2627784"/>
                <a:ext cx="954829" cy="331475"/>
              </a:xfrm>
              <a:prstGeom prst="rect">
                <a:avLst/>
              </a:prstGeom>
              <a:solidFill>
                <a:srgbClr val="92D050"/>
              </a:solidFill>
              <a:ln w="12700">
                <a:solidFill>
                  <a:schemeClr val="tx1">
                    <a:lumMod val="75000"/>
                    <a:lumOff val="25000"/>
                  </a:schemeClr>
                </a:solidFill>
              </a:ln>
            </p:spPr>
            <p:txBody>
              <a:bodyPr wrap="none" rtlCol="0">
                <a:spAutoFit/>
              </a:bodyPr>
              <a:lstStyle/>
              <a:p>
                <a:pPr algn="ctr"/>
                <a:r>
                  <a:rPr lang="en-US" sz="1100" b="1" dirty="0">
                    <a:solidFill>
                      <a:schemeClr val="bg1"/>
                    </a:solidFill>
                  </a:rPr>
                  <a:t>adaptive control</a:t>
                </a:r>
              </a:p>
              <a:p>
                <a:pPr algn="ctr"/>
                <a:r>
                  <a:rPr lang="en-US" sz="1100" b="1" dirty="0">
                    <a:solidFill>
                      <a:schemeClr val="bg1"/>
                    </a:solidFill>
                  </a:rPr>
                  <a:t>system</a:t>
                </a:r>
              </a:p>
            </p:txBody>
          </p:sp>
          <p:sp>
            <p:nvSpPr>
              <p:cNvPr id="53" name="Textfeld 52"/>
              <p:cNvSpPr txBox="1"/>
              <p:nvPr/>
            </p:nvSpPr>
            <p:spPr>
              <a:xfrm>
                <a:off x="2385492" y="2627784"/>
                <a:ext cx="790121" cy="331475"/>
              </a:xfrm>
              <a:prstGeom prst="rect">
                <a:avLst/>
              </a:prstGeom>
              <a:solidFill>
                <a:srgbClr val="92D050"/>
              </a:solidFill>
              <a:ln w="12700">
                <a:solidFill>
                  <a:schemeClr val="tx1">
                    <a:lumMod val="75000"/>
                    <a:lumOff val="25000"/>
                  </a:schemeClr>
                </a:solidFill>
              </a:ln>
            </p:spPr>
            <p:txBody>
              <a:bodyPr wrap="none" rtlCol="0">
                <a:spAutoFit/>
              </a:bodyPr>
              <a:lstStyle/>
              <a:p>
                <a:pPr algn="ctr"/>
                <a:r>
                  <a:rPr lang="en-US" sz="1100" b="1" dirty="0">
                    <a:solidFill>
                      <a:schemeClr val="bg1"/>
                    </a:solidFill>
                  </a:rPr>
                  <a:t>end of chain </a:t>
                </a:r>
              </a:p>
              <a:p>
                <a:pPr algn="ctr"/>
                <a:r>
                  <a:rPr lang="en-US" sz="1100" b="1" dirty="0">
                    <a:solidFill>
                      <a:schemeClr val="bg1"/>
                    </a:solidFill>
                  </a:rPr>
                  <a:t>sensor</a:t>
                </a:r>
              </a:p>
            </p:txBody>
          </p:sp>
          <p:sp>
            <p:nvSpPr>
              <p:cNvPr id="54" name="Rechteck 53"/>
              <p:cNvSpPr/>
              <p:nvPr/>
            </p:nvSpPr>
            <p:spPr>
              <a:xfrm>
                <a:off x="4238625" y="971600"/>
                <a:ext cx="719137" cy="504056"/>
              </a:xfrm>
              <a:prstGeom prst="rect">
                <a:avLst/>
              </a:prstGeom>
              <a:solidFill>
                <a:srgbClr val="92D05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5" name="Textfeld 54"/>
              <p:cNvSpPr txBox="1"/>
              <p:nvPr/>
            </p:nvSpPr>
            <p:spPr>
              <a:xfrm>
                <a:off x="4315577" y="1053133"/>
                <a:ext cx="577322" cy="331475"/>
              </a:xfrm>
              <a:prstGeom prst="rect">
                <a:avLst/>
              </a:prstGeom>
              <a:solidFill>
                <a:srgbClr val="92D050"/>
              </a:solidFill>
            </p:spPr>
            <p:txBody>
              <a:bodyPr wrap="none" rtlCol="0">
                <a:spAutoFit/>
              </a:bodyPr>
              <a:lstStyle/>
              <a:p>
                <a:pPr algn="ctr"/>
                <a:r>
                  <a:rPr lang="en-US" sz="1100" b="1" dirty="0">
                    <a:solidFill>
                      <a:schemeClr val="bg1"/>
                    </a:solidFill>
                  </a:rPr>
                  <a:t>amplifier</a:t>
                </a:r>
              </a:p>
              <a:p>
                <a:pPr algn="ctr"/>
                <a:r>
                  <a:rPr lang="en-US" sz="1100" b="1" dirty="0">
                    <a:solidFill>
                      <a:schemeClr val="bg1"/>
                    </a:solidFill>
                  </a:rPr>
                  <a:t>sensor</a:t>
                </a:r>
              </a:p>
            </p:txBody>
          </p:sp>
          <p:sp>
            <p:nvSpPr>
              <p:cNvPr id="56" name="Pfeil nach rechts 55"/>
              <p:cNvSpPr/>
              <p:nvPr/>
            </p:nvSpPr>
            <p:spPr>
              <a:xfrm>
                <a:off x="836712" y="1835696"/>
                <a:ext cx="432048" cy="7200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7" name="Pfeil nach rechts 56"/>
              <p:cNvSpPr/>
              <p:nvPr/>
            </p:nvSpPr>
            <p:spPr>
              <a:xfrm>
                <a:off x="2348880" y="1835696"/>
                <a:ext cx="360040" cy="7200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58" name="Pfeil nach rechts 57"/>
              <p:cNvSpPr/>
              <p:nvPr/>
            </p:nvSpPr>
            <p:spPr>
              <a:xfrm>
                <a:off x="4221088" y="1852612"/>
                <a:ext cx="731912" cy="55091"/>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cxnSp>
            <p:nvCxnSpPr>
              <p:cNvPr id="59" name="Gerade Verbindung mit Pfeil 58"/>
              <p:cNvCxnSpPr/>
              <p:nvPr/>
            </p:nvCxnSpPr>
            <p:spPr>
              <a:xfrm flipV="1">
                <a:off x="4581128" y="1547664"/>
                <a:ext cx="0" cy="216024"/>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0" name="Gruppieren 59"/>
              <p:cNvGrpSpPr/>
              <p:nvPr/>
            </p:nvGrpSpPr>
            <p:grpSpPr>
              <a:xfrm>
                <a:off x="4437112" y="1729784"/>
                <a:ext cx="288032" cy="288032"/>
                <a:chOff x="3068960" y="899592"/>
                <a:chExt cx="288032" cy="288032"/>
              </a:xfrm>
            </p:grpSpPr>
            <p:sp>
              <p:nvSpPr>
                <p:cNvPr id="71" name="Ellipse 70"/>
                <p:cNvSpPr/>
                <p:nvPr/>
              </p:nvSpPr>
              <p:spPr>
                <a:xfrm>
                  <a:off x="3068960" y="89959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cxnSp>
              <p:nvCxnSpPr>
                <p:cNvPr id="72" name="Gerade Verbindung 31"/>
                <p:cNvCxnSpPr>
                  <a:stCxn id="71" idx="1"/>
                  <a:endCxn id="71" idx="5"/>
                </p:cNvCxnSpPr>
                <p:nvPr/>
              </p:nvCxnSpPr>
              <p:spPr>
                <a:xfrm>
                  <a:off x="3111141" y="941773"/>
                  <a:ext cx="203670" cy="20367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Gerade Verbindung 32"/>
                <p:cNvCxnSpPr>
                  <a:stCxn id="71" idx="3"/>
                  <a:endCxn id="71" idx="7"/>
                </p:cNvCxnSpPr>
                <p:nvPr/>
              </p:nvCxnSpPr>
              <p:spPr>
                <a:xfrm flipV="1">
                  <a:off x="3111141" y="941773"/>
                  <a:ext cx="203670" cy="20367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1" name="Gerade Verbindung mit Pfeil 60"/>
              <p:cNvCxnSpPr/>
              <p:nvPr/>
            </p:nvCxnSpPr>
            <p:spPr>
              <a:xfrm>
                <a:off x="1772816" y="1259632"/>
                <a:ext cx="0" cy="36004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Gerade Verbindung 21"/>
              <p:cNvCxnSpPr/>
              <p:nvPr/>
            </p:nvCxnSpPr>
            <p:spPr>
              <a:xfrm flipH="1">
                <a:off x="1772816" y="1259632"/>
                <a:ext cx="237626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Gerade Verbindung 22"/>
              <p:cNvCxnSpPr/>
              <p:nvPr/>
            </p:nvCxnSpPr>
            <p:spPr>
              <a:xfrm>
                <a:off x="4869160" y="1547664"/>
                <a:ext cx="0" cy="64807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4" name="Pfeil nach rechts 63"/>
              <p:cNvSpPr/>
              <p:nvPr/>
            </p:nvSpPr>
            <p:spPr>
              <a:xfrm rot="5400000">
                <a:off x="5409220" y="2303748"/>
                <a:ext cx="288032" cy="7200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cxnSp>
            <p:nvCxnSpPr>
              <p:cNvPr id="65" name="Gerade Verbindung mit Pfeil 64"/>
              <p:cNvCxnSpPr/>
              <p:nvPr/>
            </p:nvCxnSpPr>
            <p:spPr>
              <a:xfrm flipV="1">
                <a:off x="3963015" y="3059832"/>
                <a:ext cx="0" cy="288032"/>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Gerade Verbindung 25"/>
              <p:cNvCxnSpPr/>
              <p:nvPr/>
            </p:nvCxnSpPr>
            <p:spPr>
              <a:xfrm flipH="1">
                <a:off x="2882895" y="3347864"/>
                <a:ext cx="108012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Gerade Verbindung 26"/>
              <p:cNvCxnSpPr/>
              <p:nvPr/>
            </p:nvCxnSpPr>
            <p:spPr>
              <a:xfrm flipV="1">
                <a:off x="2882895" y="3059832"/>
                <a:ext cx="0" cy="28803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Pfeil nach rechts 67"/>
              <p:cNvSpPr/>
              <p:nvPr/>
            </p:nvSpPr>
            <p:spPr>
              <a:xfrm rot="10800000">
                <a:off x="3242935" y="2771800"/>
                <a:ext cx="216024" cy="7200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69" name="Pfeil nach rechts 68"/>
              <p:cNvSpPr/>
              <p:nvPr/>
            </p:nvSpPr>
            <p:spPr>
              <a:xfrm rot="10800000">
                <a:off x="4581128" y="2771800"/>
                <a:ext cx="216024" cy="7200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70" name="Bogen 69"/>
              <p:cNvSpPr/>
              <p:nvPr/>
            </p:nvSpPr>
            <p:spPr>
              <a:xfrm rot="2648444">
                <a:off x="2272915" y="2270087"/>
                <a:ext cx="1095499" cy="1102507"/>
              </a:xfrm>
              <a:prstGeom prst="arc">
                <a:avLst>
                  <a:gd name="adj1" fmla="val 17148525"/>
                  <a:gd name="adj2" fmla="val 20729722"/>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dirty="0"/>
              </a:p>
            </p:txBody>
          </p:sp>
        </p:grpSp>
        <p:sp>
          <p:nvSpPr>
            <p:cNvPr id="76" name="Textfeld 75"/>
            <p:cNvSpPr txBox="1"/>
            <p:nvPr/>
          </p:nvSpPr>
          <p:spPr>
            <a:xfrm>
              <a:off x="306761" y="3457545"/>
              <a:ext cx="2509020" cy="738664"/>
            </a:xfrm>
            <a:prstGeom prst="rect">
              <a:avLst/>
            </a:prstGeom>
          </p:spPr>
          <p:txBody>
            <a:bodyPr vert="horz" wrap="none" lIns="91440" tIns="45720" rIns="91440" bIns="45720" rtlCol="0" anchor="t">
              <a:spAutoFit/>
            </a:bodyPr>
            <a:lstStyle/>
            <a:p>
              <a:pPr algn="l"/>
              <a:r>
                <a:rPr lang="en-US" sz="1400" b="1" dirty="0"/>
                <a:t>typical beam control </a:t>
              </a:r>
              <a:r>
                <a:rPr lang="en-US" sz="1400" b="1" dirty="0" smtClean="0"/>
                <a:t>loops:</a:t>
              </a:r>
            </a:p>
            <a:p>
              <a:pPr algn="l"/>
              <a:r>
                <a:rPr lang="en-US" sz="1400" b="1" dirty="0" smtClean="0"/>
                <a:t>1. Amplifier loop</a:t>
              </a:r>
            </a:p>
            <a:p>
              <a:pPr algn="l"/>
              <a:r>
                <a:rPr lang="en-US" sz="1400" b="1" dirty="0" smtClean="0"/>
                <a:t>2. Experiment loop</a:t>
              </a:r>
              <a:endParaRPr lang="en-US" sz="1400" b="1" dirty="0"/>
            </a:p>
          </p:txBody>
        </p:sp>
        <p:sp>
          <p:nvSpPr>
            <p:cNvPr id="77" name="Rechteck 76"/>
            <p:cNvSpPr/>
            <p:nvPr/>
          </p:nvSpPr>
          <p:spPr>
            <a:xfrm>
              <a:off x="3363120" y="1675640"/>
              <a:ext cx="5040560" cy="1728192"/>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hteck 77"/>
            <p:cNvSpPr/>
            <p:nvPr/>
          </p:nvSpPr>
          <p:spPr>
            <a:xfrm>
              <a:off x="886108" y="2580593"/>
              <a:ext cx="1824203" cy="655227"/>
            </a:xfrm>
            <a:prstGeom prst="rect">
              <a:avLst/>
            </a:prstGeom>
            <a:solidFill>
              <a:srgbClr val="FFC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front end + stretcher + pre-amplifier</a:t>
              </a:r>
            </a:p>
          </p:txBody>
        </p:sp>
        <p:sp>
          <p:nvSpPr>
            <p:cNvPr id="42" name="Textfeld 41"/>
            <p:cNvSpPr txBox="1"/>
            <p:nvPr/>
          </p:nvSpPr>
          <p:spPr>
            <a:xfrm>
              <a:off x="3520440" y="1865376"/>
              <a:ext cx="402336" cy="369332"/>
            </a:xfrm>
            <a:prstGeom prst="rect">
              <a:avLst/>
            </a:prstGeom>
            <a:noFill/>
          </p:spPr>
          <p:txBody>
            <a:bodyPr wrap="square" rtlCol="0">
              <a:spAutoFit/>
            </a:bodyPr>
            <a:lstStyle/>
            <a:p>
              <a:r>
                <a:rPr lang="en-US" dirty="0" smtClean="0"/>
                <a:t>1</a:t>
              </a:r>
              <a:endParaRPr lang="en-US" dirty="0"/>
            </a:p>
          </p:txBody>
        </p:sp>
        <p:sp>
          <p:nvSpPr>
            <p:cNvPr id="79" name="Rechteck 78"/>
            <p:cNvSpPr/>
            <p:nvPr/>
          </p:nvSpPr>
          <p:spPr>
            <a:xfrm>
              <a:off x="4370832" y="3455672"/>
              <a:ext cx="3581744" cy="16101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Textfeld 79"/>
            <p:cNvSpPr txBox="1"/>
            <p:nvPr/>
          </p:nvSpPr>
          <p:spPr>
            <a:xfrm>
              <a:off x="4443984" y="3538728"/>
              <a:ext cx="312906" cy="369332"/>
            </a:xfrm>
            <a:prstGeom prst="rect">
              <a:avLst/>
            </a:prstGeom>
            <a:noFill/>
          </p:spPr>
          <p:txBody>
            <a:bodyPr wrap="none" rtlCol="0">
              <a:spAutoFit/>
            </a:bodyPr>
            <a:lstStyle/>
            <a:p>
              <a:r>
                <a:rPr lang="en-US" dirty="0" smtClean="0"/>
                <a:t>2</a:t>
              </a:r>
              <a:endParaRPr lang="en-US" dirty="0"/>
            </a:p>
          </p:txBody>
        </p:sp>
      </p:grpSp>
    </p:spTree>
    <p:extLst>
      <p:ext uri="{BB962C8B-B14F-4D97-AF65-F5344CB8AC3E}">
        <p14:creationId xmlns:p14="http://schemas.microsoft.com/office/powerpoint/2010/main" val="850653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Human-performed tasks in wavefront control</a:t>
            </a:r>
            <a:endParaRPr lang="en-US" dirty="0"/>
          </a:p>
        </p:txBody>
      </p:sp>
      <p:sp>
        <p:nvSpPr>
          <p:cNvPr id="3" name="Inhaltsplatzhalter 2"/>
          <p:cNvSpPr>
            <a:spLocks noGrp="1"/>
          </p:cNvSpPr>
          <p:nvPr>
            <p:ph idx="1"/>
          </p:nvPr>
        </p:nvSpPr>
        <p:spPr/>
        <p:txBody>
          <a:bodyPr>
            <a:normAutofit lnSpcReduction="10000"/>
          </a:bodyPr>
          <a:lstStyle/>
          <a:p>
            <a:r>
              <a:rPr lang="en-US" dirty="0" smtClean="0"/>
              <a:t>Apply basic principles</a:t>
            </a:r>
          </a:p>
          <a:p>
            <a:pPr lvl="1"/>
            <a:r>
              <a:rPr lang="en-US" dirty="0" smtClean="0"/>
              <a:t>apply WF correction as close as possible to distortion source</a:t>
            </a:r>
          </a:p>
          <a:p>
            <a:pPr lvl="2"/>
            <a:r>
              <a:rPr lang="en-US" dirty="0" smtClean="0"/>
              <a:t>minimizes secondary effects like spatio-temporal coupling and phase-to-amplitude modulations</a:t>
            </a:r>
          </a:p>
          <a:p>
            <a:pPr lvl="1"/>
            <a:r>
              <a:rPr lang="en-US" dirty="0" smtClean="0"/>
              <a:t>handle a wavefront budget by:</a:t>
            </a:r>
          </a:p>
          <a:p>
            <a:pPr lvl="2"/>
            <a:r>
              <a:rPr lang="en-US" dirty="0" smtClean="0"/>
              <a:t>clever correction distribution</a:t>
            </a:r>
          </a:p>
          <a:p>
            <a:pPr lvl="3"/>
            <a:r>
              <a:rPr lang="en-US" dirty="0" smtClean="0"/>
              <a:t>keeping dynamic range of each device in check</a:t>
            </a:r>
          </a:p>
          <a:p>
            <a:pPr lvl="3"/>
            <a:r>
              <a:rPr lang="en-US" dirty="0" smtClean="0"/>
              <a:t>fair </a:t>
            </a:r>
            <a:r>
              <a:rPr lang="en-US" dirty="0"/>
              <a:t>load </a:t>
            </a:r>
            <a:r>
              <a:rPr lang="en-US" dirty="0" smtClean="0"/>
              <a:t>distribution of the wavefront correction</a:t>
            </a:r>
          </a:p>
          <a:p>
            <a:pPr lvl="1"/>
            <a:r>
              <a:rPr lang="en-US" dirty="0" smtClean="0"/>
              <a:t>Apply correction in loop</a:t>
            </a:r>
          </a:p>
          <a:p>
            <a:pPr lvl="2"/>
            <a:r>
              <a:rPr lang="en-US" dirty="0" smtClean="0"/>
              <a:t>understand what the goal is and when to stop</a:t>
            </a:r>
          </a:p>
          <a:p>
            <a:pPr lvl="2"/>
            <a:r>
              <a:rPr lang="en-US" dirty="0" smtClean="0"/>
              <a:t>system quasi linear but limited by</a:t>
            </a:r>
          </a:p>
          <a:p>
            <a:pPr lvl="3"/>
            <a:r>
              <a:rPr lang="en-US" dirty="0" smtClean="0"/>
              <a:t>measurement hardware precision</a:t>
            </a:r>
          </a:p>
          <a:p>
            <a:pPr lvl="3"/>
            <a:r>
              <a:rPr lang="en-US" dirty="0" smtClean="0"/>
              <a:t>control hardware hysteresis</a:t>
            </a:r>
          </a:p>
          <a:p>
            <a:r>
              <a:rPr lang="en-US" dirty="0" smtClean="0"/>
              <a:t>System prediction</a:t>
            </a:r>
          </a:p>
          <a:p>
            <a:pPr lvl="1"/>
            <a:r>
              <a:rPr lang="en-US" dirty="0" smtClean="0"/>
              <a:t>wavefront control is deterministic: same causes produce same effects + temporal correlations exist</a:t>
            </a:r>
          </a:p>
        </p:txBody>
      </p:sp>
    </p:spTree>
    <p:extLst>
      <p:ext uri="{BB962C8B-B14F-4D97-AF65-F5344CB8AC3E}">
        <p14:creationId xmlns:p14="http://schemas.microsoft.com/office/powerpoint/2010/main" val="1123283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Task 5.4: from the proposal…</a:t>
            </a:r>
            <a:endParaRPr lang="en-US" dirty="0"/>
          </a:p>
        </p:txBody>
      </p:sp>
      <p:sp>
        <p:nvSpPr>
          <p:cNvPr id="3" name="Inhaltsplatzhalter 2"/>
          <p:cNvSpPr>
            <a:spLocks noGrp="1"/>
          </p:cNvSpPr>
          <p:nvPr>
            <p:ph idx="1"/>
          </p:nvPr>
        </p:nvSpPr>
        <p:spPr>
          <a:xfrm>
            <a:off x="582168" y="1161288"/>
            <a:ext cx="10515600" cy="4805363"/>
          </a:xfrm>
        </p:spPr>
        <p:txBody>
          <a:bodyPr>
            <a:normAutofit/>
          </a:bodyPr>
          <a:lstStyle/>
          <a:p>
            <a:r>
              <a:rPr lang="en-US" sz="2000" dirty="0"/>
              <a:t>This task is intended to build up a foundation; therefore, the following steps will be done: </a:t>
            </a:r>
          </a:p>
          <a:p>
            <a:pPr lvl="1"/>
            <a:r>
              <a:rPr lang="en-US" sz="1600" dirty="0" smtClean="0"/>
              <a:t>we  </a:t>
            </a:r>
            <a:r>
              <a:rPr lang="en-US" sz="1600" dirty="0"/>
              <a:t>will  define  an  </a:t>
            </a:r>
            <a:r>
              <a:rPr lang="en-US" sz="1600" b="1" dirty="0"/>
              <a:t>open  data-format  standard  </a:t>
            </a:r>
            <a:r>
              <a:rPr lang="en-US" sz="1600" dirty="0"/>
              <a:t>and  corresponding  acquisition  workflow  in  </a:t>
            </a:r>
            <a:r>
              <a:rPr lang="en-US" sz="1600" b="1" dirty="0"/>
              <a:t>collaboration </a:t>
            </a:r>
            <a:r>
              <a:rPr lang="en-US" sz="1600" b="1" dirty="0" smtClean="0"/>
              <a:t>with </a:t>
            </a:r>
            <a:r>
              <a:rPr lang="en-US" sz="1600" b="1" dirty="0"/>
              <a:t>Amplitude</a:t>
            </a:r>
            <a:r>
              <a:rPr lang="en-US" sz="1600" dirty="0"/>
              <a:t>; </a:t>
            </a:r>
            <a:r>
              <a:rPr lang="en-US" sz="1600" dirty="0" smtClean="0"/>
              <a:t>this </a:t>
            </a:r>
            <a:r>
              <a:rPr lang="en-US" sz="1600" dirty="0"/>
              <a:t>standard shall ensure that any laser system can adapt their data logging system such </a:t>
            </a:r>
            <a:r>
              <a:rPr lang="en-US" sz="1600" dirty="0" smtClean="0"/>
              <a:t>that </a:t>
            </a:r>
            <a:r>
              <a:rPr lang="en-US" sz="1600" dirty="0"/>
              <a:t>the data can be fed directly to a corresponding </a:t>
            </a:r>
            <a:r>
              <a:rPr lang="en-US" sz="1600" b="1" dirty="0"/>
              <a:t>ML model</a:t>
            </a:r>
            <a:r>
              <a:rPr lang="en-US" sz="1600" dirty="0"/>
              <a:t>; </a:t>
            </a:r>
          </a:p>
          <a:p>
            <a:pPr lvl="1"/>
            <a:r>
              <a:rPr lang="en-US" sz="1600" dirty="0" smtClean="0"/>
              <a:t>the </a:t>
            </a:r>
            <a:r>
              <a:rPr lang="en-US" sz="1600" dirty="0"/>
              <a:t>ML algorithm will be implemented as an </a:t>
            </a:r>
            <a:r>
              <a:rPr lang="en-US" sz="1600" b="1" dirty="0"/>
              <a:t>invertible surrogate model</a:t>
            </a:r>
            <a:r>
              <a:rPr lang="en-US" sz="1600" dirty="0"/>
              <a:t>, including outlier detection; it </a:t>
            </a:r>
            <a:r>
              <a:rPr lang="en-US" sz="1600" dirty="0" smtClean="0"/>
              <a:t>allows </a:t>
            </a:r>
            <a:r>
              <a:rPr lang="en-US" sz="1600" dirty="0"/>
              <a:t>not only to train the model to detect correlations in a robust manner but also to provide quantified </a:t>
            </a:r>
            <a:r>
              <a:rPr lang="en-US" sz="1600" dirty="0" smtClean="0"/>
              <a:t>knowledge </a:t>
            </a:r>
            <a:r>
              <a:rPr lang="en-US" sz="1600" dirty="0"/>
              <a:t>on the uncertainty associated with it; this software will be released as open source code. </a:t>
            </a:r>
          </a:p>
          <a:p>
            <a:r>
              <a:rPr lang="en-US" sz="2000" dirty="0"/>
              <a:t>We will test the model using beam data at HZDR and </a:t>
            </a:r>
            <a:r>
              <a:rPr lang="en-US" sz="2000" b="1" dirty="0"/>
              <a:t>apply this approach to tasks 5.1-5.3 </a:t>
            </a:r>
            <a:r>
              <a:rPr lang="en-US" sz="2000" dirty="0"/>
              <a:t>of this WP</a:t>
            </a:r>
            <a:r>
              <a:rPr lang="en-US" sz="2000" dirty="0" smtClean="0"/>
              <a:t>.</a:t>
            </a:r>
          </a:p>
          <a:p>
            <a:r>
              <a:rPr lang="en-US" sz="2000" b="1" u="sng" dirty="0" smtClean="0"/>
              <a:t>Deliverable </a:t>
            </a:r>
            <a:r>
              <a:rPr lang="en-US" sz="2000" b="1" u="sng" dirty="0"/>
              <a:t>5.5: </a:t>
            </a:r>
            <a:r>
              <a:rPr lang="en-US" sz="2000" dirty="0"/>
              <a:t>release of an open source machine learning code for beam stability investigation (HZDR, M46) </a:t>
            </a:r>
            <a:r>
              <a:rPr lang="en-US" sz="2000" dirty="0" smtClean="0"/>
              <a:t>The </a:t>
            </a:r>
            <a:r>
              <a:rPr lang="en-US" sz="2000" dirty="0"/>
              <a:t>code will be released under an open source license on a suitable platform, e.g. </a:t>
            </a:r>
            <a:r>
              <a:rPr lang="en-US" sz="2000" dirty="0" err="1"/>
              <a:t>GitLab</a:t>
            </a:r>
            <a:endParaRPr lang="en-US" sz="2000" dirty="0"/>
          </a:p>
        </p:txBody>
      </p:sp>
    </p:spTree>
    <p:extLst>
      <p:ext uri="{BB962C8B-B14F-4D97-AF65-F5344CB8AC3E}">
        <p14:creationId xmlns:p14="http://schemas.microsoft.com/office/powerpoint/2010/main" val="1234282632"/>
      </p:ext>
    </p:extLst>
  </p:cSld>
  <p:clrMapOvr>
    <a:masterClrMapping/>
  </p:clrMapOvr>
</p:sld>
</file>

<file path=ppt/theme/theme1.xml><?xml version="1.0" encoding="utf-8"?>
<a:theme xmlns:a="http://schemas.openxmlformats.org/drawingml/2006/main" name="THRILL presentation template">
  <a:themeElements>
    <a:clrScheme name="THRILL">
      <a:dk1>
        <a:srgbClr val="373737"/>
      </a:dk1>
      <a:lt1>
        <a:sysClr val="window" lastClr="FFFFFF"/>
      </a:lt1>
      <a:dk2>
        <a:srgbClr val="005597"/>
      </a:dk2>
      <a:lt2>
        <a:srgbClr val="E7E6E6"/>
      </a:lt2>
      <a:accent1>
        <a:srgbClr val="22B3C9"/>
      </a:accent1>
      <a:accent2>
        <a:srgbClr val="167180"/>
      </a:accent2>
      <a:accent3>
        <a:srgbClr val="A5A5A5"/>
      </a:accent3>
      <a:accent4>
        <a:srgbClr val="D4E3E1"/>
      </a:accent4>
      <a:accent5>
        <a:srgbClr val="86B0AA"/>
      </a:accent5>
      <a:accent6>
        <a:srgbClr val="003E6C"/>
      </a:accent6>
      <a:hlink>
        <a:srgbClr val="22B3C9"/>
      </a:hlink>
      <a:folHlink>
        <a:srgbClr val="22B3C9"/>
      </a:folHlink>
    </a:clrScheme>
    <a:fontScheme name="THRILL">
      <a:majorFont>
        <a:latin typeface="Arial Narrow"/>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THRILL presentation template</Template>
  <TotalTime>0</TotalTime>
  <Words>624</Words>
  <Application>Microsoft Office PowerPoint</Application>
  <PresentationFormat>Breitbild</PresentationFormat>
  <Paragraphs>121</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Arial Narrow</vt:lpstr>
      <vt:lpstr>Wingdings</vt:lpstr>
      <vt:lpstr>THRILL presentation template</vt:lpstr>
      <vt:lpstr>WP5: Keynote</vt:lpstr>
      <vt:lpstr>Outlook</vt:lpstr>
      <vt:lpstr>WP5 at a Glance</vt:lpstr>
      <vt:lpstr>Understanding wavefront distortion origin and management</vt:lpstr>
      <vt:lpstr>The relative magnitude of the different aberrations  is variable</vt:lpstr>
      <vt:lpstr>Hardware for beam quality control</vt:lpstr>
      <vt:lpstr>Strategy for Beam aberration control</vt:lpstr>
      <vt:lpstr>Human-performed tasks in wavefront control</vt:lpstr>
      <vt:lpstr>Task 5.4: from the proposal…</vt:lpstr>
      <vt:lpstr>THANK You!</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WP5:</dc:title>
  <dc:creator>Bagnoud, Vincent Dr.</dc:creator>
  <cp:lastModifiedBy>Bagnoud, Vincent Dr.</cp:lastModifiedBy>
  <cp:revision>19</cp:revision>
  <dcterms:created xsi:type="dcterms:W3CDTF">2024-02-27T06:33:35Z</dcterms:created>
  <dcterms:modified xsi:type="dcterms:W3CDTF">2024-02-27T09:07:25Z</dcterms:modified>
</cp:coreProperties>
</file>