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6"/>
  </p:notesMasterIdLst>
  <p:handoutMasterIdLst>
    <p:handoutMasterId r:id="rId17"/>
  </p:handoutMasterIdLst>
  <p:sldIdLst>
    <p:sldId id="256" r:id="rId2"/>
    <p:sldId id="259" r:id="rId3"/>
    <p:sldId id="260" r:id="rId4"/>
    <p:sldId id="261" r:id="rId5"/>
    <p:sldId id="262" r:id="rId6"/>
    <p:sldId id="263" r:id="rId7"/>
    <p:sldId id="264" r:id="rId8"/>
    <p:sldId id="265" r:id="rId9"/>
    <p:sldId id="266" r:id="rId10"/>
    <p:sldId id="267" r:id="rId11"/>
    <p:sldId id="269" r:id="rId12"/>
    <p:sldId id="268" r:id="rId13"/>
    <p:sldId id="270" r:id="rId14"/>
    <p:sldId id="258"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5FF8"/>
    <a:srgbClr val="787878"/>
    <a:srgbClr val="FF33CC"/>
    <a:srgbClr val="FF8601"/>
    <a:srgbClr val="005597"/>
    <a:srgbClr val="A5A5A5"/>
    <a:srgbClr val="252525"/>
    <a:srgbClr val="37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90549" autoAdjust="0"/>
  </p:normalViewPr>
  <p:slideViewPr>
    <p:cSldViewPr snapToGrid="0">
      <p:cViewPr varScale="1">
        <p:scale>
          <a:sx n="104" d="100"/>
          <a:sy n="104" d="100"/>
        </p:scale>
        <p:origin x="756" y="402"/>
      </p:cViewPr>
      <p:guideLst/>
    </p:cSldViewPr>
  </p:slideViewPr>
  <p:notesTextViewPr>
    <p:cViewPr>
      <p:scale>
        <a:sx n="3" d="2"/>
        <a:sy n="3" d="2"/>
      </p:scale>
      <p:origin x="0" y="0"/>
    </p:cViewPr>
  </p:notesTextViewPr>
  <p:notesViewPr>
    <p:cSldViewPr snapToGrid="0">
      <p:cViewPr varScale="1">
        <p:scale>
          <a:sx n="121" d="100"/>
          <a:sy n="121" d="100"/>
        </p:scale>
        <p:origin x="50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C86463-8E31-481F-B621-2A31CFB0E0C8}" type="datetimeFigureOut">
              <a:rPr lang="de-DE" smtClean="0"/>
              <a:t>27.02.2024</a:t>
            </a:fld>
            <a:endParaRPr lang="de-D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AFE192-0DE5-42F6-A4DE-4AF0780728EE}" type="slidenum">
              <a:rPr lang="de-DE" smtClean="0"/>
              <a:t>‹N°›</a:t>
            </a:fld>
            <a:endParaRPr lang="de-DE"/>
          </a:p>
        </p:txBody>
      </p:sp>
    </p:spTree>
    <p:extLst>
      <p:ext uri="{BB962C8B-B14F-4D97-AF65-F5344CB8AC3E}">
        <p14:creationId xmlns:p14="http://schemas.microsoft.com/office/powerpoint/2010/main" val="2766457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B859A-A014-4C8D-BDA1-7B690D8459F6}" type="datetimeFigureOut">
              <a:rPr lang="de-DE" smtClean="0"/>
              <a:t>27.02.2024</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9A9CB-7EAA-4AEB-930C-33BDE432CDED}" type="slidenum">
              <a:rPr lang="de-DE" smtClean="0"/>
              <a:t>‹N°›</a:t>
            </a:fld>
            <a:endParaRPr lang="de-DE"/>
          </a:p>
        </p:txBody>
      </p:sp>
    </p:spTree>
    <p:extLst>
      <p:ext uri="{BB962C8B-B14F-4D97-AF65-F5344CB8AC3E}">
        <p14:creationId xmlns:p14="http://schemas.microsoft.com/office/powerpoint/2010/main" val="244740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F979A9CB-7EAA-4AEB-930C-33BDE432CDED}" type="slidenum">
              <a:rPr lang="de-DE" smtClean="0"/>
              <a:t>3</a:t>
            </a:fld>
            <a:endParaRPr lang="de-DE"/>
          </a:p>
        </p:txBody>
      </p:sp>
    </p:spTree>
    <p:extLst>
      <p:ext uri="{BB962C8B-B14F-4D97-AF65-F5344CB8AC3E}">
        <p14:creationId xmlns:p14="http://schemas.microsoft.com/office/powerpoint/2010/main" val="42338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F979A9CB-7EAA-4AEB-930C-33BDE432CDED}" type="slidenum">
              <a:rPr lang="de-DE" smtClean="0"/>
              <a:t>12</a:t>
            </a:fld>
            <a:endParaRPr lang="de-DE"/>
          </a:p>
        </p:txBody>
      </p:sp>
    </p:spTree>
    <p:extLst>
      <p:ext uri="{BB962C8B-B14F-4D97-AF65-F5344CB8AC3E}">
        <p14:creationId xmlns:p14="http://schemas.microsoft.com/office/powerpoint/2010/main" val="333778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6000"/>
            </a:lvl1pPr>
          </a:lstStyle>
          <a:p>
            <a:r>
              <a:rPr lang="en-US" dirty="0"/>
              <a:t>Click to edit Master title style</a:t>
            </a:r>
            <a:endParaRPr lang="de-DE"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p:cNvSpPr>
            <a:spLocks noGrp="1"/>
          </p:cNvSpPr>
          <p:nvPr>
            <p:ph type="dt" sz="half" idx="10"/>
          </p:nvPr>
        </p:nvSpPr>
        <p:spPr/>
        <p:txBody>
          <a:bodyPr/>
          <a:lstStyle/>
          <a:p>
            <a:r>
              <a:rPr lang="en-US" dirty="0"/>
              <a:t>27 February, 2024</a:t>
            </a:r>
            <a:endParaRPr lang="de-DE" dirty="0"/>
          </a:p>
        </p:txBody>
      </p:sp>
      <p:sp>
        <p:nvSpPr>
          <p:cNvPr id="6" name="Slide Number Placeholder 5"/>
          <p:cNvSpPr>
            <a:spLocks noGrp="1"/>
          </p:cNvSpPr>
          <p:nvPr>
            <p:ph type="sldNum" sz="quarter" idx="12"/>
          </p:nvPr>
        </p:nvSpPr>
        <p:spPr/>
        <p:txBody>
          <a:bodyPr/>
          <a:lstStyle>
            <a:lvl1pPr>
              <a:defRPr/>
            </a:lvl1pPr>
          </a:lstStyle>
          <a:p>
            <a:fld id="{9ADA9C95-772A-47A9-AD15-555E5871AF08}" type="slidenum">
              <a:rPr lang="de-DE" smtClean="0"/>
              <a:pPr/>
              <a:t>‹N°›</a:t>
            </a:fld>
            <a:endParaRPr lang="de-DE" dirty="0"/>
          </a:p>
        </p:txBody>
      </p:sp>
    </p:spTree>
    <p:extLst>
      <p:ext uri="{BB962C8B-B14F-4D97-AF65-F5344CB8AC3E}">
        <p14:creationId xmlns:p14="http://schemas.microsoft.com/office/powerpoint/2010/main" val="245651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26 October, 2023</a:t>
            </a:r>
            <a:endParaRPr lang="de-DE" dirty="0"/>
          </a:p>
        </p:txBody>
      </p:sp>
      <p:sp>
        <p:nvSpPr>
          <p:cNvPr id="4" name="Slide Number Placeholder 3"/>
          <p:cNvSpPr>
            <a:spLocks noGrp="1"/>
          </p:cNvSpPr>
          <p:nvPr>
            <p:ph type="sldNum" sz="quarter" idx="12"/>
          </p:nvPr>
        </p:nvSpPr>
        <p:spPr/>
        <p:txBody>
          <a:bodyPr/>
          <a:lstStyle>
            <a:lvl1pPr>
              <a:defRPr/>
            </a:lvl1pPr>
          </a:lstStyle>
          <a:p>
            <a:fld id="{12F79BF1-A2CE-427C-87BA-8B0D038BBC0D}" type="slidenum">
              <a:rPr lang="de-DE" smtClean="0"/>
              <a:pPr/>
              <a:t>‹N°›</a:t>
            </a:fld>
            <a:endParaRPr lang="de-DE" dirty="0"/>
          </a:p>
        </p:txBody>
      </p:sp>
    </p:spTree>
    <p:extLst>
      <p:ext uri="{BB962C8B-B14F-4D97-AF65-F5344CB8AC3E}">
        <p14:creationId xmlns:p14="http://schemas.microsoft.com/office/powerpoint/2010/main" val="51455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Contact + Fund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26 October, 2023</a:t>
            </a:r>
            <a:endParaRPr lang="de-DE" dirty="0"/>
          </a:p>
        </p:txBody>
      </p:sp>
      <p:sp>
        <p:nvSpPr>
          <p:cNvPr id="4" name="Slide Number Placeholder 3"/>
          <p:cNvSpPr>
            <a:spLocks noGrp="1"/>
          </p:cNvSpPr>
          <p:nvPr>
            <p:ph type="sldNum" sz="quarter" idx="11"/>
          </p:nvPr>
        </p:nvSpPr>
        <p:spPr/>
        <p:txBody>
          <a:bodyPr/>
          <a:lstStyle>
            <a:lvl1pPr>
              <a:defRPr/>
            </a:lvl1pPr>
          </a:lstStyle>
          <a:p>
            <a:fld id="{4A0D76FC-2569-42A8-BD24-0C9D41943EA1}" type="slidenum">
              <a:rPr lang="de-DE" smtClean="0"/>
              <a:pPr/>
              <a:t>‹N°›</a:t>
            </a:fld>
            <a:endParaRPr lang="de-D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3540250"/>
            <a:ext cx="3752850" cy="787330"/>
          </a:xfrm>
          <a:prstGeom prst="rect">
            <a:avLst/>
          </a:prstGeom>
        </p:spPr>
      </p:pic>
      <p:sp>
        <p:nvSpPr>
          <p:cNvPr id="9" name="TextBox 8"/>
          <p:cNvSpPr txBox="1"/>
          <p:nvPr userDrawn="1"/>
        </p:nvSpPr>
        <p:spPr>
          <a:xfrm>
            <a:off x="6096000" y="4683201"/>
            <a:ext cx="5257798" cy="1384995"/>
          </a:xfrm>
          <a:prstGeom prst="rect">
            <a:avLst/>
          </a:prstGeom>
          <a:noFill/>
        </p:spPr>
        <p:txBody>
          <a:bodyPr wrap="square" lIns="54000" rtlCol="0">
            <a:spAutoFit/>
          </a:bodyPr>
          <a:lstStyle/>
          <a:p>
            <a:pPr lvl="0"/>
            <a:r>
              <a:rPr lang="en-US" sz="1200" dirty="0">
                <a:solidFill>
                  <a:srgbClr val="005597"/>
                </a:solidFill>
              </a:rPr>
              <a:t>This project has received funding by the European Union’s HORIZON-INFRA-2022-TECH-01 call under grant agreement number 101095207.</a:t>
            </a:r>
          </a:p>
          <a:p>
            <a:pPr lvl="0"/>
            <a:endParaRPr lang="en-US" sz="1200" dirty="0">
              <a:solidFill>
                <a:srgbClr val="005597"/>
              </a:solidFill>
            </a:endParaRPr>
          </a:p>
          <a:p>
            <a:pPr lvl="0"/>
            <a:r>
              <a:rPr lang="en-US" sz="1200" dirty="0">
                <a:solidFill>
                  <a:srgbClr val="005597"/>
                </a:solidFill>
              </a:rPr>
              <a:t>Views and opinions expressed are however those of the author(s) only and do not necessarily reflect those of the European Union or the European Commission. Neither the European Union nor the granting authority can be held responsible for them.</a:t>
            </a:r>
          </a:p>
        </p:txBody>
      </p:sp>
      <p:sp>
        <p:nvSpPr>
          <p:cNvPr id="2" name="TextBox 1"/>
          <p:cNvSpPr txBox="1"/>
          <p:nvPr userDrawn="1"/>
        </p:nvSpPr>
        <p:spPr>
          <a:xfrm>
            <a:off x="838800" y="363600"/>
            <a:ext cx="10515600" cy="813600"/>
          </a:xfrm>
          <a:prstGeom prst="rect">
            <a:avLst/>
          </a:prstGeom>
          <a:noFill/>
        </p:spPr>
        <p:txBody>
          <a:bodyPr wrap="none" rtlCol="0">
            <a:spAutoFit/>
          </a:bodyPr>
          <a:lstStyle/>
          <a:p>
            <a:r>
              <a:rPr lang="de-DE" sz="4000" b="1" kern="1200" cap="all" baseline="0" dirty="0">
                <a:solidFill>
                  <a:schemeClr val="accent1"/>
                </a:solidFill>
                <a:latin typeface="+mj-lt"/>
                <a:ea typeface="+mj-ea"/>
                <a:cs typeface="+mj-cs"/>
              </a:rPr>
              <a:t>Thank yOU!</a:t>
            </a:r>
            <a:endParaRPr lang="de-DE" dirty="0"/>
          </a:p>
        </p:txBody>
      </p:sp>
      <p:sp>
        <p:nvSpPr>
          <p:cNvPr id="5" name="TextBox 4"/>
          <p:cNvSpPr txBox="1"/>
          <p:nvPr userDrawn="1"/>
        </p:nvSpPr>
        <p:spPr>
          <a:xfrm>
            <a:off x="838800" y="1371600"/>
            <a:ext cx="1938351" cy="1015663"/>
          </a:xfrm>
          <a:prstGeom prst="rect">
            <a:avLst/>
          </a:prstGeom>
          <a:noFill/>
        </p:spPr>
        <p:txBody>
          <a:bodyPr wrap="none" rtlCol="0">
            <a:spAutoFit/>
          </a:bodyPr>
          <a:lstStyle/>
          <a:p>
            <a:r>
              <a:rPr lang="de-DE" sz="2000" dirty="0">
                <a:solidFill>
                  <a:srgbClr val="005597"/>
                </a:solidFill>
              </a:rPr>
              <a:t>Any questions?</a:t>
            </a:r>
          </a:p>
          <a:p>
            <a:endParaRPr lang="de-DE" sz="2000" dirty="0">
              <a:solidFill>
                <a:srgbClr val="005597"/>
              </a:solidFill>
            </a:endParaRPr>
          </a:p>
          <a:p>
            <a:r>
              <a:rPr lang="de-DE" sz="2000" baseline="0" dirty="0" err="1">
                <a:solidFill>
                  <a:srgbClr val="005597"/>
                </a:solidFill>
              </a:rPr>
              <a:t>Contact</a:t>
            </a:r>
            <a:r>
              <a:rPr lang="de-DE" sz="2000" baseline="0" dirty="0">
                <a:solidFill>
                  <a:srgbClr val="005597"/>
                </a:solidFill>
              </a:rPr>
              <a:t> </a:t>
            </a:r>
            <a:r>
              <a:rPr lang="de-DE" sz="2000" baseline="0" dirty="0" err="1">
                <a:solidFill>
                  <a:srgbClr val="005597"/>
                </a:solidFill>
              </a:rPr>
              <a:t>us</a:t>
            </a:r>
            <a:r>
              <a:rPr lang="de-DE" sz="2000" baseline="0" dirty="0">
                <a:solidFill>
                  <a:srgbClr val="005597"/>
                </a:solidFill>
              </a:rPr>
              <a:t>:</a:t>
            </a:r>
          </a:p>
        </p:txBody>
      </p:sp>
      <p:sp>
        <p:nvSpPr>
          <p:cNvPr id="10" name="Text Placeholder 9"/>
          <p:cNvSpPr>
            <a:spLocks noGrp="1"/>
          </p:cNvSpPr>
          <p:nvPr>
            <p:ph type="body" sz="quarter" idx="12" hasCustomPrompt="1"/>
          </p:nvPr>
        </p:nvSpPr>
        <p:spPr>
          <a:xfrm>
            <a:off x="838799" y="2667472"/>
            <a:ext cx="4470179" cy="3400723"/>
          </a:xfrm>
        </p:spPr>
        <p:txBody>
          <a:bodyPr>
            <a:normAutofit/>
          </a:bodyPr>
          <a:lstStyle>
            <a:lvl1pPr marL="0" indent="0">
              <a:buFont typeface="Arial" panose="020B0604020202020204" pitchFamily="34" charset="0"/>
              <a:buNone/>
              <a:defRPr sz="2000" baseline="0"/>
            </a:lvl1pPr>
          </a:lstStyle>
          <a:p>
            <a:pPr lvl="0"/>
            <a:r>
              <a:rPr lang="de-DE" dirty="0"/>
              <a:t>Insert contact details</a:t>
            </a:r>
          </a:p>
        </p:txBody>
      </p:sp>
    </p:spTree>
    <p:extLst>
      <p:ext uri="{BB962C8B-B14F-4D97-AF65-F5344CB8AC3E}">
        <p14:creationId xmlns:p14="http://schemas.microsoft.com/office/powerpoint/2010/main" val="161293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53198" y="1560911"/>
            <a:ext cx="2371727" cy="813593"/>
          </a:xfrm>
        </p:spPr>
        <p:txBody>
          <a:bodyPr/>
          <a:lstStyle>
            <a:lvl1pPr>
              <a:defRPr/>
            </a:lvl1pPr>
          </a:lstStyle>
          <a:p>
            <a:r>
              <a:rPr lang="en-US" dirty="0"/>
              <a:t>Agenda</a:t>
            </a:r>
            <a:endParaRPr lang="de-DE" dirty="0"/>
          </a:p>
        </p:txBody>
      </p:sp>
      <p:sp>
        <p:nvSpPr>
          <p:cNvPr id="3" name="Date Placeholder 2"/>
          <p:cNvSpPr>
            <a:spLocks noGrp="1"/>
          </p:cNvSpPr>
          <p:nvPr>
            <p:ph type="dt" sz="half" idx="10"/>
          </p:nvPr>
        </p:nvSpPr>
        <p:spPr/>
        <p:txBody>
          <a:bodyPr/>
          <a:lstStyle/>
          <a:p>
            <a:r>
              <a:rPr lang="en-US" dirty="0"/>
              <a:t>27 February, 2024</a:t>
            </a:r>
            <a:endParaRPr lang="de-DE" dirty="0"/>
          </a:p>
        </p:txBody>
      </p:sp>
      <p:sp>
        <p:nvSpPr>
          <p:cNvPr id="4" name="Slide Number Placeholder 3"/>
          <p:cNvSpPr>
            <a:spLocks noGrp="1"/>
          </p:cNvSpPr>
          <p:nvPr>
            <p:ph type="sldNum" sz="quarter" idx="11"/>
          </p:nvPr>
        </p:nvSpPr>
        <p:spPr/>
        <p:txBody>
          <a:bodyPr/>
          <a:lstStyle>
            <a:lvl1pPr>
              <a:defRPr/>
            </a:lvl1pPr>
          </a:lstStyle>
          <a:p>
            <a:fld id="{570F6720-1405-4D16-AD99-17E6C8C7F65C}" type="slidenum">
              <a:rPr lang="de-DE" smtClean="0"/>
              <a:pPr/>
              <a:t>‹N°›</a:t>
            </a:fld>
            <a:endParaRPr lang="de-DE" dirty="0"/>
          </a:p>
        </p:txBody>
      </p:sp>
      <p:sp>
        <p:nvSpPr>
          <p:cNvPr id="6" name="Picture Placeholder 5"/>
          <p:cNvSpPr>
            <a:spLocks noGrp="1"/>
          </p:cNvSpPr>
          <p:nvPr>
            <p:ph type="pic" sz="quarter" idx="12" hasCustomPrompt="1"/>
          </p:nvPr>
        </p:nvSpPr>
        <p:spPr>
          <a:xfrm>
            <a:off x="0" y="0"/>
            <a:ext cx="6105526" cy="6343649"/>
          </a:xfrm>
          <a:solidFill>
            <a:schemeClr val="bg1">
              <a:lumMod val="95000"/>
            </a:schemeClr>
          </a:solidFill>
        </p:spPr>
        <p:txBody>
          <a:bodyPr/>
          <a:lstStyle>
            <a:lvl1pPr>
              <a:defRPr/>
            </a:lvl1pPr>
          </a:lstStyle>
          <a:p>
            <a:r>
              <a:rPr lang="de-DE" dirty="0"/>
              <a:t>Insert picture</a:t>
            </a:r>
          </a:p>
        </p:txBody>
      </p:sp>
      <p:sp>
        <p:nvSpPr>
          <p:cNvPr id="8" name="Text Placeholder 7"/>
          <p:cNvSpPr>
            <a:spLocks noGrp="1"/>
          </p:cNvSpPr>
          <p:nvPr>
            <p:ph type="body" sz="quarter" idx="13" hasCustomPrompt="1"/>
          </p:nvPr>
        </p:nvSpPr>
        <p:spPr>
          <a:xfrm>
            <a:off x="6553198" y="2667001"/>
            <a:ext cx="4857750" cy="2609850"/>
          </a:xfrm>
        </p:spPr>
        <p:txBody>
          <a:bodyPr/>
          <a:lstStyle>
            <a:lvl1pPr>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endParaRPr lang="de-DE" dirty="0"/>
          </a:p>
        </p:txBody>
      </p:sp>
    </p:spTree>
    <p:extLst>
      <p:ext uri="{BB962C8B-B14F-4D97-AF65-F5344CB8AC3E}">
        <p14:creationId xmlns:p14="http://schemas.microsoft.com/office/powerpoint/2010/main" val="90757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dirty="0"/>
              <a:t>27 February, 2024</a:t>
            </a:r>
            <a:endParaRPr lang="de-DE" dirty="0"/>
          </a:p>
        </p:txBody>
      </p:sp>
      <p:sp>
        <p:nvSpPr>
          <p:cNvPr id="6" name="Slide Number Placeholder 5"/>
          <p:cNvSpPr>
            <a:spLocks noGrp="1"/>
          </p:cNvSpPr>
          <p:nvPr>
            <p:ph type="sldNum" sz="quarter" idx="12"/>
          </p:nvPr>
        </p:nvSpPr>
        <p:spPr/>
        <p:txBody>
          <a:bodyPr/>
          <a:lstStyle>
            <a:lvl1pPr>
              <a:defRPr/>
            </a:lvl1pPr>
          </a:lstStyle>
          <a:p>
            <a:fld id="{EC5B15BB-6B6E-4ECE-9DE6-799FAF01EBD9}" type="slidenum">
              <a:rPr lang="de-DE" smtClean="0"/>
              <a:pPr/>
              <a:t>‹N°›</a:t>
            </a:fld>
            <a:endParaRPr lang="de-DE" dirty="0"/>
          </a:p>
        </p:txBody>
      </p:sp>
    </p:spTree>
    <p:extLst>
      <p:ext uri="{BB962C8B-B14F-4D97-AF65-F5344CB8AC3E}">
        <p14:creationId xmlns:p14="http://schemas.microsoft.com/office/powerpoint/2010/main" val="58477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endParaRPr lang="de-DE"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rgbClr val="00559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r>
              <a:rPr lang="en-US" dirty="0"/>
              <a:t>27 February, 2024</a:t>
            </a:r>
            <a:endParaRPr lang="de-DE" dirty="0"/>
          </a:p>
        </p:txBody>
      </p:sp>
      <p:sp>
        <p:nvSpPr>
          <p:cNvPr id="6" name="Slide Number Placeholder 5"/>
          <p:cNvSpPr>
            <a:spLocks noGrp="1"/>
          </p:cNvSpPr>
          <p:nvPr>
            <p:ph type="sldNum" sz="quarter" idx="12"/>
          </p:nvPr>
        </p:nvSpPr>
        <p:spPr/>
        <p:txBody>
          <a:bodyPr/>
          <a:lstStyle>
            <a:lvl1pPr>
              <a:defRPr/>
            </a:lvl1pPr>
          </a:lstStyle>
          <a:p>
            <a:fld id="{0E1A82E5-E37E-48D0-BAA1-152CADA91FDC}" type="slidenum">
              <a:rPr lang="de-DE" smtClean="0"/>
              <a:pPr/>
              <a:t>‹N°›</a:t>
            </a:fld>
            <a:endParaRPr lang="de-DE" dirty="0"/>
          </a:p>
        </p:txBody>
      </p:sp>
    </p:spTree>
    <p:extLst>
      <p:ext uri="{BB962C8B-B14F-4D97-AF65-F5344CB8AC3E}">
        <p14:creationId xmlns:p14="http://schemas.microsoft.com/office/powerpoint/2010/main" val="245111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r>
              <a:rPr lang="en-US"/>
              <a:t>26 October, 2023</a:t>
            </a:r>
            <a:endParaRPr lang="de-DE" dirty="0"/>
          </a:p>
        </p:txBody>
      </p:sp>
      <p:sp>
        <p:nvSpPr>
          <p:cNvPr id="4" name="Slide Number Placeholder 3"/>
          <p:cNvSpPr>
            <a:spLocks noGrp="1"/>
          </p:cNvSpPr>
          <p:nvPr>
            <p:ph type="sldNum" sz="quarter" idx="11"/>
          </p:nvPr>
        </p:nvSpPr>
        <p:spPr/>
        <p:txBody>
          <a:bodyPr/>
          <a:lstStyle>
            <a:lvl1pPr>
              <a:defRPr/>
            </a:lvl1pPr>
          </a:lstStyle>
          <a:p>
            <a:fld id="{B7B9D68D-A9E2-4D20-A28B-EE5DB10D54AA}" type="slidenum">
              <a:rPr lang="de-DE" smtClean="0"/>
              <a:pPr/>
              <a:t>‹N°›</a:t>
            </a:fld>
            <a:endParaRPr lang="de-DE" dirty="0"/>
          </a:p>
        </p:txBody>
      </p:sp>
      <p:sp>
        <p:nvSpPr>
          <p:cNvPr id="6" name="Picture Placeholder 5"/>
          <p:cNvSpPr>
            <a:spLocks noGrp="1"/>
          </p:cNvSpPr>
          <p:nvPr>
            <p:ph type="pic" sz="quarter" idx="12" hasCustomPrompt="1"/>
          </p:nvPr>
        </p:nvSpPr>
        <p:spPr>
          <a:xfrm>
            <a:off x="838200" y="1485105"/>
            <a:ext cx="3933825" cy="4629150"/>
          </a:xfrm>
          <a:solidFill>
            <a:schemeClr val="bg1">
              <a:lumMod val="95000"/>
            </a:schemeClr>
          </a:solidFill>
        </p:spPr>
        <p:txBody>
          <a:bodyPr/>
          <a:lstStyle>
            <a:lvl1pPr>
              <a:defRPr/>
            </a:lvl1pPr>
          </a:lstStyle>
          <a:p>
            <a:r>
              <a:rPr lang="de-DE" dirty="0"/>
              <a:t>Insert picture</a:t>
            </a:r>
          </a:p>
        </p:txBody>
      </p:sp>
      <p:sp>
        <p:nvSpPr>
          <p:cNvPr id="8" name="Text Placeholder 7"/>
          <p:cNvSpPr>
            <a:spLocks noGrp="1"/>
          </p:cNvSpPr>
          <p:nvPr>
            <p:ph type="body" sz="quarter" idx="13"/>
          </p:nvPr>
        </p:nvSpPr>
        <p:spPr>
          <a:xfrm>
            <a:off x="5010148" y="1485105"/>
            <a:ext cx="6343650" cy="46291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1980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26 October, 2023</a:t>
            </a:r>
            <a:endParaRPr lang="de-DE" dirty="0"/>
          </a:p>
        </p:txBody>
      </p:sp>
      <p:sp>
        <p:nvSpPr>
          <p:cNvPr id="4" name="Slide Number Placeholder 3"/>
          <p:cNvSpPr>
            <a:spLocks noGrp="1"/>
          </p:cNvSpPr>
          <p:nvPr>
            <p:ph type="sldNum" sz="quarter" idx="11"/>
          </p:nvPr>
        </p:nvSpPr>
        <p:spPr/>
        <p:txBody>
          <a:bodyPr/>
          <a:lstStyle>
            <a:lvl1pPr>
              <a:defRPr/>
            </a:lvl1pPr>
          </a:lstStyle>
          <a:p>
            <a:fld id="{0CFC6FB3-9999-49A7-A73E-2B93016B0323}" type="slidenum">
              <a:rPr lang="de-DE" smtClean="0"/>
              <a:pPr/>
              <a:t>‹N°›</a:t>
            </a:fld>
            <a:endParaRPr lang="de-DE" dirty="0"/>
          </a:p>
        </p:txBody>
      </p:sp>
      <p:sp>
        <p:nvSpPr>
          <p:cNvPr id="6" name="Picture Placeholder 5"/>
          <p:cNvSpPr>
            <a:spLocks noGrp="1"/>
          </p:cNvSpPr>
          <p:nvPr>
            <p:ph type="pic" sz="quarter" idx="12" hasCustomPrompt="1"/>
          </p:nvPr>
        </p:nvSpPr>
        <p:spPr>
          <a:xfrm>
            <a:off x="0" y="0"/>
            <a:ext cx="12192000" cy="6353175"/>
          </a:xfrm>
          <a:solidFill>
            <a:schemeClr val="bg1">
              <a:lumMod val="95000"/>
            </a:schemeClr>
          </a:solidFill>
        </p:spPr>
        <p:txBody>
          <a:bodyPr anchor="ctr"/>
          <a:lstStyle>
            <a:lvl1pPr algn="ctr">
              <a:defRPr/>
            </a:lvl1pPr>
          </a:lstStyle>
          <a:p>
            <a:r>
              <a:rPr lang="de-DE" dirty="0"/>
              <a:t>Insert picture</a:t>
            </a:r>
          </a:p>
        </p:txBody>
      </p:sp>
    </p:spTree>
    <p:extLst>
      <p:ext uri="{BB962C8B-B14F-4D97-AF65-F5344CB8AC3E}">
        <p14:creationId xmlns:p14="http://schemas.microsoft.com/office/powerpoint/2010/main" val="257120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Date Placeholder 4"/>
          <p:cNvSpPr>
            <a:spLocks noGrp="1"/>
          </p:cNvSpPr>
          <p:nvPr>
            <p:ph type="dt" sz="half" idx="10"/>
          </p:nvPr>
        </p:nvSpPr>
        <p:spPr/>
        <p:txBody>
          <a:bodyPr/>
          <a:lstStyle/>
          <a:p>
            <a:r>
              <a:rPr lang="en-US"/>
              <a:t>26 October, 2023</a:t>
            </a:r>
            <a:endParaRPr lang="de-DE" dirty="0"/>
          </a:p>
        </p:txBody>
      </p:sp>
      <p:sp>
        <p:nvSpPr>
          <p:cNvPr id="7" name="Slide Number Placeholder 6"/>
          <p:cNvSpPr>
            <a:spLocks noGrp="1"/>
          </p:cNvSpPr>
          <p:nvPr>
            <p:ph type="sldNum" sz="quarter" idx="12"/>
          </p:nvPr>
        </p:nvSpPr>
        <p:spPr/>
        <p:txBody>
          <a:bodyPr/>
          <a:lstStyle>
            <a:lvl1pPr>
              <a:defRPr/>
            </a:lvl1pPr>
          </a:lstStyle>
          <a:p>
            <a:fld id="{F243238E-2D45-437B-B899-6BA22959758D}" type="slidenum">
              <a:rPr lang="de-DE" smtClean="0"/>
              <a:pPr/>
              <a:t>‹N°›</a:t>
            </a:fld>
            <a:endParaRPr lang="de-DE" dirty="0"/>
          </a:p>
        </p:txBody>
      </p:sp>
    </p:spTree>
    <p:extLst>
      <p:ext uri="{BB962C8B-B14F-4D97-AF65-F5344CB8AC3E}">
        <p14:creationId xmlns:p14="http://schemas.microsoft.com/office/powerpoint/2010/main" val="323836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e-DE" dirty="0"/>
          </a:p>
        </p:txBody>
      </p:sp>
      <p:sp>
        <p:nvSpPr>
          <p:cNvPr id="3" name="Date Placeholder 2"/>
          <p:cNvSpPr>
            <a:spLocks noGrp="1"/>
          </p:cNvSpPr>
          <p:nvPr>
            <p:ph type="dt" sz="half" idx="10"/>
          </p:nvPr>
        </p:nvSpPr>
        <p:spPr/>
        <p:txBody>
          <a:bodyPr/>
          <a:lstStyle/>
          <a:p>
            <a:r>
              <a:rPr lang="en-US"/>
              <a:t>26 October, 2023</a:t>
            </a:r>
            <a:endParaRPr lang="de-DE" dirty="0"/>
          </a:p>
        </p:txBody>
      </p:sp>
      <p:sp>
        <p:nvSpPr>
          <p:cNvPr id="5" name="Slide Number Placeholder 4"/>
          <p:cNvSpPr>
            <a:spLocks noGrp="1"/>
          </p:cNvSpPr>
          <p:nvPr>
            <p:ph type="sldNum" sz="quarter" idx="12"/>
          </p:nvPr>
        </p:nvSpPr>
        <p:spPr/>
        <p:txBody>
          <a:bodyPr/>
          <a:lstStyle>
            <a:lvl1pPr>
              <a:defRPr/>
            </a:lvl1pPr>
          </a:lstStyle>
          <a:p>
            <a:fld id="{4E7890BF-F280-4011-953D-1CEA2C09C70B}" type="slidenum">
              <a:rPr lang="de-DE" smtClean="0"/>
              <a:pPr/>
              <a:t>‹N°›</a:t>
            </a:fld>
            <a:endParaRPr lang="de-DE" dirty="0"/>
          </a:p>
        </p:txBody>
      </p:sp>
    </p:spTree>
    <p:extLst>
      <p:ext uri="{BB962C8B-B14F-4D97-AF65-F5344CB8AC3E}">
        <p14:creationId xmlns:p14="http://schemas.microsoft.com/office/powerpoint/2010/main" val="3084169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endParaRPr lang="de-DE" dirty="0"/>
          </a:p>
        </p:txBody>
      </p:sp>
      <p:sp>
        <p:nvSpPr>
          <p:cNvPr id="3" name="Picture Placeholder 2"/>
          <p:cNvSpPr>
            <a:spLocks noGrp="1"/>
          </p:cNvSpPr>
          <p:nvPr>
            <p:ph type="pic" idx="1" hasCustomPrompt="1"/>
          </p:nvPr>
        </p:nvSpPr>
        <p:spPr>
          <a:xfrm>
            <a:off x="5183188" y="987425"/>
            <a:ext cx="6172200" cy="4873625"/>
          </a:xfrm>
          <a:solidFill>
            <a:schemeClr val="bg1">
              <a:lumMod val="95000"/>
            </a:schemeClr>
          </a:solid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r>
              <a:rPr lang="en-US"/>
              <a:t>26 October, 2023</a:t>
            </a:r>
            <a:endParaRPr lang="de-DE" dirty="0"/>
          </a:p>
        </p:txBody>
      </p:sp>
      <p:sp>
        <p:nvSpPr>
          <p:cNvPr id="7" name="Slide Number Placeholder 6"/>
          <p:cNvSpPr>
            <a:spLocks noGrp="1"/>
          </p:cNvSpPr>
          <p:nvPr>
            <p:ph type="sldNum" sz="quarter" idx="12"/>
          </p:nvPr>
        </p:nvSpPr>
        <p:spPr/>
        <p:txBody>
          <a:bodyPr/>
          <a:lstStyle>
            <a:lvl1pPr>
              <a:defRPr/>
            </a:lvl1pPr>
          </a:lstStyle>
          <a:p>
            <a:fld id="{1345116D-6FF5-4B6F-A5E3-E28E5007D906}" type="slidenum">
              <a:rPr lang="de-DE" smtClean="0"/>
              <a:pPr/>
              <a:t>‹N°›</a:t>
            </a:fld>
            <a:endParaRPr lang="de-DE" dirty="0"/>
          </a:p>
        </p:txBody>
      </p:sp>
    </p:spTree>
    <p:extLst>
      <p:ext uri="{BB962C8B-B14F-4D97-AF65-F5344CB8AC3E}">
        <p14:creationId xmlns:p14="http://schemas.microsoft.com/office/powerpoint/2010/main" val="306731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6350"/>
            <a:ext cx="12192000"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Placeholder 1"/>
          <p:cNvSpPr>
            <a:spLocks noGrp="1"/>
          </p:cNvSpPr>
          <p:nvPr>
            <p:ph type="title"/>
          </p:nvPr>
        </p:nvSpPr>
        <p:spPr>
          <a:xfrm>
            <a:off x="838200" y="365125"/>
            <a:ext cx="10515600" cy="813593"/>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Date Placeholder 3"/>
          <p:cNvSpPr>
            <a:spLocks noGrp="1"/>
          </p:cNvSpPr>
          <p:nvPr>
            <p:ph type="dt" sz="half" idx="2"/>
          </p:nvPr>
        </p:nvSpPr>
        <p:spPr>
          <a:xfrm>
            <a:off x="9209741" y="6423817"/>
            <a:ext cx="1344316" cy="365125"/>
          </a:xfrm>
          <a:prstGeom prst="rect">
            <a:avLst/>
          </a:prstGeom>
        </p:spPr>
        <p:txBody>
          <a:bodyPr vert="horz" lIns="91440" tIns="45720" rIns="91440" bIns="45720" rtlCol="0" anchor="ctr"/>
          <a:lstStyle>
            <a:lvl1pPr algn="l">
              <a:defRPr sz="1000" b="1" baseline="0">
                <a:solidFill>
                  <a:schemeClr val="bg1"/>
                </a:solidFill>
              </a:defRPr>
            </a:lvl1pPr>
          </a:lstStyle>
          <a:p>
            <a:r>
              <a:rPr lang="en-US"/>
              <a:t>26 October, 2023</a:t>
            </a:r>
            <a:endParaRPr lang="de-DE" dirty="0"/>
          </a:p>
        </p:txBody>
      </p:sp>
      <p:sp>
        <p:nvSpPr>
          <p:cNvPr id="6" name="Slide Number Placeholder 5"/>
          <p:cNvSpPr>
            <a:spLocks noGrp="1"/>
          </p:cNvSpPr>
          <p:nvPr>
            <p:ph type="sldNum" sz="quarter" idx="4"/>
          </p:nvPr>
        </p:nvSpPr>
        <p:spPr>
          <a:xfrm>
            <a:off x="10848973" y="6420642"/>
            <a:ext cx="504825" cy="365125"/>
          </a:xfrm>
          <a:prstGeom prst="rect">
            <a:avLst/>
          </a:prstGeom>
        </p:spPr>
        <p:txBody>
          <a:bodyPr vert="horz" lIns="91440" tIns="45720" rIns="0" bIns="45720" rtlCol="0" anchor="ctr"/>
          <a:lstStyle>
            <a:lvl1pPr algn="r">
              <a:defRPr sz="1000" b="1" baseline="0">
                <a:solidFill>
                  <a:schemeClr val="bg1"/>
                </a:solidFill>
              </a:defRPr>
            </a:lvl1pPr>
          </a:lstStyle>
          <a:p>
            <a:fld id="{AB9FAE4E-508E-477F-9F1C-41A32CF2CA03}" type="slidenum">
              <a:rPr lang="de-DE" smtClean="0"/>
              <a:pPr/>
              <a:t>‹N°›</a:t>
            </a:fld>
            <a:endParaRPr lang="de-DE" dirty="0"/>
          </a:p>
        </p:txBody>
      </p:sp>
      <p:sp>
        <p:nvSpPr>
          <p:cNvPr id="7" name="Rectangle 6"/>
          <p:cNvSpPr/>
          <p:nvPr userDrawn="1"/>
        </p:nvSpPr>
        <p:spPr>
          <a:xfrm>
            <a:off x="1842090" y="-510366"/>
            <a:ext cx="1658679" cy="393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34</a:t>
            </a:r>
            <a:r>
              <a:rPr lang="de-DE" sz="1400" baseline="0" dirty="0"/>
              <a:t> / 179 / 201</a:t>
            </a:r>
            <a:endParaRPr lang="de-DE" sz="1400" dirty="0"/>
          </a:p>
        </p:txBody>
      </p:sp>
      <p:sp>
        <p:nvSpPr>
          <p:cNvPr id="10" name="Rectangle 9"/>
          <p:cNvSpPr/>
          <p:nvPr userDrawn="1"/>
        </p:nvSpPr>
        <p:spPr>
          <a:xfrm>
            <a:off x="15063" y="-510366"/>
            <a:ext cx="1646274" cy="393405"/>
          </a:xfrm>
          <a:prstGeom prst="rect">
            <a:avLst/>
          </a:prstGeom>
          <a:solidFill>
            <a:srgbClr val="0055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t>0</a:t>
            </a:r>
            <a:r>
              <a:rPr lang="de-DE" sz="1400" baseline="0" dirty="0"/>
              <a:t> / 85 / 151</a:t>
            </a:r>
            <a:endParaRPr lang="de-DE" sz="1400" dirty="0"/>
          </a:p>
        </p:txBody>
      </p:sp>
      <p:sp>
        <p:nvSpPr>
          <p:cNvPr id="11" name="Rectangle 10"/>
          <p:cNvSpPr/>
          <p:nvPr userDrawn="1"/>
        </p:nvSpPr>
        <p:spPr>
          <a:xfrm>
            <a:off x="3681522" y="-510366"/>
            <a:ext cx="1690577" cy="393405"/>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400" dirty="0"/>
              <a:t>242 / 242 / 242</a:t>
            </a:r>
          </a:p>
        </p:txBody>
      </p:sp>
      <p:pic>
        <p:nvPicPr>
          <p:cNvPr id="15" name="Picture 14"/>
          <p:cNvPicPr>
            <a:picLocks noChangeAspect="1"/>
          </p:cNvPicPr>
          <p:nvPr userDrawn="1"/>
        </p:nvPicPr>
        <p:blipFill>
          <a:blip r:embed="rId13"/>
          <a:stretch>
            <a:fillRect/>
          </a:stretch>
        </p:blipFill>
        <p:spPr>
          <a:xfrm>
            <a:off x="9897664" y="386558"/>
            <a:ext cx="1902617" cy="634206"/>
          </a:xfrm>
          <a:prstGeom prst="rect">
            <a:avLst/>
          </a:prstGeom>
        </p:spPr>
      </p:pic>
      <p:sp>
        <p:nvSpPr>
          <p:cNvPr id="16" name="Date Placeholder 3"/>
          <p:cNvSpPr txBox="1">
            <a:spLocks/>
          </p:cNvSpPr>
          <p:nvPr userDrawn="1"/>
        </p:nvSpPr>
        <p:spPr>
          <a:xfrm>
            <a:off x="3105695" y="6420642"/>
            <a:ext cx="5370757" cy="365125"/>
          </a:xfrm>
          <a:prstGeom prst="rect">
            <a:avLst/>
          </a:prstGeom>
        </p:spPr>
        <p:txBody>
          <a:bodyPr vert="horz" lIns="0" tIns="45720" rIns="91440" bIns="45720" rtlCol="0" anchor="ctr"/>
          <a:lstStyle>
            <a:defPPr>
              <a:defRPr lang="de-DE"/>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b="1" baseline="0" dirty="0">
                <a:solidFill>
                  <a:schemeClr val="bg1"/>
                </a:solidFill>
              </a:rPr>
              <a:t>www.thrill-project.eu | PHELIX | J. B. </a:t>
            </a:r>
            <a:r>
              <a:rPr lang="de-DE" sz="1000" b="1" baseline="0" dirty="0" err="1">
                <a:solidFill>
                  <a:schemeClr val="bg1"/>
                </a:solidFill>
              </a:rPr>
              <a:t>Ohland</a:t>
            </a:r>
            <a:r>
              <a:rPr lang="de-DE" sz="1000" b="1" baseline="0" dirty="0">
                <a:solidFill>
                  <a:schemeClr val="bg1"/>
                </a:solidFill>
              </a:rPr>
              <a:t> | j.b.ohland@gsi.de</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4729" y="6412096"/>
            <a:ext cx="1853013" cy="412829"/>
          </a:xfrm>
          <a:prstGeom prst="rect">
            <a:avLst/>
          </a:prstGeom>
        </p:spPr>
      </p:pic>
    </p:spTree>
    <p:extLst>
      <p:ext uri="{BB962C8B-B14F-4D97-AF65-F5344CB8AC3E}">
        <p14:creationId xmlns:p14="http://schemas.microsoft.com/office/powerpoint/2010/main" val="382573187"/>
      </p:ext>
    </p:extLst>
  </p:cSld>
  <p:clrMap bg1="lt1" tx1="dk1" bg2="lt2" tx2="dk2" accent1="accent1" accent2="accent2" accent3="accent3" accent4="accent4" accent5="accent5" accent6="accent6" hlink="hlink" folHlink="folHlink"/>
  <p:sldLayoutIdLst>
    <p:sldLayoutId id="2147483678" r:id="rId1"/>
    <p:sldLayoutId id="2147483689" r:id="rId2"/>
    <p:sldLayoutId id="2147483679" r:id="rId3"/>
    <p:sldLayoutId id="2147483680" r:id="rId4"/>
    <p:sldLayoutId id="2147483688" r:id="rId5"/>
    <p:sldLayoutId id="2147483687" r:id="rId6"/>
    <p:sldLayoutId id="2147483681" r:id="rId7"/>
    <p:sldLayoutId id="2147483683" r:id="rId8"/>
    <p:sldLayoutId id="2147483686" r:id="rId9"/>
    <p:sldLayoutId id="2147483684" r:id="rId10"/>
    <p:sldLayoutId id="2147483690" r:id="rId11"/>
  </p:sldLayoutIdLst>
  <p:hf hdr="0" ftr="0"/>
  <p:txStyles>
    <p:titleStyle>
      <a:lvl1pPr algn="l" defTabSz="914400" rtl="0" eaLnBrk="1" latinLnBrk="0" hangingPunct="1">
        <a:lnSpc>
          <a:spcPct val="90000"/>
        </a:lnSpc>
        <a:spcBef>
          <a:spcPct val="0"/>
        </a:spcBef>
        <a:buNone/>
        <a:defRPr sz="4000" b="1" kern="1200" cap="all"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psdb.gsi.d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u.eisenbarth@gsi.de" TargetMode="External"/><Relationship Id="rId2" Type="http://schemas.openxmlformats.org/officeDocument/2006/relationships/hyperlink" Target="mailto:j.b.ohland@gsi.de" TargetMode="External"/><Relationship Id="rId1" Type="http://schemas.openxmlformats.org/officeDocument/2006/relationships/slideLayout" Target="../slideLayouts/slideLayout11.xml"/><Relationship Id="rId4" Type="http://schemas.openxmlformats.org/officeDocument/2006/relationships/hyperlink" Target="mailto:s.goette@gsi.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System Data Acquisition &amp; Management at PHELIX</a:t>
            </a:r>
            <a:endParaRPr lang="de-DE" dirty="0"/>
          </a:p>
        </p:txBody>
      </p:sp>
      <p:sp>
        <p:nvSpPr>
          <p:cNvPr id="3" name="Subtitle 2"/>
          <p:cNvSpPr>
            <a:spLocks noGrp="1"/>
          </p:cNvSpPr>
          <p:nvPr>
            <p:ph type="subTitle" idx="1"/>
          </p:nvPr>
        </p:nvSpPr>
        <p:spPr/>
        <p:txBody>
          <a:bodyPr/>
          <a:lstStyle/>
          <a:p>
            <a:r>
              <a:rPr lang="en-US" u="sng" dirty="0"/>
              <a:t>Jonas B. Ohland</a:t>
            </a:r>
            <a:r>
              <a:rPr lang="en-US" dirty="0"/>
              <a:t>, Udo </a:t>
            </a:r>
            <a:r>
              <a:rPr lang="en-US" dirty="0" err="1"/>
              <a:t>Eisenbarth</a:t>
            </a:r>
            <a:r>
              <a:rPr lang="en-US" dirty="0"/>
              <a:t>, Stefan </a:t>
            </a:r>
            <a:r>
              <a:rPr lang="en-US" dirty="0" err="1"/>
              <a:t>Götte</a:t>
            </a:r>
            <a:endParaRPr lang="en-US" u="sng" dirty="0"/>
          </a:p>
        </p:txBody>
      </p:sp>
      <p:sp>
        <p:nvSpPr>
          <p:cNvPr id="4" name="Date Placeholder 3"/>
          <p:cNvSpPr>
            <a:spLocks noGrp="1"/>
          </p:cNvSpPr>
          <p:nvPr>
            <p:ph type="dt" sz="half" idx="10"/>
          </p:nvPr>
        </p:nvSpPr>
        <p:spPr/>
        <p:txBody>
          <a:bodyPr/>
          <a:lstStyle/>
          <a:p>
            <a:r>
              <a:rPr lang="en-US" dirty="0"/>
              <a:t>27 February, 2024</a:t>
            </a:r>
            <a:endParaRPr lang="de-DE" dirty="0"/>
          </a:p>
        </p:txBody>
      </p:sp>
      <p:sp>
        <p:nvSpPr>
          <p:cNvPr id="5" name="Slide Number Placeholder 4"/>
          <p:cNvSpPr>
            <a:spLocks noGrp="1"/>
          </p:cNvSpPr>
          <p:nvPr>
            <p:ph type="sldNum" sz="quarter" idx="12"/>
          </p:nvPr>
        </p:nvSpPr>
        <p:spPr/>
        <p:txBody>
          <a:bodyPr/>
          <a:lstStyle/>
          <a:p>
            <a:fld id="{9ADA9C95-772A-47A9-AD15-555E5871AF08}" type="slidenum">
              <a:rPr lang="de-DE" smtClean="0"/>
              <a:pPr/>
              <a:t>1</a:t>
            </a:fld>
            <a:endParaRPr lang="de-DE" dirty="0"/>
          </a:p>
        </p:txBody>
      </p:sp>
    </p:spTree>
    <p:extLst>
      <p:ext uri="{BB962C8B-B14F-4D97-AF65-F5344CB8AC3E}">
        <p14:creationId xmlns:p14="http://schemas.microsoft.com/office/powerpoint/2010/main" val="2949149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Database Structure</a:t>
            </a:r>
          </a:p>
        </p:txBody>
      </p:sp>
      <p:sp>
        <p:nvSpPr>
          <p:cNvPr id="4" name="Datumsplatzhalter 3"/>
          <p:cNvSpPr>
            <a:spLocks noGrp="1"/>
          </p:cNvSpPr>
          <p:nvPr>
            <p:ph type="dt" sz="half" idx="10"/>
          </p:nvPr>
        </p:nvSpPr>
        <p:spPr/>
        <p:txBody>
          <a:bodyPr/>
          <a:lstStyle/>
          <a:p>
            <a:r>
              <a:rPr lang="en-US"/>
              <a:t>27 February, 2024</a:t>
            </a:r>
            <a:endParaRPr lang="de-DE" dirty="0"/>
          </a:p>
        </p:txBody>
      </p:sp>
      <p:sp>
        <p:nvSpPr>
          <p:cNvPr id="5" name="Foliennummernplatzhalter 4"/>
          <p:cNvSpPr>
            <a:spLocks noGrp="1"/>
          </p:cNvSpPr>
          <p:nvPr>
            <p:ph type="sldNum" sz="quarter" idx="12"/>
          </p:nvPr>
        </p:nvSpPr>
        <p:spPr/>
        <p:txBody>
          <a:bodyPr/>
          <a:lstStyle/>
          <a:p>
            <a:fld id="{EC5B15BB-6B6E-4ECE-9DE6-799FAF01EBD9}" type="slidenum">
              <a:rPr lang="de-DE" smtClean="0"/>
              <a:pPr/>
              <a:t>10</a:t>
            </a:fld>
            <a:endParaRPr lang="de-DE" dirty="0"/>
          </a:p>
        </p:txBody>
      </p:sp>
      <p:pic>
        <p:nvPicPr>
          <p:cNvPr id="6" name="Picture 7" descr="Diagra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77" y="1062601"/>
            <a:ext cx="11761645" cy="525598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62857" y="1178718"/>
            <a:ext cx="5602514" cy="1811225"/>
          </a:xfrm>
          <a:prstGeom prst="rect">
            <a:avLst/>
          </a:prstGeom>
          <a:noFill/>
          <a:ln w="254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8" name="Textfeld 7"/>
          <p:cNvSpPr txBox="1"/>
          <p:nvPr/>
        </p:nvSpPr>
        <p:spPr>
          <a:xfrm>
            <a:off x="3908398" y="1178718"/>
            <a:ext cx="2056973" cy="369332"/>
          </a:xfrm>
          <a:prstGeom prst="rect">
            <a:avLst/>
          </a:prstGeom>
          <a:noFill/>
        </p:spPr>
        <p:txBody>
          <a:bodyPr wrap="none" rtlCol="0">
            <a:spAutoFit/>
          </a:bodyPr>
          <a:lstStyle/>
          <a:p>
            <a:pPr algn="r"/>
            <a:r>
              <a:rPr lang="en-US" b="1" dirty="0"/>
              <a:t>Device Definition</a:t>
            </a:r>
          </a:p>
        </p:txBody>
      </p:sp>
      <p:sp>
        <p:nvSpPr>
          <p:cNvPr id="9" name="Rechteck 8"/>
          <p:cNvSpPr/>
          <p:nvPr/>
        </p:nvSpPr>
        <p:spPr>
          <a:xfrm>
            <a:off x="362856" y="3863861"/>
            <a:ext cx="5747657" cy="2319225"/>
          </a:xfrm>
          <a:prstGeom prst="rect">
            <a:avLst/>
          </a:prstGeom>
          <a:noFill/>
          <a:ln w="254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0" name="Textfeld 9"/>
          <p:cNvSpPr txBox="1"/>
          <p:nvPr/>
        </p:nvSpPr>
        <p:spPr>
          <a:xfrm>
            <a:off x="4269858" y="3863861"/>
            <a:ext cx="1826141" cy="369332"/>
          </a:xfrm>
          <a:prstGeom prst="rect">
            <a:avLst/>
          </a:prstGeom>
          <a:noFill/>
        </p:spPr>
        <p:txBody>
          <a:bodyPr wrap="none" rtlCol="0">
            <a:spAutoFit/>
          </a:bodyPr>
          <a:lstStyle/>
          <a:p>
            <a:pPr algn="r"/>
            <a:r>
              <a:rPr lang="en-US" b="1" dirty="0"/>
              <a:t>Shot Definition</a:t>
            </a:r>
          </a:p>
        </p:txBody>
      </p:sp>
      <p:sp>
        <p:nvSpPr>
          <p:cNvPr id="11" name="Rechteck 10"/>
          <p:cNvSpPr/>
          <p:nvPr/>
        </p:nvSpPr>
        <p:spPr>
          <a:xfrm>
            <a:off x="8636000" y="2784752"/>
            <a:ext cx="3193143" cy="3049991"/>
          </a:xfrm>
          <a:prstGeom prst="rect">
            <a:avLst/>
          </a:prstGeom>
          <a:noFill/>
          <a:ln w="254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2" name="Textfeld 11"/>
          <p:cNvSpPr txBox="1"/>
          <p:nvPr/>
        </p:nvSpPr>
        <p:spPr>
          <a:xfrm>
            <a:off x="9272033" y="2805277"/>
            <a:ext cx="2557110" cy="369332"/>
          </a:xfrm>
          <a:prstGeom prst="rect">
            <a:avLst/>
          </a:prstGeom>
          <a:noFill/>
        </p:spPr>
        <p:txBody>
          <a:bodyPr wrap="none" rtlCol="0">
            <a:spAutoFit/>
          </a:bodyPr>
          <a:lstStyle/>
          <a:p>
            <a:pPr algn="r"/>
            <a:r>
              <a:rPr lang="en-US" b="1" dirty="0"/>
              <a:t>Granular Data Entries</a:t>
            </a:r>
          </a:p>
        </p:txBody>
      </p:sp>
      <p:sp>
        <p:nvSpPr>
          <p:cNvPr id="15" name="Rechteck 14"/>
          <p:cNvSpPr/>
          <p:nvPr/>
        </p:nvSpPr>
        <p:spPr>
          <a:xfrm>
            <a:off x="6473370" y="3127047"/>
            <a:ext cx="2032001" cy="1343353"/>
          </a:xfrm>
          <a:prstGeom prst="rect">
            <a:avLst/>
          </a:prstGeom>
          <a:noFill/>
          <a:ln w="254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7" name="Textfeld 16"/>
          <p:cNvSpPr txBox="1"/>
          <p:nvPr/>
        </p:nvSpPr>
        <p:spPr>
          <a:xfrm>
            <a:off x="6538165" y="3127047"/>
            <a:ext cx="1967206" cy="369332"/>
          </a:xfrm>
          <a:prstGeom prst="rect">
            <a:avLst/>
          </a:prstGeom>
          <a:noFill/>
        </p:spPr>
        <p:txBody>
          <a:bodyPr wrap="none" rtlCol="0">
            <a:spAutoFit/>
          </a:bodyPr>
          <a:lstStyle/>
          <a:p>
            <a:pPr algn="r"/>
            <a:r>
              <a:rPr lang="en-US" b="1" dirty="0"/>
              <a:t>Device Data List</a:t>
            </a:r>
          </a:p>
        </p:txBody>
      </p:sp>
      <p:sp>
        <p:nvSpPr>
          <p:cNvPr id="18" name="Rechteck 17"/>
          <p:cNvSpPr/>
          <p:nvPr/>
        </p:nvSpPr>
        <p:spPr>
          <a:xfrm>
            <a:off x="6888040" y="1055915"/>
            <a:ext cx="2782803" cy="1446841"/>
          </a:xfrm>
          <a:prstGeom prst="rect">
            <a:avLst/>
          </a:prstGeom>
          <a:noFill/>
          <a:ln w="254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9" name="Textfeld 18"/>
          <p:cNvSpPr txBox="1"/>
          <p:nvPr/>
        </p:nvSpPr>
        <p:spPr>
          <a:xfrm>
            <a:off x="7152205" y="693829"/>
            <a:ext cx="2518638" cy="723275"/>
          </a:xfrm>
          <a:prstGeom prst="rect">
            <a:avLst/>
          </a:prstGeom>
          <a:noFill/>
        </p:spPr>
        <p:txBody>
          <a:bodyPr wrap="none" rtlCol="0">
            <a:spAutoFit/>
          </a:bodyPr>
          <a:lstStyle/>
          <a:p>
            <a:pPr algn="r">
              <a:spcBef>
                <a:spcPts val="300"/>
              </a:spcBef>
              <a:spcAft>
                <a:spcPts val="300"/>
              </a:spcAft>
            </a:pPr>
            <a:r>
              <a:rPr lang="en-US" b="1" dirty="0"/>
              <a:t>Recent development:</a:t>
            </a:r>
          </a:p>
          <a:p>
            <a:pPr algn="r">
              <a:spcBef>
                <a:spcPts val="300"/>
              </a:spcBef>
              <a:spcAft>
                <a:spcPts val="300"/>
              </a:spcAft>
            </a:pPr>
            <a:r>
              <a:rPr lang="en-US" b="1" dirty="0"/>
              <a:t>Time series</a:t>
            </a:r>
          </a:p>
        </p:txBody>
      </p:sp>
      <p:cxnSp>
        <p:nvCxnSpPr>
          <p:cNvPr id="21" name="Gerader Verbinder 20"/>
          <p:cNvCxnSpPr>
            <a:endCxn id="18" idx="1"/>
          </p:cNvCxnSpPr>
          <p:nvPr/>
        </p:nvCxnSpPr>
        <p:spPr>
          <a:xfrm flipV="1">
            <a:off x="5780076" y="1779336"/>
            <a:ext cx="1107964" cy="256372"/>
          </a:xfrm>
          <a:prstGeom prst="line">
            <a:avLst/>
          </a:prstGeom>
          <a:ln w="9525">
            <a:solidFill>
              <a:srgbClr val="615FF8"/>
            </a:solidFill>
            <a:prstDash val="lgDash"/>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7013414" y="1410529"/>
            <a:ext cx="2576346" cy="1015663"/>
          </a:xfrm>
          <a:prstGeom prst="rect">
            <a:avLst/>
          </a:prstGeom>
          <a:noFill/>
        </p:spPr>
        <p:txBody>
          <a:bodyPr wrap="none" rtlCol="0">
            <a:spAutoFit/>
          </a:bodyPr>
          <a:lstStyle/>
          <a:p>
            <a:pPr marL="171450" indent="-171450">
              <a:buFont typeface="Arial" panose="020B0604020202020204" pitchFamily="34" charset="0"/>
              <a:buChar char="•"/>
            </a:pPr>
            <a:r>
              <a:rPr lang="en-US" sz="1200" dirty="0"/>
              <a:t>Instance ID	Number</a:t>
            </a:r>
          </a:p>
          <a:p>
            <a:pPr marL="171450" indent="-171450">
              <a:buFont typeface="Arial" panose="020B0604020202020204" pitchFamily="34" charset="0"/>
              <a:buChar char="•"/>
            </a:pPr>
            <a:r>
              <a:rPr lang="en-US" sz="1200" dirty="0"/>
              <a:t>Timestamp	Date</a:t>
            </a:r>
          </a:p>
          <a:p>
            <a:pPr marL="171450" indent="-171450">
              <a:buFont typeface="Arial" panose="020B0604020202020204" pitchFamily="34" charset="0"/>
              <a:buChar char="•"/>
            </a:pPr>
            <a:r>
              <a:rPr lang="en-US" sz="1200" dirty="0"/>
              <a:t>Value		Number</a:t>
            </a:r>
          </a:p>
          <a:p>
            <a:pPr marL="171450" indent="-171450">
              <a:buFont typeface="Arial" panose="020B0604020202020204" pitchFamily="34" charset="0"/>
              <a:buChar char="•"/>
            </a:pPr>
            <a:r>
              <a:rPr lang="en-US" sz="1200" dirty="0"/>
              <a:t>Range Min.	Number</a:t>
            </a:r>
          </a:p>
          <a:p>
            <a:pPr marL="171450" indent="-171450">
              <a:buFont typeface="Arial" panose="020B0604020202020204" pitchFamily="34" charset="0"/>
              <a:buChar char="•"/>
            </a:pPr>
            <a:r>
              <a:rPr lang="en-US" sz="1200" dirty="0"/>
              <a:t>Range Max.	Number</a:t>
            </a:r>
          </a:p>
        </p:txBody>
      </p:sp>
    </p:spTree>
    <p:extLst>
      <p:ext uri="{BB962C8B-B14F-4D97-AF65-F5344CB8AC3E}">
        <p14:creationId xmlns:p14="http://schemas.microsoft.com/office/powerpoint/2010/main" val="204522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5" grpId="0" animBg="1"/>
      <p:bldP spid="17" grpId="0"/>
      <p:bldP spid="18" grpId="0" animBg="1"/>
      <p:bldP spid="19"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Time Series Measurements</a:t>
            </a:r>
          </a:p>
        </p:txBody>
      </p:sp>
      <p:sp>
        <p:nvSpPr>
          <p:cNvPr id="4" name="Datumsplatzhalter 3"/>
          <p:cNvSpPr>
            <a:spLocks noGrp="1"/>
          </p:cNvSpPr>
          <p:nvPr>
            <p:ph type="dt" sz="half" idx="10"/>
          </p:nvPr>
        </p:nvSpPr>
        <p:spPr/>
        <p:txBody>
          <a:bodyPr/>
          <a:lstStyle/>
          <a:p>
            <a:r>
              <a:rPr lang="en-US"/>
              <a:t>27 February, 2024</a:t>
            </a:r>
            <a:endParaRPr lang="de-DE" dirty="0"/>
          </a:p>
        </p:txBody>
      </p:sp>
      <p:sp>
        <p:nvSpPr>
          <p:cNvPr id="5" name="Foliennummernplatzhalter 4"/>
          <p:cNvSpPr>
            <a:spLocks noGrp="1"/>
          </p:cNvSpPr>
          <p:nvPr>
            <p:ph type="sldNum" sz="quarter" idx="12"/>
          </p:nvPr>
        </p:nvSpPr>
        <p:spPr/>
        <p:txBody>
          <a:bodyPr/>
          <a:lstStyle/>
          <a:p>
            <a:fld id="{EC5B15BB-6B6E-4ECE-9DE6-799FAF01EBD9}" type="slidenum">
              <a:rPr lang="de-DE" smtClean="0"/>
              <a:pPr/>
              <a:t>11</a:t>
            </a:fld>
            <a:endParaRPr lang="de-DE" dirty="0"/>
          </a:p>
        </p:txBody>
      </p:sp>
      <p:pic>
        <p:nvPicPr>
          <p:cNvPr id="6" name="Grafik 5"/>
          <p:cNvPicPr>
            <a:picLocks noChangeAspect="1"/>
          </p:cNvPicPr>
          <p:nvPr/>
        </p:nvPicPr>
        <p:blipFill rotWithShape="1">
          <a:blip r:embed="rId2"/>
          <a:srcRect b="30421"/>
          <a:stretch/>
        </p:blipFill>
        <p:spPr>
          <a:xfrm>
            <a:off x="298878" y="1582579"/>
            <a:ext cx="8024426" cy="4261962"/>
          </a:xfrm>
          <a:prstGeom prst="rect">
            <a:avLst/>
          </a:prstGeom>
        </p:spPr>
      </p:pic>
      <p:sp>
        <p:nvSpPr>
          <p:cNvPr id="7" name="Inhaltsplatzhalter 2"/>
          <p:cNvSpPr txBox="1">
            <a:spLocks/>
          </p:cNvSpPr>
          <p:nvPr/>
        </p:nvSpPr>
        <p:spPr>
          <a:xfrm>
            <a:off x="298878" y="5897987"/>
            <a:ext cx="8024426" cy="716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t>Web interface view of a humidity time series</a:t>
            </a:r>
          </a:p>
        </p:txBody>
      </p:sp>
      <p:sp>
        <p:nvSpPr>
          <p:cNvPr id="8" name="Inhaltsplatzhalter 2"/>
          <p:cNvSpPr>
            <a:spLocks noGrp="1"/>
          </p:cNvSpPr>
          <p:nvPr>
            <p:ph idx="1"/>
          </p:nvPr>
        </p:nvSpPr>
        <p:spPr>
          <a:xfrm>
            <a:off x="8465820" y="2080259"/>
            <a:ext cx="3512820" cy="4043601"/>
          </a:xfrm>
        </p:spPr>
        <p:txBody>
          <a:bodyPr>
            <a:normAutofit/>
          </a:bodyPr>
          <a:lstStyle/>
          <a:p>
            <a:r>
              <a:rPr lang="en-US" sz="2400" dirty="0"/>
              <a:t>Periodic logging of numeric data chunks</a:t>
            </a:r>
          </a:p>
          <a:p>
            <a:r>
              <a:rPr lang="en-US" sz="2400" dirty="0"/>
              <a:t>Intended for sparse monitoring</a:t>
            </a:r>
          </a:p>
          <a:p>
            <a:r>
              <a:rPr lang="en-US" sz="2400" dirty="0"/>
              <a:t>Not optimized for high-throughput</a:t>
            </a:r>
          </a:p>
          <a:p>
            <a:pPr lvl="1"/>
            <a:r>
              <a:rPr lang="en-US" sz="2000" dirty="0"/>
              <a:t>Every data point is a DB entry</a:t>
            </a:r>
          </a:p>
          <a:p>
            <a:pPr lvl="1"/>
            <a:r>
              <a:rPr lang="en-US" sz="2000" dirty="0"/>
              <a:t>=&gt; Easy access &amp; low maintenance</a:t>
            </a:r>
          </a:p>
        </p:txBody>
      </p:sp>
    </p:spTree>
    <p:extLst>
      <p:ext uri="{BB962C8B-B14F-4D97-AF65-F5344CB8AC3E}">
        <p14:creationId xmlns:p14="http://schemas.microsoft.com/office/powerpoint/2010/main" val="249731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Data Access</a:t>
            </a:r>
          </a:p>
        </p:txBody>
      </p:sp>
      <p:sp>
        <p:nvSpPr>
          <p:cNvPr id="4" name="Datumsplatzhalter 3"/>
          <p:cNvSpPr>
            <a:spLocks noGrp="1"/>
          </p:cNvSpPr>
          <p:nvPr>
            <p:ph type="dt" sz="half" idx="10"/>
          </p:nvPr>
        </p:nvSpPr>
        <p:spPr/>
        <p:txBody>
          <a:bodyPr/>
          <a:lstStyle/>
          <a:p>
            <a:r>
              <a:rPr lang="en-US"/>
              <a:t>27 February, 2024</a:t>
            </a:r>
            <a:endParaRPr lang="de-DE" dirty="0"/>
          </a:p>
        </p:txBody>
      </p:sp>
      <p:sp>
        <p:nvSpPr>
          <p:cNvPr id="5" name="Foliennummernplatzhalter 4"/>
          <p:cNvSpPr>
            <a:spLocks noGrp="1"/>
          </p:cNvSpPr>
          <p:nvPr>
            <p:ph type="sldNum" sz="quarter" idx="12"/>
          </p:nvPr>
        </p:nvSpPr>
        <p:spPr/>
        <p:txBody>
          <a:bodyPr/>
          <a:lstStyle/>
          <a:p>
            <a:fld id="{EC5B15BB-6B6E-4ECE-9DE6-799FAF01EBD9}" type="slidenum">
              <a:rPr lang="de-DE" smtClean="0"/>
              <a:pPr/>
              <a:t>12</a:t>
            </a:fld>
            <a:endParaRPr lang="de-DE" dirty="0"/>
          </a:p>
        </p:txBody>
      </p:sp>
      <p:sp>
        <p:nvSpPr>
          <p:cNvPr id="6" name="Text Box 4"/>
          <p:cNvSpPr txBox="1">
            <a:spLocks noChangeArrowheads="1"/>
          </p:cNvSpPr>
          <p:nvPr/>
        </p:nvSpPr>
        <p:spPr bwMode="auto">
          <a:xfrm>
            <a:off x="1455640" y="1071723"/>
            <a:ext cx="9275482" cy="3762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de-DE" b="1" dirty="0"/>
              <a:t>PSDB</a:t>
            </a:r>
          </a:p>
        </p:txBody>
      </p:sp>
      <p:sp>
        <p:nvSpPr>
          <p:cNvPr id="7" name="Text Box 5"/>
          <p:cNvSpPr txBox="1">
            <a:spLocks noChangeArrowheads="1"/>
          </p:cNvSpPr>
          <p:nvPr/>
        </p:nvSpPr>
        <p:spPr bwMode="auto">
          <a:xfrm>
            <a:off x="3335893" y="1580817"/>
            <a:ext cx="5514976" cy="80521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de-DE" b="1" dirty="0"/>
              <a:t>Webserver</a:t>
            </a:r>
          </a:p>
          <a:p>
            <a:pPr algn="ctr"/>
            <a:r>
              <a:rPr lang="en-US" altLang="de-DE" sz="1200" b="1" dirty="0">
                <a:hlinkClick r:id="rId3"/>
              </a:rPr>
              <a:t>https://psdb.gsi.de</a:t>
            </a:r>
            <a:endParaRPr lang="en-US" altLang="de-DE" sz="1200" b="1" dirty="0"/>
          </a:p>
          <a:p>
            <a:pPr algn="ctr"/>
            <a:endParaRPr lang="en-US" altLang="de-DE" sz="600" b="1" dirty="0"/>
          </a:p>
          <a:p>
            <a:pPr algn="ctr"/>
            <a:r>
              <a:rPr lang="en-US" altLang="de-DE" sz="1200" b="1" dirty="0"/>
              <a:t>Application written in Ruby on Rails</a:t>
            </a:r>
          </a:p>
        </p:txBody>
      </p:sp>
      <p:sp>
        <p:nvSpPr>
          <p:cNvPr id="8" name="Line 6"/>
          <p:cNvSpPr>
            <a:spLocks noChangeShapeType="1"/>
          </p:cNvSpPr>
          <p:nvPr/>
        </p:nvSpPr>
        <p:spPr bwMode="auto">
          <a:xfrm>
            <a:off x="6093381" y="1447960"/>
            <a:ext cx="0" cy="132857"/>
          </a:xfrm>
          <a:prstGeom prst="line">
            <a:avLst/>
          </a:prstGeom>
          <a:noFill/>
          <a:ln w="3810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Text Box 7"/>
          <p:cNvSpPr txBox="1">
            <a:spLocks noChangeArrowheads="1"/>
          </p:cNvSpPr>
          <p:nvPr/>
        </p:nvSpPr>
        <p:spPr bwMode="auto">
          <a:xfrm>
            <a:off x="1144486" y="2521558"/>
            <a:ext cx="4176713" cy="6953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de-DE" b="1"/>
              <a:t>Web browser</a:t>
            </a:r>
          </a:p>
          <a:p>
            <a:pPr algn="ctr">
              <a:spcBef>
                <a:spcPct val="50000"/>
              </a:spcBef>
            </a:pPr>
            <a:r>
              <a:rPr lang="en-US" altLang="de-DE" sz="1400" b="1"/>
              <a:t>View &amp; Export data to file</a:t>
            </a:r>
          </a:p>
        </p:txBody>
      </p:sp>
      <p:sp>
        <p:nvSpPr>
          <p:cNvPr id="10" name="Text Box 8"/>
          <p:cNvSpPr txBox="1">
            <a:spLocks noChangeArrowheads="1"/>
          </p:cNvSpPr>
          <p:nvPr/>
        </p:nvSpPr>
        <p:spPr bwMode="auto">
          <a:xfrm>
            <a:off x="6923085" y="2521558"/>
            <a:ext cx="4178300" cy="69249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de-DE" b="1" dirty="0"/>
              <a:t>Open API</a:t>
            </a:r>
          </a:p>
          <a:p>
            <a:pPr algn="ctr">
              <a:spcBef>
                <a:spcPct val="50000"/>
              </a:spcBef>
            </a:pPr>
            <a:r>
              <a:rPr lang="en-US" altLang="de-DE" sz="1400" b="1" dirty="0"/>
              <a:t>Direct, </a:t>
            </a:r>
            <a:r>
              <a:rPr lang="en-US" altLang="de-DE" sz="1400" b="1" dirty="0" err="1"/>
              <a:t>programmatical</a:t>
            </a:r>
            <a:r>
              <a:rPr lang="en-US" altLang="de-DE" sz="1400" b="1" dirty="0"/>
              <a:t> data access</a:t>
            </a:r>
          </a:p>
        </p:txBody>
      </p:sp>
      <p:grpSp>
        <p:nvGrpSpPr>
          <p:cNvPr id="15" name="Gruppieren 14"/>
          <p:cNvGrpSpPr/>
          <p:nvPr/>
        </p:nvGrpSpPr>
        <p:grpSpPr>
          <a:xfrm>
            <a:off x="372304" y="3386049"/>
            <a:ext cx="5721077" cy="3354557"/>
            <a:chOff x="1678186" y="1178718"/>
            <a:chExt cx="8203713" cy="4810252"/>
          </a:xfrm>
        </p:grpSpPr>
        <p:pic>
          <p:nvPicPr>
            <p:cNvPr id="16" name="Grafik 15"/>
            <p:cNvPicPr>
              <a:picLocks noChangeAspect="1"/>
            </p:cNvPicPr>
            <p:nvPr/>
          </p:nvPicPr>
          <p:blipFill>
            <a:blip r:embed="rId4"/>
            <a:stretch>
              <a:fillRect/>
            </a:stretch>
          </p:blipFill>
          <p:spPr>
            <a:xfrm>
              <a:off x="1678186" y="1178718"/>
              <a:ext cx="8203713" cy="3783448"/>
            </a:xfrm>
            <a:prstGeom prst="rect">
              <a:avLst/>
            </a:prstGeom>
            <a:ln>
              <a:solidFill>
                <a:schemeClr val="tx1"/>
              </a:solidFill>
            </a:ln>
          </p:spPr>
        </p:pic>
        <p:sp>
          <p:nvSpPr>
            <p:cNvPr id="17" name="Inhaltsplatzhalter 2"/>
            <p:cNvSpPr txBox="1">
              <a:spLocks/>
            </p:cNvSpPr>
            <p:nvPr/>
          </p:nvSpPr>
          <p:spPr>
            <a:xfrm>
              <a:off x="1678186" y="4962166"/>
              <a:ext cx="8203713" cy="1026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t>Current PSDB web interface</a:t>
              </a:r>
            </a:p>
          </p:txBody>
        </p:sp>
      </p:grpSp>
      <p:grpSp>
        <p:nvGrpSpPr>
          <p:cNvPr id="22" name="Gruppieren 21"/>
          <p:cNvGrpSpPr/>
          <p:nvPr/>
        </p:nvGrpSpPr>
        <p:grpSpPr>
          <a:xfrm>
            <a:off x="6213366" y="3386049"/>
            <a:ext cx="5597739" cy="3354557"/>
            <a:chOff x="5909438" y="3431210"/>
            <a:chExt cx="5597739" cy="3354557"/>
          </a:xfrm>
        </p:grpSpPr>
        <p:pic>
          <p:nvPicPr>
            <p:cNvPr id="18" name="Grafik 17"/>
            <p:cNvPicPr>
              <a:picLocks noChangeAspect="1"/>
            </p:cNvPicPr>
            <p:nvPr/>
          </p:nvPicPr>
          <p:blipFill rotWithShape="1">
            <a:blip r:embed="rId5"/>
            <a:srcRect b="60485"/>
            <a:stretch/>
          </p:blipFill>
          <p:spPr>
            <a:xfrm>
              <a:off x="5909438" y="3431210"/>
              <a:ext cx="5597739" cy="1283665"/>
            </a:xfrm>
            <a:prstGeom prst="rect">
              <a:avLst/>
            </a:prstGeom>
            <a:ln>
              <a:solidFill>
                <a:schemeClr val="tx1"/>
              </a:solidFill>
            </a:ln>
          </p:spPr>
        </p:pic>
        <p:pic>
          <p:nvPicPr>
            <p:cNvPr id="19" name="Grafik 18"/>
            <p:cNvPicPr>
              <a:picLocks noChangeAspect="1"/>
            </p:cNvPicPr>
            <p:nvPr/>
          </p:nvPicPr>
          <p:blipFill rotWithShape="1">
            <a:blip r:embed="rId5"/>
            <a:srcRect t="57904"/>
            <a:stretch/>
          </p:blipFill>
          <p:spPr>
            <a:xfrm>
              <a:off x="5909438" y="4702174"/>
              <a:ext cx="5597739" cy="1367523"/>
            </a:xfrm>
            <a:prstGeom prst="rect">
              <a:avLst/>
            </a:prstGeom>
            <a:ln>
              <a:solidFill>
                <a:schemeClr val="tx1"/>
              </a:solidFill>
            </a:ln>
          </p:spPr>
        </p:pic>
        <p:sp>
          <p:nvSpPr>
            <p:cNvPr id="21" name="Inhaltsplatzhalter 2"/>
            <p:cNvSpPr txBox="1">
              <a:spLocks/>
            </p:cNvSpPr>
            <p:nvPr/>
          </p:nvSpPr>
          <p:spPr>
            <a:xfrm>
              <a:off x="5914314" y="6069698"/>
              <a:ext cx="5592863" cy="716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t>Online API documentation</a:t>
              </a:r>
            </a:p>
          </p:txBody>
        </p:sp>
      </p:grpSp>
      <p:sp>
        <p:nvSpPr>
          <p:cNvPr id="23" name="Line 6"/>
          <p:cNvSpPr>
            <a:spLocks noChangeShapeType="1"/>
          </p:cNvSpPr>
          <p:nvPr/>
        </p:nvSpPr>
        <p:spPr bwMode="auto">
          <a:xfrm>
            <a:off x="7899321" y="2389245"/>
            <a:ext cx="0" cy="132857"/>
          </a:xfrm>
          <a:prstGeom prst="line">
            <a:avLst/>
          </a:prstGeom>
          <a:noFill/>
          <a:ln w="3810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Line 6"/>
          <p:cNvSpPr>
            <a:spLocks noChangeShapeType="1"/>
          </p:cNvSpPr>
          <p:nvPr/>
        </p:nvSpPr>
        <p:spPr bwMode="auto">
          <a:xfrm>
            <a:off x="4287441" y="2389245"/>
            <a:ext cx="0" cy="132857"/>
          </a:xfrm>
          <a:prstGeom prst="line">
            <a:avLst/>
          </a:prstGeom>
          <a:noFill/>
          <a:ln w="3810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6722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Conclusion</a:t>
            </a:r>
          </a:p>
        </p:txBody>
      </p:sp>
      <p:sp>
        <p:nvSpPr>
          <p:cNvPr id="3" name="Inhaltsplatzhalter 2"/>
          <p:cNvSpPr>
            <a:spLocks noGrp="1"/>
          </p:cNvSpPr>
          <p:nvPr>
            <p:ph idx="1"/>
          </p:nvPr>
        </p:nvSpPr>
        <p:spPr/>
        <p:txBody>
          <a:bodyPr/>
          <a:lstStyle/>
          <a:p>
            <a:r>
              <a:rPr lang="en-US" dirty="0"/>
              <a:t>PCS:</a:t>
            </a:r>
          </a:p>
          <a:p>
            <a:pPr lvl="1"/>
            <a:r>
              <a:rPr lang="en-US" dirty="0"/>
              <a:t>Distributed system</a:t>
            </a:r>
          </a:p>
          <a:p>
            <a:pPr lvl="1"/>
            <a:r>
              <a:rPr lang="en-US" dirty="0"/>
              <a:t>Easy &amp; robust shot data acquisition</a:t>
            </a:r>
          </a:p>
          <a:p>
            <a:pPr lvl="1"/>
            <a:r>
              <a:rPr lang="en-US" dirty="0"/>
              <a:t>Asynchronous logging to PSDB</a:t>
            </a:r>
          </a:p>
          <a:p>
            <a:pPr lvl="1"/>
            <a:r>
              <a:rPr lang="en-US" dirty="0"/>
              <a:t>No real-time capability</a:t>
            </a:r>
          </a:p>
          <a:p>
            <a:r>
              <a:rPr lang="en-US" dirty="0"/>
              <a:t>PSDB:</a:t>
            </a:r>
          </a:p>
          <a:p>
            <a:pPr lvl="1"/>
            <a:r>
              <a:rPr lang="en-US" dirty="0"/>
              <a:t>Intended for operator use</a:t>
            </a:r>
          </a:p>
          <a:p>
            <a:pPr lvl="1"/>
            <a:r>
              <a:rPr lang="en-US" dirty="0"/>
              <a:t>Robust and flexible layout</a:t>
            </a:r>
          </a:p>
          <a:p>
            <a:pPr lvl="1"/>
            <a:r>
              <a:rPr lang="en-US" dirty="0"/>
              <a:t>Designed for low repetition rates (low throughput)</a:t>
            </a:r>
          </a:p>
          <a:p>
            <a:pPr lvl="1"/>
            <a:r>
              <a:rPr lang="en-US" dirty="0"/>
              <a:t>Optimized for low maintenance</a:t>
            </a:r>
          </a:p>
          <a:p>
            <a:pPr lvl="1"/>
            <a:r>
              <a:rPr lang="en-US" dirty="0"/>
              <a:t>Data programmatically accessible via API</a:t>
            </a:r>
          </a:p>
        </p:txBody>
      </p:sp>
      <p:sp>
        <p:nvSpPr>
          <p:cNvPr id="4" name="Datumsplatzhalter 3"/>
          <p:cNvSpPr>
            <a:spLocks noGrp="1"/>
          </p:cNvSpPr>
          <p:nvPr>
            <p:ph type="dt" sz="half" idx="10"/>
          </p:nvPr>
        </p:nvSpPr>
        <p:spPr/>
        <p:txBody>
          <a:bodyPr/>
          <a:lstStyle/>
          <a:p>
            <a:r>
              <a:rPr lang="en-US"/>
              <a:t>27 February, 2024</a:t>
            </a:r>
            <a:endParaRPr lang="de-DE" dirty="0"/>
          </a:p>
        </p:txBody>
      </p:sp>
      <p:sp>
        <p:nvSpPr>
          <p:cNvPr id="5" name="Foliennummernplatzhalter 4"/>
          <p:cNvSpPr>
            <a:spLocks noGrp="1"/>
          </p:cNvSpPr>
          <p:nvPr>
            <p:ph type="sldNum" sz="quarter" idx="12"/>
          </p:nvPr>
        </p:nvSpPr>
        <p:spPr/>
        <p:txBody>
          <a:bodyPr/>
          <a:lstStyle/>
          <a:p>
            <a:fld id="{EC5B15BB-6B6E-4ECE-9DE6-799FAF01EBD9}" type="slidenum">
              <a:rPr lang="de-DE" smtClean="0"/>
              <a:pPr/>
              <a:t>13</a:t>
            </a:fld>
            <a:endParaRPr lang="de-DE" dirty="0"/>
          </a:p>
        </p:txBody>
      </p:sp>
    </p:spTree>
    <p:extLst>
      <p:ext uri="{BB962C8B-B14F-4D97-AF65-F5344CB8AC3E}">
        <p14:creationId xmlns:p14="http://schemas.microsoft.com/office/powerpoint/2010/main" val="31932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27 February, 2024</a:t>
            </a:r>
            <a:endParaRPr lang="de-DE" dirty="0"/>
          </a:p>
        </p:txBody>
      </p:sp>
      <p:sp>
        <p:nvSpPr>
          <p:cNvPr id="3" name="Slide Number Placeholder 2"/>
          <p:cNvSpPr>
            <a:spLocks noGrp="1"/>
          </p:cNvSpPr>
          <p:nvPr>
            <p:ph type="sldNum" sz="quarter" idx="11"/>
          </p:nvPr>
        </p:nvSpPr>
        <p:spPr/>
        <p:txBody>
          <a:bodyPr/>
          <a:lstStyle/>
          <a:p>
            <a:fld id="{4A0D76FC-2569-42A8-BD24-0C9D41943EA1}" type="slidenum">
              <a:rPr lang="de-DE" smtClean="0"/>
              <a:pPr/>
              <a:t>14</a:t>
            </a:fld>
            <a:endParaRPr lang="de-DE" dirty="0"/>
          </a:p>
        </p:txBody>
      </p:sp>
      <p:sp>
        <p:nvSpPr>
          <p:cNvPr id="4" name="Text Placeholder 3"/>
          <p:cNvSpPr>
            <a:spLocks noGrp="1"/>
          </p:cNvSpPr>
          <p:nvPr>
            <p:ph type="body" sz="quarter" idx="12"/>
          </p:nvPr>
        </p:nvSpPr>
        <p:spPr>
          <a:xfrm>
            <a:off x="838799" y="2491740"/>
            <a:ext cx="4777141" cy="3810000"/>
          </a:xfrm>
        </p:spPr>
        <p:txBody>
          <a:bodyPr>
            <a:normAutofit fontScale="92500" lnSpcReduction="20000"/>
          </a:bodyPr>
          <a:lstStyle/>
          <a:p>
            <a:r>
              <a:rPr lang="de-DE" u="sng" dirty="0"/>
              <a:t>Jonas B. </a:t>
            </a:r>
            <a:r>
              <a:rPr lang="de-DE" u="sng" dirty="0" err="1"/>
              <a:t>Ohland</a:t>
            </a:r>
            <a:r>
              <a:rPr lang="de-DE" u="sng" dirty="0"/>
              <a:t> (</a:t>
            </a:r>
            <a:r>
              <a:rPr lang="de-DE" u="sng" dirty="0" err="1"/>
              <a:t>random</a:t>
            </a:r>
            <a:r>
              <a:rPr lang="de-DE" u="sng" dirty="0"/>
              <a:t> </a:t>
            </a:r>
            <a:r>
              <a:rPr lang="de-DE" u="sng" dirty="0" err="1"/>
              <a:t>presenter</a:t>
            </a:r>
            <a:r>
              <a:rPr lang="de-DE" u="sng" dirty="0"/>
              <a:t>):</a:t>
            </a:r>
          </a:p>
          <a:p>
            <a:r>
              <a:rPr lang="de-DE" dirty="0" err="1"/>
              <a:t>phone</a:t>
            </a:r>
            <a:r>
              <a:rPr lang="de-DE" dirty="0"/>
              <a:t>: +49 6159 71 3381</a:t>
            </a:r>
          </a:p>
          <a:p>
            <a:r>
              <a:rPr lang="de-DE" dirty="0"/>
              <a:t>email: </a:t>
            </a:r>
            <a:r>
              <a:rPr lang="de-DE" dirty="0">
                <a:hlinkClick r:id="rId2"/>
              </a:rPr>
              <a:t>j.b.ohland@gsi.de</a:t>
            </a:r>
            <a:endParaRPr lang="de-DE" dirty="0"/>
          </a:p>
          <a:p>
            <a:endParaRPr lang="de-DE" dirty="0"/>
          </a:p>
          <a:p>
            <a:r>
              <a:rPr lang="de-DE" u="sng" dirty="0"/>
              <a:t>Udo Eisenbarth (PSDB </a:t>
            </a:r>
            <a:r>
              <a:rPr lang="de-DE" u="sng" dirty="0" err="1"/>
              <a:t>developer</a:t>
            </a:r>
            <a:r>
              <a:rPr lang="de-DE" u="sng" dirty="0"/>
              <a:t>):</a:t>
            </a:r>
          </a:p>
          <a:p>
            <a:r>
              <a:rPr lang="de-DE" dirty="0" err="1"/>
              <a:t>phone</a:t>
            </a:r>
            <a:r>
              <a:rPr lang="de-DE" dirty="0"/>
              <a:t>: + 49 6159 71 1301</a:t>
            </a:r>
          </a:p>
          <a:p>
            <a:r>
              <a:rPr lang="de-DE" dirty="0"/>
              <a:t>email: </a:t>
            </a:r>
            <a:r>
              <a:rPr lang="de-DE" dirty="0">
                <a:hlinkClick r:id="rId3"/>
              </a:rPr>
              <a:t>u.eisenbarth@gsi.de</a:t>
            </a:r>
            <a:endParaRPr lang="de-DE" dirty="0"/>
          </a:p>
          <a:p>
            <a:endParaRPr lang="de-DE" dirty="0"/>
          </a:p>
          <a:p>
            <a:r>
              <a:rPr lang="de-DE" u="sng" dirty="0"/>
              <a:t>Stefan Götte (PCS </a:t>
            </a:r>
            <a:r>
              <a:rPr lang="de-DE" u="sng" dirty="0" err="1"/>
              <a:t>developer</a:t>
            </a:r>
            <a:r>
              <a:rPr lang="de-DE" u="sng" dirty="0"/>
              <a:t>):</a:t>
            </a:r>
          </a:p>
          <a:p>
            <a:r>
              <a:rPr lang="de-DE" dirty="0" err="1"/>
              <a:t>phone</a:t>
            </a:r>
            <a:r>
              <a:rPr lang="de-DE" dirty="0"/>
              <a:t>: +49 6159 71 1445</a:t>
            </a:r>
          </a:p>
          <a:p>
            <a:r>
              <a:rPr lang="de-DE" dirty="0"/>
              <a:t>email: </a:t>
            </a:r>
            <a:r>
              <a:rPr lang="de-DE" dirty="0">
                <a:hlinkClick r:id="rId4"/>
              </a:rPr>
              <a:t>s.goette@gsi.de</a:t>
            </a:r>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99295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a:t>Agenda</a:t>
            </a:r>
          </a:p>
        </p:txBody>
      </p:sp>
      <p:sp>
        <p:nvSpPr>
          <p:cNvPr id="8" name="Inhaltsplatzhalter 7"/>
          <p:cNvSpPr>
            <a:spLocks noGrp="1"/>
          </p:cNvSpPr>
          <p:nvPr>
            <p:ph idx="1"/>
          </p:nvPr>
        </p:nvSpPr>
        <p:spPr/>
        <p:txBody>
          <a:bodyPr/>
          <a:lstStyle/>
          <a:p>
            <a:r>
              <a:rPr lang="en-US" dirty="0"/>
              <a:t>PHELIX in a nutshell</a:t>
            </a:r>
          </a:p>
          <a:p>
            <a:r>
              <a:rPr lang="en-US" dirty="0"/>
              <a:t>The PHELIX Control System (</a:t>
            </a:r>
            <a:r>
              <a:rPr lang="en-US" i="1" dirty="0"/>
              <a:t>PCS</a:t>
            </a:r>
            <a:r>
              <a:rPr lang="en-US" dirty="0"/>
              <a:t>)</a:t>
            </a:r>
          </a:p>
          <a:p>
            <a:r>
              <a:rPr lang="en-US" dirty="0"/>
              <a:t>The PHELIX Shot </a:t>
            </a:r>
            <a:r>
              <a:rPr lang="en-US" dirty="0" err="1"/>
              <a:t>DataBase</a:t>
            </a:r>
            <a:r>
              <a:rPr lang="en-US" dirty="0"/>
              <a:t> (PSDB)</a:t>
            </a:r>
          </a:p>
          <a:p>
            <a:pPr lvl="1"/>
            <a:r>
              <a:rPr lang="en-US" dirty="0"/>
              <a:t>Motivation/Design considerations</a:t>
            </a:r>
          </a:p>
          <a:p>
            <a:pPr lvl="1"/>
            <a:r>
              <a:rPr lang="en-US" dirty="0"/>
              <a:t>Snapshot data</a:t>
            </a:r>
          </a:p>
          <a:p>
            <a:pPr lvl="1"/>
            <a:r>
              <a:rPr lang="en-US" dirty="0"/>
              <a:t>Time series data</a:t>
            </a:r>
          </a:p>
          <a:p>
            <a:pPr lvl="1"/>
            <a:r>
              <a:rPr lang="en-US" dirty="0"/>
              <a:t>Data access</a:t>
            </a:r>
          </a:p>
        </p:txBody>
      </p:sp>
      <p:sp>
        <p:nvSpPr>
          <p:cNvPr id="3" name="Datumsplatzhalter 2"/>
          <p:cNvSpPr>
            <a:spLocks noGrp="1"/>
          </p:cNvSpPr>
          <p:nvPr>
            <p:ph type="dt" sz="half" idx="10"/>
          </p:nvPr>
        </p:nvSpPr>
        <p:spPr/>
        <p:txBody>
          <a:bodyPr/>
          <a:lstStyle/>
          <a:p>
            <a:r>
              <a:rPr lang="en-US"/>
              <a:t>27 February, 2024</a:t>
            </a:r>
            <a:endParaRPr lang="de-DE" dirty="0"/>
          </a:p>
        </p:txBody>
      </p:sp>
      <p:sp>
        <p:nvSpPr>
          <p:cNvPr id="4" name="Foliennummernplatzhalter 3"/>
          <p:cNvSpPr>
            <a:spLocks noGrp="1"/>
          </p:cNvSpPr>
          <p:nvPr>
            <p:ph type="sldNum" sz="quarter" idx="4294967295"/>
          </p:nvPr>
        </p:nvSpPr>
        <p:spPr>
          <a:xfrm>
            <a:off x="11687175" y="6419850"/>
            <a:ext cx="504825" cy="365125"/>
          </a:xfrm>
        </p:spPr>
        <p:txBody>
          <a:bodyPr/>
          <a:lstStyle/>
          <a:p>
            <a:fld id="{570F6720-1405-4D16-AD99-17E6C8C7F65C}" type="slidenum">
              <a:rPr lang="de-DE" smtClean="0"/>
              <a:pPr/>
              <a:t>2</a:t>
            </a:fld>
            <a:endParaRPr lang="de-DE" dirty="0"/>
          </a:p>
        </p:txBody>
      </p:sp>
    </p:spTree>
    <p:extLst>
      <p:ext uri="{BB962C8B-B14F-4D97-AF65-F5344CB8AC3E}">
        <p14:creationId xmlns:p14="http://schemas.microsoft.com/office/powerpoint/2010/main" val="338332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PHELIX in a nutshell</a:t>
            </a:r>
          </a:p>
        </p:txBody>
      </p:sp>
      <p:sp>
        <p:nvSpPr>
          <p:cNvPr id="4" name="Datumsplatzhalter 3"/>
          <p:cNvSpPr>
            <a:spLocks noGrp="1"/>
          </p:cNvSpPr>
          <p:nvPr>
            <p:ph type="dt" sz="half" idx="10"/>
          </p:nvPr>
        </p:nvSpPr>
        <p:spPr/>
        <p:txBody>
          <a:bodyPr/>
          <a:lstStyle/>
          <a:p>
            <a:r>
              <a:rPr lang="en-US"/>
              <a:t>27 February, 2024</a:t>
            </a:r>
            <a:endParaRPr lang="de-DE" dirty="0"/>
          </a:p>
        </p:txBody>
      </p:sp>
      <p:sp>
        <p:nvSpPr>
          <p:cNvPr id="5" name="Foliennummernplatzhalter 4"/>
          <p:cNvSpPr>
            <a:spLocks noGrp="1"/>
          </p:cNvSpPr>
          <p:nvPr>
            <p:ph type="sldNum" sz="quarter" idx="12"/>
          </p:nvPr>
        </p:nvSpPr>
        <p:spPr/>
        <p:txBody>
          <a:bodyPr/>
          <a:lstStyle/>
          <a:p>
            <a:fld id="{EC5B15BB-6B6E-4ECE-9DE6-799FAF01EBD9}" type="slidenum">
              <a:rPr lang="de-DE" smtClean="0"/>
              <a:pPr/>
              <a:t>3</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316" y="1470785"/>
            <a:ext cx="8959850" cy="4151079"/>
          </a:xfrm>
          <a:prstGeom prst="rect">
            <a:avLst/>
          </a:prstGeom>
        </p:spPr>
      </p:pic>
      <p:sp>
        <p:nvSpPr>
          <p:cNvPr id="3" name="Inhaltsplatzhalter 2"/>
          <p:cNvSpPr>
            <a:spLocks noGrp="1"/>
          </p:cNvSpPr>
          <p:nvPr>
            <p:ph idx="1"/>
          </p:nvPr>
        </p:nvSpPr>
        <p:spPr>
          <a:xfrm>
            <a:off x="192024" y="1338027"/>
            <a:ext cx="3063240" cy="4416597"/>
          </a:xfrm>
        </p:spPr>
        <p:txBody>
          <a:bodyPr>
            <a:normAutofit lnSpcReduction="10000"/>
          </a:bodyPr>
          <a:lstStyle/>
          <a:p>
            <a:pPr marL="514350" indent="-514350">
              <a:buFont typeface="+mj-lt"/>
              <a:buAutoNum type="arabicPeriod"/>
            </a:pPr>
            <a:r>
              <a:rPr lang="en-US" sz="2000" dirty="0"/>
              <a:t>Two front-ends:</a:t>
            </a:r>
            <a:br>
              <a:rPr lang="en-US" sz="2000" dirty="0"/>
            </a:br>
            <a:r>
              <a:rPr lang="en-US" sz="2000" dirty="0"/>
              <a:t>- short pulse “fs”</a:t>
            </a:r>
            <a:br>
              <a:rPr lang="en-US" sz="2000" dirty="0"/>
            </a:br>
            <a:r>
              <a:rPr lang="en-US" sz="2000" dirty="0"/>
              <a:t>- long pulse “ns”</a:t>
            </a:r>
            <a:br>
              <a:rPr lang="en-US" sz="2000" dirty="0"/>
            </a:br>
            <a:r>
              <a:rPr lang="en-US" sz="2000" dirty="0"/>
              <a:t>- coming soon:</a:t>
            </a:r>
            <a:br>
              <a:rPr lang="en-US" sz="2000" dirty="0"/>
            </a:br>
            <a:r>
              <a:rPr lang="en-US" sz="2000" dirty="0"/>
              <a:t>  incoherent ns</a:t>
            </a:r>
          </a:p>
          <a:p>
            <a:pPr marL="514350" indent="-514350">
              <a:buFont typeface="+mj-lt"/>
              <a:buAutoNum type="arabicPeriod"/>
            </a:pPr>
            <a:r>
              <a:rPr lang="en-US" sz="2000" dirty="0"/>
              <a:t>Nova-type </a:t>
            </a:r>
            <a:r>
              <a:rPr lang="en-US" sz="2000" dirty="0" err="1"/>
              <a:t>Nd:Glass</a:t>
            </a:r>
            <a:br>
              <a:rPr lang="en-US" sz="2000" dirty="0"/>
            </a:br>
            <a:r>
              <a:rPr lang="en-US" sz="2000" dirty="0"/>
              <a:t>main amplifiers</a:t>
            </a:r>
            <a:br>
              <a:rPr lang="en-US" sz="2000" dirty="0"/>
            </a:br>
            <a:r>
              <a:rPr lang="en-US" sz="2000" dirty="0"/>
              <a:t>=&gt; 1 shot/90 min,</a:t>
            </a:r>
            <a:br>
              <a:rPr lang="en-US" sz="2000" dirty="0"/>
            </a:br>
            <a:r>
              <a:rPr lang="en-US" sz="2000" dirty="0"/>
              <a:t>=&gt; 6 shots/day</a:t>
            </a:r>
          </a:p>
          <a:p>
            <a:pPr marL="514350" indent="-514350">
              <a:buFont typeface="+mj-lt"/>
              <a:buAutoNum type="arabicPeriod"/>
            </a:pPr>
            <a:r>
              <a:rPr lang="en-US" sz="2000" dirty="0"/>
              <a:t>Three experimental</a:t>
            </a:r>
            <a:br>
              <a:rPr lang="en-US" sz="2000" dirty="0"/>
            </a:br>
            <a:r>
              <a:rPr lang="en-US" sz="2000" dirty="0"/>
              <a:t>areas:</a:t>
            </a:r>
            <a:br>
              <a:rPr lang="en-US" sz="2000" dirty="0"/>
            </a:br>
            <a:r>
              <a:rPr lang="en-US" sz="2000" dirty="0"/>
              <a:t>- Petawatt TA</a:t>
            </a:r>
            <a:br>
              <a:rPr lang="en-US" sz="2000" dirty="0"/>
            </a:br>
            <a:r>
              <a:rPr lang="en-US" sz="2000" dirty="0"/>
              <a:t>- Z6 (with UNILAC)</a:t>
            </a:r>
            <a:br>
              <a:rPr lang="en-US" sz="2000" dirty="0"/>
            </a:br>
            <a:r>
              <a:rPr lang="en-US" sz="2000" dirty="0"/>
              <a:t>- HHT </a:t>
            </a:r>
            <a:r>
              <a:rPr lang="en-US" sz="2000"/>
              <a:t>(with SIS18)</a:t>
            </a:r>
            <a:endParaRPr lang="en-US" sz="2000" dirty="0"/>
          </a:p>
          <a:p>
            <a:pPr marL="514350" indent="-514350">
              <a:buFont typeface="+mj-lt"/>
              <a:buAutoNum type="arabicPeriod"/>
            </a:pPr>
            <a:r>
              <a:rPr lang="en-US" sz="2000" dirty="0"/>
              <a:t>User facility</a:t>
            </a:r>
          </a:p>
        </p:txBody>
      </p:sp>
      <p:sp>
        <p:nvSpPr>
          <p:cNvPr id="7" name="Legende mit Linie 2 6"/>
          <p:cNvSpPr/>
          <p:nvPr/>
        </p:nvSpPr>
        <p:spPr>
          <a:xfrm>
            <a:off x="3560064" y="1338025"/>
            <a:ext cx="2328672" cy="1941623"/>
          </a:xfrm>
          <a:prstGeom prst="borderCallout2">
            <a:avLst>
              <a:gd name="adj1" fmla="val 46268"/>
              <a:gd name="adj2" fmla="val 491"/>
              <a:gd name="adj3" fmla="val 7329"/>
              <a:gd name="adj4" fmla="val -15897"/>
              <a:gd name="adj5" fmla="val 7385"/>
              <a:gd name="adj6" fmla="val -36700"/>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gende mit Linie 2 7"/>
          <p:cNvSpPr/>
          <p:nvPr/>
        </p:nvSpPr>
        <p:spPr>
          <a:xfrm>
            <a:off x="4099560" y="3812998"/>
            <a:ext cx="2545921" cy="601347"/>
          </a:xfrm>
          <a:prstGeom prst="borderCallout2">
            <a:avLst>
              <a:gd name="adj1" fmla="val 46268"/>
              <a:gd name="adj2" fmla="val 491"/>
              <a:gd name="adj3" fmla="val 46541"/>
              <a:gd name="adj4" fmla="val -35315"/>
              <a:gd name="adj5" fmla="val -137088"/>
              <a:gd name="adj6" fmla="val -48764"/>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gende mit Linie 2 8"/>
          <p:cNvSpPr/>
          <p:nvPr/>
        </p:nvSpPr>
        <p:spPr>
          <a:xfrm>
            <a:off x="3972910" y="4416758"/>
            <a:ext cx="1143316" cy="880456"/>
          </a:xfrm>
          <a:prstGeom prst="borderCallout2">
            <a:avLst>
              <a:gd name="adj1" fmla="val 57012"/>
              <a:gd name="adj2" fmla="val 491"/>
              <a:gd name="adj3" fmla="val 56038"/>
              <a:gd name="adj4" fmla="val -65044"/>
              <a:gd name="adj5" fmla="val -35653"/>
              <a:gd name="adj6" fmla="val -109452"/>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gende mit Linie 2 9"/>
          <p:cNvSpPr/>
          <p:nvPr/>
        </p:nvSpPr>
        <p:spPr>
          <a:xfrm>
            <a:off x="9060180" y="2446489"/>
            <a:ext cx="1269544" cy="880456"/>
          </a:xfrm>
          <a:prstGeom prst="borderCallout2">
            <a:avLst>
              <a:gd name="adj1" fmla="val 71337"/>
              <a:gd name="adj2" fmla="val 134"/>
              <a:gd name="adj3" fmla="val 278198"/>
              <a:gd name="adj4" fmla="val -150376"/>
              <a:gd name="adj5" fmla="val 278460"/>
              <a:gd name="adj6" fmla="val -311819"/>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gende mit Linie 2 10"/>
          <p:cNvSpPr/>
          <p:nvPr/>
        </p:nvSpPr>
        <p:spPr>
          <a:xfrm>
            <a:off x="10848973" y="2665867"/>
            <a:ext cx="893630" cy="1147131"/>
          </a:xfrm>
          <a:prstGeom prst="borderCallout2">
            <a:avLst>
              <a:gd name="adj1" fmla="val 71337"/>
              <a:gd name="adj2" fmla="val -2267"/>
              <a:gd name="adj3" fmla="val 47493"/>
              <a:gd name="adj4" fmla="val -34505"/>
              <a:gd name="adj5" fmla="val 29750"/>
              <a:gd name="adj6" fmla="val -59499"/>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25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i="1" dirty="0"/>
              <a:t>PCS</a:t>
            </a:r>
            <a:r>
              <a:rPr lang="en-US" dirty="0"/>
              <a:t> Architecture</a:t>
            </a:r>
          </a:p>
        </p:txBody>
      </p:sp>
      <p:sp>
        <p:nvSpPr>
          <p:cNvPr id="4" name="Datumsplatzhalter 3"/>
          <p:cNvSpPr>
            <a:spLocks noGrp="1"/>
          </p:cNvSpPr>
          <p:nvPr>
            <p:ph type="dt" sz="half" idx="10"/>
          </p:nvPr>
        </p:nvSpPr>
        <p:spPr/>
        <p:txBody>
          <a:bodyPr/>
          <a:lstStyle/>
          <a:p>
            <a:r>
              <a:rPr lang="en-US"/>
              <a:t>27 February, 2024</a:t>
            </a:r>
            <a:endParaRPr lang="de-DE" dirty="0"/>
          </a:p>
        </p:txBody>
      </p:sp>
      <p:sp>
        <p:nvSpPr>
          <p:cNvPr id="5" name="Foliennummernplatzhalter 4"/>
          <p:cNvSpPr>
            <a:spLocks noGrp="1"/>
          </p:cNvSpPr>
          <p:nvPr>
            <p:ph type="sldNum" sz="quarter" idx="12"/>
          </p:nvPr>
        </p:nvSpPr>
        <p:spPr/>
        <p:txBody>
          <a:bodyPr/>
          <a:lstStyle/>
          <a:p>
            <a:fld id="{EC5B15BB-6B6E-4ECE-9DE6-799FAF01EBD9}" type="slidenum">
              <a:rPr lang="de-DE" smtClean="0"/>
              <a:pPr/>
              <a:t>4</a:t>
            </a:fld>
            <a:endParaRPr lang="de-DE" dirty="0"/>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r="25810"/>
          <a:stretch/>
        </p:blipFill>
        <p:spPr>
          <a:xfrm>
            <a:off x="1644611" y="2516442"/>
            <a:ext cx="3205446" cy="2592347"/>
          </a:xfrm>
          <a:prstGeom prst="rect">
            <a:avLst/>
          </a:prstGeom>
        </p:spPr>
      </p:pic>
      <p:sp>
        <p:nvSpPr>
          <p:cNvPr id="7" name="Line 8758"/>
          <p:cNvSpPr>
            <a:spLocks noChangeShapeType="1"/>
          </p:cNvSpPr>
          <p:nvPr/>
        </p:nvSpPr>
        <p:spPr bwMode="auto">
          <a:xfrm>
            <a:off x="2063756" y="2196713"/>
            <a:ext cx="513877" cy="526935"/>
          </a:xfrm>
          <a:prstGeom prst="line">
            <a:avLst/>
          </a:prstGeom>
          <a:noFill/>
          <a:ln w="762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8" name="Grafik 7"/>
          <p:cNvPicPr/>
          <p:nvPr/>
        </p:nvPicPr>
        <p:blipFill>
          <a:blip r:embed="rId3"/>
          <a:stretch>
            <a:fillRect/>
          </a:stretch>
        </p:blipFill>
        <p:spPr>
          <a:xfrm>
            <a:off x="848957" y="1499590"/>
            <a:ext cx="1434699" cy="896725"/>
          </a:xfrm>
          <a:prstGeom prst="rect">
            <a:avLst/>
          </a:prstGeom>
        </p:spPr>
      </p:pic>
      <p:sp>
        <p:nvSpPr>
          <p:cNvPr id="15" name="Line 8758"/>
          <p:cNvSpPr>
            <a:spLocks noChangeShapeType="1"/>
          </p:cNvSpPr>
          <p:nvPr/>
        </p:nvSpPr>
        <p:spPr bwMode="auto">
          <a:xfrm flipV="1">
            <a:off x="1633949" y="3569684"/>
            <a:ext cx="574855" cy="1575634"/>
          </a:xfrm>
          <a:prstGeom prst="line">
            <a:avLst/>
          </a:prstGeom>
          <a:noFill/>
          <a:ln w="762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6" name="Grafik 15"/>
          <p:cNvPicPr/>
          <p:nvPr/>
        </p:nvPicPr>
        <p:blipFill>
          <a:blip r:embed="rId4"/>
          <a:stretch>
            <a:fillRect/>
          </a:stretch>
        </p:blipFill>
        <p:spPr>
          <a:xfrm>
            <a:off x="296560" y="4700719"/>
            <a:ext cx="1434699" cy="896725"/>
          </a:xfrm>
          <a:prstGeom prst="rect">
            <a:avLst/>
          </a:prstGeom>
        </p:spPr>
      </p:pic>
      <p:sp>
        <p:nvSpPr>
          <p:cNvPr id="17" name="Line 8758"/>
          <p:cNvSpPr>
            <a:spLocks noChangeShapeType="1"/>
          </p:cNvSpPr>
          <p:nvPr/>
        </p:nvSpPr>
        <p:spPr bwMode="auto">
          <a:xfrm flipV="1">
            <a:off x="1713274" y="3183224"/>
            <a:ext cx="523999" cy="461529"/>
          </a:xfrm>
          <a:prstGeom prst="line">
            <a:avLst/>
          </a:prstGeom>
          <a:noFill/>
          <a:ln w="762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Line 8758"/>
          <p:cNvSpPr>
            <a:spLocks noChangeShapeType="1"/>
          </p:cNvSpPr>
          <p:nvPr/>
        </p:nvSpPr>
        <p:spPr bwMode="auto">
          <a:xfrm>
            <a:off x="1225245" y="2919095"/>
            <a:ext cx="1012028" cy="191840"/>
          </a:xfrm>
          <a:prstGeom prst="line">
            <a:avLst/>
          </a:prstGeom>
          <a:noFill/>
          <a:ln w="762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9" name="Grafik 18"/>
          <p:cNvPicPr/>
          <p:nvPr/>
        </p:nvPicPr>
        <p:blipFill>
          <a:blip r:embed="rId5"/>
          <a:stretch>
            <a:fillRect/>
          </a:stretch>
        </p:blipFill>
        <p:spPr>
          <a:xfrm>
            <a:off x="240234" y="2534346"/>
            <a:ext cx="1434699" cy="896725"/>
          </a:xfrm>
          <a:prstGeom prst="rect">
            <a:avLst/>
          </a:prstGeom>
        </p:spPr>
      </p:pic>
      <p:pic>
        <p:nvPicPr>
          <p:cNvPr id="20" name="Grafik 19"/>
          <p:cNvPicPr/>
          <p:nvPr/>
        </p:nvPicPr>
        <p:blipFill>
          <a:blip r:embed="rId6"/>
          <a:stretch>
            <a:fillRect/>
          </a:stretch>
        </p:blipFill>
        <p:spPr>
          <a:xfrm>
            <a:off x="408053" y="3524349"/>
            <a:ext cx="1434699" cy="896725"/>
          </a:xfrm>
          <a:prstGeom prst="rect">
            <a:avLst/>
          </a:prstGeom>
        </p:spPr>
      </p:pic>
      <p:sp>
        <p:nvSpPr>
          <p:cNvPr id="21" name="Line 8758"/>
          <p:cNvSpPr>
            <a:spLocks noChangeShapeType="1"/>
          </p:cNvSpPr>
          <p:nvPr/>
        </p:nvSpPr>
        <p:spPr bwMode="auto">
          <a:xfrm flipV="1">
            <a:off x="3075750" y="3868754"/>
            <a:ext cx="285407" cy="2189069"/>
          </a:xfrm>
          <a:prstGeom prst="line">
            <a:avLst/>
          </a:prstGeom>
          <a:noFill/>
          <a:ln w="762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22" name="Grafik 21"/>
          <p:cNvPicPr/>
          <p:nvPr/>
        </p:nvPicPr>
        <p:blipFill>
          <a:blip r:embed="rId7"/>
          <a:stretch>
            <a:fillRect/>
          </a:stretch>
        </p:blipFill>
        <p:spPr>
          <a:xfrm>
            <a:off x="2378138" y="5187195"/>
            <a:ext cx="1426767" cy="891539"/>
          </a:xfrm>
          <a:prstGeom prst="rect">
            <a:avLst/>
          </a:prstGeom>
        </p:spPr>
      </p:pic>
      <p:sp>
        <p:nvSpPr>
          <p:cNvPr id="23" name="Line 8758"/>
          <p:cNvSpPr>
            <a:spLocks noChangeShapeType="1"/>
          </p:cNvSpPr>
          <p:nvPr/>
        </p:nvSpPr>
        <p:spPr bwMode="auto">
          <a:xfrm flipH="1" flipV="1">
            <a:off x="3394974" y="4737409"/>
            <a:ext cx="1660999" cy="1191908"/>
          </a:xfrm>
          <a:prstGeom prst="line">
            <a:avLst/>
          </a:prstGeom>
          <a:noFill/>
          <a:ln w="762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Line 8758"/>
          <p:cNvSpPr>
            <a:spLocks noChangeShapeType="1"/>
          </p:cNvSpPr>
          <p:nvPr/>
        </p:nvSpPr>
        <p:spPr bwMode="auto">
          <a:xfrm flipH="1" flipV="1">
            <a:off x="4671596" y="3818395"/>
            <a:ext cx="1598410" cy="413273"/>
          </a:xfrm>
          <a:prstGeom prst="line">
            <a:avLst/>
          </a:prstGeom>
          <a:noFill/>
          <a:ln w="762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3" name="Gruppieren 32"/>
          <p:cNvGrpSpPr/>
          <p:nvPr/>
        </p:nvGrpSpPr>
        <p:grpSpPr>
          <a:xfrm>
            <a:off x="5010974" y="3573580"/>
            <a:ext cx="1434699" cy="1288333"/>
            <a:chOff x="24169234" y="21927284"/>
            <a:chExt cx="5972810" cy="5363473"/>
          </a:xfrm>
        </p:grpSpPr>
        <p:pic>
          <p:nvPicPr>
            <p:cNvPr id="9" name="Grafik 8"/>
            <p:cNvPicPr/>
            <p:nvPr/>
          </p:nvPicPr>
          <p:blipFill>
            <a:blip r:embed="rId8"/>
            <a:stretch>
              <a:fillRect/>
            </a:stretch>
          </p:blipFill>
          <p:spPr>
            <a:xfrm>
              <a:off x="24169234" y="21927284"/>
              <a:ext cx="5972810" cy="3733165"/>
            </a:xfrm>
            <a:prstGeom prst="rect">
              <a:avLst/>
            </a:prstGeom>
          </p:spPr>
        </p:pic>
        <p:pic>
          <p:nvPicPr>
            <p:cNvPr id="25" name="Grafik 24"/>
            <p:cNvPicPr/>
            <p:nvPr/>
          </p:nvPicPr>
          <p:blipFill>
            <a:blip r:embed="rId9"/>
            <a:stretch>
              <a:fillRect/>
            </a:stretch>
          </p:blipFill>
          <p:spPr>
            <a:xfrm>
              <a:off x="24169234" y="23557592"/>
              <a:ext cx="5972810" cy="3733165"/>
            </a:xfrm>
            <a:prstGeom prst="rect">
              <a:avLst/>
            </a:prstGeom>
          </p:spPr>
        </p:pic>
      </p:grpSp>
      <p:pic>
        <p:nvPicPr>
          <p:cNvPr id="26" name="Grafik 25"/>
          <p:cNvPicPr/>
          <p:nvPr/>
        </p:nvPicPr>
        <p:blipFill>
          <a:blip r:embed="rId10"/>
          <a:stretch>
            <a:fillRect/>
          </a:stretch>
        </p:blipFill>
        <p:spPr>
          <a:xfrm>
            <a:off x="4293625" y="5203044"/>
            <a:ext cx="1434699" cy="896725"/>
          </a:xfrm>
          <a:prstGeom prst="rect">
            <a:avLst/>
          </a:prstGeom>
        </p:spPr>
      </p:pic>
      <p:sp>
        <p:nvSpPr>
          <p:cNvPr id="36" name="Inhaltsplatzhalter 2"/>
          <p:cNvSpPr>
            <a:spLocks noGrp="1"/>
          </p:cNvSpPr>
          <p:nvPr>
            <p:ph idx="1"/>
          </p:nvPr>
        </p:nvSpPr>
        <p:spPr>
          <a:xfrm>
            <a:off x="6638525" y="1312250"/>
            <a:ext cx="5067832" cy="5159946"/>
          </a:xfrm>
        </p:spPr>
        <p:txBody>
          <a:bodyPr>
            <a:normAutofit fontScale="92500" lnSpcReduction="20000"/>
          </a:bodyPr>
          <a:lstStyle/>
          <a:p>
            <a:pPr marL="285750" indent="-285750">
              <a:buFont typeface="Arial" panose="020B0604020202020204" pitchFamily="34" charset="0"/>
              <a:buChar char="•"/>
            </a:pPr>
            <a:r>
              <a:rPr lang="en-US" dirty="0"/>
              <a:t>OS: Windows</a:t>
            </a:r>
          </a:p>
          <a:p>
            <a:pPr marL="742950" lvl="1" indent="-285750"/>
            <a:r>
              <a:rPr lang="en-US" dirty="0"/>
              <a:t>Cross platform compatible</a:t>
            </a:r>
          </a:p>
          <a:p>
            <a:pPr marL="285750" indent="-285750">
              <a:buFont typeface="Arial" panose="020B0604020202020204" pitchFamily="34" charset="0"/>
              <a:buChar char="•"/>
            </a:pPr>
            <a:r>
              <a:rPr lang="en-US" dirty="0"/>
              <a:t>LabVIEW 2019</a:t>
            </a:r>
          </a:p>
          <a:p>
            <a:pPr marL="685800" lvl="1">
              <a:buFont typeface="Arial" panose="020B0604020202020204" pitchFamily="34" charset="0"/>
              <a:buChar char="•"/>
            </a:pPr>
            <a:r>
              <a:rPr lang="en-US" dirty="0"/>
              <a:t>no higher version due to FireWire</a:t>
            </a:r>
          </a:p>
          <a:p>
            <a:pPr marL="685800" lvl="1">
              <a:buFont typeface="Arial" panose="020B0604020202020204" pitchFamily="34" charset="0"/>
              <a:buChar char="•"/>
            </a:pPr>
            <a:r>
              <a:rPr lang="en-US" dirty="0"/>
              <a:t>no lower due to many reasons </a:t>
            </a:r>
          </a:p>
          <a:p>
            <a:pPr marL="285750" indent="-285750">
              <a:buFont typeface="Arial" panose="020B0604020202020204" pitchFamily="34" charset="0"/>
              <a:buChar char="•"/>
            </a:pPr>
            <a:r>
              <a:rPr lang="en-US" dirty="0"/>
              <a:t>Distributed on 38 nodes:</a:t>
            </a:r>
          </a:p>
          <a:p>
            <a:pPr lvl="1">
              <a:buFont typeface="Arial" panose="020B0604020202020204" pitchFamily="34" charset="0"/>
              <a:buChar char="•"/>
            </a:pPr>
            <a:r>
              <a:rPr lang="en-US" sz="2400" dirty="0"/>
              <a:t>34 </a:t>
            </a:r>
            <a:r>
              <a:rPr lang="en-US" sz="2400" i="1" dirty="0"/>
              <a:t>PCS</a:t>
            </a:r>
          </a:p>
          <a:p>
            <a:pPr lvl="1">
              <a:buFont typeface="Arial" panose="020B0604020202020204" pitchFamily="34" charset="0"/>
              <a:buChar char="•"/>
            </a:pPr>
            <a:r>
              <a:rPr lang="en-US" sz="2400" dirty="0"/>
              <a:t>2 developer</a:t>
            </a:r>
          </a:p>
          <a:p>
            <a:pPr lvl="1">
              <a:buFont typeface="Arial" panose="020B0604020202020204" pitchFamily="34" charset="0"/>
              <a:buChar char="•"/>
            </a:pPr>
            <a:r>
              <a:rPr lang="en-US" sz="2400" dirty="0"/>
              <a:t>2 hardware test nodes</a:t>
            </a:r>
          </a:p>
          <a:p>
            <a:pPr marL="285750" indent="-285750">
              <a:buFont typeface="Arial" panose="020B0604020202020204" pitchFamily="34" charset="0"/>
              <a:buChar char="•"/>
            </a:pPr>
            <a:r>
              <a:rPr lang="en-US" dirty="0"/>
              <a:t>one executable</a:t>
            </a:r>
          </a:p>
          <a:p>
            <a:pPr marL="285750" indent="-285750">
              <a:buFont typeface="Arial" panose="020B0604020202020204" pitchFamily="34" charset="0"/>
              <a:buChar char="•"/>
            </a:pPr>
            <a:r>
              <a:rPr lang="en-US" dirty="0"/>
              <a:t>about 146 PHELIX classes</a:t>
            </a:r>
          </a:p>
          <a:p>
            <a:pPr lvl="1">
              <a:buFont typeface="Arial" panose="020B0604020202020204" pitchFamily="34" charset="0"/>
              <a:buChar char="•"/>
            </a:pPr>
            <a:r>
              <a:rPr lang="en-US" sz="2400" dirty="0"/>
              <a:t>36 Base classes</a:t>
            </a:r>
          </a:p>
          <a:p>
            <a:pPr lvl="1">
              <a:buFont typeface="Arial" panose="020B0604020202020204" pitchFamily="34" charset="0"/>
              <a:buChar char="•"/>
            </a:pPr>
            <a:r>
              <a:rPr lang="en-US" sz="2400" dirty="0"/>
              <a:t>about 500 instances</a:t>
            </a:r>
          </a:p>
          <a:p>
            <a:pPr marL="285750" indent="-285750">
              <a:buFont typeface="Arial" panose="020B0604020202020204" pitchFamily="34" charset="0"/>
              <a:buChar char="•"/>
            </a:pPr>
            <a:r>
              <a:rPr lang="en-US" dirty="0"/>
              <a:t>about 10000 process variables</a:t>
            </a:r>
          </a:p>
        </p:txBody>
      </p:sp>
      <p:sp>
        <p:nvSpPr>
          <p:cNvPr id="37" name="Inhaltsplatzhalter 2"/>
          <p:cNvSpPr txBox="1">
            <a:spLocks/>
          </p:cNvSpPr>
          <p:nvPr/>
        </p:nvSpPr>
        <p:spPr>
          <a:xfrm>
            <a:off x="2781316" y="1885928"/>
            <a:ext cx="3159597" cy="1421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PCS nodes in the PHELIX laser hall (selection)</a:t>
            </a:r>
          </a:p>
        </p:txBody>
      </p:sp>
    </p:spTree>
    <p:extLst>
      <p:ext uri="{BB962C8B-B14F-4D97-AF65-F5344CB8AC3E}">
        <p14:creationId xmlns:p14="http://schemas.microsoft.com/office/powerpoint/2010/main" val="411677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40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400"/>
                            </p:stCondLst>
                            <p:childTnLst>
                              <p:par>
                                <p:cTn id="44" presetID="1"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400"/>
                            </p:stCondLst>
                            <p:childTnLst>
                              <p:par>
                                <p:cTn id="47" presetID="1" presetClass="entr" presetSubtype="0" fill="hold" nodeType="afterEffect">
                                  <p:stCondLst>
                                    <p:cond delay="40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p:stCondLst>
                              <p:cond delay="800"/>
                            </p:stCondLst>
                            <p:childTnLst>
                              <p:par>
                                <p:cTn id="50" presetID="1"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par>
                          <p:cTn id="52" fill="hold">
                            <p:stCondLst>
                              <p:cond delay="800"/>
                            </p:stCondLst>
                            <p:childTnLst>
                              <p:par>
                                <p:cTn id="53" presetID="1" presetClass="entr" presetSubtype="0" fill="hold" nodeType="afterEffect">
                                  <p:stCondLst>
                                    <p:cond delay="400"/>
                                  </p:stCondLst>
                                  <p:childTnLst>
                                    <p:set>
                                      <p:cBhvr>
                                        <p:cTn id="54" dur="1" fill="hold">
                                          <p:stCondLst>
                                            <p:cond delay="0"/>
                                          </p:stCondLst>
                                        </p:cTn>
                                        <p:tgtEl>
                                          <p:spTgt spid="16"/>
                                        </p:tgtEl>
                                        <p:attrNameLst>
                                          <p:attrName>style.visibility</p:attrName>
                                        </p:attrNameLst>
                                      </p:cBhvr>
                                      <p:to>
                                        <p:strVal val="visible"/>
                                      </p:to>
                                    </p:set>
                                  </p:childTnLst>
                                </p:cTn>
                              </p:par>
                            </p:childTnLst>
                          </p:cTn>
                        </p:par>
                        <p:par>
                          <p:cTn id="55" fill="hold">
                            <p:stCondLst>
                              <p:cond delay="1200"/>
                            </p:stCondLst>
                            <p:childTnLst>
                              <p:par>
                                <p:cTn id="56" presetID="1"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par>
                          <p:cTn id="58" fill="hold">
                            <p:stCondLst>
                              <p:cond delay="1200"/>
                            </p:stCondLst>
                            <p:childTnLst>
                              <p:par>
                                <p:cTn id="59" presetID="1" presetClass="entr" presetSubtype="0" fill="hold" nodeType="afterEffect">
                                  <p:stCondLst>
                                    <p:cond delay="400"/>
                                  </p:stCondLst>
                                  <p:childTnLst>
                                    <p:set>
                                      <p:cBhvr>
                                        <p:cTn id="60" dur="1" fill="hold">
                                          <p:stCondLst>
                                            <p:cond delay="0"/>
                                          </p:stCondLst>
                                        </p:cTn>
                                        <p:tgtEl>
                                          <p:spTgt spid="22"/>
                                        </p:tgtEl>
                                        <p:attrNameLst>
                                          <p:attrName>style.visibility</p:attrName>
                                        </p:attrNameLst>
                                      </p:cBhvr>
                                      <p:to>
                                        <p:strVal val="visible"/>
                                      </p:to>
                                    </p:set>
                                  </p:childTnLst>
                                </p:cTn>
                              </p:par>
                            </p:childTnLst>
                          </p:cTn>
                        </p:par>
                        <p:par>
                          <p:cTn id="61" fill="hold">
                            <p:stCondLst>
                              <p:cond delay="1600"/>
                            </p:stCondLst>
                            <p:childTnLst>
                              <p:par>
                                <p:cTn id="62" presetID="1"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par>
                          <p:cTn id="64" fill="hold">
                            <p:stCondLst>
                              <p:cond delay="1600"/>
                            </p:stCondLst>
                            <p:childTnLst>
                              <p:par>
                                <p:cTn id="65" presetID="1" presetClass="entr" presetSubtype="0" fill="hold" nodeType="afterEffect">
                                  <p:stCondLst>
                                    <p:cond delay="400"/>
                                  </p:stCondLst>
                                  <p:childTnLst>
                                    <p:set>
                                      <p:cBhvr>
                                        <p:cTn id="66" dur="1" fill="hold">
                                          <p:stCondLst>
                                            <p:cond delay="0"/>
                                          </p:stCondLst>
                                        </p:cTn>
                                        <p:tgtEl>
                                          <p:spTgt spid="33"/>
                                        </p:tgtEl>
                                        <p:attrNameLst>
                                          <p:attrName>style.visibility</p:attrName>
                                        </p:attrNameLst>
                                      </p:cBhvr>
                                      <p:to>
                                        <p:strVal val="visible"/>
                                      </p:to>
                                    </p:set>
                                  </p:childTnLst>
                                </p:cTn>
                              </p:par>
                            </p:childTnLst>
                          </p:cTn>
                        </p:par>
                        <p:par>
                          <p:cTn id="67" fill="hold">
                            <p:stCondLst>
                              <p:cond delay="2000"/>
                            </p:stCondLst>
                            <p:childTnLst>
                              <p:par>
                                <p:cTn id="68" presetID="1"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childTnLst>
                                </p:cTn>
                              </p:par>
                            </p:childTnLst>
                          </p:cTn>
                        </p:par>
                        <p:par>
                          <p:cTn id="70" fill="hold">
                            <p:stCondLst>
                              <p:cond delay="2000"/>
                            </p:stCondLst>
                            <p:childTnLst>
                              <p:par>
                                <p:cTn id="71" presetID="1" presetClass="entr" presetSubtype="0" fill="hold" nodeType="afterEffect">
                                  <p:stCondLst>
                                    <p:cond delay="400"/>
                                  </p:stCondLst>
                                  <p:childTnLst>
                                    <p:set>
                                      <p:cBhvr>
                                        <p:cTn id="72" dur="1" fill="hold">
                                          <p:stCondLst>
                                            <p:cond delay="0"/>
                                          </p:stCondLst>
                                        </p:cTn>
                                        <p:tgtEl>
                                          <p:spTgt spid="26"/>
                                        </p:tgtEl>
                                        <p:attrNameLst>
                                          <p:attrName>style.visibility</p:attrName>
                                        </p:attrNameLst>
                                      </p:cBhvr>
                                      <p:to>
                                        <p:strVal val="visible"/>
                                      </p:to>
                                    </p:set>
                                  </p:childTnLst>
                                </p:cTn>
                              </p:par>
                            </p:childTnLst>
                          </p:cTn>
                        </p:par>
                        <p:par>
                          <p:cTn id="73" fill="hold">
                            <p:stCondLst>
                              <p:cond delay="2400"/>
                            </p:stCondLst>
                            <p:childTnLst>
                              <p:par>
                                <p:cTn id="74" presetID="1"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6">
                                            <p:txEl>
                                              <p:pRg st="9" end="9"/>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6">
                                            <p:txEl>
                                              <p:pRg st="10" end="10"/>
                                            </p:txEl>
                                          </p:spTgt>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6">
                                            <p:txEl>
                                              <p:pRg st="11" end="11"/>
                                            </p:txEl>
                                          </p:spTgt>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6">
                                            <p:txEl>
                                              <p:pRg st="12" end="12"/>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7" grpId="0" animBg="1"/>
      <p:bldP spid="18" grpId="0" animBg="1"/>
      <p:bldP spid="21" grpId="0" animBg="1"/>
      <p:bldP spid="23" grpId="0" animBg="1"/>
      <p:bldP spid="24" grpId="0" animBg="1"/>
      <p:bldP spid="36" grpId="0" uiExpand="1" build="p"/>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i="1" dirty="0"/>
              <a:t>PCS</a:t>
            </a:r>
            <a:r>
              <a:rPr lang="en-US" dirty="0"/>
              <a:t> Interfaces (selection)</a:t>
            </a:r>
          </a:p>
        </p:txBody>
      </p:sp>
      <p:sp>
        <p:nvSpPr>
          <p:cNvPr id="3" name="Inhaltsplatzhalter 2"/>
          <p:cNvSpPr>
            <a:spLocks noGrp="1"/>
          </p:cNvSpPr>
          <p:nvPr>
            <p:ph idx="1"/>
          </p:nvPr>
        </p:nvSpPr>
        <p:spPr>
          <a:xfrm>
            <a:off x="7910563" y="3396306"/>
            <a:ext cx="3942672" cy="515257"/>
          </a:xfrm>
        </p:spPr>
        <p:txBody>
          <a:bodyPr/>
          <a:lstStyle/>
          <a:p>
            <a:pPr marL="0" indent="0">
              <a:buNone/>
            </a:pPr>
            <a:r>
              <a:rPr lang="en-US" sz="2000" dirty="0"/>
              <a:t>Shot Sequencer (state machine)</a:t>
            </a:r>
          </a:p>
        </p:txBody>
      </p:sp>
      <p:sp>
        <p:nvSpPr>
          <p:cNvPr id="4" name="Datumsplatzhalter 3"/>
          <p:cNvSpPr>
            <a:spLocks noGrp="1"/>
          </p:cNvSpPr>
          <p:nvPr>
            <p:ph type="dt" sz="half" idx="10"/>
          </p:nvPr>
        </p:nvSpPr>
        <p:spPr/>
        <p:txBody>
          <a:bodyPr/>
          <a:lstStyle/>
          <a:p>
            <a:r>
              <a:rPr lang="en-US"/>
              <a:t>27 February, 2024</a:t>
            </a:r>
            <a:endParaRPr lang="de-DE" dirty="0"/>
          </a:p>
        </p:txBody>
      </p:sp>
      <p:sp>
        <p:nvSpPr>
          <p:cNvPr id="5" name="Foliennummernplatzhalter 4"/>
          <p:cNvSpPr>
            <a:spLocks noGrp="1"/>
          </p:cNvSpPr>
          <p:nvPr>
            <p:ph type="sldNum" sz="quarter" idx="12"/>
          </p:nvPr>
        </p:nvSpPr>
        <p:spPr/>
        <p:txBody>
          <a:bodyPr/>
          <a:lstStyle/>
          <a:p>
            <a:fld id="{EC5B15BB-6B6E-4ECE-9DE6-799FAF01EBD9}" type="slidenum">
              <a:rPr lang="de-DE" smtClean="0"/>
              <a:pPr/>
              <a:t>5</a:t>
            </a:fld>
            <a:endParaRPr lang="de-DE" dirty="0"/>
          </a:p>
        </p:txBody>
      </p:sp>
      <p:pic>
        <p:nvPicPr>
          <p:cNvPr id="6" name="Grafik 5"/>
          <p:cNvPicPr/>
          <p:nvPr/>
        </p:nvPicPr>
        <p:blipFill rotWithShape="1">
          <a:blip r:embed="rId2"/>
          <a:srcRect r="41972" b="60762"/>
          <a:stretch/>
        </p:blipFill>
        <p:spPr>
          <a:xfrm>
            <a:off x="8148966" y="1952647"/>
            <a:ext cx="3465866" cy="1464809"/>
          </a:xfrm>
          <a:prstGeom prst="rect">
            <a:avLst/>
          </a:prstGeom>
        </p:spPr>
      </p:pic>
      <p:grpSp>
        <p:nvGrpSpPr>
          <p:cNvPr id="19" name="Gruppieren 18"/>
          <p:cNvGrpSpPr/>
          <p:nvPr/>
        </p:nvGrpSpPr>
        <p:grpSpPr>
          <a:xfrm>
            <a:off x="605420" y="1513024"/>
            <a:ext cx="3047574" cy="2499082"/>
            <a:chOff x="2046818" y="803478"/>
            <a:chExt cx="3047574" cy="2499082"/>
          </a:xfrm>
        </p:grpSpPr>
        <p:pic>
          <p:nvPicPr>
            <p:cNvPr id="7" name="Grafik 6"/>
            <p:cNvPicPr/>
            <p:nvPr/>
          </p:nvPicPr>
          <p:blipFill rotWithShape="1">
            <a:blip r:embed="rId3"/>
            <a:srcRect l="3924" t="42792" r="45052" b="3943"/>
            <a:stretch/>
          </p:blipFill>
          <p:spPr>
            <a:xfrm>
              <a:off x="2046818" y="803478"/>
              <a:ext cx="3047574" cy="1988458"/>
            </a:xfrm>
            <a:prstGeom prst="rect">
              <a:avLst/>
            </a:prstGeom>
          </p:spPr>
        </p:pic>
        <p:sp>
          <p:nvSpPr>
            <p:cNvPr id="8" name="Inhaltsplatzhalter 2"/>
            <p:cNvSpPr txBox="1">
              <a:spLocks/>
            </p:cNvSpPr>
            <p:nvPr/>
          </p:nvSpPr>
          <p:spPr>
            <a:xfrm>
              <a:off x="2046818" y="2787303"/>
              <a:ext cx="3047574" cy="5152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Beamline GUI</a:t>
              </a:r>
            </a:p>
          </p:txBody>
        </p:sp>
      </p:grpSp>
      <p:grpSp>
        <p:nvGrpSpPr>
          <p:cNvPr id="18" name="Gruppieren 17"/>
          <p:cNvGrpSpPr/>
          <p:nvPr/>
        </p:nvGrpSpPr>
        <p:grpSpPr>
          <a:xfrm>
            <a:off x="1256626" y="4268899"/>
            <a:ext cx="2317256" cy="1894114"/>
            <a:chOff x="2046817" y="4985340"/>
            <a:chExt cx="2317256" cy="1894114"/>
          </a:xfrm>
        </p:grpSpPr>
        <p:pic>
          <p:nvPicPr>
            <p:cNvPr id="10" name="Grafik 9"/>
            <p:cNvPicPr/>
            <p:nvPr/>
          </p:nvPicPr>
          <p:blipFill rotWithShape="1">
            <a:blip r:embed="rId4"/>
            <a:srcRect t="57930" r="61203" b="5135"/>
            <a:stretch/>
          </p:blipFill>
          <p:spPr>
            <a:xfrm>
              <a:off x="2046818" y="4985340"/>
              <a:ext cx="2317254" cy="1378857"/>
            </a:xfrm>
            <a:prstGeom prst="rect">
              <a:avLst/>
            </a:prstGeom>
          </p:spPr>
        </p:pic>
        <p:sp>
          <p:nvSpPr>
            <p:cNvPr id="11" name="Inhaltsplatzhalter 2"/>
            <p:cNvSpPr txBox="1">
              <a:spLocks/>
            </p:cNvSpPr>
            <p:nvPr/>
          </p:nvSpPr>
          <p:spPr>
            <a:xfrm>
              <a:off x="2046817" y="6364197"/>
              <a:ext cx="2317256" cy="5152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Motion control</a:t>
              </a:r>
            </a:p>
          </p:txBody>
        </p:sp>
      </p:grpSp>
      <p:grpSp>
        <p:nvGrpSpPr>
          <p:cNvPr id="17" name="Gruppieren 16"/>
          <p:cNvGrpSpPr/>
          <p:nvPr/>
        </p:nvGrpSpPr>
        <p:grpSpPr>
          <a:xfrm>
            <a:off x="4259580" y="1354328"/>
            <a:ext cx="3291840" cy="3287486"/>
            <a:chOff x="1961696" y="6757238"/>
            <a:chExt cx="3291840" cy="3287486"/>
          </a:xfrm>
        </p:grpSpPr>
        <p:pic>
          <p:nvPicPr>
            <p:cNvPr id="12" name="Grafik 11"/>
            <p:cNvPicPr/>
            <p:nvPr/>
          </p:nvPicPr>
          <p:blipFill rotWithShape="1">
            <a:blip r:embed="rId5"/>
            <a:srcRect l="13955" t="11066" r="33556" b="14383"/>
            <a:stretch/>
          </p:blipFill>
          <p:spPr>
            <a:xfrm>
              <a:off x="2046818" y="6757238"/>
              <a:ext cx="3135086" cy="2783117"/>
            </a:xfrm>
            <a:prstGeom prst="rect">
              <a:avLst/>
            </a:prstGeom>
          </p:spPr>
        </p:pic>
        <p:sp>
          <p:nvSpPr>
            <p:cNvPr id="13" name="Inhaltsplatzhalter 2"/>
            <p:cNvSpPr txBox="1">
              <a:spLocks/>
            </p:cNvSpPr>
            <p:nvPr/>
          </p:nvSpPr>
          <p:spPr>
            <a:xfrm>
              <a:off x="1961696" y="9529467"/>
              <a:ext cx="3291840" cy="5152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Security monitoring/control</a:t>
              </a:r>
            </a:p>
          </p:txBody>
        </p:sp>
      </p:grpSp>
      <p:grpSp>
        <p:nvGrpSpPr>
          <p:cNvPr id="16" name="Gruppieren 15"/>
          <p:cNvGrpSpPr/>
          <p:nvPr/>
        </p:nvGrpSpPr>
        <p:grpSpPr>
          <a:xfrm>
            <a:off x="6718720" y="4556545"/>
            <a:ext cx="4579439" cy="1979070"/>
            <a:chOff x="2046817" y="9994582"/>
            <a:chExt cx="4579439" cy="1979070"/>
          </a:xfrm>
        </p:grpSpPr>
        <p:pic>
          <p:nvPicPr>
            <p:cNvPr id="14" name="Grafik 13"/>
            <p:cNvPicPr/>
            <p:nvPr/>
          </p:nvPicPr>
          <p:blipFill rotWithShape="1">
            <a:blip r:embed="rId6"/>
            <a:srcRect r="23328" b="60789"/>
            <a:stretch/>
          </p:blipFill>
          <p:spPr>
            <a:xfrm>
              <a:off x="2046818" y="9994582"/>
              <a:ext cx="4579438" cy="1463813"/>
            </a:xfrm>
            <a:prstGeom prst="rect">
              <a:avLst/>
            </a:prstGeom>
          </p:spPr>
        </p:pic>
        <p:sp>
          <p:nvSpPr>
            <p:cNvPr id="15" name="Inhaltsplatzhalter 2"/>
            <p:cNvSpPr txBox="1">
              <a:spLocks/>
            </p:cNvSpPr>
            <p:nvPr/>
          </p:nvSpPr>
          <p:spPr>
            <a:xfrm>
              <a:off x="2046817" y="11458395"/>
              <a:ext cx="4579439" cy="5152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Data </a:t>
              </a:r>
              <a:r>
                <a:rPr lang="en-US" sz="2000" dirty="0" err="1"/>
                <a:t>acquisiton</a:t>
              </a:r>
              <a:r>
                <a:rPr lang="en-US" sz="2000" dirty="0"/>
                <a:t>/visualization/logging</a:t>
              </a:r>
            </a:p>
          </p:txBody>
        </p:sp>
      </p:grpSp>
    </p:spTree>
    <p:extLst>
      <p:ext uri="{BB962C8B-B14F-4D97-AF65-F5344CB8AC3E}">
        <p14:creationId xmlns:p14="http://schemas.microsoft.com/office/powerpoint/2010/main" val="254534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PHELIX shot database (PSDB)</a:t>
            </a:r>
          </a:p>
        </p:txBody>
      </p:sp>
      <p:sp>
        <p:nvSpPr>
          <p:cNvPr id="3" name="Inhaltsplatzhalter 2"/>
          <p:cNvSpPr>
            <a:spLocks noGrp="1"/>
          </p:cNvSpPr>
          <p:nvPr>
            <p:ph idx="1"/>
          </p:nvPr>
        </p:nvSpPr>
        <p:spPr>
          <a:xfrm>
            <a:off x="185915" y="1354027"/>
            <a:ext cx="10515600" cy="4805363"/>
          </a:xfrm>
        </p:spPr>
        <p:txBody>
          <a:bodyPr>
            <a:normAutofit lnSpcReduction="10000"/>
          </a:bodyPr>
          <a:lstStyle/>
          <a:p>
            <a:r>
              <a:rPr lang="en-US" dirty="0"/>
              <a:t>Primary motivation: tool for operating crew</a:t>
            </a:r>
          </a:p>
          <a:p>
            <a:pPr lvl="1"/>
            <a:r>
              <a:rPr lang="en-US" dirty="0"/>
              <a:t>Search and compare shots</a:t>
            </a:r>
          </a:p>
          <a:p>
            <a:pPr lvl="1"/>
            <a:r>
              <a:rPr lang="en-US" dirty="0"/>
              <a:t>Generate statistics/identify trends</a:t>
            </a:r>
          </a:p>
          <a:p>
            <a:pPr lvl="1"/>
            <a:r>
              <a:rPr lang="en-US" dirty="0"/>
              <a:t>Prepare similar shots</a:t>
            </a:r>
          </a:p>
          <a:p>
            <a:pPr lvl="1"/>
            <a:endParaRPr lang="en-US" dirty="0"/>
          </a:p>
          <a:p>
            <a:r>
              <a:rPr lang="en-US" dirty="0"/>
              <a:t>Requirements:</a:t>
            </a:r>
          </a:p>
          <a:p>
            <a:pPr lvl="1"/>
            <a:r>
              <a:rPr lang="en-US" dirty="0"/>
              <a:t>Reliable (working for 12 years)</a:t>
            </a:r>
          </a:p>
          <a:p>
            <a:pPr lvl="1"/>
            <a:r>
              <a:rPr lang="en-US" dirty="0"/>
              <a:t>Future safe</a:t>
            </a:r>
            <a:br>
              <a:rPr lang="en-US" dirty="0"/>
            </a:br>
            <a:r>
              <a:rPr lang="en-US" dirty="0"/>
              <a:t>(e.g. new data types, devices …)</a:t>
            </a:r>
          </a:p>
          <a:p>
            <a:pPr lvl="1"/>
            <a:r>
              <a:rPr lang="en-US" dirty="0"/>
              <a:t>Group shots by experiments</a:t>
            </a:r>
          </a:p>
          <a:p>
            <a:pPr lvl="1"/>
            <a:r>
              <a:rPr lang="en-US" dirty="0"/>
              <a:t>Easy access from everywhere</a:t>
            </a:r>
          </a:p>
          <a:p>
            <a:pPr lvl="1"/>
            <a:r>
              <a:rPr lang="en-US" dirty="0"/>
              <a:t>As little maintenance as possible</a:t>
            </a:r>
          </a:p>
        </p:txBody>
      </p:sp>
      <p:sp>
        <p:nvSpPr>
          <p:cNvPr id="4" name="Datumsplatzhalter 3"/>
          <p:cNvSpPr>
            <a:spLocks noGrp="1"/>
          </p:cNvSpPr>
          <p:nvPr>
            <p:ph type="dt" sz="half" idx="10"/>
          </p:nvPr>
        </p:nvSpPr>
        <p:spPr/>
        <p:txBody>
          <a:bodyPr/>
          <a:lstStyle/>
          <a:p>
            <a:r>
              <a:rPr lang="en-US"/>
              <a:t>27 February, 2024</a:t>
            </a:r>
            <a:endParaRPr lang="de-DE" dirty="0"/>
          </a:p>
        </p:txBody>
      </p:sp>
      <p:sp>
        <p:nvSpPr>
          <p:cNvPr id="5" name="Foliennummernplatzhalter 4"/>
          <p:cNvSpPr>
            <a:spLocks noGrp="1"/>
          </p:cNvSpPr>
          <p:nvPr>
            <p:ph type="sldNum" sz="quarter" idx="12"/>
          </p:nvPr>
        </p:nvSpPr>
        <p:spPr/>
        <p:txBody>
          <a:bodyPr/>
          <a:lstStyle/>
          <a:p>
            <a:fld id="{EC5B15BB-6B6E-4ECE-9DE6-799FAF01EBD9}" type="slidenum">
              <a:rPr lang="de-DE" smtClean="0"/>
              <a:pPr/>
              <a:t>6</a:t>
            </a:fld>
            <a:endParaRPr lang="de-DE" dirty="0"/>
          </a:p>
        </p:txBody>
      </p:sp>
      <p:grpSp>
        <p:nvGrpSpPr>
          <p:cNvPr id="14" name="Gruppieren 13"/>
          <p:cNvGrpSpPr/>
          <p:nvPr/>
        </p:nvGrpSpPr>
        <p:grpSpPr>
          <a:xfrm>
            <a:off x="6096000" y="3318269"/>
            <a:ext cx="5721077" cy="3354557"/>
            <a:chOff x="1678186" y="1178718"/>
            <a:chExt cx="8203713" cy="4810252"/>
          </a:xfrm>
        </p:grpSpPr>
        <p:pic>
          <p:nvPicPr>
            <p:cNvPr id="12" name="Grafik 11"/>
            <p:cNvPicPr>
              <a:picLocks noChangeAspect="1"/>
            </p:cNvPicPr>
            <p:nvPr/>
          </p:nvPicPr>
          <p:blipFill>
            <a:blip r:embed="rId2"/>
            <a:stretch>
              <a:fillRect/>
            </a:stretch>
          </p:blipFill>
          <p:spPr>
            <a:xfrm>
              <a:off x="1678186" y="1178718"/>
              <a:ext cx="8203713" cy="3783448"/>
            </a:xfrm>
            <a:prstGeom prst="rect">
              <a:avLst/>
            </a:prstGeom>
            <a:ln>
              <a:solidFill>
                <a:schemeClr val="tx1"/>
              </a:solidFill>
            </a:ln>
          </p:spPr>
        </p:pic>
        <p:sp>
          <p:nvSpPr>
            <p:cNvPr id="13" name="Inhaltsplatzhalter 2"/>
            <p:cNvSpPr txBox="1">
              <a:spLocks/>
            </p:cNvSpPr>
            <p:nvPr/>
          </p:nvSpPr>
          <p:spPr>
            <a:xfrm>
              <a:off x="1678186" y="4962166"/>
              <a:ext cx="8203713" cy="1026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t>Current PSDB web interface</a:t>
              </a:r>
            </a:p>
          </p:txBody>
        </p:sp>
      </p:grpSp>
    </p:spTree>
    <p:extLst>
      <p:ext uri="{BB962C8B-B14F-4D97-AF65-F5344CB8AC3E}">
        <p14:creationId xmlns:p14="http://schemas.microsoft.com/office/powerpoint/2010/main" val="335322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ine 20"/>
          <p:cNvSpPr>
            <a:spLocks noChangeShapeType="1"/>
          </p:cNvSpPr>
          <p:nvPr/>
        </p:nvSpPr>
        <p:spPr bwMode="auto">
          <a:xfrm flipH="1">
            <a:off x="5961522" y="2374736"/>
            <a:ext cx="508891" cy="58834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Line 21"/>
          <p:cNvSpPr>
            <a:spLocks noChangeShapeType="1"/>
          </p:cNvSpPr>
          <p:nvPr/>
        </p:nvSpPr>
        <p:spPr bwMode="auto">
          <a:xfrm flipH="1">
            <a:off x="5940188" y="3632753"/>
            <a:ext cx="596056" cy="10477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 name="Line 22"/>
          <p:cNvSpPr>
            <a:spLocks noChangeShapeType="1"/>
          </p:cNvSpPr>
          <p:nvPr/>
        </p:nvSpPr>
        <p:spPr bwMode="auto">
          <a:xfrm flipH="1" flipV="1">
            <a:off x="5940186" y="4438943"/>
            <a:ext cx="530226" cy="2547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 name="Line 23"/>
          <p:cNvSpPr>
            <a:spLocks noChangeShapeType="1"/>
          </p:cNvSpPr>
          <p:nvPr/>
        </p:nvSpPr>
        <p:spPr bwMode="auto">
          <a:xfrm flipH="1" flipV="1">
            <a:off x="5961523" y="4990319"/>
            <a:ext cx="484379" cy="37802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Titel 1"/>
          <p:cNvSpPr>
            <a:spLocks noGrp="1"/>
          </p:cNvSpPr>
          <p:nvPr>
            <p:ph type="title"/>
          </p:nvPr>
        </p:nvSpPr>
        <p:spPr/>
        <p:txBody>
          <a:bodyPr/>
          <a:lstStyle/>
          <a:p>
            <a:r>
              <a:rPr lang="en-US" dirty="0"/>
              <a:t>PSDB design considerations</a:t>
            </a:r>
          </a:p>
        </p:txBody>
      </p:sp>
      <p:sp>
        <p:nvSpPr>
          <p:cNvPr id="3" name="Inhaltsplatzhalter 2"/>
          <p:cNvSpPr>
            <a:spLocks noGrp="1"/>
          </p:cNvSpPr>
          <p:nvPr>
            <p:ph idx="1"/>
          </p:nvPr>
        </p:nvSpPr>
        <p:spPr>
          <a:xfrm>
            <a:off x="185820" y="1356206"/>
            <a:ext cx="2639518" cy="427220"/>
          </a:xfrm>
        </p:spPr>
        <p:txBody>
          <a:bodyPr>
            <a:normAutofit fontScale="92500" lnSpcReduction="10000"/>
          </a:bodyPr>
          <a:lstStyle/>
          <a:p>
            <a:r>
              <a:rPr lang="en-US" dirty="0"/>
              <a:t>Workflow</a:t>
            </a:r>
          </a:p>
        </p:txBody>
      </p:sp>
      <p:sp>
        <p:nvSpPr>
          <p:cNvPr id="4" name="Datumsplatzhalter 3"/>
          <p:cNvSpPr>
            <a:spLocks noGrp="1"/>
          </p:cNvSpPr>
          <p:nvPr>
            <p:ph type="dt" sz="half" idx="10"/>
          </p:nvPr>
        </p:nvSpPr>
        <p:spPr/>
        <p:txBody>
          <a:bodyPr/>
          <a:lstStyle/>
          <a:p>
            <a:r>
              <a:rPr lang="en-US"/>
              <a:t>27 February, 2024</a:t>
            </a:r>
            <a:endParaRPr lang="de-DE" dirty="0"/>
          </a:p>
        </p:txBody>
      </p:sp>
      <p:sp>
        <p:nvSpPr>
          <p:cNvPr id="5" name="Foliennummernplatzhalter 4"/>
          <p:cNvSpPr>
            <a:spLocks noGrp="1"/>
          </p:cNvSpPr>
          <p:nvPr>
            <p:ph type="sldNum" sz="quarter" idx="12"/>
          </p:nvPr>
        </p:nvSpPr>
        <p:spPr/>
        <p:txBody>
          <a:bodyPr/>
          <a:lstStyle/>
          <a:p>
            <a:fld id="{EC5B15BB-6B6E-4ECE-9DE6-799FAF01EBD9}" type="slidenum">
              <a:rPr lang="de-DE" smtClean="0"/>
              <a:pPr/>
              <a:t>7</a:t>
            </a:fld>
            <a:endParaRPr lang="de-DE" dirty="0"/>
          </a:p>
        </p:txBody>
      </p:sp>
      <p:sp>
        <p:nvSpPr>
          <p:cNvPr id="6" name="Inhaltsplatzhalter 2"/>
          <p:cNvSpPr txBox="1">
            <a:spLocks/>
          </p:cNvSpPr>
          <p:nvPr/>
        </p:nvSpPr>
        <p:spPr>
          <a:xfrm>
            <a:off x="4466548" y="1356966"/>
            <a:ext cx="3183536" cy="42722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Snapshot structure</a:t>
            </a:r>
          </a:p>
        </p:txBody>
      </p:sp>
      <p:sp>
        <p:nvSpPr>
          <p:cNvPr id="7" name="Inhaltsplatzhalter 2"/>
          <p:cNvSpPr txBox="1">
            <a:spLocks/>
          </p:cNvSpPr>
          <p:nvPr/>
        </p:nvSpPr>
        <p:spPr>
          <a:xfrm>
            <a:off x="8419312" y="1356206"/>
            <a:ext cx="3459971" cy="4272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 redundancy</a:t>
            </a:r>
          </a:p>
        </p:txBody>
      </p:sp>
      <p:sp>
        <p:nvSpPr>
          <p:cNvPr id="8" name="Text Box 4"/>
          <p:cNvSpPr txBox="1">
            <a:spLocks noChangeArrowheads="1"/>
          </p:cNvSpPr>
          <p:nvPr/>
        </p:nvSpPr>
        <p:spPr bwMode="auto">
          <a:xfrm>
            <a:off x="8509653" y="1931746"/>
            <a:ext cx="24929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dirty="0"/>
              <a:t>Example: camera data</a:t>
            </a:r>
          </a:p>
        </p:txBody>
      </p:sp>
      <p:graphicFrame>
        <p:nvGraphicFramePr>
          <p:cNvPr id="9" name="Group 93"/>
          <p:cNvGraphicFramePr>
            <a:graphicFrameLocks/>
          </p:cNvGraphicFramePr>
          <p:nvPr>
            <p:extLst>
              <p:ext uri="{D42A27DB-BD31-4B8C-83A1-F6EECF244321}">
                <p14:modId xmlns:p14="http://schemas.microsoft.com/office/powerpoint/2010/main" val="579795201"/>
              </p:ext>
            </p:extLst>
          </p:nvPr>
        </p:nvGraphicFramePr>
        <p:xfrm>
          <a:off x="8509653" y="2396884"/>
          <a:ext cx="3403601" cy="2316480"/>
        </p:xfrm>
        <a:graphic>
          <a:graphicData uri="http://schemas.openxmlformats.org/drawingml/2006/table">
            <a:tbl>
              <a:tblPr/>
              <a:tblGrid>
                <a:gridCol w="1054101">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468313">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dirty="0">
                          <a:ln>
                            <a:noFill/>
                          </a:ln>
                          <a:solidFill>
                            <a:schemeClr val="tx1"/>
                          </a:solidFill>
                          <a:effectLst/>
                          <a:latin typeface="Arial" charset="0"/>
                          <a:ea typeface="ＭＳ Ｐゴシック" pitchFamily="84" charset="-128"/>
                        </a:rPr>
                        <a:t>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dirty="0">
                          <a:ln>
                            <a:noFill/>
                          </a:ln>
                          <a:solidFill>
                            <a:schemeClr val="tx1"/>
                          </a:solidFill>
                          <a:effectLst/>
                          <a:latin typeface="Arial" charset="0"/>
                          <a:ea typeface="ＭＳ Ｐゴシック" pitchFamily="84" charset="-128"/>
                        </a:rPr>
                        <a:t>Changes?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dirty="0">
                          <a:ln>
                            <a:noFill/>
                          </a:ln>
                          <a:solidFill>
                            <a:schemeClr val="tx1"/>
                          </a:solidFill>
                          <a:effectLst/>
                          <a:latin typeface="Arial" charset="0"/>
                          <a:ea typeface="ＭＳ Ｐゴシック" pitchFamily="84" charset="-128"/>
                        </a:rPr>
                        <a:t>Type</a:t>
                      </a:r>
                      <a:br>
                        <a:rPr kumimoji="0" lang="en-US" altLang="de-DE" sz="1600" b="1" i="0" u="none" strike="noStrike" cap="none" normalizeH="0" baseline="0" dirty="0">
                          <a:ln>
                            <a:noFill/>
                          </a:ln>
                          <a:solidFill>
                            <a:schemeClr val="tx1"/>
                          </a:solidFill>
                          <a:effectLst/>
                          <a:latin typeface="Arial" charset="0"/>
                          <a:ea typeface="ＭＳ Ｐゴシック" pitchFamily="84" charset="-128"/>
                        </a:rPr>
                      </a:br>
                      <a:r>
                        <a:rPr kumimoji="0" lang="en-US" altLang="de-DE" sz="1600" b="1" i="0" u="none" strike="noStrike" cap="none" normalizeH="0" baseline="0" dirty="0">
                          <a:ln>
                            <a:noFill/>
                          </a:ln>
                          <a:solidFill>
                            <a:schemeClr val="tx1"/>
                          </a:solidFill>
                          <a:effectLst/>
                          <a:latin typeface="Arial" charset="0"/>
                          <a:ea typeface="ＭＳ Ｐゴシック" pitchFamily="84" charset="-128"/>
                        </a:rPr>
                        <a:t>&amp; size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468313">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0" i="0" u="none" strike="noStrike" cap="none" normalizeH="0" baseline="0" dirty="0">
                          <a:ln>
                            <a:noFill/>
                          </a:ln>
                          <a:solidFill>
                            <a:schemeClr val="tx1"/>
                          </a:solidFill>
                          <a:effectLst/>
                          <a:latin typeface="Arial" charset="0"/>
                          <a:ea typeface="ＭＳ Ｐゴシック" pitchFamily="84" charset="-128"/>
                        </a:rPr>
                        <a:t>Image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0" i="0" u="none" strike="noStrike" cap="none" normalizeH="0" baseline="0" dirty="0">
                          <a:ln>
                            <a:noFill/>
                          </a:ln>
                          <a:solidFill>
                            <a:schemeClr val="tx1"/>
                          </a:solidFill>
                          <a:effectLst/>
                          <a:latin typeface="Arial" charset="0"/>
                          <a:ea typeface="ＭＳ Ｐゴシック" pitchFamily="84" charset="-128"/>
                        </a:rPr>
                        <a:t>each shot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0" i="0" u="none" strike="noStrike" cap="none" normalizeH="0" baseline="0" dirty="0">
                          <a:ln>
                            <a:noFill/>
                          </a:ln>
                          <a:solidFill>
                            <a:schemeClr val="tx1"/>
                          </a:solidFill>
                          <a:effectLst/>
                          <a:latin typeface="Arial" charset="0"/>
                          <a:ea typeface="ＭＳ Ｐゴシック" pitchFamily="84" charset="-128"/>
                        </a:rPr>
                        <a:t>Image</a:t>
                      </a:r>
                      <a:br>
                        <a:rPr kumimoji="0" lang="en-US" altLang="de-DE" sz="1600" b="0" i="0" u="none" strike="noStrike" cap="none" normalizeH="0" baseline="0" dirty="0">
                          <a:ln>
                            <a:noFill/>
                          </a:ln>
                          <a:solidFill>
                            <a:schemeClr val="tx1"/>
                          </a:solidFill>
                          <a:effectLst/>
                          <a:latin typeface="Arial" charset="0"/>
                          <a:ea typeface="ＭＳ Ｐゴシック" pitchFamily="84" charset="-128"/>
                        </a:rPr>
                      </a:br>
                      <a:r>
                        <a:rPr kumimoji="0" lang="en-US" altLang="de-DE" sz="1600" b="0" i="0" u="none" strike="noStrike" cap="none" normalizeH="0" baseline="0" dirty="0">
                          <a:ln>
                            <a:noFill/>
                          </a:ln>
                          <a:solidFill>
                            <a:schemeClr val="tx1"/>
                          </a:solidFill>
                          <a:effectLst/>
                          <a:latin typeface="Arial" charset="0"/>
                          <a:ea typeface="ＭＳ Ｐゴシック" pitchFamily="84" charset="-128"/>
                        </a:rPr>
                        <a:t>(~</a:t>
                      </a:r>
                      <a:r>
                        <a:rPr kumimoji="0" lang="en-US" altLang="de-DE" sz="1600" b="0" i="0" u="none" strike="noStrike" cap="none" normalizeH="0" baseline="0" dirty="0" err="1">
                          <a:ln>
                            <a:noFill/>
                          </a:ln>
                          <a:solidFill>
                            <a:schemeClr val="tx1"/>
                          </a:solidFill>
                          <a:effectLst/>
                          <a:latin typeface="Arial" charset="0"/>
                          <a:ea typeface="ＭＳ Ｐゴシック" pitchFamily="84" charset="-128"/>
                        </a:rPr>
                        <a:t>MByte</a:t>
                      </a:r>
                      <a:r>
                        <a:rPr kumimoji="0" lang="en-US" altLang="de-DE" sz="1600" b="0" i="0" u="none" strike="noStrike" cap="none" normalizeH="0" baseline="0" dirty="0">
                          <a:ln>
                            <a:noFill/>
                          </a:ln>
                          <a:solidFill>
                            <a:schemeClr val="tx1"/>
                          </a:solidFill>
                          <a:effectLst/>
                          <a:latin typeface="Arial" charset="0"/>
                          <a:ea typeface="ＭＳ Ｐゴシック" pitchFamily="8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468313">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0" i="0" u="none" strike="noStrike" cap="none" normalizeH="0" baseline="0" dirty="0">
                          <a:ln>
                            <a:noFill/>
                          </a:ln>
                          <a:solidFill>
                            <a:schemeClr val="tx1"/>
                          </a:solidFill>
                          <a:effectLst/>
                          <a:latin typeface="Arial" charset="0"/>
                          <a:ea typeface="ＭＳ Ｐゴシック" pitchFamily="84" charset="-128"/>
                        </a:rPr>
                        <a:t>Exposure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0" i="0" u="none" strike="noStrike" cap="none" normalizeH="0" baseline="0" dirty="0">
                          <a:ln>
                            <a:noFill/>
                          </a:ln>
                          <a:solidFill>
                            <a:schemeClr val="tx1"/>
                          </a:solidFill>
                          <a:effectLst/>
                          <a:latin typeface="Arial" charset="0"/>
                          <a:ea typeface="ＭＳ Ｐゴシック" pitchFamily="84" charset="-128"/>
                        </a:rPr>
                        <a:t>sometimes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0" i="0" u="none" strike="noStrike" cap="none" normalizeH="0" baseline="0" dirty="0">
                          <a:ln>
                            <a:noFill/>
                          </a:ln>
                          <a:solidFill>
                            <a:schemeClr val="tx1"/>
                          </a:solidFill>
                          <a:effectLst/>
                          <a:latin typeface="Arial" charset="0"/>
                          <a:ea typeface="ＭＳ Ｐゴシック" pitchFamily="84" charset="-128"/>
                        </a:rPr>
                        <a:t>Numeric</a:t>
                      </a:r>
                      <a:br>
                        <a:rPr kumimoji="0" lang="en-US" altLang="de-DE" sz="1600" b="0" i="0" u="none" strike="noStrike" cap="none" normalizeH="0" baseline="0" dirty="0">
                          <a:ln>
                            <a:noFill/>
                          </a:ln>
                          <a:solidFill>
                            <a:schemeClr val="tx1"/>
                          </a:solidFill>
                          <a:effectLst/>
                          <a:latin typeface="Arial" charset="0"/>
                          <a:ea typeface="ＭＳ Ｐゴシック" pitchFamily="84" charset="-128"/>
                        </a:rPr>
                      </a:br>
                      <a:r>
                        <a:rPr kumimoji="0" lang="en-US" altLang="de-DE" sz="1600" b="0" i="0" u="none" strike="noStrike" cap="none" normalizeH="0" baseline="0" dirty="0">
                          <a:ln>
                            <a:noFill/>
                          </a:ln>
                          <a:solidFill>
                            <a:schemeClr val="tx1"/>
                          </a:solidFill>
                          <a:effectLst/>
                          <a:latin typeface="Arial" charset="0"/>
                          <a:ea typeface="ＭＳ Ｐゴシック" pitchFamily="84" charset="-128"/>
                        </a:rPr>
                        <a:t>(8 byte)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468313">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0" i="0" u="none" strike="noStrike" cap="none" normalizeH="0" baseline="0" dirty="0">
                          <a:ln>
                            <a:noFill/>
                          </a:ln>
                          <a:solidFill>
                            <a:schemeClr val="tx1"/>
                          </a:solidFill>
                          <a:effectLst/>
                          <a:latin typeface="Arial" charset="0"/>
                          <a:ea typeface="ＭＳ Ｐゴシック" pitchFamily="84" charset="-128"/>
                        </a:rPr>
                        <a:t>Serial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0" i="0" u="none" strike="noStrike" cap="none" normalizeH="0" baseline="0" dirty="0">
                          <a:ln>
                            <a:noFill/>
                          </a:ln>
                          <a:solidFill>
                            <a:schemeClr val="tx1"/>
                          </a:solidFill>
                          <a:effectLst/>
                          <a:latin typeface="Arial" charset="0"/>
                          <a:ea typeface="ＭＳ Ｐゴシック" pitchFamily="84" charset="-128"/>
                        </a:rPr>
                        <a:t>rarely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0" i="0" u="none" strike="noStrike" cap="none" normalizeH="0" baseline="0" dirty="0">
                          <a:ln>
                            <a:noFill/>
                          </a:ln>
                          <a:solidFill>
                            <a:schemeClr val="tx1"/>
                          </a:solidFill>
                          <a:effectLst/>
                          <a:latin typeface="Arial" charset="0"/>
                          <a:ea typeface="ＭＳ Ｐゴシック" pitchFamily="84" charset="-128"/>
                        </a:rPr>
                        <a:t>Numeric</a:t>
                      </a:r>
                      <a:br>
                        <a:rPr kumimoji="0" lang="en-US" altLang="de-DE" sz="1600" b="0" i="0" u="none" strike="noStrike" cap="none" normalizeH="0" baseline="0" dirty="0">
                          <a:ln>
                            <a:noFill/>
                          </a:ln>
                          <a:solidFill>
                            <a:schemeClr val="tx1"/>
                          </a:solidFill>
                          <a:effectLst/>
                          <a:latin typeface="Arial" charset="0"/>
                          <a:ea typeface="ＭＳ Ｐゴシック" pitchFamily="84" charset="-128"/>
                        </a:rPr>
                      </a:br>
                      <a:r>
                        <a:rPr kumimoji="0" lang="en-US" altLang="de-DE" sz="1600" b="0" i="0" u="none" strike="noStrike" cap="none" normalizeH="0" baseline="0" dirty="0">
                          <a:ln>
                            <a:noFill/>
                          </a:ln>
                          <a:solidFill>
                            <a:schemeClr val="tx1"/>
                          </a:solidFill>
                          <a:effectLst/>
                          <a:latin typeface="Arial" charset="0"/>
                          <a:ea typeface="ＭＳ Ｐゴシック" pitchFamily="84" charset="-128"/>
                        </a:rPr>
                        <a:t>(8 byte)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bl>
          </a:graphicData>
        </a:graphic>
      </p:graphicFrame>
      <p:sp>
        <p:nvSpPr>
          <p:cNvPr id="10" name="Text Box 90"/>
          <p:cNvSpPr txBox="1">
            <a:spLocks noChangeArrowheads="1"/>
          </p:cNvSpPr>
          <p:nvPr/>
        </p:nvSpPr>
        <p:spPr bwMode="auto">
          <a:xfrm>
            <a:off x="8419312" y="4868364"/>
            <a:ext cx="365997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dirty="0"/>
              <a:t>For each shot </a:t>
            </a:r>
            <a:r>
              <a:rPr lang="en-US" altLang="de-DE" b="1" dirty="0"/>
              <a:t>ALL</a:t>
            </a:r>
            <a:r>
              <a:rPr lang="en-US" altLang="de-DE" dirty="0"/>
              <a:t> data is written:</a:t>
            </a:r>
          </a:p>
          <a:p>
            <a:pPr lvl="1">
              <a:buFontTx/>
              <a:buChar char="•"/>
            </a:pPr>
            <a:r>
              <a:rPr lang="en-US" altLang="de-DE" b="1" dirty="0"/>
              <a:t> </a:t>
            </a:r>
            <a:r>
              <a:rPr lang="en-US" altLang="de-DE" dirty="0">
                <a:solidFill>
                  <a:srgbClr val="FF0000"/>
                </a:solidFill>
              </a:rPr>
              <a:t>information redundancy</a:t>
            </a:r>
          </a:p>
          <a:p>
            <a:pPr lvl="1">
              <a:buFontTx/>
              <a:buChar char="•"/>
            </a:pPr>
            <a:r>
              <a:rPr lang="en-US" altLang="de-DE" dirty="0"/>
              <a:t> </a:t>
            </a:r>
            <a:r>
              <a:rPr lang="en-US" altLang="de-DE" dirty="0">
                <a:solidFill>
                  <a:srgbClr val="00B050"/>
                </a:solidFill>
              </a:rPr>
              <a:t>no versioning necessary</a:t>
            </a:r>
          </a:p>
          <a:p>
            <a:pPr lvl="1">
              <a:buFontTx/>
              <a:buChar char="•"/>
            </a:pPr>
            <a:endParaRPr lang="en-US" altLang="de-DE" dirty="0"/>
          </a:p>
          <a:p>
            <a:r>
              <a:rPr lang="en-US" altLang="de-DE" dirty="0"/>
              <a:t>► Strongly reduced </a:t>
            </a:r>
            <a:r>
              <a:rPr lang="en-US" altLang="de-DE" dirty="0" err="1"/>
              <a:t>maint</a:t>
            </a:r>
            <a:r>
              <a:rPr lang="en-US" altLang="de-DE" dirty="0"/>
              <a:t>. effort</a:t>
            </a:r>
            <a:endParaRPr lang="en-US" altLang="de-DE" b="1" dirty="0"/>
          </a:p>
        </p:txBody>
      </p:sp>
      <p:sp>
        <p:nvSpPr>
          <p:cNvPr id="11" name="Text Box 5"/>
          <p:cNvSpPr txBox="1">
            <a:spLocks noChangeArrowheads="1"/>
          </p:cNvSpPr>
          <p:nvPr/>
        </p:nvSpPr>
        <p:spPr bwMode="auto">
          <a:xfrm>
            <a:off x="4402019" y="2554840"/>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dirty="0"/>
              <a:t>Shot</a:t>
            </a:r>
          </a:p>
        </p:txBody>
      </p:sp>
      <p:sp>
        <p:nvSpPr>
          <p:cNvPr id="12" name="Text Box 7"/>
          <p:cNvSpPr txBox="1">
            <a:spLocks noChangeArrowheads="1"/>
          </p:cNvSpPr>
          <p:nvPr/>
        </p:nvSpPr>
        <p:spPr bwMode="auto">
          <a:xfrm>
            <a:off x="4464630" y="2963083"/>
            <a:ext cx="1425458" cy="2027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de-DE" dirty="0"/>
              <a:t>Id (Shot #)</a:t>
            </a:r>
          </a:p>
          <a:p>
            <a:pPr>
              <a:spcBef>
                <a:spcPct val="50000"/>
              </a:spcBef>
            </a:pPr>
            <a:r>
              <a:rPr lang="en-US" altLang="de-DE" dirty="0"/>
              <a:t>Timestamp</a:t>
            </a:r>
          </a:p>
          <a:p>
            <a:pPr>
              <a:spcBef>
                <a:spcPct val="50000"/>
              </a:spcBef>
            </a:pPr>
            <a:r>
              <a:rPr lang="en-US" altLang="de-DE" dirty="0"/>
              <a:t>Comment</a:t>
            </a:r>
          </a:p>
          <a:p>
            <a:pPr>
              <a:spcBef>
                <a:spcPct val="50000"/>
              </a:spcBef>
            </a:pPr>
            <a:r>
              <a:rPr lang="en-US" altLang="de-DE" dirty="0"/>
              <a:t>Experiment</a:t>
            </a:r>
          </a:p>
          <a:p>
            <a:pPr>
              <a:spcBef>
                <a:spcPct val="50000"/>
              </a:spcBef>
            </a:pPr>
            <a:r>
              <a:rPr lang="en-US" altLang="de-DE" dirty="0"/>
              <a:t>Shot type</a:t>
            </a:r>
          </a:p>
        </p:txBody>
      </p:sp>
      <p:sp>
        <p:nvSpPr>
          <p:cNvPr id="13" name="Text Box 9"/>
          <p:cNvSpPr txBox="1">
            <a:spLocks noChangeArrowheads="1"/>
          </p:cNvSpPr>
          <p:nvPr/>
        </p:nvSpPr>
        <p:spPr bwMode="auto">
          <a:xfrm>
            <a:off x="6322777" y="1719815"/>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a:t>Camera 1</a:t>
            </a:r>
          </a:p>
        </p:txBody>
      </p:sp>
      <p:sp>
        <p:nvSpPr>
          <p:cNvPr id="14" name="Text Box 10"/>
          <p:cNvSpPr txBox="1">
            <a:spLocks noChangeArrowheads="1"/>
          </p:cNvSpPr>
          <p:nvPr/>
        </p:nvSpPr>
        <p:spPr bwMode="auto">
          <a:xfrm>
            <a:off x="6322777" y="4096302"/>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a:t>Powermeter 5</a:t>
            </a:r>
          </a:p>
        </p:txBody>
      </p:sp>
      <p:sp>
        <p:nvSpPr>
          <p:cNvPr id="15" name="Text Box 11"/>
          <p:cNvSpPr txBox="1">
            <a:spLocks noChangeArrowheads="1"/>
          </p:cNvSpPr>
          <p:nvPr/>
        </p:nvSpPr>
        <p:spPr bwMode="auto">
          <a:xfrm>
            <a:off x="6322777" y="2872340"/>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a:t>Camera 2</a:t>
            </a:r>
          </a:p>
        </p:txBody>
      </p:sp>
      <p:sp>
        <p:nvSpPr>
          <p:cNvPr id="16" name="Text Box 12"/>
          <p:cNvSpPr txBox="1">
            <a:spLocks noChangeArrowheads="1"/>
          </p:cNvSpPr>
          <p:nvPr/>
        </p:nvSpPr>
        <p:spPr bwMode="auto">
          <a:xfrm>
            <a:off x="6322777" y="4888465"/>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a:t>Shutter 4</a:t>
            </a:r>
          </a:p>
        </p:txBody>
      </p:sp>
      <p:sp>
        <p:nvSpPr>
          <p:cNvPr id="17" name="Text Box 13"/>
          <p:cNvSpPr txBox="1">
            <a:spLocks noChangeArrowheads="1"/>
          </p:cNvSpPr>
          <p:nvPr/>
        </p:nvSpPr>
        <p:spPr bwMode="auto">
          <a:xfrm>
            <a:off x="6394214" y="2080177"/>
            <a:ext cx="1535113" cy="63341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de-DE" sz="1400" dirty="0"/>
              <a:t>Image:</a:t>
            </a:r>
          </a:p>
          <a:p>
            <a:pPr>
              <a:spcBef>
                <a:spcPct val="50000"/>
              </a:spcBef>
            </a:pPr>
            <a:r>
              <a:rPr lang="en-US" altLang="de-DE" sz="1400" dirty="0"/>
              <a:t>Exposure: 20 µs</a:t>
            </a:r>
          </a:p>
        </p:txBody>
      </p:sp>
      <p:sp>
        <p:nvSpPr>
          <p:cNvPr id="18" name="Text Box 14"/>
          <p:cNvSpPr txBox="1">
            <a:spLocks noChangeArrowheads="1"/>
          </p:cNvSpPr>
          <p:nvPr/>
        </p:nvSpPr>
        <p:spPr bwMode="auto">
          <a:xfrm>
            <a:off x="6394214" y="3304140"/>
            <a:ext cx="1535113" cy="63341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de-DE" sz="1400" dirty="0"/>
              <a:t>Image:</a:t>
            </a:r>
          </a:p>
          <a:p>
            <a:pPr>
              <a:spcBef>
                <a:spcPct val="50000"/>
              </a:spcBef>
            </a:pPr>
            <a:r>
              <a:rPr lang="en-US" altLang="de-DE" sz="1400" dirty="0"/>
              <a:t>Exposure: 15 µs</a:t>
            </a:r>
          </a:p>
        </p:txBody>
      </p:sp>
      <p:sp>
        <p:nvSpPr>
          <p:cNvPr id="19" name="Text Box 15"/>
          <p:cNvSpPr txBox="1">
            <a:spLocks noChangeArrowheads="1"/>
          </p:cNvSpPr>
          <p:nvPr/>
        </p:nvSpPr>
        <p:spPr bwMode="auto">
          <a:xfrm>
            <a:off x="6394214" y="4470952"/>
            <a:ext cx="1535113" cy="3143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de-DE" sz="1400"/>
              <a:t>Energy: 123 J</a:t>
            </a:r>
          </a:p>
        </p:txBody>
      </p:sp>
      <p:sp>
        <p:nvSpPr>
          <p:cNvPr id="20" name="Text Box 16"/>
          <p:cNvSpPr txBox="1">
            <a:spLocks noChangeArrowheads="1"/>
          </p:cNvSpPr>
          <p:nvPr/>
        </p:nvSpPr>
        <p:spPr bwMode="auto">
          <a:xfrm>
            <a:off x="6394214" y="5248827"/>
            <a:ext cx="1535113" cy="314325"/>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de-DE" sz="1400"/>
              <a:t>Position: open</a:t>
            </a:r>
          </a:p>
        </p:txBody>
      </p:sp>
      <p:pic>
        <p:nvPicPr>
          <p:cNvPr id="21"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6377" y="2112630"/>
            <a:ext cx="360362"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4789" y="3338180"/>
            <a:ext cx="3619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Oval 25"/>
          <p:cNvSpPr>
            <a:spLocks noChangeArrowheads="1"/>
          </p:cNvSpPr>
          <p:nvPr/>
        </p:nvSpPr>
        <p:spPr bwMode="auto">
          <a:xfrm>
            <a:off x="7126051" y="5723490"/>
            <a:ext cx="71438"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 name="Oval 27"/>
          <p:cNvSpPr>
            <a:spLocks noChangeArrowheads="1"/>
          </p:cNvSpPr>
          <p:nvPr/>
        </p:nvSpPr>
        <p:spPr bwMode="auto">
          <a:xfrm>
            <a:off x="7126051" y="5939390"/>
            <a:ext cx="71438"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 name="Oval 28"/>
          <p:cNvSpPr>
            <a:spLocks noChangeArrowheads="1"/>
          </p:cNvSpPr>
          <p:nvPr/>
        </p:nvSpPr>
        <p:spPr bwMode="auto">
          <a:xfrm>
            <a:off x="7126051" y="6155290"/>
            <a:ext cx="71438"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 name="Line 7"/>
          <p:cNvSpPr>
            <a:spLocks noChangeShapeType="1"/>
          </p:cNvSpPr>
          <p:nvPr/>
        </p:nvSpPr>
        <p:spPr bwMode="auto">
          <a:xfrm>
            <a:off x="2051249" y="2652706"/>
            <a:ext cx="0" cy="31037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 name="Line 7"/>
          <p:cNvSpPr>
            <a:spLocks noChangeShapeType="1"/>
          </p:cNvSpPr>
          <p:nvPr/>
        </p:nvSpPr>
        <p:spPr bwMode="auto">
          <a:xfrm>
            <a:off x="2051249" y="5105400"/>
            <a:ext cx="0" cy="31037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 name="Line 7"/>
          <p:cNvSpPr>
            <a:spLocks noChangeShapeType="1"/>
          </p:cNvSpPr>
          <p:nvPr/>
        </p:nvSpPr>
        <p:spPr bwMode="auto">
          <a:xfrm>
            <a:off x="2051249" y="4028294"/>
            <a:ext cx="0" cy="49051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Rechteck 36"/>
          <p:cNvSpPr/>
          <p:nvPr/>
        </p:nvSpPr>
        <p:spPr>
          <a:xfrm>
            <a:off x="185820" y="1837791"/>
            <a:ext cx="3730859" cy="821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 experiment entry</a:t>
            </a:r>
            <a:endParaRPr lang="en-US" sz="1400" dirty="0"/>
          </a:p>
          <a:p>
            <a:pPr marL="285750" indent="-285750">
              <a:buFont typeface="Arial" panose="020B0604020202020204" pitchFamily="34" charset="0"/>
              <a:buChar char="•"/>
            </a:pPr>
            <a:r>
              <a:rPr lang="en-US" sz="1400" dirty="0"/>
              <a:t>via web interface</a:t>
            </a:r>
          </a:p>
          <a:p>
            <a:pPr marL="285750" indent="-285750">
              <a:buFont typeface="Arial" panose="020B0604020202020204" pitchFamily="34" charset="0"/>
              <a:buChar char="•"/>
            </a:pPr>
            <a:r>
              <a:rPr lang="en-US" sz="1400" dirty="0"/>
              <a:t>once at beginning of experiment</a:t>
            </a:r>
            <a:endParaRPr lang="en-US" dirty="0"/>
          </a:p>
        </p:txBody>
      </p:sp>
      <p:sp>
        <p:nvSpPr>
          <p:cNvPr id="38" name="Rechteck 37"/>
          <p:cNvSpPr/>
          <p:nvPr/>
        </p:nvSpPr>
        <p:spPr>
          <a:xfrm>
            <a:off x="185820" y="2963083"/>
            <a:ext cx="3730859" cy="1065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Shot procedure</a:t>
            </a:r>
            <a:endParaRPr lang="en-US" sz="1400" dirty="0"/>
          </a:p>
          <a:p>
            <a:pPr marL="285750" indent="-285750">
              <a:buFont typeface="Arial" panose="020B0604020202020204" pitchFamily="34" charset="0"/>
              <a:buChar char="•"/>
            </a:pPr>
            <a:r>
              <a:rPr lang="en-US" sz="1400" dirty="0"/>
              <a:t>Select experiment</a:t>
            </a:r>
          </a:p>
          <a:p>
            <a:pPr marL="285750" indent="-285750">
              <a:buFont typeface="Arial" panose="020B0604020202020204" pitchFamily="34" charset="0"/>
              <a:buChar char="•"/>
            </a:pPr>
            <a:r>
              <a:rPr lang="en-US" sz="1400" dirty="0"/>
              <a:t>Select shot type (test/experiment)</a:t>
            </a:r>
          </a:p>
          <a:p>
            <a:pPr marL="285750" indent="-285750">
              <a:buFont typeface="Arial" panose="020B0604020202020204" pitchFamily="34" charset="0"/>
              <a:buChar char="•"/>
            </a:pPr>
            <a:r>
              <a:rPr lang="en-US" sz="1400" dirty="0"/>
              <a:t>Press shot button</a:t>
            </a:r>
            <a:endParaRPr lang="en-US" dirty="0"/>
          </a:p>
        </p:txBody>
      </p:sp>
      <p:sp>
        <p:nvSpPr>
          <p:cNvPr id="39" name="Rechteck 38"/>
          <p:cNvSpPr/>
          <p:nvPr/>
        </p:nvSpPr>
        <p:spPr>
          <a:xfrm>
            <a:off x="185820" y="4518812"/>
            <a:ext cx="3730859" cy="5865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Add/modify shot comment</a:t>
            </a:r>
            <a:endParaRPr lang="en-US" sz="1400" dirty="0"/>
          </a:p>
          <a:p>
            <a:pPr marL="285750" indent="-285750">
              <a:buFont typeface="Arial" panose="020B0604020202020204" pitchFamily="34" charset="0"/>
              <a:buChar char="•"/>
            </a:pPr>
            <a:r>
              <a:rPr lang="en-US" sz="1400" dirty="0"/>
              <a:t>via web interface</a:t>
            </a:r>
            <a:endParaRPr lang="en-US" dirty="0"/>
          </a:p>
        </p:txBody>
      </p:sp>
      <p:sp>
        <p:nvSpPr>
          <p:cNvPr id="40" name="Rechteck 39"/>
          <p:cNvSpPr/>
          <p:nvPr/>
        </p:nvSpPr>
        <p:spPr>
          <a:xfrm>
            <a:off x="185820" y="5405989"/>
            <a:ext cx="3730859" cy="5865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Attach additional shot files</a:t>
            </a:r>
            <a:endParaRPr lang="en-US" sz="1400" dirty="0"/>
          </a:p>
          <a:p>
            <a:pPr marL="285750" indent="-285750">
              <a:buFont typeface="Arial" panose="020B0604020202020204" pitchFamily="34" charset="0"/>
              <a:buChar char="•"/>
            </a:pPr>
            <a:r>
              <a:rPr lang="en-US" sz="1400" dirty="0"/>
              <a:t>via web interface</a:t>
            </a:r>
            <a:endParaRPr lang="en-US" dirty="0"/>
          </a:p>
        </p:txBody>
      </p:sp>
    </p:spTree>
    <p:extLst>
      <p:ext uri="{BB962C8B-B14F-4D97-AF65-F5344CB8AC3E}">
        <p14:creationId xmlns:p14="http://schemas.microsoft.com/office/powerpoint/2010/main" val="8866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8" grpId="0"/>
      <p:bldP spid="10" grpId="0"/>
      <p:bldP spid="11" grpId="0"/>
      <p:bldP spid="12" grpId="0" animBg="1"/>
      <p:bldP spid="13" grpId="0"/>
      <p:bldP spid="14" grpId="0"/>
      <p:bldP spid="15" grpId="0"/>
      <p:bldP spid="16" grpId="0"/>
      <p:bldP spid="17" grpId="0" animBg="1"/>
      <p:bldP spid="18" grpId="0" animBg="1"/>
      <p:bldP spid="19" grpId="0" animBg="1"/>
      <p:bldP spid="20" grpId="0" animBg="1"/>
      <p:bldP spid="27" grpId="0" animBg="1"/>
      <p:bldP spid="28" grpId="0" animBg="1"/>
      <p:bldP spid="29" grpId="0" animBg="1"/>
      <p:bldP spid="41" grpId="0" animBg="1"/>
      <p:bldP spid="42" grpId="0" animBg="1"/>
      <p:bldP spid="44" grpId="0" animBg="1"/>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hteck 66"/>
          <p:cNvSpPr/>
          <p:nvPr/>
        </p:nvSpPr>
        <p:spPr>
          <a:xfrm>
            <a:off x="1266825" y="1627980"/>
            <a:ext cx="9287232" cy="687388"/>
          </a:xfrm>
          <a:prstGeom prst="rec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r>
              <a:rPr lang="en-US" sz="2000" b="1" dirty="0">
                <a:solidFill>
                  <a:schemeClr val="tx1"/>
                </a:solidFill>
              </a:rPr>
              <a:t>User</a:t>
            </a:r>
          </a:p>
        </p:txBody>
      </p:sp>
      <p:sp>
        <p:nvSpPr>
          <p:cNvPr id="65" name="Rechteck 64"/>
          <p:cNvSpPr/>
          <p:nvPr/>
        </p:nvSpPr>
        <p:spPr>
          <a:xfrm>
            <a:off x="1266825" y="2307430"/>
            <a:ext cx="9287232" cy="3263900"/>
          </a:xfrm>
          <a:prstGeom prst="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vert="vert270" rtlCol="0" anchor="t"/>
          <a:lstStyle/>
          <a:p>
            <a:pPr algn="ctr"/>
            <a:r>
              <a:rPr lang="en-US" sz="4000" i="1" dirty="0">
                <a:solidFill>
                  <a:schemeClr val="tx1"/>
                </a:solidFill>
              </a:rPr>
              <a:t>PCS</a:t>
            </a:r>
          </a:p>
        </p:txBody>
      </p:sp>
      <p:sp>
        <p:nvSpPr>
          <p:cNvPr id="2" name="Titel 1"/>
          <p:cNvSpPr>
            <a:spLocks noGrp="1"/>
          </p:cNvSpPr>
          <p:nvPr>
            <p:ph type="title"/>
          </p:nvPr>
        </p:nvSpPr>
        <p:spPr/>
        <p:txBody>
          <a:bodyPr/>
          <a:lstStyle/>
          <a:p>
            <a:r>
              <a:rPr lang="en-US" dirty="0"/>
              <a:t>PSDB ↔ PCS com. on Shot delivery</a:t>
            </a:r>
          </a:p>
        </p:txBody>
      </p:sp>
      <p:sp>
        <p:nvSpPr>
          <p:cNvPr id="4" name="Datumsplatzhalter 3"/>
          <p:cNvSpPr>
            <a:spLocks noGrp="1"/>
          </p:cNvSpPr>
          <p:nvPr>
            <p:ph type="dt" sz="half" idx="10"/>
          </p:nvPr>
        </p:nvSpPr>
        <p:spPr/>
        <p:txBody>
          <a:bodyPr/>
          <a:lstStyle/>
          <a:p>
            <a:r>
              <a:rPr lang="en-US"/>
              <a:t>27 February, 2024</a:t>
            </a:r>
            <a:endParaRPr lang="de-DE" dirty="0"/>
          </a:p>
        </p:txBody>
      </p:sp>
      <p:sp>
        <p:nvSpPr>
          <p:cNvPr id="5" name="Foliennummernplatzhalter 4"/>
          <p:cNvSpPr>
            <a:spLocks noGrp="1"/>
          </p:cNvSpPr>
          <p:nvPr>
            <p:ph type="sldNum" sz="quarter" idx="12"/>
          </p:nvPr>
        </p:nvSpPr>
        <p:spPr/>
        <p:txBody>
          <a:bodyPr/>
          <a:lstStyle/>
          <a:p>
            <a:fld id="{EC5B15BB-6B6E-4ECE-9DE6-799FAF01EBD9}" type="slidenum">
              <a:rPr lang="de-DE" smtClean="0"/>
              <a:pPr/>
              <a:t>8</a:t>
            </a:fld>
            <a:endParaRPr lang="de-DE" dirty="0"/>
          </a:p>
        </p:txBody>
      </p:sp>
      <p:sp>
        <p:nvSpPr>
          <p:cNvPr id="6" name="Text Box 3"/>
          <p:cNvSpPr txBox="1">
            <a:spLocks noChangeArrowheads="1"/>
          </p:cNvSpPr>
          <p:nvPr/>
        </p:nvSpPr>
        <p:spPr bwMode="auto">
          <a:xfrm>
            <a:off x="1266825" y="5571330"/>
            <a:ext cx="9287231" cy="366713"/>
          </a:xfrm>
          <a:prstGeom prst="rect">
            <a:avLst/>
          </a:prstGeom>
          <a:solidFill>
            <a:srgbClr val="FFC000"/>
          </a:solidFill>
          <a:ln w="12700">
            <a:solidFill>
              <a:srgbClr val="787878"/>
            </a:solidFill>
            <a:miter lim="800000"/>
            <a:headEnd/>
            <a:tailEnd/>
          </a:ln>
          <a:effectLst/>
          <a:extLst/>
        </p:spPr>
        <p:txBody>
          <a:bodyPr wrap="square">
            <a:spAutoFit/>
          </a:bodyPr>
          <a:lstStyle/>
          <a:p>
            <a:pPr>
              <a:spcBef>
                <a:spcPct val="50000"/>
              </a:spcBef>
            </a:pPr>
            <a:r>
              <a:rPr lang="en-US" altLang="de-DE" b="1" dirty="0"/>
              <a:t>PSDB</a:t>
            </a:r>
          </a:p>
        </p:txBody>
      </p:sp>
      <p:sp>
        <p:nvSpPr>
          <p:cNvPr id="7" name="Text Box 4"/>
          <p:cNvSpPr txBox="1">
            <a:spLocks noChangeArrowheads="1"/>
          </p:cNvSpPr>
          <p:nvPr/>
        </p:nvSpPr>
        <p:spPr bwMode="auto">
          <a:xfrm>
            <a:off x="3021352" y="3347243"/>
            <a:ext cx="1798638" cy="366712"/>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b="1"/>
              <a:t>Data controller</a:t>
            </a:r>
          </a:p>
        </p:txBody>
      </p:sp>
      <p:sp>
        <p:nvSpPr>
          <p:cNvPr id="8" name="Text Box 5"/>
          <p:cNvSpPr txBox="1">
            <a:spLocks noChangeArrowheads="1"/>
          </p:cNvSpPr>
          <p:nvPr/>
        </p:nvSpPr>
        <p:spPr bwMode="auto">
          <a:xfrm>
            <a:off x="2591140" y="4418805"/>
            <a:ext cx="882650" cy="366713"/>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a:t>Device</a:t>
            </a:r>
          </a:p>
        </p:txBody>
      </p:sp>
      <p:sp>
        <p:nvSpPr>
          <p:cNvPr id="9" name="Text Box 6"/>
          <p:cNvSpPr txBox="1">
            <a:spLocks noChangeArrowheads="1"/>
          </p:cNvSpPr>
          <p:nvPr/>
        </p:nvSpPr>
        <p:spPr bwMode="auto">
          <a:xfrm>
            <a:off x="2446677" y="4490243"/>
            <a:ext cx="882650" cy="366712"/>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a:t>Device</a:t>
            </a:r>
          </a:p>
        </p:txBody>
      </p:sp>
      <p:sp>
        <p:nvSpPr>
          <p:cNvPr id="10" name="Text Box 7"/>
          <p:cNvSpPr txBox="1">
            <a:spLocks noChangeArrowheads="1"/>
          </p:cNvSpPr>
          <p:nvPr/>
        </p:nvSpPr>
        <p:spPr bwMode="auto">
          <a:xfrm>
            <a:off x="2302215" y="4563268"/>
            <a:ext cx="882650" cy="366712"/>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a:t>Device</a:t>
            </a:r>
          </a:p>
        </p:txBody>
      </p:sp>
      <p:sp>
        <p:nvSpPr>
          <p:cNvPr id="11" name="Text Box 8"/>
          <p:cNvSpPr txBox="1">
            <a:spLocks noChangeArrowheads="1"/>
          </p:cNvSpPr>
          <p:nvPr/>
        </p:nvSpPr>
        <p:spPr bwMode="auto">
          <a:xfrm>
            <a:off x="5253377" y="2345530"/>
            <a:ext cx="1873250"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b="1"/>
              <a:t>Sequencer</a:t>
            </a:r>
          </a:p>
        </p:txBody>
      </p:sp>
      <p:sp>
        <p:nvSpPr>
          <p:cNvPr id="12" name="Line 9"/>
          <p:cNvSpPr>
            <a:spLocks noChangeShapeType="1"/>
          </p:cNvSpPr>
          <p:nvPr/>
        </p:nvSpPr>
        <p:spPr bwMode="auto">
          <a:xfrm>
            <a:off x="5037477" y="1323180"/>
            <a:ext cx="0" cy="4608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Text Box 11"/>
          <p:cNvSpPr txBox="1">
            <a:spLocks noChangeArrowheads="1"/>
          </p:cNvSpPr>
          <p:nvPr/>
        </p:nvSpPr>
        <p:spPr bwMode="auto">
          <a:xfrm>
            <a:off x="2094252" y="1254918"/>
            <a:ext cx="29416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de-DE" dirty="0"/>
              <a:t>PCS Start Up</a:t>
            </a:r>
          </a:p>
        </p:txBody>
      </p:sp>
      <p:sp>
        <p:nvSpPr>
          <p:cNvPr id="15" name="Text Box 12"/>
          <p:cNvSpPr txBox="1">
            <a:spLocks noChangeArrowheads="1"/>
          </p:cNvSpPr>
          <p:nvPr/>
        </p:nvSpPr>
        <p:spPr bwMode="auto">
          <a:xfrm>
            <a:off x="7340939" y="1254918"/>
            <a:ext cx="32131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de-DE" dirty="0"/>
              <a:t>Shot Delivery</a:t>
            </a:r>
          </a:p>
        </p:txBody>
      </p:sp>
      <p:sp>
        <p:nvSpPr>
          <p:cNvPr id="16" name="Text Box 13"/>
          <p:cNvSpPr txBox="1">
            <a:spLocks noChangeArrowheads="1"/>
          </p:cNvSpPr>
          <p:nvPr/>
        </p:nvSpPr>
        <p:spPr bwMode="auto">
          <a:xfrm>
            <a:off x="1600019" y="5019674"/>
            <a:ext cx="110013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300" dirty="0">
                <a:solidFill>
                  <a:srgbClr val="FE8022"/>
                </a:solidFill>
              </a:rPr>
              <a:t>Name</a:t>
            </a:r>
          </a:p>
        </p:txBody>
      </p:sp>
      <p:sp>
        <p:nvSpPr>
          <p:cNvPr id="17" name="Text Box 14"/>
          <p:cNvSpPr txBox="1">
            <a:spLocks noChangeArrowheads="1"/>
          </p:cNvSpPr>
          <p:nvPr/>
        </p:nvSpPr>
        <p:spPr bwMode="auto">
          <a:xfrm>
            <a:off x="3002302" y="4993480"/>
            <a:ext cx="6889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300" dirty="0"/>
              <a:t>Device</a:t>
            </a:r>
          </a:p>
          <a:p>
            <a:r>
              <a:rPr lang="en-US" altLang="de-DE" sz="1300" dirty="0"/>
              <a:t>ID </a:t>
            </a:r>
          </a:p>
        </p:txBody>
      </p:sp>
      <p:sp>
        <p:nvSpPr>
          <p:cNvPr id="18" name="Text Box 15"/>
          <p:cNvSpPr txBox="1">
            <a:spLocks noChangeArrowheads="1"/>
          </p:cNvSpPr>
          <p:nvPr/>
        </p:nvSpPr>
        <p:spPr bwMode="auto">
          <a:xfrm>
            <a:off x="4118315" y="4279105"/>
            <a:ext cx="919162"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300"/>
              <a:t>possible</a:t>
            </a:r>
          </a:p>
          <a:p>
            <a:r>
              <a:rPr lang="en-US" altLang="de-DE" sz="1300"/>
              <a:t>Experi-</a:t>
            </a:r>
          </a:p>
          <a:p>
            <a:r>
              <a:rPr lang="en-US" altLang="de-DE" sz="1300"/>
              <a:t>ments,</a:t>
            </a:r>
          </a:p>
          <a:p>
            <a:r>
              <a:rPr lang="en-US" altLang="de-DE" sz="1300"/>
              <a:t>Shottypes</a:t>
            </a:r>
          </a:p>
        </p:txBody>
      </p:sp>
      <p:sp>
        <p:nvSpPr>
          <p:cNvPr id="19" name="Text Box 16"/>
          <p:cNvSpPr txBox="1">
            <a:spLocks noChangeArrowheads="1"/>
          </p:cNvSpPr>
          <p:nvPr/>
        </p:nvSpPr>
        <p:spPr bwMode="auto">
          <a:xfrm>
            <a:off x="5037478" y="1254918"/>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de-DE" dirty="0"/>
              <a:t>Preparation</a:t>
            </a:r>
          </a:p>
        </p:txBody>
      </p:sp>
      <p:sp>
        <p:nvSpPr>
          <p:cNvPr id="20" name="Text Box 17"/>
          <p:cNvSpPr txBox="1">
            <a:spLocks noChangeArrowheads="1"/>
          </p:cNvSpPr>
          <p:nvPr/>
        </p:nvSpPr>
        <p:spPr bwMode="auto">
          <a:xfrm>
            <a:off x="7845765" y="2345530"/>
            <a:ext cx="2233612"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b="1"/>
              <a:t>Sequencer</a:t>
            </a:r>
          </a:p>
        </p:txBody>
      </p:sp>
      <p:sp>
        <p:nvSpPr>
          <p:cNvPr id="21" name="Line 18"/>
          <p:cNvSpPr>
            <a:spLocks noChangeShapeType="1"/>
          </p:cNvSpPr>
          <p:nvPr/>
        </p:nvSpPr>
        <p:spPr bwMode="auto">
          <a:xfrm>
            <a:off x="7342527" y="1323180"/>
            <a:ext cx="0" cy="4608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 name="Line 19"/>
          <p:cNvSpPr>
            <a:spLocks noChangeShapeType="1"/>
          </p:cNvSpPr>
          <p:nvPr/>
        </p:nvSpPr>
        <p:spPr bwMode="auto">
          <a:xfrm flipH="1">
            <a:off x="6179825" y="1840705"/>
            <a:ext cx="0" cy="4318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Text Box 20"/>
          <p:cNvSpPr txBox="1">
            <a:spLocks noChangeArrowheads="1"/>
          </p:cNvSpPr>
          <p:nvPr/>
        </p:nvSpPr>
        <p:spPr bwMode="auto">
          <a:xfrm>
            <a:off x="5254965" y="3353593"/>
            <a:ext cx="1871662" cy="366712"/>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b="1"/>
              <a:t>Data controller</a:t>
            </a:r>
          </a:p>
        </p:txBody>
      </p:sp>
      <p:sp>
        <p:nvSpPr>
          <p:cNvPr id="24" name="Text Box 21"/>
          <p:cNvSpPr txBox="1">
            <a:spLocks noChangeArrowheads="1"/>
          </p:cNvSpPr>
          <p:nvPr/>
        </p:nvSpPr>
        <p:spPr bwMode="auto">
          <a:xfrm>
            <a:off x="3021352" y="2345530"/>
            <a:ext cx="1800225"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b="1"/>
              <a:t>Sequencer</a:t>
            </a:r>
          </a:p>
        </p:txBody>
      </p:sp>
      <p:sp>
        <p:nvSpPr>
          <p:cNvPr id="25" name="Rectangle 22"/>
          <p:cNvSpPr>
            <a:spLocks noChangeArrowheads="1"/>
          </p:cNvSpPr>
          <p:nvPr/>
        </p:nvSpPr>
        <p:spPr bwMode="auto">
          <a:xfrm>
            <a:off x="4966040" y="1754980"/>
            <a:ext cx="1152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300" dirty="0"/>
              <a:t>Experiment,</a:t>
            </a:r>
          </a:p>
          <a:p>
            <a:pPr algn="r"/>
            <a:r>
              <a:rPr lang="en-US" altLang="de-DE" sz="1300" dirty="0" err="1"/>
              <a:t>Shottype</a:t>
            </a:r>
            <a:endParaRPr lang="en-US" altLang="de-DE" sz="1300" dirty="0"/>
          </a:p>
        </p:txBody>
      </p:sp>
      <p:sp>
        <p:nvSpPr>
          <p:cNvPr id="26" name="Line 23"/>
          <p:cNvSpPr>
            <a:spLocks noChangeShapeType="1"/>
          </p:cNvSpPr>
          <p:nvPr/>
        </p:nvSpPr>
        <p:spPr bwMode="auto">
          <a:xfrm flipH="1" flipV="1">
            <a:off x="3886540" y="2802730"/>
            <a:ext cx="0"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Line 24"/>
          <p:cNvSpPr>
            <a:spLocks noChangeShapeType="1"/>
          </p:cNvSpPr>
          <p:nvPr/>
        </p:nvSpPr>
        <p:spPr bwMode="auto">
          <a:xfrm flipH="1">
            <a:off x="6190002" y="2834480"/>
            <a:ext cx="0"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 name="Text Box 25"/>
          <p:cNvSpPr txBox="1">
            <a:spLocks noChangeArrowheads="1"/>
          </p:cNvSpPr>
          <p:nvPr/>
        </p:nvSpPr>
        <p:spPr bwMode="auto">
          <a:xfrm>
            <a:off x="3959565" y="2691605"/>
            <a:ext cx="1366837"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300"/>
              <a:t>possible</a:t>
            </a:r>
          </a:p>
          <a:p>
            <a:r>
              <a:rPr lang="en-US" altLang="de-DE" sz="1300"/>
              <a:t>Experiments,</a:t>
            </a:r>
          </a:p>
          <a:p>
            <a:r>
              <a:rPr lang="en-US" altLang="de-DE" sz="1300"/>
              <a:t>Shottypes</a:t>
            </a:r>
          </a:p>
        </p:txBody>
      </p:sp>
      <p:sp>
        <p:nvSpPr>
          <p:cNvPr id="29" name="Rectangle 26"/>
          <p:cNvSpPr>
            <a:spLocks noChangeArrowheads="1"/>
          </p:cNvSpPr>
          <p:nvPr/>
        </p:nvSpPr>
        <p:spPr bwMode="auto">
          <a:xfrm>
            <a:off x="4966040" y="2777330"/>
            <a:ext cx="1152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300" dirty="0"/>
              <a:t>Experiment,</a:t>
            </a:r>
          </a:p>
          <a:p>
            <a:pPr algn="r"/>
            <a:r>
              <a:rPr lang="en-US" altLang="de-DE" sz="1300" dirty="0" err="1"/>
              <a:t>Shottype</a:t>
            </a:r>
            <a:endParaRPr lang="en-US" altLang="de-DE" sz="1300" dirty="0"/>
          </a:p>
        </p:txBody>
      </p:sp>
      <p:sp>
        <p:nvSpPr>
          <p:cNvPr id="30" name="Text Box 27"/>
          <p:cNvSpPr txBox="1">
            <a:spLocks noChangeArrowheads="1"/>
          </p:cNvSpPr>
          <p:nvPr/>
        </p:nvSpPr>
        <p:spPr bwMode="auto">
          <a:xfrm>
            <a:off x="7845765" y="3353593"/>
            <a:ext cx="2305050" cy="366712"/>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b="1" dirty="0"/>
              <a:t>Data controller</a:t>
            </a:r>
          </a:p>
        </p:txBody>
      </p:sp>
      <p:sp>
        <p:nvSpPr>
          <p:cNvPr id="32" name="Rectangle 29"/>
          <p:cNvSpPr>
            <a:spLocks noChangeArrowheads="1"/>
          </p:cNvSpPr>
          <p:nvPr/>
        </p:nvSpPr>
        <p:spPr bwMode="auto">
          <a:xfrm>
            <a:off x="6982165" y="1754980"/>
            <a:ext cx="115252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300" dirty="0"/>
              <a:t> Shot</a:t>
            </a:r>
          </a:p>
        </p:txBody>
      </p:sp>
      <p:sp>
        <p:nvSpPr>
          <p:cNvPr id="33" name="Line 30"/>
          <p:cNvSpPr>
            <a:spLocks noChangeShapeType="1"/>
          </p:cNvSpPr>
          <p:nvPr/>
        </p:nvSpPr>
        <p:spPr bwMode="auto">
          <a:xfrm flipH="1">
            <a:off x="8206127" y="1840705"/>
            <a:ext cx="0" cy="4318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 name="Line 31"/>
          <p:cNvSpPr>
            <a:spLocks noChangeShapeType="1"/>
          </p:cNvSpPr>
          <p:nvPr/>
        </p:nvSpPr>
        <p:spPr bwMode="auto">
          <a:xfrm flipH="1">
            <a:off x="8206127" y="2834480"/>
            <a:ext cx="0"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 name="Line 33"/>
          <p:cNvSpPr>
            <a:spLocks noChangeShapeType="1"/>
          </p:cNvSpPr>
          <p:nvPr/>
        </p:nvSpPr>
        <p:spPr bwMode="auto">
          <a:xfrm flipH="1">
            <a:off x="9790452" y="2834480"/>
            <a:ext cx="0"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Line 34"/>
          <p:cNvSpPr>
            <a:spLocks noChangeShapeType="1"/>
          </p:cNvSpPr>
          <p:nvPr/>
        </p:nvSpPr>
        <p:spPr bwMode="auto">
          <a:xfrm flipH="1">
            <a:off x="9790452" y="3844130"/>
            <a:ext cx="0"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 name="Line 35"/>
          <p:cNvSpPr>
            <a:spLocks noChangeShapeType="1"/>
          </p:cNvSpPr>
          <p:nvPr/>
        </p:nvSpPr>
        <p:spPr bwMode="auto">
          <a:xfrm flipH="1">
            <a:off x="9790452" y="4878386"/>
            <a:ext cx="0" cy="431800"/>
          </a:xfrm>
          <a:prstGeom prst="line">
            <a:avLst/>
          </a:prstGeom>
          <a:noFill/>
          <a:ln w="38100">
            <a:solidFill>
              <a:srgbClr val="FE802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 name="Rectangle 36"/>
          <p:cNvSpPr>
            <a:spLocks noChangeArrowheads="1"/>
          </p:cNvSpPr>
          <p:nvPr/>
        </p:nvSpPr>
        <p:spPr bwMode="auto">
          <a:xfrm>
            <a:off x="6982165" y="2904330"/>
            <a:ext cx="115252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300" dirty="0"/>
              <a:t>Start</a:t>
            </a:r>
          </a:p>
        </p:txBody>
      </p:sp>
      <p:sp>
        <p:nvSpPr>
          <p:cNvPr id="40" name="Rectangle 37"/>
          <p:cNvSpPr>
            <a:spLocks noChangeArrowheads="1"/>
          </p:cNvSpPr>
          <p:nvPr/>
        </p:nvSpPr>
        <p:spPr bwMode="auto">
          <a:xfrm>
            <a:off x="8566490" y="2907505"/>
            <a:ext cx="115252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300" dirty="0"/>
              <a:t>Standby</a:t>
            </a:r>
          </a:p>
        </p:txBody>
      </p:sp>
      <p:cxnSp>
        <p:nvCxnSpPr>
          <p:cNvPr id="41" name="AutoShape 38"/>
          <p:cNvCxnSpPr>
            <a:cxnSpLocks noChangeShapeType="1"/>
          </p:cNvCxnSpPr>
          <p:nvPr/>
        </p:nvCxnSpPr>
        <p:spPr bwMode="auto">
          <a:xfrm rot="16200000">
            <a:off x="3727087" y="3771105"/>
            <a:ext cx="431800" cy="431800"/>
          </a:xfrm>
          <a:prstGeom prst="curvedConnector3">
            <a:avLst>
              <a:gd name="adj1" fmla="val -291546"/>
            </a:avLst>
          </a:prstGeom>
          <a:noFill/>
          <a:ln w="38100">
            <a:solidFill>
              <a:srgbClr val="FE802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39"/>
          <p:cNvCxnSpPr>
            <a:cxnSpLocks noChangeShapeType="1"/>
          </p:cNvCxnSpPr>
          <p:nvPr/>
        </p:nvCxnSpPr>
        <p:spPr bwMode="auto">
          <a:xfrm rot="16200000">
            <a:off x="7843840" y="3844130"/>
            <a:ext cx="431800" cy="431800"/>
          </a:xfrm>
          <a:prstGeom prst="curvedConnector3">
            <a:avLst>
              <a:gd name="adj1" fmla="val -262870"/>
            </a:avLst>
          </a:prstGeom>
          <a:noFill/>
          <a:ln w="38100">
            <a:solidFill>
              <a:srgbClr val="FE802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40"/>
          <p:cNvCxnSpPr>
            <a:cxnSpLocks noChangeShapeType="1"/>
          </p:cNvCxnSpPr>
          <p:nvPr/>
        </p:nvCxnSpPr>
        <p:spPr bwMode="auto">
          <a:xfrm rot="16200000">
            <a:off x="2544582" y="4995068"/>
            <a:ext cx="431800" cy="431800"/>
          </a:xfrm>
          <a:prstGeom prst="curvedConnector3">
            <a:avLst>
              <a:gd name="adj1" fmla="val -21694"/>
            </a:avLst>
          </a:prstGeom>
          <a:noFill/>
          <a:ln w="38100">
            <a:solidFill>
              <a:srgbClr val="FE802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ctangle 41"/>
          <p:cNvSpPr>
            <a:spLocks noChangeArrowheads="1"/>
          </p:cNvSpPr>
          <p:nvPr/>
        </p:nvSpPr>
        <p:spPr bwMode="auto">
          <a:xfrm>
            <a:off x="7342527" y="4779168"/>
            <a:ext cx="5762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300" dirty="0"/>
              <a:t>Shot</a:t>
            </a:r>
          </a:p>
          <a:p>
            <a:pPr algn="r"/>
            <a:r>
              <a:rPr lang="en-US" altLang="de-DE" sz="1300" dirty="0"/>
              <a:t>ID</a:t>
            </a:r>
          </a:p>
        </p:txBody>
      </p:sp>
      <p:sp>
        <p:nvSpPr>
          <p:cNvPr id="46" name="Rectangle 43"/>
          <p:cNvSpPr>
            <a:spLocks noChangeArrowheads="1"/>
          </p:cNvSpPr>
          <p:nvPr/>
        </p:nvSpPr>
        <p:spPr bwMode="auto">
          <a:xfrm>
            <a:off x="8853827" y="3790601"/>
            <a:ext cx="91438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de-DE" sz="1300" dirty="0"/>
              <a:t>Write with</a:t>
            </a:r>
          </a:p>
          <a:p>
            <a:pPr algn="r"/>
            <a:r>
              <a:rPr lang="en-US" altLang="de-DE" sz="1300" dirty="0"/>
              <a:t>Shot ID</a:t>
            </a:r>
          </a:p>
        </p:txBody>
      </p:sp>
      <p:sp>
        <p:nvSpPr>
          <p:cNvPr id="47" name="Rectangle 44"/>
          <p:cNvSpPr>
            <a:spLocks noChangeArrowheads="1"/>
          </p:cNvSpPr>
          <p:nvPr/>
        </p:nvSpPr>
        <p:spPr bwMode="auto">
          <a:xfrm>
            <a:off x="8589309" y="5055392"/>
            <a:ext cx="875077"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A34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de-DE" sz="1300" dirty="0"/>
              <a:t>Data </a:t>
            </a:r>
          </a:p>
        </p:txBody>
      </p:sp>
      <p:sp>
        <p:nvSpPr>
          <p:cNvPr id="55" name="Text Box 73"/>
          <p:cNvSpPr txBox="1">
            <a:spLocks noChangeArrowheads="1"/>
          </p:cNvSpPr>
          <p:nvPr/>
        </p:nvSpPr>
        <p:spPr bwMode="auto">
          <a:xfrm>
            <a:off x="5883615" y="4418805"/>
            <a:ext cx="882650" cy="366713"/>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a:t>Device</a:t>
            </a:r>
          </a:p>
        </p:txBody>
      </p:sp>
      <p:sp>
        <p:nvSpPr>
          <p:cNvPr id="56" name="Text Box 74"/>
          <p:cNvSpPr txBox="1">
            <a:spLocks noChangeArrowheads="1"/>
          </p:cNvSpPr>
          <p:nvPr/>
        </p:nvSpPr>
        <p:spPr bwMode="auto">
          <a:xfrm>
            <a:off x="5739152" y="4490243"/>
            <a:ext cx="882650" cy="366712"/>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a:t>Device</a:t>
            </a:r>
          </a:p>
        </p:txBody>
      </p:sp>
      <p:sp>
        <p:nvSpPr>
          <p:cNvPr id="57" name="Text Box 75"/>
          <p:cNvSpPr txBox="1">
            <a:spLocks noChangeArrowheads="1"/>
          </p:cNvSpPr>
          <p:nvPr/>
        </p:nvSpPr>
        <p:spPr bwMode="auto">
          <a:xfrm>
            <a:off x="5594690" y="4563268"/>
            <a:ext cx="882650" cy="366712"/>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a:t>Device</a:t>
            </a:r>
          </a:p>
        </p:txBody>
      </p:sp>
      <p:sp>
        <p:nvSpPr>
          <p:cNvPr id="58" name="Text Box 76"/>
          <p:cNvSpPr txBox="1">
            <a:spLocks noChangeArrowheads="1"/>
          </p:cNvSpPr>
          <p:nvPr/>
        </p:nvSpPr>
        <p:spPr bwMode="auto">
          <a:xfrm>
            <a:off x="8979240" y="4418805"/>
            <a:ext cx="882650" cy="366713"/>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a:t>Device</a:t>
            </a:r>
          </a:p>
        </p:txBody>
      </p:sp>
      <p:sp>
        <p:nvSpPr>
          <p:cNvPr id="59" name="Text Box 77"/>
          <p:cNvSpPr txBox="1">
            <a:spLocks noChangeArrowheads="1"/>
          </p:cNvSpPr>
          <p:nvPr/>
        </p:nvSpPr>
        <p:spPr bwMode="auto">
          <a:xfrm>
            <a:off x="8834777" y="4490243"/>
            <a:ext cx="882650" cy="366712"/>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a:t>Device</a:t>
            </a:r>
          </a:p>
        </p:txBody>
      </p:sp>
      <p:sp>
        <p:nvSpPr>
          <p:cNvPr id="60" name="Text Box 78"/>
          <p:cNvSpPr txBox="1">
            <a:spLocks noChangeArrowheads="1"/>
          </p:cNvSpPr>
          <p:nvPr/>
        </p:nvSpPr>
        <p:spPr bwMode="auto">
          <a:xfrm>
            <a:off x="8690315" y="4563268"/>
            <a:ext cx="882650" cy="366712"/>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a:t>Device</a:t>
            </a:r>
          </a:p>
        </p:txBody>
      </p:sp>
      <p:sp>
        <p:nvSpPr>
          <p:cNvPr id="61" name="Line 79"/>
          <p:cNvSpPr>
            <a:spLocks noChangeShapeType="1"/>
          </p:cNvSpPr>
          <p:nvPr/>
        </p:nvSpPr>
        <p:spPr bwMode="auto">
          <a:xfrm flipH="1" flipV="1">
            <a:off x="6190002" y="3842543"/>
            <a:ext cx="0"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 name="Text Box 80"/>
          <p:cNvSpPr txBox="1">
            <a:spLocks noChangeArrowheads="1"/>
          </p:cNvSpPr>
          <p:nvPr/>
        </p:nvSpPr>
        <p:spPr bwMode="auto">
          <a:xfrm>
            <a:off x="6263027" y="3915568"/>
            <a:ext cx="136683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300"/>
              <a:t>Status</a:t>
            </a:r>
          </a:p>
        </p:txBody>
      </p:sp>
      <p:sp>
        <p:nvSpPr>
          <p:cNvPr id="68" name="Line 9"/>
          <p:cNvSpPr>
            <a:spLocks noChangeShapeType="1"/>
          </p:cNvSpPr>
          <p:nvPr/>
        </p:nvSpPr>
        <p:spPr bwMode="auto">
          <a:xfrm>
            <a:off x="2094252" y="1323180"/>
            <a:ext cx="0" cy="4608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cxnSp>
        <p:nvCxnSpPr>
          <p:cNvPr id="69" name="AutoShape 40"/>
          <p:cNvCxnSpPr>
            <a:cxnSpLocks noChangeShapeType="1"/>
          </p:cNvCxnSpPr>
          <p:nvPr/>
        </p:nvCxnSpPr>
        <p:spPr bwMode="auto">
          <a:xfrm rot="16200000">
            <a:off x="2434259" y="4995068"/>
            <a:ext cx="431800" cy="431800"/>
          </a:xfrm>
          <a:prstGeom prst="curvedConnector3">
            <a:avLst>
              <a:gd name="adj1" fmla="val -21694"/>
            </a:avLst>
          </a:prstGeom>
          <a:noFill/>
          <a:ln w="38100">
            <a:solidFill>
              <a:srgbClr val="FE802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40"/>
          <p:cNvCxnSpPr>
            <a:cxnSpLocks noChangeShapeType="1"/>
          </p:cNvCxnSpPr>
          <p:nvPr/>
        </p:nvCxnSpPr>
        <p:spPr bwMode="auto">
          <a:xfrm rot="16200000">
            <a:off x="2318090" y="4995068"/>
            <a:ext cx="431800" cy="431800"/>
          </a:xfrm>
          <a:prstGeom prst="curvedConnector3">
            <a:avLst>
              <a:gd name="adj1" fmla="val -21694"/>
            </a:avLst>
          </a:prstGeom>
          <a:noFill/>
          <a:ln w="38100">
            <a:solidFill>
              <a:srgbClr val="FE802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Line 35"/>
          <p:cNvSpPr>
            <a:spLocks noChangeShapeType="1"/>
          </p:cNvSpPr>
          <p:nvPr/>
        </p:nvSpPr>
        <p:spPr bwMode="auto">
          <a:xfrm flipH="1">
            <a:off x="9642815" y="4949030"/>
            <a:ext cx="0" cy="431800"/>
          </a:xfrm>
          <a:prstGeom prst="line">
            <a:avLst/>
          </a:prstGeom>
          <a:noFill/>
          <a:ln w="38100">
            <a:solidFill>
              <a:srgbClr val="FE802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 name="Line 35"/>
          <p:cNvSpPr>
            <a:spLocks noChangeShapeType="1"/>
          </p:cNvSpPr>
          <p:nvPr/>
        </p:nvSpPr>
        <p:spPr bwMode="auto">
          <a:xfrm flipH="1">
            <a:off x="9495177" y="5019674"/>
            <a:ext cx="0" cy="431800"/>
          </a:xfrm>
          <a:prstGeom prst="line">
            <a:avLst/>
          </a:prstGeom>
          <a:noFill/>
          <a:ln w="38100">
            <a:solidFill>
              <a:srgbClr val="FE802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9436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6" grpId="0"/>
      <p:bldP spid="17" grpId="0"/>
      <p:bldP spid="18" grpId="0"/>
      <p:bldP spid="20" grpId="0" animBg="1"/>
      <p:bldP spid="22" grpId="0" animBg="1"/>
      <p:bldP spid="23" grpId="0" animBg="1"/>
      <p:bldP spid="24" grpId="0" animBg="1"/>
      <p:bldP spid="25" grpId="0"/>
      <p:bldP spid="26" grpId="0" animBg="1"/>
      <p:bldP spid="27" grpId="0" animBg="1"/>
      <p:bldP spid="28" grpId="0"/>
      <p:bldP spid="29" grpId="0"/>
      <p:bldP spid="30" grpId="0" animBg="1"/>
      <p:bldP spid="32" grpId="0"/>
      <p:bldP spid="33" grpId="0" animBg="1"/>
      <p:bldP spid="34" grpId="0" animBg="1"/>
      <p:bldP spid="36" grpId="0" animBg="1"/>
      <p:bldP spid="37" grpId="0" animBg="1"/>
      <p:bldP spid="38" grpId="0" animBg="1"/>
      <p:bldP spid="39" grpId="0"/>
      <p:bldP spid="40" grpId="0"/>
      <p:bldP spid="44" grpId="0"/>
      <p:bldP spid="46" grpId="0"/>
      <p:bldP spid="47" grpId="0"/>
      <p:bldP spid="55" grpId="0" animBg="1"/>
      <p:bldP spid="56" grpId="0" animBg="1"/>
      <p:bldP spid="57" grpId="0" animBg="1"/>
      <p:bldP spid="58" grpId="0" animBg="1"/>
      <p:bldP spid="59" grpId="0" animBg="1"/>
      <p:bldP spid="60" grpId="0" animBg="1"/>
      <p:bldP spid="61" grpId="0" animBg="1"/>
      <p:bldP spid="62"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Logical Data structure</a:t>
            </a:r>
          </a:p>
        </p:txBody>
      </p:sp>
      <p:sp>
        <p:nvSpPr>
          <p:cNvPr id="4" name="Datumsplatzhalter 3"/>
          <p:cNvSpPr>
            <a:spLocks noGrp="1"/>
          </p:cNvSpPr>
          <p:nvPr>
            <p:ph type="dt" sz="half" idx="10"/>
          </p:nvPr>
        </p:nvSpPr>
        <p:spPr/>
        <p:txBody>
          <a:bodyPr/>
          <a:lstStyle/>
          <a:p>
            <a:r>
              <a:rPr lang="en-US"/>
              <a:t>27 February, 2024</a:t>
            </a:r>
            <a:endParaRPr lang="de-DE" dirty="0"/>
          </a:p>
        </p:txBody>
      </p:sp>
      <p:sp>
        <p:nvSpPr>
          <p:cNvPr id="5" name="Foliennummernplatzhalter 4"/>
          <p:cNvSpPr>
            <a:spLocks noGrp="1"/>
          </p:cNvSpPr>
          <p:nvPr>
            <p:ph type="sldNum" sz="quarter" idx="12"/>
          </p:nvPr>
        </p:nvSpPr>
        <p:spPr/>
        <p:txBody>
          <a:bodyPr/>
          <a:lstStyle/>
          <a:p>
            <a:fld id="{EC5B15BB-6B6E-4ECE-9DE6-799FAF01EBD9}" type="slidenum">
              <a:rPr lang="de-DE" smtClean="0"/>
              <a:pPr/>
              <a:t>9</a:t>
            </a:fld>
            <a:endParaRPr lang="de-DE" dirty="0"/>
          </a:p>
        </p:txBody>
      </p:sp>
      <p:sp>
        <p:nvSpPr>
          <p:cNvPr id="6" name="Rectangle 3"/>
          <p:cNvSpPr txBox="1">
            <a:spLocks noChangeArrowheads="1"/>
          </p:cNvSpPr>
          <p:nvPr/>
        </p:nvSpPr>
        <p:spPr>
          <a:xfrm>
            <a:off x="2370139" y="2058988"/>
            <a:ext cx="1347220" cy="2016125"/>
          </a:xfrm>
          <a:prstGeom prst="rect">
            <a:avLst/>
          </a:prstGeom>
          <a:solidFill>
            <a:srgbClr val="CCFFCC"/>
          </a:solidFill>
          <a:ln w="38100">
            <a:solidFill>
              <a:srgbClr val="000000"/>
            </a:solidFill>
            <a:miter lim="800000"/>
            <a:headEnd/>
            <a:tailEnd/>
          </a:ln>
        </p:spPr>
        <p:txBody>
          <a:bodyPr vert="horz" lIns="144000" tIns="14400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de-DE"/>
              <a:t>Shot</a:t>
            </a:r>
          </a:p>
          <a:p>
            <a:pPr>
              <a:buFontTx/>
              <a:buNone/>
            </a:pPr>
            <a:r>
              <a:rPr lang="en-US" altLang="de-DE" sz="1400"/>
              <a:t>Shot #</a:t>
            </a:r>
          </a:p>
          <a:p>
            <a:pPr>
              <a:buFontTx/>
              <a:buNone/>
            </a:pPr>
            <a:r>
              <a:rPr lang="en-US" altLang="de-DE" sz="1400"/>
              <a:t>Timestamp</a:t>
            </a:r>
          </a:p>
          <a:p>
            <a:pPr>
              <a:buFontTx/>
              <a:buNone/>
            </a:pPr>
            <a:r>
              <a:rPr lang="en-US" altLang="de-DE" sz="1400"/>
              <a:t>Experiment #</a:t>
            </a:r>
          </a:p>
          <a:p>
            <a:pPr>
              <a:buFontTx/>
              <a:buNone/>
            </a:pPr>
            <a:r>
              <a:rPr lang="en-US" altLang="de-DE" sz="1400"/>
              <a:t>Shot type</a:t>
            </a:r>
          </a:p>
          <a:p>
            <a:pPr>
              <a:buFontTx/>
              <a:buNone/>
            </a:pPr>
            <a:r>
              <a:rPr lang="en-US" altLang="de-DE" sz="1400"/>
              <a:t>Shot comment</a:t>
            </a:r>
          </a:p>
        </p:txBody>
      </p:sp>
      <p:sp>
        <p:nvSpPr>
          <p:cNvPr id="7" name="Rectangle 4"/>
          <p:cNvSpPr>
            <a:spLocks noChangeArrowheads="1"/>
          </p:cNvSpPr>
          <p:nvPr/>
        </p:nvSpPr>
        <p:spPr bwMode="auto">
          <a:xfrm>
            <a:off x="250825" y="4510087"/>
            <a:ext cx="1737632" cy="1426255"/>
          </a:xfrm>
          <a:prstGeom prst="rect">
            <a:avLst/>
          </a:prstGeom>
          <a:solidFill>
            <a:srgbClr val="CC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144000"/>
          <a:lstStyle>
            <a:lvl1pPr marL="342900" indent="-342900">
              <a:spcBef>
                <a:spcPct val="50000"/>
              </a:spcBef>
              <a:buChar char="•"/>
              <a:defRPr b="1">
                <a:solidFill>
                  <a:schemeClr val="tx1"/>
                </a:solidFill>
                <a:latin typeface="Arial" charset="0"/>
                <a:ea typeface="ＭＳ Ｐゴシック" pitchFamily="84" charset="-128"/>
              </a:defRPr>
            </a:lvl1pPr>
            <a:lvl2pPr marL="742950" indent="-285750">
              <a:spcBef>
                <a:spcPct val="50000"/>
              </a:spcBef>
              <a:buChar char="–"/>
              <a:defRPr sz="1600" b="1">
                <a:solidFill>
                  <a:schemeClr val="tx1"/>
                </a:solidFill>
                <a:latin typeface="Arial" charset="0"/>
                <a:ea typeface="ＭＳ Ｐゴシック" pitchFamily="84" charset="-128"/>
              </a:defRPr>
            </a:lvl2pPr>
            <a:lvl3pPr marL="1143000" indent="-228600">
              <a:spcBef>
                <a:spcPct val="50000"/>
              </a:spcBef>
              <a:buChar char="•"/>
              <a:defRPr sz="1400" b="1">
                <a:solidFill>
                  <a:schemeClr val="tx1"/>
                </a:solidFill>
                <a:latin typeface="Arial" charset="0"/>
                <a:ea typeface="ＭＳ Ｐゴシック" pitchFamily="84" charset="-128"/>
              </a:defRPr>
            </a:lvl3pPr>
            <a:lvl4pPr marL="1600200" indent="-228600">
              <a:spcBef>
                <a:spcPct val="20000"/>
              </a:spcBef>
              <a:buChar char="–"/>
              <a:defRPr sz="2000">
                <a:solidFill>
                  <a:schemeClr val="tx1"/>
                </a:solidFill>
                <a:latin typeface="Arial" charset="0"/>
                <a:ea typeface="ＭＳ Ｐゴシック" pitchFamily="84" charset="-128"/>
              </a:defRPr>
            </a:lvl4pPr>
            <a:lvl5pPr marL="2057400" indent="-228600">
              <a:spcBef>
                <a:spcPct val="20000"/>
              </a:spcBef>
              <a:buChar char="»"/>
              <a:defRPr sz="2000">
                <a:solidFill>
                  <a:schemeClr val="tx1"/>
                </a:solidFill>
                <a:latin typeface="Arial" charset="0"/>
                <a:ea typeface="ＭＳ Ｐゴシック" pitchFamily="8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8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8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8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84" charset="-128"/>
              </a:defRPr>
            </a:lvl9pPr>
          </a:lstStyle>
          <a:p>
            <a:pPr algn="ctr">
              <a:lnSpc>
                <a:spcPct val="90000"/>
              </a:lnSpc>
              <a:buFontTx/>
              <a:buNone/>
            </a:pPr>
            <a:r>
              <a:rPr lang="en-US" altLang="de-DE"/>
              <a:t>Shot type</a:t>
            </a:r>
          </a:p>
          <a:p>
            <a:pPr>
              <a:lnSpc>
                <a:spcPct val="90000"/>
              </a:lnSpc>
              <a:buFontTx/>
              <a:buNone/>
            </a:pPr>
            <a:r>
              <a:rPr lang="en-US" altLang="de-DE" sz="1400"/>
              <a:t>Test shot</a:t>
            </a:r>
          </a:p>
          <a:p>
            <a:pPr>
              <a:lnSpc>
                <a:spcPct val="90000"/>
              </a:lnSpc>
              <a:buFontTx/>
              <a:buNone/>
            </a:pPr>
            <a:r>
              <a:rPr lang="en-US" altLang="de-DE" sz="1400"/>
              <a:t>Experiment shot</a:t>
            </a:r>
          </a:p>
          <a:p>
            <a:pPr>
              <a:lnSpc>
                <a:spcPct val="90000"/>
              </a:lnSpc>
              <a:buFontTx/>
              <a:buNone/>
            </a:pPr>
            <a:r>
              <a:rPr lang="en-US" altLang="de-DE" sz="1400"/>
              <a:t>Snapshot</a:t>
            </a:r>
          </a:p>
        </p:txBody>
      </p:sp>
      <p:sp>
        <p:nvSpPr>
          <p:cNvPr id="8" name="Rectangle 5"/>
          <p:cNvSpPr>
            <a:spLocks noChangeArrowheads="1"/>
          </p:cNvSpPr>
          <p:nvPr/>
        </p:nvSpPr>
        <p:spPr bwMode="auto">
          <a:xfrm>
            <a:off x="250825" y="2058987"/>
            <a:ext cx="1737631" cy="2016126"/>
          </a:xfrm>
          <a:prstGeom prst="rect">
            <a:avLst/>
          </a:prstGeom>
          <a:solidFill>
            <a:srgbClr val="CC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144000"/>
          <a:lstStyle>
            <a:lvl1pPr marL="342900" indent="-342900">
              <a:spcBef>
                <a:spcPct val="50000"/>
              </a:spcBef>
              <a:buChar char="•"/>
              <a:defRPr b="1">
                <a:solidFill>
                  <a:schemeClr val="tx1"/>
                </a:solidFill>
                <a:latin typeface="Arial" charset="0"/>
                <a:ea typeface="ＭＳ Ｐゴシック" pitchFamily="84" charset="-128"/>
              </a:defRPr>
            </a:lvl1pPr>
            <a:lvl2pPr marL="742950" indent="-285750">
              <a:spcBef>
                <a:spcPct val="50000"/>
              </a:spcBef>
              <a:buChar char="–"/>
              <a:defRPr sz="1600" b="1">
                <a:solidFill>
                  <a:schemeClr val="tx1"/>
                </a:solidFill>
                <a:latin typeface="Arial" charset="0"/>
                <a:ea typeface="ＭＳ Ｐゴシック" pitchFamily="84" charset="-128"/>
              </a:defRPr>
            </a:lvl2pPr>
            <a:lvl3pPr marL="1143000" indent="-228600">
              <a:spcBef>
                <a:spcPct val="50000"/>
              </a:spcBef>
              <a:buChar char="•"/>
              <a:defRPr sz="1400" b="1">
                <a:solidFill>
                  <a:schemeClr val="tx1"/>
                </a:solidFill>
                <a:latin typeface="Arial" charset="0"/>
                <a:ea typeface="ＭＳ Ｐゴシック" pitchFamily="84" charset="-128"/>
              </a:defRPr>
            </a:lvl3pPr>
            <a:lvl4pPr marL="1600200" indent="-228600">
              <a:spcBef>
                <a:spcPct val="20000"/>
              </a:spcBef>
              <a:buChar char="–"/>
              <a:defRPr sz="2000">
                <a:solidFill>
                  <a:schemeClr val="tx1"/>
                </a:solidFill>
                <a:latin typeface="Arial" charset="0"/>
                <a:ea typeface="ＭＳ Ｐゴシック" pitchFamily="84" charset="-128"/>
              </a:defRPr>
            </a:lvl4pPr>
            <a:lvl5pPr marL="2057400" indent="-228600">
              <a:spcBef>
                <a:spcPct val="20000"/>
              </a:spcBef>
              <a:buChar char="»"/>
              <a:defRPr sz="2000">
                <a:solidFill>
                  <a:schemeClr val="tx1"/>
                </a:solidFill>
                <a:latin typeface="Arial" charset="0"/>
                <a:ea typeface="ＭＳ Ｐゴシック" pitchFamily="8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8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8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8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84" charset="-128"/>
              </a:defRPr>
            </a:lvl9pPr>
          </a:lstStyle>
          <a:p>
            <a:pPr algn="ctr">
              <a:lnSpc>
                <a:spcPct val="90000"/>
              </a:lnSpc>
              <a:buFontTx/>
              <a:buNone/>
            </a:pPr>
            <a:r>
              <a:rPr lang="en-US" altLang="de-DE" dirty="0"/>
              <a:t>Experiment</a:t>
            </a:r>
          </a:p>
          <a:p>
            <a:pPr>
              <a:lnSpc>
                <a:spcPct val="90000"/>
              </a:lnSpc>
              <a:buFontTx/>
              <a:buNone/>
            </a:pPr>
            <a:r>
              <a:rPr lang="en-US" altLang="de-DE" sz="1400" dirty="0"/>
              <a:t>Internal</a:t>
            </a:r>
          </a:p>
          <a:p>
            <a:pPr>
              <a:lnSpc>
                <a:spcPct val="90000"/>
              </a:lnSpc>
              <a:buFontTx/>
              <a:buNone/>
            </a:pPr>
            <a:r>
              <a:rPr lang="en-US" altLang="de-DE" sz="1400" dirty="0"/>
              <a:t>P010</a:t>
            </a:r>
          </a:p>
          <a:p>
            <a:pPr>
              <a:lnSpc>
                <a:spcPct val="90000"/>
              </a:lnSpc>
              <a:buFontTx/>
              <a:buNone/>
            </a:pPr>
            <a:r>
              <a:rPr lang="en-US" altLang="de-DE" sz="1400" dirty="0"/>
              <a:t>P018</a:t>
            </a:r>
          </a:p>
          <a:p>
            <a:pPr>
              <a:lnSpc>
                <a:spcPct val="90000"/>
              </a:lnSpc>
              <a:buFontTx/>
              <a:buNone/>
            </a:pPr>
            <a:r>
              <a:rPr lang="en-US" altLang="de-DE" sz="1400" dirty="0"/>
              <a:t>P155</a:t>
            </a:r>
          </a:p>
          <a:p>
            <a:pPr>
              <a:lnSpc>
                <a:spcPct val="90000"/>
              </a:lnSpc>
              <a:buFontTx/>
              <a:buNone/>
            </a:pPr>
            <a:r>
              <a:rPr lang="en-US" altLang="de-DE" sz="1400" dirty="0"/>
              <a:t>…</a:t>
            </a:r>
          </a:p>
        </p:txBody>
      </p:sp>
      <p:sp>
        <p:nvSpPr>
          <p:cNvPr id="9" name="Rectangle 6"/>
          <p:cNvSpPr>
            <a:spLocks noChangeArrowheads="1"/>
          </p:cNvSpPr>
          <p:nvPr/>
        </p:nvSpPr>
        <p:spPr bwMode="auto">
          <a:xfrm>
            <a:off x="4140084" y="3671274"/>
            <a:ext cx="2232025" cy="403839"/>
          </a:xfrm>
          <a:prstGeom prst="rect">
            <a:avLst/>
          </a:prstGeom>
          <a:solidFill>
            <a:srgbClr val="CC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144000"/>
          <a:lstStyle>
            <a:lvl1pPr marL="342900" indent="-342900">
              <a:spcBef>
                <a:spcPct val="50000"/>
              </a:spcBef>
              <a:buChar char="•"/>
              <a:defRPr b="1">
                <a:solidFill>
                  <a:schemeClr val="tx1"/>
                </a:solidFill>
                <a:latin typeface="Arial" charset="0"/>
                <a:ea typeface="ＭＳ Ｐゴシック" pitchFamily="84" charset="-128"/>
              </a:defRPr>
            </a:lvl1pPr>
            <a:lvl2pPr marL="742950" indent="-285750">
              <a:spcBef>
                <a:spcPct val="50000"/>
              </a:spcBef>
              <a:buChar char="–"/>
              <a:defRPr sz="1600" b="1">
                <a:solidFill>
                  <a:schemeClr val="tx1"/>
                </a:solidFill>
                <a:latin typeface="Arial" charset="0"/>
                <a:ea typeface="ＭＳ Ｐゴシック" pitchFamily="84" charset="-128"/>
              </a:defRPr>
            </a:lvl2pPr>
            <a:lvl3pPr marL="1143000" indent="-228600">
              <a:spcBef>
                <a:spcPct val="50000"/>
              </a:spcBef>
              <a:buChar char="•"/>
              <a:defRPr sz="1400" b="1">
                <a:solidFill>
                  <a:schemeClr val="tx1"/>
                </a:solidFill>
                <a:latin typeface="Arial" charset="0"/>
                <a:ea typeface="ＭＳ Ｐゴシック" pitchFamily="84" charset="-128"/>
              </a:defRPr>
            </a:lvl3pPr>
            <a:lvl4pPr marL="1600200" indent="-228600">
              <a:spcBef>
                <a:spcPct val="20000"/>
              </a:spcBef>
              <a:buChar char="–"/>
              <a:defRPr sz="2000">
                <a:solidFill>
                  <a:schemeClr val="tx1"/>
                </a:solidFill>
                <a:latin typeface="Arial" charset="0"/>
                <a:ea typeface="ＭＳ Ｐゴシック" pitchFamily="84" charset="-128"/>
              </a:defRPr>
            </a:lvl4pPr>
            <a:lvl5pPr marL="2057400" indent="-228600">
              <a:spcBef>
                <a:spcPct val="20000"/>
              </a:spcBef>
              <a:buChar char="»"/>
              <a:defRPr sz="2000">
                <a:solidFill>
                  <a:schemeClr val="tx1"/>
                </a:solidFill>
                <a:latin typeface="Arial" charset="0"/>
                <a:ea typeface="ＭＳ Ｐゴシック" pitchFamily="8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8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8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8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84" charset="-128"/>
              </a:defRPr>
            </a:lvl9pPr>
          </a:lstStyle>
          <a:p>
            <a:pPr>
              <a:lnSpc>
                <a:spcPct val="90000"/>
              </a:lnSpc>
              <a:buFontTx/>
              <a:buNone/>
            </a:pPr>
            <a:r>
              <a:rPr lang="en-US" altLang="de-DE" sz="1400" dirty="0"/>
              <a:t>Best shot ever, blah…</a:t>
            </a:r>
          </a:p>
        </p:txBody>
      </p:sp>
      <p:sp>
        <p:nvSpPr>
          <p:cNvPr id="10" name="Rectangle 7"/>
          <p:cNvSpPr>
            <a:spLocks noChangeArrowheads="1"/>
          </p:cNvSpPr>
          <p:nvPr/>
        </p:nvSpPr>
        <p:spPr bwMode="auto">
          <a:xfrm>
            <a:off x="4140083" y="2917532"/>
            <a:ext cx="2232025" cy="403838"/>
          </a:xfrm>
          <a:prstGeom prst="rect">
            <a:avLst/>
          </a:prstGeom>
          <a:solidFill>
            <a:srgbClr val="CC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144000"/>
          <a:lstStyle>
            <a:lvl1pPr marL="342900" indent="-342900">
              <a:spcBef>
                <a:spcPct val="50000"/>
              </a:spcBef>
              <a:buChar char="•"/>
              <a:defRPr b="1">
                <a:solidFill>
                  <a:schemeClr val="tx1"/>
                </a:solidFill>
                <a:latin typeface="Arial" charset="0"/>
                <a:ea typeface="ＭＳ Ｐゴシック" pitchFamily="84" charset="-128"/>
              </a:defRPr>
            </a:lvl1pPr>
            <a:lvl2pPr marL="742950" indent="-285750">
              <a:spcBef>
                <a:spcPct val="50000"/>
              </a:spcBef>
              <a:buChar char="–"/>
              <a:defRPr sz="1600" b="1">
                <a:solidFill>
                  <a:schemeClr val="tx1"/>
                </a:solidFill>
                <a:latin typeface="Arial" charset="0"/>
                <a:ea typeface="ＭＳ Ｐゴシック" pitchFamily="84" charset="-128"/>
              </a:defRPr>
            </a:lvl2pPr>
            <a:lvl3pPr marL="1143000" indent="-228600">
              <a:spcBef>
                <a:spcPct val="50000"/>
              </a:spcBef>
              <a:buChar char="•"/>
              <a:defRPr sz="1400" b="1">
                <a:solidFill>
                  <a:schemeClr val="tx1"/>
                </a:solidFill>
                <a:latin typeface="Arial" charset="0"/>
                <a:ea typeface="ＭＳ Ｐゴシック" pitchFamily="84" charset="-128"/>
              </a:defRPr>
            </a:lvl3pPr>
            <a:lvl4pPr marL="1600200" indent="-228600">
              <a:spcBef>
                <a:spcPct val="20000"/>
              </a:spcBef>
              <a:buChar char="–"/>
              <a:defRPr sz="2000">
                <a:solidFill>
                  <a:schemeClr val="tx1"/>
                </a:solidFill>
                <a:latin typeface="Arial" charset="0"/>
                <a:ea typeface="ＭＳ Ｐゴシック" pitchFamily="84" charset="-128"/>
              </a:defRPr>
            </a:lvl4pPr>
            <a:lvl5pPr marL="2057400" indent="-228600">
              <a:spcBef>
                <a:spcPct val="20000"/>
              </a:spcBef>
              <a:buChar char="»"/>
              <a:defRPr sz="2000">
                <a:solidFill>
                  <a:schemeClr val="tx1"/>
                </a:solidFill>
                <a:latin typeface="Arial" charset="0"/>
                <a:ea typeface="ＭＳ Ｐゴシック" pitchFamily="8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8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8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8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84" charset="-128"/>
              </a:defRPr>
            </a:lvl9pPr>
          </a:lstStyle>
          <a:p>
            <a:pPr>
              <a:lnSpc>
                <a:spcPct val="90000"/>
              </a:lnSpc>
              <a:buFontTx/>
              <a:buNone/>
            </a:pPr>
            <a:r>
              <a:rPr lang="en-US" altLang="de-DE" sz="1400" dirty="0"/>
              <a:t>2010-25-1 15:00</a:t>
            </a:r>
          </a:p>
        </p:txBody>
      </p:sp>
      <p:sp>
        <p:nvSpPr>
          <p:cNvPr id="11" name="Line 8"/>
          <p:cNvSpPr>
            <a:spLocks noChangeShapeType="1"/>
          </p:cNvSpPr>
          <p:nvPr/>
        </p:nvSpPr>
        <p:spPr bwMode="auto">
          <a:xfrm flipH="1" flipV="1">
            <a:off x="1988455" y="3087264"/>
            <a:ext cx="480424" cy="18933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Line 9"/>
          <p:cNvSpPr>
            <a:spLocks noChangeShapeType="1"/>
          </p:cNvSpPr>
          <p:nvPr/>
        </p:nvSpPr>
        <p:spPr bwMode="auto">
          <a:xfrm flipH="1">
            <a:off x="1988454" y="3581400"/>
            <a:ext cx="472805" cy="95357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Line 10"/>
          <p:cNvSpPr>
            <a:spLocks noChangeShapeType="1"/>
          </p:cNvSpPr>
          <p:nvPr/>
        </p:nvSpPr>
        <p:spPr bwMode="auto">
          <a:xfrm>
            <a:off x="3414713" y="3000376"/>
            <a:ext cx="707707" cy="8688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Line 11"/>
          <p:cNvSpPr>
            <a:spLocks noChangeShapeType="1"/>
          </p:cNvSpPr>
          <p:nvPr/>
        </p:nvSpPr>
        <p:spPr bwMode="auto">
          <a:xfrm>
            <a:off x="3657599" y="3870961"/>
            <a:ext cx="464820" cy="76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Rectangle 12"/>
          <p:cNvSpPr>
            <a:spLocks noChangeArrowheads="1"/>
          </p:cNvSpPr>
          <p:nvPr/>
        </p:nvSpPr>
        <p:spPr bwMode="auto">
          <a:xfrm>
            <a:off x="4140084" y="2053827"/>
            <a:ext cx="2232025" cy="403838"/>
          </a:xfrm>
          <a:prstGeom prst="rect">
            <a:avLst/>
          </a:prstGeom>
          <a:solidFill>
            <a:srgbClr val="CC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144000"/>
          <a:lstStyle>
            <a:lvl1pPr marL="342900" indent="-342900">
              <a:spcBef>
                <a:spcPct val="50000"/>
              </a:spcBef>
              <a:buChar char="•"/>
              <a:defRPr b="1">
                <a:solidFill>
                  <a:schemeClr val="tx1"/>
                </a:solidFill>
                <a:latin typeface="Arial" charset="0"/>
                <a:ea typeface="ＭＳ Ｐゴシック" pitchFamily="84" charset="-128"/>
              </a:defRPr>
            </a:lvl1pPr>
            <a:lvl2pPr marL="742950" indent="-285750">
              <a:spcBef>
                <a:spcPct val="50000"/>
              </a:spcBef>
              <a:buChar char="–"/>
              <a:defRPr sz="1600" b="1">
                <a:solidFill>
                  <a:schemeClr val="tx1"/>
                </a:solidFill>
                <a:latin typeface="Arial" charset="0"/>
                <a:ea typeface="ＭＳ Ｐゴシック" pitchFamily="84" charset="-128"/>
              </a:defRPr>
            </a:lvl2pPr>
            <a:lvl3pPr marL="1143000" indent="-228600">
              <a:spcBef>
                <a:spcPct val="50000"/>
              </a:spcBef>
              <a:buChar char="•"/>
              <a:defRPr sz="1400" b="1">
                <a:solidFill>
                  <a:schemeClr val="tx1"/>
                </a:solidFill>
                <a:latin typeface="Arial" charset="0"/>
                <a:ea typeface="ＭＳ Ｐゴシック" pitchFamily="84" charset="-128"/>
              </a:defRPr>
            </a:lvl3pPr>
            <a:lvl4pPr marL="1600200" indent="-228600">
              <a:spcBef>
                <a:spcPct val="20000"/>
              </a:spcBef>
              <a:buChar char="–"/>
              <a:defRPr sz="2000">
                <a:solidFill>
                  <a:schemeClr val="tx1"/>
                </a:solidFill>
                <a:latin typeface="Arial" charset="0"/>
                <a:ea typeface="ＭＳ Ｐゴシック" pitchFamily="84" charset="-128"/>
              </a:defRPr>
            </a:lvl4pPr>
            <a:lvl5pPr marL="2057400" indent="-228600">
              <a:spcBef>
                <a:spcPct val="20000"/>
              </a:spcBef>
              <a:buChar char="»"/>
              <a:defRPr sz="2000">
                <a:solidFill>
                  <a:schemeClr val="tx1"/>
                </a:solidFill>
                <a:latin typeface="Arial" charset="0"/>
                <a:ea typeface="ＭＳ Ｐゴシック" pitchFamily="8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8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8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8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84" charset="-128"/>
              </a:defRPr>
            </a:lvl9pPr>
          </a:lstStyle>
          <a:p>
            <a:pPr>
              <a:lnSpc>
                <a:spcPct val="90000"/>
              </a:lnSpc>
              <a:buFontTx/>
              <a:buNone/>
            </a:pPr>
            <a:r>
              <a:rPr lang="en-US" altLang="de-DE" sz="1400" dirty="0"/>
              <a:t>Automatically assigned</a:t>
            </a:r>
          </a:p>
        </p:txBody>
      </p:sp>
      <p:sp>
        <p:nvSpPr>
          <p:cNvPr id="16" name="Line 13"/>
          <p:cNvSpPr>
            <a:spLocks noChangeShapeType="1"/>
          </p:cNvSpPr>
          <p:nvPr/>
        </p:nvSpPr>
        <p:spPr bwMode="auto">
          <a:xfrm flipV="1">
            <a:off x="3078481" y="2270760"/>
            <a:ext cx="1043940" cy="4267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 name="Rectangle 4"/>
          <p:cNvSpPr>
            <a:spLocks noChangeArrowheads="1"/>
          </p:cNvSpPr>
          <p:nvPr/>
        </p:nvSpPr>
        <p:spPr bwMode="auto">
          <a:xfrm>
            <a:off x="6794832" y="2806985"/>
            <a:ext cx="5196115" cy="3455988"/>
          </a:xfrm>
          <a:prstGeom prst="rect">
            <a:avLst/>
          </a:prstGeom>
          <a:solidFill>
            <a:srgbClr val="CCFFCC"/>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144000"/>
          <a:lstStyle>
            <a:lvl1pPr marL="342900" indent="-342900">
              <a:spcBef>
                <a:spcPct val="50000"/>
              </a:spcBef>
              <a:buChar char="•"/>
              <a:defRPr b="1">
                <a:solidFill>
                  <a:schemeClr val="tx1"/>
                </a:solidFill>
                <a:latin typeface="Arial" charset="0"/>
                <a:ea typeface="ＭＳ Ｐゴシック" pitchFamily="84" charset="-128"/>
              </a:defRPr>
            </a:lvl1pPr>
            <a:lvl2pPr marL="742950" indent="-285750">
              <a:spcBef>
                <a:spcPct val="50000"/>
              </a:spcBef>
              <a:buChar char="–"/>
              <a:defRPr sz="1600" b="1">
                <a:solidFill>
                  <a:schemeClr val="tx1"/>
                </a:solidFill>
                <a:latin typeface="Arial" charset="0"/>
                <a:ea typeface="ＭＳ Ｐゴシック" pitchFamily="84" charset="-128"/>
              </a:defRPr>
            </a:lvl2pPr>
            <a:lvl3pPr marL="1143000" indent="-228600">
              <a:spcBef>
                <a:spcPct val="50000"/>
              </a:spcBef>
              <a:buChar char="•"/>
              <a:defRPr sz="1400" b="1">
                <a:solidFill>
                  <a:schemeClr val="tx1"/>
                </a:solidFill>
                <a:latin typeface="Arial" charset="0"/>
                <a:ea typeface="ＭＳ Ｐゴシック" pitchFamily="84" charset="-128"/>
              </a:defRPr>
            </a:lvl3pPr>
            <a:lvl4pPr marL="1600200" indent="-228600">
              <a:spcBef>
                <a:spcPct val="20000"/>
              </a:spcBef>
              <a:buChar char="–"/>
              <a:defRPr sz="2000">
                <a:solidFill>
                  <a:schemeClr val="tx1"/>
                </a:solidFill>
                <a:latin typeface="Arial" charset="0"/>
                <a:ea typeface="ＭＳ Ｐゴシック" pitchFamily="84" charset="-128"/>
              </a:defRPr>
            </a:lvl4pPr>
            <a:lvl5pPr marL="2057400" indent="-228600">
              <a:spcBef>
                <a:spcPct val="20000"/>
              </a:spcBef>
              <a:buChar char="»"/>
              <a:defRPr sz="2000">
                <a:solidFill>
                  <a:schemeClr val="tx1"/>
                </a:solidFill>
                <a:latin typeface="Arial" charset="0"/>
                <a:ea typeface="ＭＳ Ｐゴシック" pitchFamily="8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8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8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8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84" charset="-128"/>
              </a:defRPr>
            </a:lvl9pPr>
          </a:lstStyle>
          <a:p>
            <a:pPr algn="ctr">
              <a:lnSpc>
                <a:spcPct val="90000"/>
              </a:lnSpc>
              <a:buFontTx/>
              <a:buNone/>
            </a:pPr>
            <a:r>
              <a:rPr lang="en-US" altLang="de-DE" sz="1600"/>
              <a:t>Device Data</a:t>
            </a:r>
          </a:p>
        </p:txBody>
      </p:sp>
      <p:sp>
        <p:nvSpPr>
          <p:cNvPr id="18" name="Rectangle 5"/>
          <p:cNvSpPr>
            <a:spLocks noChangeArrowheads="1"/>
          </p:cNvSpPr>
          <p:nvPr/>
        </p:nvSpPr>
        <p:spPr bwMode="auto">
          <a:xfrm>
            <a:off x="9761894" y="1187992"/>
            <a:ext cx="1584325" cy="1269673"/>
          </a:xfrm>
          <a:prstGeom prst="rect">
            <a:avLst/>
          </a:prstGeom>
          <a:solidFill>
            <a:srgbClr val="CC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144000"/>
          <a:lstStyle>
            <a:lvl1pPr marL="342900" indent="-342900">
              <a:spcBef>
                <a:spcPct val="50000"/>
              </a:spcBef>
              <a:buChar char="•"/>
              <a:defRPr b="1">
                <a:solidFill>
                  <a:schemeClr val="tx1"/>
                </a:solidFill>
                <a:latin typeface="Arial" charset="0"/>
                <a:ea typeface="ＭＳ Ｐゴシック" pitchFamily="84" charset="-128"/>
              </a:defRPr>
            </a:lvl1pPr>
            <a:lvl2pPr marL="742950" indent="-285750">
              <a:spcBef>
                <a:spcPct val="50000"/>
              </a:spcBef>
              <a:buChar char="–"/>
              <a:defRPr sz="1600" b="1">
                <a:solidFill>
                  <a:schemeClr val="tx1"/>
                </a:solidFill>
                <a:latin typeface="Arial" charset="0"/>
                <a:ea typeface="ＭＳ Ｐゴシック" pitchFamily="84" charset="-128"/>
              </a:defRPr>
            </a:lvl2pPr>
            <a:lvl3pPr marL="1143000" indent="-228600">
              <a:spcBef>
                <a:spcPct val="50000"/>
              </a:spcBef>
              <a:buChar char="•"/>
              <a:defRPr sz="1400" b="1">
                <a:solidFill>
                  <a:schemeClr val="tx1"/>
                </a:solidFill>
                <a:latin typeface="Arial" charset="0"/>
                <a:ea typeface="ＭＳ Ｐゴシック" pitchFamily="84" charset="-128"/>
              </a:defRPr>
            </a:lvl3pPr>
            <a:lvl4pPr marL="1600200" indent="-228600">
              <a:spcBef>
                <a:spcPct val="20000"/>
              </a:spcBef>
              <a:buChar char="–"/>
              <a:defRPr sz="2000">
                <a:solidFill>
                  <a:schemeClr val="tx1"/>
                </a:solidFill>
                <a:latin typeface="Arial" charset="0"/>
                <a:ea typeface="ＭＳ Ｐゴシック" pitchFamily="84" charset="-128"/>
              </a:defRPr>
            </a:lvl4pPr>
            <a:lvl5pPr marL="2057400" indent="-228600">
              <a:spcBef>
                <a:spcPct val="20000"/>
              </a:spcBef>
              <a:buChar char="»"/>
              <a:defRPr sz="2000">
                <a:solidFill>
                  <a:schemeClr val="tx1"/>
                </a:solidFill>
                <a:latin typeface="Arial" charset="0"/>
                <a:ea typeface="ＭＳ Ｐゴシック" pitchFamily="8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8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8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8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84" charset="-128"/>
              </a:defRPr>
            </a:lvl9pPr>
          </a:lstStyle>
          <a:p>
            <a:pPr algn="ctr">
              <a:lnSpc>
                <a:spcPct val="90000"/>
              </a:lnSpc>
              <a:buFontTx/>
              <a:buNone/>
            </a:pPr>
            <a:r>
              <a:rPr lang="en-US" altLang="de-DE" sz="1200" dirty="0"/>
              <a:t>Data types</a:t>
            </a:r>
          </a:p>
          <a:p>
            <a:pPr>
              <a:lnSpc>
                <a:spcPct val="90000"/>
              </a:lnSpc>
              <a:buFontTx/>
              <a:buNone/>
            </a:pPr>
            <a:r>
              <a:rPr lang="en-US" altLang="de-DE" sz="1200" dirty="0"/>
              <a:t>Numeric, String,</a:t>
            </a:r>
          </a:p>
          <a:p>
            <a:pPr>
              <a:lnSpc>
                <a:spcPct val="90000"/>
              </a:lnSpc>
              <a:buFontTx/>
              <a:buNone/>
            </a:pPr>
            <a:r>
              <a:rPr lang="en-US" altLang="de-DE" sz="1200" dirty="0"/>
              <a:t>Image, Spectrum,</a:t>
            </a:r>
          </a:p>
          <a:p>
            <a:pPr>
              <a:lnSpc>
                <a:spcPct val="90000"/>
              </a:lnSpc>
              <a:buFontTx/>
              <a:buNone/>
            </a:pPr>
            <a:r>
              <a:rPr lang="en-US" altLang="de-DE" sz="1200" dirty="0"/>
              <a:t>…</a:t>
            </a:r>
          </a:p>
        </p:txBody>
      </p:sp>
      <p:sp>
        <p:nvSpPr>
          <p:cNvPr id="19" name="Rectangle 6"/>
          <p:cNvSpPr>
            <a:spLocks noChangeArrowheads="1"/>
          </p:cNvSpPr>
          <p:nvPr/>
        </p:nvSpPr>
        <p:spPr bwMode="auto">
          <a:xfrm>
            <a:off x="7361237" y="1183363"/>
            <a:ext cx="1871663" cy="1404930"/>
          </a:xfrm>
          <a:prstGeom prst="rect">
            <a:avLst/>
          </a:prstGeom>
          <a:solidFill>
            <a:srgbClr val="CC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144000"/>
          <a:lstStyle>
            <a:lvl1pPr marL="342900" indent="-342900">
              <a:spcBef>
                <a:spcPct val="50000"/>
              </a:spcBef>
              <a:buChar char="•"/>
              <a:defRPr b="1">
                <a:solidFill>
                  <a:schemeClr val="tx1"/>
                </a:solidFill>
                <a:latin typeface="Arial" charset="0"/>
                <a:ea typeface="ＭＳ Ｐゴシック" pitchFamily="84" charset="-128"/>
              </a:defRPr>
            </a:lvl1pPr>
            <a:lvl2pPr marL="742950" indent="-285750">
              <a:spcBef>
                <a:spcPct val="50000"/>
              </a:spcBef>
              <a:buChar char="–"/>
              <a:defRPr sz="1600" b="1">
                <a:solidFill>
                  <a:schemeClr val="tx1"/>
                </a:solidFill>
                <a:latin typeface="Arial" charset="0"/>
                <a:ea typeface="ＭＳ Ｐゴシック" pitchFamily="84" charset="-128"/>
              </a:defRPr>
            </a:lvl2pPr>
            <a:lvl3pPr marL="1143000" indent="-228600">
              <a:spcBef>
                <a:spcPct val="50000"/>
              </a:spcBef>
              <a:buChar char="•"/>
              <a:defRPr sz="1400" b="1">
                <a:solidFill>
                  <a:schemeClr val="tx1"/>
                </a:solidFill>
                <a:latin typeface="Arial" charset="0"/>
                <a:ea typeface="ＭＳ Ｐゴシック" pitchFamily="84" charset="-128"/>
              </a:defRPr>
            </a:lvl3pPr>
            <a:lvl4pPr marL="1600200" indent="-228600">
              <a:spcBef>
                <a:spcPct val="20000"/>
              </a:spcBef>
              <a:buChar char="–"/>
              <a:defRPr sz="2000">
                <a:solidFill>
                  <a:schemeClr val="tx1"/>
                </a:solidFill>
                <a:latin typeface="Arial" charset="0"/>
                <a:ea typeface="ＭＳ Ｐゴシック" pitchFamily="84" charset="-128"/>
              </a:defRPr>
            </a:lvl4pPr>
            <a:lvl5pPr marL="2057400" indent="-228600">
              <a:spcBef>
                <a:spcPct val="20000"/>
              </a:spcBef>
              <a:buChar char="»"/>
              <a:defRPr sz="2000">
                <a:solidFill>
                  <a:schemeClr val="tx1"/>
                </a:solidFill>
                <a:latin typeface="Arial" charset="0"/>
                <a:ea typeface="ＭＳ Ｐゴシック" pitchFamily="8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8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8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8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84" charset="-128"/>
              </a:defRPr>
            </a:lvl9pPr>
          </a:lstStyle>
          <a:p>
            <a:pPr algn="ctr">
              <a:lnSpc>
                <a:spcPct val="90000"/>
              </a:lnSpc>
              <a:buFontTx/>
              <a:buNone/>
            </a:pPr>
            <a:r>
              <a:rPr lang="en-US" altLang="de-DE" sz="1200" dirty="0"/>
              <a:t>Devices</a:t>
            </a:r>
          </a:p>
          <a:p>
            <a:pPr>
              <a:lnSpc>
                <a:spcPct val="90000"/>
              </a:lnSpc>
              <a:buFontTx/>
              <a:buNone/>
            </a:pPr>
            <a:r>
              <a:rPr lang="en-US" altLang="de-DE" sz="1200" dirty="0" err="1"/>
              <a:t>PA_Input_NF_Cam</a:t>
            </a:r>
            <a:endParaRPr lang="en-US" altLang="de-DE" sz="1200" dirty="0"/>
          </a:p>
          <a:p>
            <a:pPr>
              <a:lnSpc>
                <a:spcPct val="90000"/>
              </a:lnSpc>
              <a:buFontTx/>
              <a:buNone/>
            </a:pPr>
            <a:r>
              <a:rPr lang="en-US" altLang="de-DE" sz="1200" dirty="0"/>
              <a:t>MAS_Filt1_BB</a:t>
            </a:r>
          </a:p>
          <a:p>
            <a:pPr>
              <a:lnSpc>
                <a:spcPct val="90000"/>
              </a:lnSpc>
              <a:buFontTx/>
              <a:buNone/>
            </a:pPr>
            <a:r>
              <a:rPr lang="en-US" altLang="de-DE" sz="1200" dirty="0" err="1"/>
              <a:t>MAS_Spectrometer</a:t>
            </a:r>
            <a:endParaRPr lang="en-US" altLang="de-DE" sz="1200" dirty="0"/>
          </a:p>
          <a:p>
            <a:pPr>
              <a:lnSpc>
                <a:spcPct val="90000"/>
              </a:lnSpc>
              <a:buFontTx/>
              <a:buNone/>
            </a:pPr>
            <a:r>
              <a:rPr lang="en-US" altLang="de-DE" sz="1200" dirty="0"/>
              <a:t>…</a:t>
            </a:r>
          </a:p>
        </p:txBody>
      </p:sp>
      <p:sp>
        <p:nvSpPr>
          <p:cNvPr id="20" name="Line 9"/>
          <p:cNvSpPr>
            <a:spLocks noChangeShapeType="1"/>
          </p:cNvSpPr>
          <p:nvPr/>
        </p:nvSpPr>
        <p:spPr bwMode="auto">
          <a:xfrm flipH="1" flipV="1">
            <a:off x="8280198" y="2588292"/>
            <a:ext cx="0" cy="60115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 name="Line 10"/>
          <p:cNvSpPr>
            <a:spLocks noChangeShapeType="1"/>
          </p:cNvSpPr>
          <p:nvPr/>
        </p:nvSpPr>
        <p:spPr bwMode="auto">
          <a:xfrm flipH="1" flipV="1">
            <a:off x="10554057" y="2466937"/>
            <a:ext cx="0" cy="72250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aphicFrame>
        <p:nvGraphicFramePr>
          <p:cNvPr id="22" name="Group 95"/>
          <p:cNvGraphicFramePr>
            <a:graphicFrameLocks noGrp="1"/>
          </p:cNvGraphicFramePr>
          <p:nvPr>
            <p:ph idx="1"/>
            <p:extLst>
              <p:ext uri="{D42A27DB-BD31-4B8C-83A1-F6EECF244321}">
                <p14:modId xmlns:p14="http://schemas.microsoft.com/office/powerpoint/2010/main" val="1148466287"/>
              </p:ext>
            </p:extLst>
          </p:nvPr>
        </p:nvGraphicFramePr>
        <p:xfrm>
          <a:off x="6944171" y="3189445"/>
          <a:ext cx="4897438" cy="2879728"/>
        </p:xfrm>
        <a:graphic>
          <a:graphicData uri="http://schemas.openxmlformats.org/drawingml/2006/table">
            <a:tbl>
              <a:tblPr/>
              <a:tblGrid>
                <a:gridCol w="811052">
                  <a:extLst>
                    <a:ext uri="{9D8B030D-6E8A-4147-A177-3AD203B41FA5}">
                      <a16:colId xmlns:a16="http://schemas.microsoft.com/office/drawing/2014/main" val="20000"/>
                    </a:ext>
                  </a:extLst>
                </a:gridCol>
                <a:gridCol w="1030514">
                  <a:extLst>
                    <a:ext uri="{9D8B030D-6E8A-4147-A177-3AD203B41FA5}">
                      <a16:colId xmlns:a16="http://schemas.microsoft.com/office/drawing/2014/main" val="20001"/>
                    </a:ext>
                  </a:extLst>
                </a:gridCol>
                <a:gridCol w="1190171">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690044">
                  <a:extLst>
                    <a:ext uri="{9D8B030D-6E8A-4147-A177-3AD203B41FA5}">
                      <a16:colId xmlns:a16="http://schemas.microsoft.com/office/drawing/2014/main" val="20004"/>
                    </a:ext>
                  </a:extLst>
                </a:gridCol>
              </a:tblGrid>
              <a:tr h="411163">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Shot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dirty="0">
                          <a:ln>
                            <a:noFill/>
                          </a:ln>
                          <a:solidFill>
                            <a:schemeClr val="tx1"/>
                          </a:solidFill>
                          <a:effectLst/>
                          <a:latin typeface="Arial" charset="0"/>
                          <a:ea typeface="ＭＳ Ｐゴシック" pitchFamily="84" charset="-128"/>
                        </a:rPr>
                        <a:t>Device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Parameter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Data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50">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4711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dirty="0">
                          <a:ln>
                            <a:noFill/>
                          </a:ln>
                          <a:solidFill>
                            <a:schemeClr val="tx1"/>
                          </a:solidFill>
                          <a:effectLst/>
                          <a:latin typeface="Arial" charset="0"/>
                          <a:ea typeface="ＭＳ Ｐゴシック" pitchFamily="8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Shutter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Numeric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412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163">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4711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dirty="0">
                          <a:ln>
                            <a:noFill/>
                          </a:ln>
                          <a:solidFill>
                            <a:schemeClr val="tx1"/>
                          </a:solidFill>
                          <a:effectLst/>
                          <a:latin typeface="Arial" charset="0"/>
                          <a:ea typeface="ＭＳ Ｐゴシック" pitchFamily="84" charset="-128"/>
                        </a:rPr>
                        <a:t>Picture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Image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altLang="de-DE" sz="1600" b="1"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63">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4711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Filt_in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Numeric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dirty="0">
                          <a:ln>
                            <a:noFill/>
                          </a:ln>
                          <a:solidFill>
                            <a:schemeClr val="tx1"/>
                          </a:solidFill>
                          <a:effectLst/>
                          <a:latin typeface="Arial" charset="0"/>
                          <a:ea typeface="ＭＳ Ｐゴシック" pitchFamily="84"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63">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4712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Shutter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Numeric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dirty="0">
                          <a:ln>
                            <a:noFill/>
                          </a:ln>
                          <a:solidFill>
                            <a:schemeClr val="tx1"/>
                          </a:solidFill>
                          <a:effectLst/>
                          <a:latin typeface="Arial" charset="0"/>
                          <a:ea typeface="ＭＳ Ｐゴシック" pitchFamily="84" charset="-128"/>
                        </a:rPr>
                        <a:t>515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163">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4712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Spectrum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Spectrum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altLang="de-DE" sz="1600" b="1"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163">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a:ln>
                            <a:noFill/>
                          </a:ln>
                          <a:solidFill>
                            <a:schemeClr val="tx1"/>
                          </a:solidFill>
                          <a:effectLst/>
                          <a:latin typeface="Arial" charset="0"/>
                          <a:ea typeface="ＭＳ Ｐゴシック" pitchFamily="8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defRPr sz="1600" b="1">
                          <a:solidFill>
                            <a:schemeClr val="tx1"/>
                          </a:solidFill>
                          <a:latin typeface="Arial" charset="0"/>
                          <a:ea typeface="ＭＳ Ｐゴシック" pitchFamily="84" charset="-128"/>
                        </a:defRPr>
                      </a:lvl1pPr>
                      <a:lvl2pPr>
                        <a:spcBef>
                          <a:spcPct val="50000"/>
                        </a:spcBef>
                        <a:defRPr sz="1400" b="1">
                          <a:solidFill>
                            <a:schemeClr val="tx1"/>
                          </a:solidFill>
                          <a:latin typeface="Arial" charset="0"/>
                          <a:ea typeface="ＭＳ Ｐゴシック" pitchFamily="84" charset="-128"/>
                        </a:defRPr>
                      </a:lvl2pPr>
                      <a:lvl3pPr>
                        <a:spcBef>
                          <a:spcPct val="50000"/>
                        </a:spcBef>
                        <a:defRPr sz="1200" b="1">
                          <a:solidFill>
                            <a:schemeClr val="tx1"/>
                          </a:solidFill>
                          <a:latin typeface="Arial" charset="0"/>
                          <a:ea typeface="ＭＳ Ｐゴシック" pitchFamily="84" charset="-128"/>
                        </a:defRPr>
                      </a:lvl3pPr>
                      <a:lvl4pPr>
                        <a:spcBef>
                          <a:spcPct val="20000"/>
                        </a:spcBef>
                        <a:defRPr>
                          <a:solidFill>
                            <a:schemeClr val="tx1"/>
                          </a:solidFill>
                          <a:latin typeface="Arial" charset="0"/>
                          <a:ea typeface="ＭＳ Ｐゴシック" pitchFamily="84" charset="-128"/>
                        </a:defRPr>
                      </a:lvl4pPr>
                      <a:lvl5pPr>
                        <a:spcBef>
                          <a:spcPct val="20000"/>
                        </a:spcBef>
                        <a:defRPr>
                          <a:solidFill>
                            <a:schemeClr val="tx1"/>
                          </a:solidFill>
                          <a:latin typeface="Arial" charset="0"/>
                          <a:ea typeface="ＭＳ Ｐゴシック" pitchFamily="84" charset="-128"/>
                        </a:defRPr>
                      </a:lvl5pPr>
                      <a:lvl6pPr fontAlgn="base">
                        <a:spcBef>
                          <a:spcPct val="20000"/>
                        </a:spcBef>
                        <a:spcAft>
                          <a:spcPct val="0"/>
                        </a:spcAft>
                        <a:defRPr>
                          <a:solidFill>
                            <a:schemeClr val="tx1"/>
                          </a:solidFill>
                          <a:latin typeface="Arial" charset="0"/>
                          <a:ea typeface="ＭＳ Ｐゴシック" pitchFamily="84" charset="-128"/>
                        </a:defRPr>
                      </a:lvl6pPr>
                      <a:lvl7pPr fontAlgn="base">
                        <a:spcBef>
                          <a:spcPct val="20000"/>
                        </a:spcBef>
                        <a:spcAft>
                          <a:spcPct val="0"/>
                        </a:spcAft>
                        <a:defRPr>
                          <a:solidFill>
                            <a:schemeClr val="tx1"/>
                          </a:solidFill>
                          <a:latin typeface="Arial" charset="0"/>
                          <a:ea typeface="ＭＳ Ｐゴシック" pitchFamily="84" charset="-128"/>
                        </a:defRPr>
                      </a:lvl7pPr>
                      <a:lvl8pPr fontAlgn="base">
                        <a:spcBef>
                          <a:spcPct val="20000"/>
                        </a:spcBef>
                        <a:spcAft>
                          <a:spcPct val="0"/>
                        </a:spcAft>
                        <a:defRPr>
                          <a:solidFill>
                            <a:schemeClr val="tx1"/>
                          </a:solidFill>
                          <a:latin typeface="Arial" charset="0"/>
                          <a:ea typeface="ＭＳ Ｐゴシック" pitchFamily="84" charset="-128"/>
                        </a:defRPr>
                      </a:lvl8pPr>
                      <a:lvl9pPr fontAlgn="base">
                        <a:spcBef>
                          <a:spcPct val="20000"/>
                        </a:spcBef>
                        <a:spcAft>
                          <a:spcPct val="0"/>
                        </a:spcAft>
                        <a:defRPr>
                          <a:solidFill>
                            <a:schemeClr val="tx1"/>
                          </a:solidFill>
                          <a:latin typeface="Arial" charset="0"/>
                          <a:ea typeface="ＭＳ Ｐゴシック"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de-DE" sz="1600" b="1" i="0" u="none" strike="noStrike" cap="none" normalizeH="0" baseline="0" dirty="0">
                          <a:ln>
                            <a:noFill/>
                          </a:ln>
                          <a:solidFill>
                            <a:schemeClr val="tx1"/>
                          </a:solidFill>
                          <a:effectLst/>
                          <a:latin typeface="Arial" charset="0"/>
                          <a:ea typeface="ＭＳ Ｐゴシック" pitchFamily="8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3" name="Picture 51" descr="P12626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0508" y="4056220"/>
            <a:ext cx="4318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6" descr="plot104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9537" y="5308077"/>
            <a:ext cx="431800" cy="287338"/>
          </a:xfrm>
          <a:prstGeom prst="rect">
            <a:avLst/>
          </a:prstGeom>
          <a:noFill/>
          <a:extLst>
            <a:ext uri="{909E8E84-426E-40DD-AFC4-6F175D3DCCD1}">
              <a14:hiddenFill xmlns:a14="http://schemas.microsoft.com/office/drawing/2010/main">
                <a:solidFill>
                  <a:srgbClr val="FFFFFF"/>
                </a:solidFill>
              </a14:hiddenFill>
            </a:ext>
          </a:extLst>
        </p:spPr>
      </p:pic>
      <p:sp>
        <p:nvSpPr>
          <p:cNvPr id="26" name="Line 98"/>
          <p:cNvSpPr>
            <a:spLocks noChangeShapeType="1"/>
          </p:cNvSpPr>
          <p:nvPr/>
        </p:nvSpPr>
        <p:spPr bwMode="auto">
          <a:xfrm flipH="1" flipV="1">
            <a:off x="6372108" y="2457664"/>
            <a:ext cx="918962" cy="73177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45561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animBg="1"/>
    </p:bldLst>
  </p:timing>
</p:sld>
</file>

<file path=ppt/theme/theme1.xml><?xml version="1.0" encoding="utf-8"?>
<a:theme xmlns:a="http://schemas.openxmlformats.org/drawingml/2006/main" name="Office Theme">
  <a:themeElements>
    <a:clrScheme name="THRILL">
      <a:dk1>
        <a:srgbClr val="373737"/>
      </a:dk1>
      <a:lt1>
        <a:sysClr val="window" lastClr="FFFFFF"/>
      </a:lt1>
      <a:dk2>
        <a:srgbClr val="005597"/>
      </a:dk2>
      <a:lt2>
        <a:srgbClr val="E7E6E6"/>
      </a:lt2>
      <a:accent1>
        <a:srgbClr val="22B3C9"/>
      </a:accent1>
      <a:accent2>
        <a:srgbClr val="167180"/>
      </a:accent2>
      <a:accent3>
        <a:srgbClr val="A5A5A5"/>
      </a:accent3>
      <a:accent4>
        <a:srgbClr val="D4E3E1"/>
      </a:accent4>
      <a:accent5>
        <a:srgbClr val="86B0AA"/>
      </a:accent5>
      <a:accent6>
        <a:srgbClr val="003E6C"/>
      </a:accent6>
      <a:hlink>
        <a:srgbClr val="22B3C9"/>
      </a:hlink>
      <a:folHlink>
        <a:srgbClr val="22B3C9"/>
      </a:folHlink>
    </a:clrScheme>
    <a:fontScheme name="THRIL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889</Words>
  <Application>Microsoft Office PowerPoint</Application>
  <PresentationFormat>Grand écran</PresentationFormat>
  <Paragraphs>294</Paragraphs>
  <Slides>14</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ＭＳ Ｐゴシック</vt:lpstr>
      <vt:lpstr>Arial</vt:lpstr>
      <vt:lpstr>Arial Narrow</vt:lpstr>
      <vt:lpstr>Calibri</vt:lpstr>
      <vt:lpstr>Office Theme</vt:lpstr>
      <vt:lpstr>System Data Acquisition &amp; Management at PHELIX</vt:lpstr>
      <vt:lpstr>Agenda</vt:lpstr>
      <vt:lpstr>PHELIX in a nutshell</vt:lpstr>
      <vt:lpstr>PCS Architecture</vt:lpstr>
      <vt:lpstr>PCS Interfaces (selection)</vt:lpstr>
      <vt:lpstr>PHELIX shot database (PSDB)</vt:lpstr>
      <vt:lpstr>PSDB design considerations</vt:lpstr>
      <vt:lpstr>PSDB ↔ PCS com. on Shot delivery</vt:lpstr>
      <vt:lpstr>Logical Data structure</vt:lpstr>
      <vt:lpstr>Database Structure</vt:lpstr>
      <vt:lpstr>Time Series Measurements</vt:lpstr>
      <vt:lpstr>Data Access</vt:lpstr>
      <vt:lpstr>Conclusion</vt:lpstr>
      <vt:lpstr>Présentation PowerPoint</vt:lpstr>
    </vt:vector>
  </TitlesOfParts>
  <Company>MBI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Fischer</dc:creator>
  <cp:lastModifiedBy>Jonas OHLAND</cp:lastModifiedBy>
  <cp:revision>121</cp:revision>
  <dcterms:created xsi:type="dcterms:W3CDTF">2023-03-28T12:52:20Z</dcterms:created>
  <dcterms:modified xsi:type="dcterms:W3CDTF">2024-02-27T10:10:58Z</dcterms:modified>
</cp:coreProperties>
</file>