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5" r:id="rId2"/>
    <p:sldId id="272" r:id="rId3"/>
    <p:sldId id="273" r:id="rId4"/>
    <p:sldId id="274" r:id="rId5"/>
    <p:sldId id="271" r:id="rId6"/>
    <p:sldId id="275" r:id="rId7"/>
    <p:sldId id="276" r:id="rId8"/>
    <p:sldId id="292" r:id="rId9"/>
    <p:sldId id="296" r:id="rId10"/>
    <p:sldId id="298" r:id="rId11"/>
    <p:sldId id="297" r:id="rId12"/>
    <p:sldId id="300" r:id="rId13"/>
    <p:sldId id="295" r:id="rId14"/>
    <p:sldId id="299" r:id="rId15"/>
    <p:sldId id="304" r:id="rId16"/>
    <p:sldId id="294" r:id="rId17"/>
    <p:sldId id="293" r:id="rId18"/>
    <p:sldId id="303" r:id="rId19"/>
    <p:sldId id="305" r:id="rId20"/>
    <p:sldId id="302" r:id="rId21"/>
    <p:sldId id="307" r:id="rId22"/>
    <p:sldId id="308" r:id="rId23"/>
    <p:sldId id="306" r:id="rId24"/>
    <p:sldId id="282" r:id="rId25"/>
    <p:sldId id="301" r:id="rId26"/>
    <p:sldId id="28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AA1435-5A49-D34D-A2A1-3634EAA4044F}" v="39" dt="2024-05-20T12:58:40.546"/>
  </p1510:revLst>
</p1510:revInfo>
</file>

<file path=ppt/tableStyles.xml><?xml version="1.0" encoding="utf-8"?>
<a:tblStyleLst xmlns:a="http://schemas.openxmlformats.org/drawingml/2006/main" def="{5C22544A-7EE6-4342-B048-85BDC9FD1C3A}">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71" autoAdjust="0"/>
    <p:restoredTop sz="96327"/>
  </p:normalViewPr>
  <p:slideViewPr>
    <p:cSldViewPr snapToGrid="0">
      <p:cViewPr varScale="1">
        <p:scale>
          <a:sx n="123" d="100"/>
          <a:sy n="123" d="100"/>
        </p:scale>
        <p:origin x="10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SALVATORE MARIA LA COGNATA" userId="83eb3702-e4cc-4380-8fc4-f1fbd20b1c6d" providerId="ADAL" clId="{E5AA1435-5A49-D34D-A2A1-3634EAA4044F}"/>
    <pc:docChg chg="undo custSel addSld modSld sldOrd">
      <pc:chgData name="MARCO SALVATORE MARIA LA COGNATA" userId="83eb3702-e4cc-4380-8fc4-f1fbd20b1c6d" providerId="ADAL" clId="{E5AA1435-5A49-D34D-A2A1-3634EAA4044F}" dt="2024-05-20T12:58:52.077" v="828" actId="20578"/>
      <pc:docMkLst>
        <pc:docMk/>
      </pc:docMkLst>
      <pc:sldChg chg="addSp modSp mod">
        <pc:chgData name="MARCO SALVATORE MARIA LA COGNATA" userId="83eb3702-e4cc-4380-8fc4-f1fbd20b1c6d" providerId="ADAL" clId="{E5AA1435-5A49-D34D-A2A1-3634EAA4044F}" dt="2024-05-20T09:47:01.552" v="11"/>
        <pc:sldMkLst>
          <pc:docMk/>
          <pc:sldMk cId="1920146364" sldId="271"/>
        </pc:sldMkLst>
        <pc:spChg chg="mod">
          <ac:chgData name="MARCO SALVATORE MARIA LA COGNATA" userId="83eb3702-e4cc-4380-8fc4-f1fbd20b1c6d" providerId="ADAL" clId="{E5AA1435-5A49-D34D-A2A1-3634EAA4044F}" dt="2024-05-20T09:46:53.770" v="10" actId="20577"/>
          <ac:spMkLst>
            <pc:docMk/>
            <pc:sldMk cId="1920146364" sldId="271"/>
            <ac:spMk id="2" creationId="{C245E337-CA6B-55E8-8D1F-B29DE018AB78}"/>
          </ac:spMkLst>
        </pc:spChg>
        <pc:spChg chg="add mod">
          <ac:chgData name="MARCO SALVATORE MARIA LA COGNATA" userId="83eb3702-e4cc-4380-8fc4-f1fbd20b1c6d" providerId="ADAL" clId="{E5AA1435-5A49-D34D-A2A1-3634EAA4044F}" dt="2024-05-20T09:47:01.552" v="11"/>
          <ac:spMkLst>
            <pc:docMk/>
            <pc:sldMk cId="1920146364" sldId="271"/>
            <ac:spMk id="3" creationId="{8916D06E-7EF0-450C-E263-07F230458ACB}"/>
          </ac:spMkLst>
        </pc:spChg>
      </pc:sldChg>
      <pc:sldChg chg="addSp delSp modSp mod">
        <pc:chgData name="MARCO SALVATORE MARIA LA COGNATA" userId="83eb3702-e4cc-4380-8fc4-f1fbd20b1c6d" providerId="ADAL" clId="{E5AA1435-5A49-D34D-A2A1-3634EAA4044F}" dt="2024-05-20T09:46:24.514" v="9" actId="14100"/>
        <pc:sldMkLst>
          <pc:docMk/>
          <pc:sldMk cId="504906626" sldId="274"/>
        </pc:sldMkLst>
        <pc:picChg chg="add mod modCrop">
          <ac:chgData name="MARCO SALVATORE MARIA LA COGNATA" userId="83eb3702-e4cc-4380-8fc4-f1fbd20b1c6d" providerId="ADAL" clId="{E5AA1435-5A49-D34D-A2A1-3634EAA4044F}" dt="2024-05-20T09:46:24.514" v="9" actId="14100"/>
          <ac:picMkLst>
            <pc:docMk/>
            <pc:sldMk cId="504906626" sldId="274"/>
            <ac:picMk id="4" creationId="{57875F60-D3A8-68AA-0CC2-92FBF4C9A84D}"/>
          </ac:picMkLst>
        </pc:picChg>
        <pc:picChg chg="del">
          <ac:chgData name="MARCO SALVATORE MARIA LA COGNATA" userId="83eb3702-e4cc-4380-8fc4-f1fbd20b1c6d" providerId="ADAL" clId="{E5AA1435-5A49-D34D-A2A1-3634EAA4044F}" dt="2024-05-20T09:44:37.990" v="0" actId="478"/>
          <ac:picMkLst>
            <pc:docMk/>
            <pc:sldMk cId="504906626" sldId="274"/>
            <ac:picMk id="5" creationId="{DC4500A5-915D-CE3B-3990-E90FE0C51AE4}"/>
          </ac:picMkLst>
        </pc:picChg>
      </pc:sldChg>
      <pc:sldChg chg="addSp modSp mod">
        <pc:chgData name="MARCO SALVATORE MARIA LA COGNATA" userId="83eb3702-e4cc-4380-8fc4-f1fbd20b1c6d" providerId="ADAL" clId="{E5AA1435-5A49-D34D-A2A1-3634EAA4044F}" dt="2024-05-20T10:02:34.727" v="346" actId="13926"/>
        <pc:sldMkLst>
          <pc:docMk/>
          <pc:sldMk cId="3846894789" sldId="275"/>
        </pc:sldMkLst>
        <pc:spChg chg="mod">
          <ac:chgData name="MARCO SALVATORE MARIA LA COGNATA" userId="83eb3702-e4cc-4380-8fc4-f1fbd20b1c6d" providerId="ADAL" clId="{E5AA1435-5A49-D34D-A2A1-3634EAA4044F}" dt="2024-05-20T09:48:24.260" v="12" actId="20577"/>
          <ac:spMkLst>
            <pc:docMk/>
            <pc:sldMk cId="3846894789" sldId="275"/>
            <ac:spMk id="2" creationId="{F7AAE4EE-D96A-37D0-CDB0-AC30407D7F89}"/>
          </ac:spMkLst>
        </pc:spChg>
        <pc:spChg chg="add mod">
          <ac:chgData name="MARCO SALVATORE MARIA LA COGNATA" userId="83eb3702-e4cc-4380-8fc4-f1fbd20b1c6d" providerId="ADAL" clId="{E5AA1435-5A49-D34D-A2A1-3634EAA4044F}" dt="2024-05-20T09:50:07.926" v="16" actId="122"/>
          <ac:spMkLst>
            <pc:docMk/>
            <pc:sldMk cId="3846894789" sldId="275"/>
            <ac:spMk id="4" creationId="{8A618A68-2F9D-0C28-E903-421A4F61A27F}"/>
          </ac:spMkLst>
        </pc:spChg>
        <pc:spChg chg="add mod">
          <ac:chgData name="MARCO SALVATORE MARIA LA COGNATA" userId="83eb3702-e4cc-4380-8fc4-f1fbd20b1c6d" providerId="ADAL" clId="{E5AA1435-5A49-D34D-A2A1-3634EAA4044F}" dt="2024-05-20T10:02:34.727" v="346" actId="13926"/>
          <ac:spMkLst>
            <pc:docMk/>
            <pc:sldMk cId="3846894789" sldId="275"/>
            <ac:spMk id="6" creationId="{55CFEA11-52A0-29E5-AF38-388687673552}"/>
          </ac:spMkLst>
        </pc:spChg>
        <pc:picChg chg="add mod modCrop">
          <ac:chgData name="MARCO SALVATORE MARIA LA COGNATA" userId="83eb3702-e4cc-4380-8fc4-f1fbd20b1c6d" providerId="ADAL" clId="{E5AA1435-5A49-D34D-A2A1-3634EAA4044F}" dt="2024-05-20T10:01:41.385" v="281" actId="732"/>
          <ac:picMkLst>
            <pc:docMk/>
            <pc:sldMk cId="3846894789" sldId="275"/>
            <ac:picMk id="7" creationId="{9C093108-B7C2-26A2-B905-B58B0386EF31}"/>
          </ac:picMkLst>
        </pc:picChg>
        <pc:picChg chg="add mod">
          <ac:chgData name="MARCO SALVATORE MARIA LA COGNATA" userId="83eb3702-e4cc-4380-8fc4-f1fbd20b1c6d" providerId="ADAL" clId="{E5AA1435-5A49-D34D-A2A1-3634EAA4044F}" dt="2024-05-20T10:01:31.128" v="279" actId="1076"/>
          <ac:picMkLst>
            <pc:docMk/>
            <pc:sldMk cId="3846894789" sldId="275"/>
            <ac:picMk id="9" creationId="{A05BA28A-4722-F841-2FB7-78956D586EB5}"/>
          </ac:picMkLst>
        </pc:picChg>
      </pc:sldChg>
      <pc:sldChg chg="addSp modSp mod">
        <pc:chgData name="MARCO SALVATORE MARIA LA COGNATA" userId="83eb3702-e4cc-4380-8fc4-f1fbd20b1c6d" providerId="ADAL" clId="{E5AA1435-5A49-D34D-A2A1-3634EAA4044F}" dt="2024-05-20T10:04:30.408" v="413" actId="13926"/>
        <pc:sldMkLst>
          <pc:docMk/>
          <pc:sldMk cId="2981454057" sldId="276"/>
        </pc:sldMkLst>
        <pc:spChg chg="add mod">
          <ac:chgData name="MARCO SALVATORE MARIA LA COGNATA" userId="83eb3702-e4cc-4380-8fc4-f1fbd20b1c6d" providerId="ADAL" clId="{E5AA1435-5A49-D34D-A2A1-3634EAA4044F}" dt="2024-05-20T10:04:30.408" v="413" actId="13926"/>
          <ac:spMkLst>
            <pc:docMk/>
            <pc:sldMk cId="2981454057" sldId="276"/>
            <ac:spMk id="3" creationId="{A05ACD69-4708-97D2-3C0D-00B4A7C247CB}"/>
          </ac:spMkLst>
        </pc:spChg>
      </pc:sldChg>
      <pc:sldChg chg="ord">
        <pc:chgData name="MARCO SALVATORE MARIA LA COGNATA" userId="83eb3702-e4cc-4380-8fc4-f1fbd20b1c6d" providerId="ADAL" clId="{E5AA1435-5A49-D34D-A2A1-3634EAA4044F}" dt="2024-05-20T12:58:52.077" v="828" actId="20578"/>
        <pc:sldMkLst>
          <pc:docMk/>
          <pc:sldMk cId="1206912855" sldId="282"/>
        </pc:sldMkLst>
      </pc:sldChg>
      <pc:sldChg chg="addSp modSp mod">
        <pc:chgData name="MARCO SALVATORE MARIA LA COGNATA" userId="83eb3702-e4cc-4380-8fc4-f1fbd20b1c6d" providerId="ADAL" clId="{E5AA1435-5A49-D34D-A2A1-3634EAA4044F}" dt="2024-05-20T10:05:07.718" v="416"/>
        <pc:sldMkLst>
          <pc:docMk/>
          <pc:sldMk cId="898225509" sldId="292"/>
        </pc:sldMkLst>
        <pc:spChg chg="mod">
          <ac:chgData name="MARCO SALVATORE MARIA LA COGNATA" userId="83eb3702-e4cc-4380-8fc4-f1fbd20b1c6d" providerId="ADAL" clId="{E5AA1435-5A49-D34D-A2A1-3634EAA4044F}" dt="2024-05-20T10:04:45.638" v="415" actId="20577"/>
          <ac:spMkLst>
            <pc:docMk/>
            <pc:sldMk cId="898225509" sldId="292"/>
            <ac:spMk id="2" creationId="{B3ECB9BA-A9CA-EDF0-EB77-F927DCD4F3DF}"/>
          </ac:spMkLst>
        </pc:spChg>
        <pc:spChg chg="add mod">
          <ac:chgData name="MARCO SALVATORE MARIA LA COGNATA" userId="83eb3702-e4cc-4380-8fc4-f1fbd20b1c6d" providerId="ADAL" clId="{E5AA1435-5A49-D34D-A2A1-3634EAA4044F}" dt="2024-05-20T10:05:07.718" v="416"/>
          <ac:spMkLst>
            <pc:docMk/>
            <pc:sldMk cId="898225509" sldId="292"/>
            <ac:spMk id="3" creationId="{7BFBEA6E-AF3C-CE15-B11D-C85DADB5B770}"/>
          </ac:spMkLst>
        </pc:spChg>
      </pc:sldChg>
      <pc:sldChg chg="addSp delSp modSp new mod">
        <pc:chgData name="MARCO SALVATORE MARIA LA COGNATA" userId="83eb3702-e4cc-4380-8fc4-f1fbd20b1c6d" providerId="ADAL" clId="{E5AA1435-5A49-D34D-A2A1-3634EAA4044F}" dt="2024-05-20T12:15:01.227" v="734" actId="1076"/>
        <pc:sldMkLst>
          <pc:docMk/>
          <pc:sldMk cId="3413091737" sldId="293"/>
        </pc:sldMkLst>
        <pc:spChg chg="mod">
          <ac:chgData name="MARCO SALVATORE MARIA LA COGNATA" userId="83eb3702-e4cc-4380-8fc4-f1fbd20b1c6d" providerId="ADAL" clId="{E5AA1435-5A49-D34D-A2A1-3634EAA4044F}" dt="2024-05-20T11:18:03.223" v="718"/>
          <ac:spMkLst>
            <pc:docMk/>
            <pc:sldMk cId="3413091737" sldId="293"/>
            <ac:spMk id="2" creationId="{00893488-2EDF-F22E-4545-5DA9461F60F1}"/>
          </ac:spMkLst>
        </pc:spChg>
        <pc:spChg chg="add del mod">
          <ac:chgData name="MARCO SALVATORE MARIA LA COGNATA" userId="83eb3702-e4cc-4380-8fc4-f1fbd20b1c6d" providerId="ADAL" clId="{E5AA1435-5A49-D34D-A2A1-3634EAA4044F}" dt="2024-05-20T12:14:57.011" v="733" actId="478"/>
          <ac:spMkLst>
            <pc:docMk/>
            <pc:sldMk cId="3413091737" sldId="293"/>
            <ac:spMk id="3" creationId="{E91192D2-F2C5-E506-0D62-1E529A96A432}"/>
          </ac:spMkLst>
        </pc:spChg>
        <pc:spChg chg="add mod">
          <ac:chgData name="MARCO SALVATORE MARIA LA COGNATA" userId="83eb3702-e4cc-4380-8fc4-f1fbd20b1c6d" providerId="ADAL" clId="{E5AA1435-5A49-D34D-A2A1-3634EAA4044F}" dt="2024-05-20T12:15:01.227" v="734" actId="1076"/>
          <ac:spMkLst>
            <pc:docMk/>
            <pc:sldMk cId="3413091737" sldId="293"/>
            <ac:spMk id="4" creationId="{AF016747-FC74-13C2-FABC-C96A96F5DFAF}"/>
          </ac:spMkLst>
        </pc:spChg>
        <pc:spChg chg="add mod">
          <ac:chgData name="MARCO SALVATORE MARIA LA COGNATA" userId="83eb3702-e4cc-4380-8fc4-f1fbd20b1c6d" providerId="ADAL" clId="{E5AA1435-5A49-D34D-A2A1-3634EAA4044F}" dt="2024-05-20T12:14:46.051" v="730"/>
          <ac:spMkLst>
            <pc:docMk/>
            <pc:sldMk cId="3413091737" sldId="293"/>
            <ac:spMk id="6" creationId="{767E7055-F382-B9ED-CCD3-6771779B77DF}"/>
          </ac:spMkLst>
        </pc:spChg>
        <pc:picChg chg="add mod">
          <ac:chgData name="MARCO SALVATORE MARIA LA COGNATA" userId="83eb3702-e4cc-4380-8fc4-f1fbd20b1c6d" providerId="ADAL" clId="{E5AA1435-5A49-D34D-A2A1-3634EAA4044F}" dt="2024-05-20T12:14:46.051" v="730"/>
          <ac:picMkLst>
            <pc:docMk/>
            <pc:sldMk cId="3413091737" sldId="293"/>
            <ac:picMk id="5" creationId="{0B1B3221-B41B-DC24-589B-BDF355D9660C}"/>
          </ac:picMkLst>
        </pc:picChg>
      </pc:sldChg>
      <pc:sldChg chg="addSp modSp new mod">
        <pc:chgData name="MARCO SALVATORE MARIA LA COGNATA" userId="83eb3702-e4cc-4380-8fc4-f1fbd20b1c6d" providerId="ADAL" clId="{E5AA1435-5A49-D34D-A2A1-3634EAA4044F}" dt="2024-05-20T10:57:44.035" v="714" actId="20577"/>
        <pc:sldMkLst>
          <pc:docMk/>
          <pc:sldMk cId="1826714121" sldId="294"/>
        </pc:sldMkLst>
        <pc:spChg chg="mod">
          <ac:chgData name="MARCO SALVATORE MARIA LA COGNATA" userId="83eb3702-e4cc-4380-8fc4-f1fbd20b1c6d" providerId="ADAL" clId="{E5AA1435-5A49-D34D-A2A1-3634EAA4044F}" dt="2024-05-20T10:57:44.035" v="714" actId="20577"/>
          <ac:spMkLst>
            <pc:docMk/>
            <pc:sldMk cId="1826714121" sldId="294"/>
            <ac:spMk id="2" creationId="{1ED555B2-194E-20C2-1FC4-676EA7E9B61C}"/>
          </ac:spMkLst>
        </pc:spChg>
        <pc:spChg chg="add mod">
          <ac:chgData name="MARCO SALVATORE MARIA LA COGNATA" userId="83eb3702-e4cc-4380-8fc4-f1fbd20b1c6d" providerId="ADAL" clId="{E5AA1435-5A49-D34D-A2A1-3634EAA4044F}" dt="2024-05-20T10:57:05.516" v="638"/>
          <ac:spMkLst>
            <pc:docMk/>
            <pc:sldMk cId="1826714121" sldId="294"/>
            <ac:spMk id="3" creationId="{C8A1C87D-8172-432E-618C-B5FB4C5E2ED1}"/>
          </ac:spMkLst>
        </pc:spChg>
        <pc:spChg chg="add mod">
          <ac:chgData name="MARCO SALVATORE MARIA LA COGNATA" userId="83eb3702-e4cc-4380-8fc4-f1fbd20b1c6d" providerId="ADAL" clId="{E5AA1435-5A49-D34D-A2A1-3634EAA4044F}" dt="2024-05-20T10:57:05.516" v="638"/>
          <ac:spMkLst>
            <pc:docMk/>
            <pc:sldMk cId="1826714121" sldId="294"/>
            <ac:spMk id="4" creationId="{F55B4323-8205-9044-D638-C5D0D2F8DC17}"/>
          </ac:spMkLst>
        </pc:spChg>
        <pc:spChg chg="add mod">
          <ac:chgData name="MARCO SALVATORE MARIA LA COGNATA" userId="83eb3702-e4cc-4380-8fc4-f1fbd20b1c6d" providerId="ADAL" clId="{E5AA1435-5A49-D34D-A2A1-3634EAA4044F}" dt="2024-05-20T10:57:17.042" v="649" actId="1036"/>
          <ac:spMkLst>
            <pc:docMk/>
            <pc:sldMk cId="1826714121" sldId="294"/>
            <ac:spMk id="7" creationId="{066A9E30-2BD8-16B9-B813-48162F5291BB}"/>
          </ac:spMkLst>
        </pc:spChg>
        <pc:spChg chg="add mod">
          <ac:chgData name="MARCO SALVATORE MARIA LA COGNATA" userId="83eb3702-e4cc-4380-8fc4-f1fbd20b1c6d" providerId="ADAL" clId="{E5AA1435-5A49-D34D-A2A1-3634EAA4044F}" dt="2024-05-20T10:57:31.787" v="695" actId="1037"/>
          <ac:spMkLst>
            <pc:docMk/>
            <pc:sldMk cId="1826714121" sldId="294"/>
            <ac:spMk id="8" creationId="{B1D7BBB8-E9D7-239E-6AF0-300C2DEB6D37}"/>
          </ac:spMkLst>
        </pc:spChg>
        <pc:spChg chg="add mod">
          <ac:chgData name="MARCO SALVATORE MARIA LA COGNATA" userId="83eb3702-e4cc-4380-8fc4-f1fbd20b1c6d" providerId="ADAL" clId="{E5AA1435-5A49-D34D-A2A1-3634EAA4044F}" dt="2024-05-20T10:57:05.516" v="638"/>
          <ac:spMkLst>
            <pc:docMk/>
            <pc:sldMk cId="1826714121" sldId="294"/>
            <ac:spMk id="9" creationId="{47A892CB-7747-7B1F-6CFB-9DEECDDBAD94}"/>
          </ac:spMkLst>
        </pc:spChg>
        <pc:picChg chg="add mod">
          <ac:chgData name="MARCO SALVATORE MARIA LA COGNATA" userId="83eb3702-e4cc-4380-8fc4-f1fbd20b1c6d" providerId="ADAL" clId="{E5AA1435-5A49-D34D-A2A1-3634EAA4044F}" dt="2024-05-20T10:57:21.421" v="656" actId="1036"/>
          <ac:picMkLst>
            <pc:docMk/>
            <pc:sldMk cId="1826714121" sldId="294"/>
            <ac:picMk id="5" creationId="{C335CC08-0CC4-024A-9304-523A96671938}"/>
          </ac:picMkLst>
        </pc:picChg>
        <pc:picChg chg="add mod">
          <ac:chgData name="MARCO SALVATORE MARIA LA COGNATA" userId="83eb3702-e4cc-4380-8fc4-f1fbd20b1c6d" providerId="ADAL" clId="{E5AA1435-5A49-D34D-A2A1-3634EAA4044F}" dt="2024-05-20T10:57:05.516" v="638"/>
          <ac:picMkLst>
            <pc:docMk/>
            <pc:sldMk cId="1826714121" sldId="294"/>
            <ac:picMk id="6" creationId="{A6397E07-DF4A-FF52-DE0A-0269C3A6E538}"/>
          </ac:picMkLst>
        </pc:picChg>
      </pc:sldChg>
      <pc:sldChg chg="addSp modSp new mod">
        <pc:chgData name="MARCO SALVATORE MARIA LA COGNATA" userId="83eb3702-e4cc-4380-8fc4-f1fbd20b1c6d" providerId="ADAL" clId="{E5AA1435-5A49-D34D-A2A1-3634EAA4044F}" dt="2024-05-20T10:33:48.291" v="585" actId="1076"/>
        <pc:sldMkLst>
          <pc:docMk/>
          <pc:sldMk cId="394336394" sldId="295"/>
        </pc:sldMkLst>
        <pc:spChg chg="mod">
          <ac:chgData name="MARCO SALVATORE MARIA LA COGNATA" userId="83eb3702-e4cc-4380-8fc4-f1fbd20b1c6d" providerId="ADAL" clId="{E5AA1435-5A49-D34D-A2A1-3634EAA4044F}" dt="2024-05-20T10:32:41.801" v="579"/>
          <ac:spMkLst>
            <pc:docMk/>
            <pc:sldMk cId="394336394" sldId="295"/>
            <ac:spMk id="2" creationId="{C2D0ADBC-03D4-40E6-7004-98DA8D17C8A6}"/>
          </ac:spMkLst>
        </pc:spChg>
        <pc:picChg chg="add mod">
          <ac:chgData name="MARCO SALVATORE MARIA LA COGNATA" userId="83eb3702-e4cc-4380-8fc4-f1fbd20b1c6d" providerId="ADAL" clId="{E5AA1435-5A49-D34D-A2A1-3634EAA4044F}" dt="2024-05-20T10:33:48.291" v="585" actId="1076"/>
          <ac:picMkLst>
            <pc:docMk/>
            <pc:sldMk cId="394336394" sldId="295"/>
            <ac:picMk id="3" creationId="{5592518D-D070-27D4-A084-983B39C74845}"/>
          </ac:picMkLst>
        </pc:picChg>
        <pc:picChg chg="add mod">
          <ac:chgData name="MARCO SALVATORE MARIA LA COGNATA" userId="83eb3702-e4cc-4380-8fc4-f1fbd20b1c6d" providerId="ADAL" clId="{E5AA1435-5A49-D34D-A2A1-3634EAA4044F}" dt="2024-05-20T10:33:33.587" v="583" actId="1076"/>
          <ac:picMkLst>
            <pc:docMk/>
            <pc:sldMk cId="394336394" sldId="295"/>
            <ac:picMk id="4" creationId="{6BFD8F6A-D63B-781A-5D04-B0041FC12F47}"/>
          </ac:picMkLst>
        </pc:picChg>
      </pc:sldChg>
      <pc:sldChg chg="addSp delSp modSp new mod">
        <pc:chgData name="MARCO SALVATORE MARIA LA COGNATA" userId="83eb3702-e4cc-4380-8fc4-f1fbd20b1c6d" providerId="ADAL" clId="{E5AA1435-5A49-D34D-A2A1-3634EAA4044F}" dt="2024-05-20T10:12:42.672" v="515" actId="1036"/>
        <pc:sldMkLst>
          <pc:docMk/>
          <pc:sldMk cId="664847370" sldId="296"/>
        </pc:sldMkLst>
        <pc:spChg chg="mod">
          <ac:chgData name="MARCO SALVATORE MARIA LA COGNATA" userId="83eb3702-e4cc-4380-8fc4-f1fbd20b1c6d" providerId="ADAL" clId="{E5AA1435-5A49-D34D-A2A1-3634EAA4044F}" dt="2024-05-20T10:06:57.958" v="421" actId="20577"/>
          <ac:spMkLst>
            <pc:docMk/>
            <pc:sldMk cId="664847370" sldId="296"/>
            <ac:spMk id="2" creationId="{D04F85BC-BA72-0B60-12FA-8368B8D7C29E}"/>
          </ac:spMkLst>
        </pc:spChg>
        <pc:spChg chg="add mod">
          <ac:chgData name="MARCO SALVATORE MARIA LA COGNATA" userId="83eb3702-e4cc-4380-8fc4-f1fbd20b1c6d" providerId="ADAL" clId="{E5AA1435-5A49-D34D-A2A1-3634EAA4044F}" dt="2024-05-20T10:07:41.835" v="426" actId="113"/>
          <ac:spMkLst>
            <pc:docMk/>
            <pc:sldMk cId="664847370" sldId="296"/>
            <ac:spMk id="4" creationId="{370676A4-4961-FB8E-ABA5-BEDFB98653DE}"/>
          </ac:spMkLst>
        </pc:spChg>
        <pc:spChg chg="add mod">
          <ac:chgData name="MARCO SALVATORE MARIA LA COGNATA" userId="83eb3702-e4cc-4380-8fc4-f1fbd20b1c6d" providerId="ADAL" clId="{E5AA1435-5A49-D34D-A2A1-3634EAA4044F}" dt="2024-05-20T10:12:42.672" v="515" actId="1036"/>
          <ac:spMkLst>
            <pc:docMk/>
            <pc:sldMk cId="664847370" sldId="296"/>
            <ac:spMk id="6" creationId="{CE311881-3B92-83F1-84B6-FB5EEADF3BEC}"/>
          </ac:spMkLst>
        </pc:spChg>
        <pc:picChg chg="add del mod">
          <ac:chgData name="MARCO SALVATORE MARIA LA COGNATA" userId="83eb3702-e4cc-4380-8fc4-f1fbd20b1c6d" providerId="ADAL" clId="{E5AA1435-5A49-D34D-A2A1-3634EAA4044F}" dt="2024-05-20T10:11:47.686" v="476" actId="478"/>
          <ac:picMkLst>
            <pc:docMk/>
            <pc:sldMk cId="664847370" sldId="296"/>
            <ac:picMk id="7" creationId="{857E6FBF-9FBD-4291-4D03-25AE7F969230}"/>
          </ac:picMkLst>
        </pc:picChg>
        <pc:picChg chg="add mod">
          <ac:chgData name="MARCO SALVATORE MARIA LA COGNATA" userId="83eb3702-e4cc-4380-8fc4-f1fbd20b1c6d" providerId="ADAL" clId="{E5AA1435-5A49-D34D-A2A1-3634EAA4044F}" dt="2024-05-20T10:12:42.672" v="515" actId="1036"/>
          <ac:picMkLst>
            <pc:docMk/>
            <pc:sldMk cId="664847370" sldId="296"/>
            <ac:picMk id="8" creationId="{405FCFE5-8EDD-65CE-D6E0-EE41208FA56D}"/>
          </ac:picMkLst>
        </pc:picChg>
      </pc:sldChg>
      <pc:sldChg chg="addSp modSp add mod">
        <pc:chgData name="MARCO SALVATORE MARIA LA COGNATA" userId="83eb3702-e4cc-4380-8fc4-f1fbd20b1c6d" providerId="ADAL" clId="{E5AA1435-5A49-D34D-A2A1-3634EAA4044F}" dt="2024-05-20T10:23:23.169" v="532"/>
        <pc:sldMkLst>
          <pc:docMk/>
          <pc:sldMk cId="1386798433" sldId="297"/>
        </pc:sldMkLst>
        <pc:spChg chg="mod">
          <ac:chgData name="MARCO SALVATORE MARIA LA COGNATA" userId="83eb3702-e4cc-4380-8fc4-f1fbd20b1c6d" providerId="ADAL" clId="{E5AA1435-5A49-D34D-A2A1-3634EAA4044F}" dt="2024-05-20T10:23:12.437" v="531" actId="20577"/>
          <ac:spMkLst>
            <pc:docMk/>
            <pc:sldMk cId="1386798433" sldId="297"/>
            <ac:spMk id="2" creationId="{D04F85BC-BA72-0B60-12FA-8368B8D7C29E}"/>
          </ac:spMkLst>
        </pc:spChg>
        <pc:spChg chg="add mod">
          <ac:chgData name="MARCO SALVATORE MARIA LA COGNATA" userId="83eb3702-e4cc-4380-8fc4-f1fbd20b1c6d" providerId="ADAL" clId="{E5AA1435-5A49-D34D-A2A1-3634EAA4044F}" dt="2024-05-20T10:23:23.169" v="532"/>
          <ac:spMkLst>
            <pc:docMk/>
            <pc:sldMk cId="1386798433" sldId="297"/>
            <ac:spMk id="3" creationId="{04A361C2-0DB6-59ED-5A05-ABA994586B38}"/>
          </ac:spMkLst>
        </pc:spChg>
      </pc:sldChg>
      <pc:sldChg chg="addSp modSp add mod">
        <pc:chgData name="MARCO SALVATORE MARIA LA COGNATA" userId="83eb3702-e4cc-4380-8fc4-f1fbd20b1c6d" providerId="ADAL" clId="{E5AA1435-5A49-D34D-A2A1-3634EAA4044F}" dt="2024-05-20T10:22:52.206" v="529" actId="1076"/>
        <pc:sldMkLst>
          <pc:docMk/>
          <pc:sldMk cId="3674149937" sldId="298"/>
        </pc:sldMkLst>
        <pc:spChg chg="mod">
          <ac:chgData name="MARCO SALVATORE MARIA LA COGNATA" userId="83eb3702-e4cc-4380-8fc4-f1fbd20b1c6d" providerId="ADAL" clId="{E5AA1435-5A49-D34D-A2A1-3634EAA4044F}" dt="2024-05-20T10:21:36.102" v="516"/>
          <ac:spMkLst>
            <pc:docMk/>
            <pc:sldMk cId="3674149937" sldId="298"/>
            <ac:spMk id="2" creationId="{D04F85BC-BA72-0B60-12FA-8368B8D7C29E}"/>
          </ac:spMkLst>
        </pc:spChg>
        <pc:spChg chg="add mod">
          <ac:chgData name="MARCO SALVATORE MARIA LA COGNATA" userId="83eb3702-e4cc-4380-8fc4-f1fbd20b1c6d" providerId="ADAL" clId="{E5AA1435-5A49-D34D-A2A1-3634EAA4044F}" dt="2024-05-20T10:22:52.206" v="529" actId="1076"/>
          <ac:spMkLst>
            <pc:docMk/>
            <pc:sldMk cId="3674149937" sldId="298"/>
            <ac:spMk id="4" creationId="{6EC1F8F1-05D7-D0BC-2E8E-30BF20635B80}"/>
          </ac:spMkLst>
        </pc:spChg>
        <pc:picChg chg="add mod">
          <ac:chgData name="MARCO SALVATORE MARIA LA COGNATA" userId="83eb3702-e4cc-4380-8fc4-f1fbd20b1c6d" providerId="ADAL" clId="{E5AA1435-5A49-D34D-A2A1-3634EAA4044F}" dt="2024-05-20T10:22:44.095" v="527" actId="1076"/>
          <ac:picMkLst>
            <pc:docMk/>
            <pc:sldMk cId="3674149937" sldId="298"/>
            <ac:picMk id="5" creationId="{A0B1323B-0AB6-CBC9-8007-7B6A77804365}"/>
          </ac:picMkLst>
        </pc:picChg>
      </pc:sldChg>
      <pc:sldChg chg="addSp delSp modSp add mod modNotesTx">
        <pc:chgData name="MARCO SALVATORE MARIA LA COGNATA" userId="83eb3702-e4cc-4380-8fc4-f1fbd20b1c6d" providerId="ADAL" clId="{E5AA1435-5A49-D34D-A2A1-3634EAA4044F}" dt="2024-05-20T11:22:28.275" v="728" actId="13926"/>
        <pc:sldMkLst>
          <pc:docMk/>
          <pc:sldMk cId="520955251" sldId="299"/>
        </pc:sldMkLst>
        <pc:spChg chg="mod">
          <ac:chgData name="MARCO SALVATORE MARIA LA COGNATA" userId="83eb3702-e4cc-4380-8fc4-f1fbd20b1c6d" providerId="ADAL" clId="{E5AA1435-5A49-D34D-A2A1-3634EAA4044F}" dt="2024-05-20T10:34:58.076" v="586"/>
          <ac:spMkLst>
            <pc:docMk/>
            <pc:sldMk cId="520955251" sldId="299"/>
            <ac:spMk id="2" creationId="{C2D0ADBC-03D4-40E6-7004-98DA8D17C8A6}"/>
          </ac:spMkLst>
        </pc:spChg>
        <pc:spChg chg="add mod">
          <ac:chgData name="MARCO SALVATORE MARIA LA COGNATA" userId="83eb3702-e4cc-4380-8fc4-f1fbd20b1c6d" providerId="ADAL" clId="{E5AA1435-5A49-D34D-A2A1-3634EAA4044F}" dt="2024-05-20T10:56:28.905" v="637" actId="1035"/>
          <ac:spMkLst>
            <pc:docMk/>
            <pc:sldMk cId="520955251" sldId="299"/>
            <ac:spMk id="4" creationId="{7F2002F5-934C-7275-1969-AE4F99FC0F9F}"/>
          </ac:spMkLst>
        </pc:spChg>
        <pc:spChg chg="add del mod">
          <ac:chgData name="MARCO SALVATORE MARIA LA COGNATA" userId="83eb3702-e4cc-4380-8fc4-f1fbd20b1c6d" providerId="ADAL" clId="{E5AA1435-5A49-D34D-A2A1-3634EAA4044F}" dt="2024-05-20T11:21:51.604" v="725" actId="478"/>
          <ac:spMkLst>
            <pc:docMk/>
            <pc:sldMk cId="520955251" sldId="299"/>
            <ac:spMk id="7" creationId="{77B97182-916B-F196-29B8-F4B0054643AC}"/>
          </ac:spMkLst>
        </pc:spChg>
        <pc:spChg chg="add del mod">
          <ac:chgData name="MARCO SALVATORE MARIA LA COGNATA" userId="83eb3702-e4cc-4380-8fc4-f1fbd20b1c6d" providerId="ADAL" clId="{E5AA1435-5A49-D34D-A2A1-3634EAA4044F}" dt="2024-05-20T11:21:47.931" v="723" actId="478"/>
          <ac:spMkLst>
            <pc:docMk/>
            <pc:sldMk cId="520955251" sldId="299"/>
            <ac:spMk id="9" creationId="{B14B2A1C-E873-C96C-8752-B6534128CDFD}"/>
          </ac:spMkLst>
        </pc:spChg>
        <pc:spChg chg="add mod">
          <ac:chgData name="MARCO SALVATORE MARIA LA COGNATA" userId="83eb3702-e4cc-4380-8fc4-f1fbd20b1c6d" providerId="ADAL" clId="{E5AA1435-5A49-D34D-A2A1-3634EAA4044F}" dt="2024-05-20T11:22:10.888" v="726"/>
          <ac:spMkLst>
            <pc:docMk/>
            <pc:sldMk cId="520955251" sldId="299"/>
            <ac:spMk id="11" creationId="{6CC939EF-8F23-06F3-DFB4-73527D3A7D01}"/>
          </ac:spMkLst>
        </pc:spChg>
        <pc:spChg chg="add mod">
          <ac:chgData name="MARCO SALVATORE MARIA LA COGNATA" userId="83eb3702-e4cc-4380-8fc4-f1fbd20b1c6d" providerId="ADAL" clId="{E5AA1435-5A49-D34D-A2A1-3634EAA4044F}" dt="2024-05-20T11:22:10.888" v="726"/>
          <ac:spMkLst>
            <pc:docMk/>
            <pc:sldMk cId="520955251" sldId="299"/>
            <ac:spMk id="12" creationId="{B429E650-4B56-9B53-49A0-7F8263981F1E}"/>
          </ac:spMkLst>
        </pc:spChg>
        <pc:spChg chg="add mod">
          <ac:chgData name="MARCO SALVATORE MARIA LA COGNATA" userId="83eb3702-e4cc-4380-8fc4-f1fbd20b1c6d" providerId="ADAL" clId="{E5AA1435-5A49-D34D-A2A1-3634EAA4044F}" dt="2024-05-20T11:22:28.275" v="728" actId="13926"/>
          <ac:spMkLst>
            <pc:docMk/>
            <pc:sldMk cId="520955251" sldId="299"/>
            <ac:spMk id="13" creationId="{B3EAB5E0-5D4D-FFAD-CB3D-EDFE836CF456}"/>
          </ac:spMkLst>
        </pc:spChg>
        <pc:spChg chg="add mod">
          <ac:chgData name="MARCO SALVATORE MARIA LA COGNATA" userId="83eb3702-e4cc-4380-8fc4-f1fbd20b1c6d" providerId="ADAL" clId="{E5AA1435-5A49-D34D-A2A1-3634EAA4044F}" dt="2024-05-20T11:22:10.888" v="726"/>
          <ac:spMkLst>
            <pc:docMk/>
            <pc:sldMk cId="520955251" sldId="299"/>
            <ac:spMk id="14" creationId="{8FC72F11-2831-D0D3-2043-B233A2C63511}"/>
          </ac:spMkLst>
        </pc:spChg>
        <pc:spChg chg="add mod">
          <ac:chgData name="MARCO SALVATORE MARIA LA COGNATA" userId="83eb3702-e4cc-4380-8fc4-f1fbd20b1c6d" providerId="ADAL" clId="{E5AA1435-5A49-D34D-A2A1-3634EAA4044F}" dt="2024-05-20T11:22:21.144" v="727" actId="1076"/>
          <ac:spMkLst>
            <pc:docMk/>
            <pc:sldMk cId="520955251" sldId="299"/>
            <ac:spMk id="15" creationId="{B74BA16E-8CCB-DC95-4F30-2312A45727FD}"/>
          </ac:spMkLst>
        </pc:spChg>
        <pc:spChg chg="add mod">
          <ac:chgData name="MARCO SALVATORE MARIA LA COGNATA" userId="83eb3702-e4cc-4380-8fc4-f1fbd20b1c6d" providerId="ADAL" clId="{E5AA1435-5A49-D34D-A2A1-3634EAA4044F}" dt="2024-05-20T11:22:21.144" v="727" actId="1076"/>
          <ac:spMkLst>
            <pc:docMk/>
            <pc:sldMk cId="520955251" sldId="299"/>
            <ac:spMk id="16" creationId="{BFF153B1-6CF1-1C5B-2D95-B728005F2C6A}"/>
          </ac:spMkLst>
        </pc:spChg>
        <pc:picChg chg="add del mod">
          <ac:chgData name="MARCO SALVATORE MARIA LA COGNATA" userId="83eb3702-e4cc-4380-8fc4-f1fbd20b1c6d" providerId="ADAL" clId="{E5AA1435-5A49-D34D-A2A1-3634EAA4044F}" dt="2024-05-20T11:21:43.167" v="721" actId="478"/>
          <ac:picMkLst>
            <pc:docMk/>
            <pc:sldMk cId="520955251" sldId="299"/>
            <ac:picMk id="5" creationId="{BCD4F309-82BD-F6BA-987E-95DDACE5B5AF}"/>
          </ac:picMkLst>
        </pc:picChg>
        <pc:picChg chg="add del mod">
          <ac:chgData name="MARCO SALVATORE MARIA LA COGNATA" userId="83eb3702-e4cc-4380-8fc4-f1fbd20b1c6d" providerId="ADAL" clId="{E5AA1435-5A49-D34D-A2A1-3634EAA4044F}" dt="2024-05-20T11:21:49.459" v="724" actId="478"/>
          <ac:picMkLst>
            <pc:docMk/>
            <pc:sldMk cId="520955251" sldId="299"/>
            <ac:picMk id="6" creationId="{82A6C8F7-A873-BB87-F314-335EF4C938EE}"/>
          </ac:picMkLst>
        </pc:picChg>
        <pc:cxnChg chg="add del mod">
          <ac:chgData name="MARCO SALVATORE MARIA LA COGNATA" userId="83eb3702-e4cc-4380-8fc4-f1fbd20b1c6d" providerId="ADAL" clId="{E5AA1435-5A49-D34D-A2A1-3634EAA4044F}" dt="2024-05-20T11:21:45.306" v="722" actId="478"/>
          <ac:cxnSpMkLst>
            <pc:docMk/>
            <pc:sldMk cId="520955251" sldId="299"/>
            <ac:cxnSpMk id="8" creationId="{3AFBAC6D-5E84-A97D-7BE7-0C0B7A605CEA}"/>
          </ac:cxnSpMkLst>
        </pc:cxnChg>
      </pc:sldChg>
      <pc:sldChg chg="addSp modSp add mod ord">
        <pc:chgData name="MARCO SALVATORE MARIA LA COGNATA" userId="83eb3702-e4cc-4380-8fc4-f1fbd20b1c6d" providerId="ADAL" clId="{E5AA1435-5A49-D34D-A2A1-3634EAA4044F}" dt="2024-05-20T10:31:58.577" v="576" actId="1076"/>
        <pc:sldMkLst>
          <pc:docMk/>
          <pc:sldMk cId="1054535851" sldId="300"/>
        </pc:sldMkLst>
        <pc:spChg chg="mod">
          <ac:chgData name="MARCO SALVATORE MARIA LA COGNATA" userId="83eb3702-e4cc-4380-8fc4-f1fbd20b1c6d" providerId="ADAL" clId="{E5AA1435-5A49-D34D-A2A1-3634EAA4044F}" dt="2024-05-20T10:28:34.405" v="550" actId="20577"/>
          <ac:spMkLst>
            <pc:docMk/>
            <pc:sldMk cId="1054535851" sldId="300"/>
            <ac:spMk id="2" creationId="{C2D0ADBC-03D4-40E6-7004-98DA8D17C8A6}"/>
          </ac:spMkLst>
        </pc:spChg>
        <pc:spChg chg="add mod">
          <ac:chgData name="MARCO SALVATORE MARIA LA COGNATA" userId="83eb3702-e4cc-4380-8fc4-f1fbd20b1c6d" providerId="ADAL" clId="{E5AA1435-5A49-D34D-A2A1-3634EAA4044F}" dt="2024-05-20T10:30:10.307" v="557"/>
          <ac:spMkLst>
            <pc:docMk/>
            <pc:sldMk cId="1054535851" sldId="300"/>
            <ac:spMk id="4" creationId="{237A6D2E-F592-A392-D352-BAD9477097D0}"/>
          </ac:spMkLst>
        </pc:spChg>
        <pc:spChg chg="add mod">
          <ac:chgData name="MARCO SALVATORE MARIA LA COGNATA" userId="83eb3702-e4cc-4380-8fc4-f1fbd20b1c6d" providerId="ADAL" clId="{E5AA1435-5A49-D34D-A2A1-3634EAA4044F}" dt="2024-05-20T10:30:35.131" v="558"/>
          <ac:spMkLst>
            <pc:docMk/>
            <pc:sldMk cId="1054535851" sldId="300"/>
            <ac:spMk id="5" creationId="{F275BDE3-3D92-DDC6-6F9C-4B8AD71DCD68}"/>
          </ac:spMkLst>
        </pc:spChg>
        <pc:spChg chg="add mod">
          <ac:chgData name="MARCO SALVATORE MARIA LA COGNATA" userId="83eb3702-e4cc-4380-8fc4-f1fbd20b1c6d" providerId="ADAL" clId="{E5AA1435-5A49-D34D-A2A1-3634EAA4044F}" dt="2024-05-20T10:30:35.131" v="558"/>
          <ac:spMkLst>
            <pc:docMk/>
            <pc:sldMk cId="1054535851" sldId="300"/>
            <ac:spMk id="6" creationId="{D570B554-2763-8D7B-2AAC-30F98BC68094}"/>
          </ac:spMkLst>
        </pc:spChg>
        <pc:spChg chg="add mod">
          <ac:chgData name="MARCO SALVATORE MARIA LA COGNATA" userId="83eb3702-e4cc-4380-8fc4-f1fbd20b1c6d" providerId="ADAL" clId="{E5AA1435-5A49-D34D-A2A1-3634EAA4044F}" dt="2024-05-20T10:31:09.880" v="566" actId="123"/>
          <ac:spMkLst>
            <pc:docMk/>
            <pc:sldMk cId="1054535851" sldId="300"/>
            <ac:spMk id="9" creationId="{083858E9-5806-6438-2FCA-497D1CFBD380}"/>
          </ac:spMkLst>
        </pc:spChg>
        <pc:spChg chg="add mod">
          <ac:chgData name="MARCO SALVATORE MARIA LA COGNATA" userId="83eb3702-e4cc-4380-8fc4-f1fbd20b1c6d" providerId="ADAL" clId="{E5AA1435-5A49-D34D-A2A1-3634EAA4044F}" dt="2024-05-20T10:31:21.643" v="567"/>
          <ac:spMkLst>
            <pc:docMk/>
            <pc:sldMk cId="1054535851" sldId="300"/>
            <ac:spMk id="10" creationId="{93151583-03EE-B41C-25BE-777E15B5AEE7}"/>
          </ac:spMkLst>
        </pc:spChg>
        <pc:spChg chg="add mod">
          <ac:chgData name="MARCO SALVATORE MARIA LA COGNATA" userId="83eb3702-e4cc-4380-8fc4-f1fbd20b1c6d" providerId="ADAL" clId="{E5AA1435-5A49-D34D-A2A1-3634EAA4044F}" dt="2024-05-20T10:31:53.817" v="575" actId="20577"/>
          <ac:spMkLst>
            <pc:docMk/>
            <pc:sldMk cId="1054535851" sldId="300"/>
            <ac:spMk id="11" creationId="{ABC60B31-87FE-04E3-B7AD-BD81C1004285}"/>
          </ac:spMkLst>
        </pc:spChg>
        <pc:picChg chg="add mod">
          <ac:chgData name="MARCO SALVATORE MARIA LA COGNATA" userId="83eb3702-e4cc-4380-8fc4-f1fbd20b1c6d" providerId="ADAL" clId="{E5AA1435-5A49-D34D-A2A1-3634EAA4044F}" dt="2024-05-20T10:30:35.131" v="558"/>
          <ac:picMkLst>
            <pc:docMk/>
            <pc:sldMk cId="1054535851" sldId="300"/>
            <ac:picMk id="7" creationId="{A5494D15-D2B6-4945-0907-0917A7AA6F76}"/>
          </ac:picMkLst>
        </pc:picChg>
        <pc:picChg chg="add mod">
          <ac:chgData name="MARCO SALVATORE MARIA LA COGNATA" userId="83eb3702-e4cc-4380-8fc4-f1fbd20b1c6d" providerId="ADAL" clId="{E5AA1435-5A49-D34D-A2A1-3634EAA4044F}" dt="2024-05-20T10:30:35.131" v="558"/>
          <ac:picMkLst>
            <pc:docMk/>
            <pc:sldMk cId="1054535851" sldId="300"/>
            <ac:picMk id="8" creationId="{C8816EEC-10D6-1530-FA57-98F8C0E46319}"/>
          </ac:picMkLst>
        </pc:picChg>
        <pc:picChg chg="add mod">
          <ac:chgData name="MARCO SALVATORE MARIA LA COGNATA" userId="83eb3702-e4cc-4380-8fc4-f1fbd20b1c6d" providerId="ADAL" clId="{E5AA1435-5A49-D34D-A2A1-3634EAA4044F}" dt="2024-05-20T10:31:58.577" v="576" actId="1076"/>
          <ac:picMkLst>
            <pc:docMk/>
            <pc:sldMk cId="1054535851" sldId="300"/>
            <ac:picMk id="12" creationId="{986A3248-9B4E-BFD1-9604-7827984A07D2}"/>
          </ac:picMkLst>
        </pc:picChg>
      </pc:sldChg>
      <pc:sldChg chg="add">
        <pc:chgData name="MARCO SALVATORE MARIA LA COGNATA" userId="83eb3702-e4cc-4380-8fc4-f1fbd20b1c6d" providerId="ADAL" clId="{E5AA1435-5A49-D34D-A2A1-3634EAA4044F}" dt="2024-05-20T10:57:50.810" v="715" actId="2890"/>
        <pc:sldMkLst>
          <pc:docMk/>
          <pc:sldMk cId="243905044" sldId="301"/>
        </pc:sldMkLst>
      </pc:sldChg>
      <pc:sldChg chg="addSp modSp add mod">
        <pc:chgData name="MARCO SALVATORE MARIA LA COGNATA" userId="83eb3702-e4cc-4380-8fc4-f1fbd20b1c6d" providerId="ADAL" clId="{E5AA1435-5A49-D34D-A2A1-3634EAA4044F}" dt="2024-05-20T12:56:16.655" v="822"/>
        <pc:sldMkLst>
          <pc:docMk/>
          <pc:sldMk cId="991426012" sldId="302"/>
        </pc:sldMkLst>
        <pc:spChg chg="mod">
          <ac:chgData name="MARCO SALVATORE MARIA LA COGNATA" userId="83eb3702-e4cc-4380-8fc4-f1fbd20b1c6d" providerId="ADAL" clId="{E5AA1435-5A49-D34D-A2A1-3634EAA4044F}" dt="2024-05-20T12:55:29.843" v="816"/>
          <ac:spMkLst>
            <pc:docMk/>
            <pc:sldMk cId="991426012" sldId="302"/>
            <ac:spMk id="2" creationId="{00893488-2EDF-F22E-4545-5DA9461F60F1}"/>
          </ac:spMkLst>
        </pc:spChg>
        <pc:spChg chg="add mod">
          <ac:chgData name="MARCO SALVATORE MARIA LA COGNATA" userId="83eb3702-e4cc-4380-8fc4-f1fbd20b1c6d" providerId="ADAL" clId="{E5AA1435-5A49-D34D-A2A1-3634EAA4044F}" dt="2024-05-20T12:56:00.085" v="820" actId="255"/>
          <ac:spMkLst>
            <pc:docMk/>
            <pc:sldMk cId="991426012" sldId="302"/>
            <ac:spMk id="3" creationId="{C0D04B79-E5CC-0D50-8D84-D5C5DF2BDE9B}"/>
          </ac:spMkLst>
        </pc:spChg>
        <pc:spChg chg="add mod">
          <ac:chgData name="MARCO SALVATORE MARIA LA COGNATA" userId="83eb3702-e4cc-4380-8fc4-f1fbd20b1c6d" providerId="ADAL" clId="{E5AA1435-5A49-D34D-A2A1-3634EAA4044F}" dt="2024-05-20T12:56:16.655" v="822"/>
          <ac:spMkLst>
            <pc:docMk/>
            <pc:sldMk cId="991426012" sldId="302"/>
            <ac:spMk id="4" creationId="{72B053AC-0D29-FC14-6ED6-846EE7FE1819}"/>
          </ac:spMkLst>
        </pc:spChg>
        <pc:spChg chg="mod">
          <ac:chgData name="MARCO SALVATORE MARIA LA COGNATA" userId="83eb3702-e4cc-4380-8fc4-f1fbd20b1c6d" providerId="ADAL" clId="{E5AA1435-5A49-D34D-A2A1-3634EAA4044F}" dt="2024-05-20T12:56:16.655" v="822"/>
          <ac:spMkLst>
            <pc:docMk/>
            <pc:sldMk cId="991426012" sldId="302"/>
            <ac:spMk id="8" creationId="{A0EC0A96-81E4-7391-AF3C-658B5178E47E}"/>
          </ac:spMkLst>
        </pc:spChg>
        <pc:spChg chg="mod">
          <ac:chgData name="MARCO SALVATORE MARIA LA COGNATA" userId="83eb3702-e4cc-4380-8fc4-f1fbd20b1c6d" providerId="ADAL" clId="{E5AA1435-5A49-D34D-A2A1-3634EAA4044F}" dt="2024-05-20T12:56:16.655" v="822"/>
          <ac:spMkLst>
            <pc:docMk/>
            <pc:sldMk cId="991426012" sldId="302"/>
            <ac:spMk id="9" creationId="{A1D31CA9-8C66-074E-5DDF-FC81579BE338}"/>
          </ac:spMkLst>
        </pc:spChg>
        <pc:spChg chg="mod">
          <ac:chgData name="MARCO SALVATORE MARIA LA COGNATA" userId="83eb3702-e4cc-4380-8fc4-f1fbd20b1c6d" providerId="ADAL" clId="{E5AA1435-5A49-D34D-A2A1-3634EAA4044F}" dt="2024-05-20T12:56:16.655" v="822"/>
          <ac:spMkLst>
            <pc:docMk/>
            <pc:sldMk cId="991426012" sldId="302"/>
            <ac:spMk id="10" creationId="{6F83B02C-69FA-7CDF-B8BB-3E42A20FB5A1}"/>
          </ac:spMkLst>
        </pc:spChg>
        <pc:grpChg chg="add mod">
          <ac:chgData name="MARCO SALVATORE MARIA LA COGNATA" userId="83eb3702-e4cc-4380-8fc4-f1fbd20b1c6d" providerId="ADAL" clId="{E5AA1435-5A49-D34D-A2A1-3634EAA4044F}" dt="2024-05-20T12:56:16.655" v="822"/>
          <ac:grpSpMkLst>
            <pc:docMk/>
            <pc:sldMk cId="991426012" sldId="302"/>
            <ac:grpSpMk id="6" creationId="{0D2A578D-DF2A-CD0A-9542-46983517F554}"/>
          </ac:grpSpMkLst>
        </pc:grpChg>
        <pc:picChg chg="add mod">
          <ac:chgData name="MARCO SALVATORE MARIA LA COGNATA" userId="83eb3702-e4cc-4380-8fc4-f1fbd20b1c6d" providerId="ADAL" clId="{E5AA1435-5A49-D34D-A2A1-3634EAA4044F}" dt="2024-05-20T12:56:16.655" v="822"/>
          <ac:picMkLst>
            <pc:docMk/>
            <pc:sldMk cId="991426012" sldId="302"/>
            <ac:picMk id="5" creationId="{0967133E-9137-8745-37DA-C416B0EB8825}"/>
          </ac:picMkLst>
        </pc:picChg>
        <pc:picChg chg="mod">
          <ac:chgData name="MARCO SALVATORE MARIA LA COGNATA" userId="83eb3702-e4cc-4380-8fc4-f1fbd20b1c6d" providerId="ADAL" clId="{E5AA1435-5A49-D34D-A2A1-3634EAA4044F}" dt="2024-05-20T12:56:16.655" v="822"/>
          <ac:picMkLst>
            <pc:docMk/>
            <pc:sldMk cId="991426012" sldId="302"/>
            <ac:picMk id="7" creationId="{6BB0B01D-61D4-5F72-7AE0-6115F3690A27}"/>
          </ac:picMkLst>
        </pc:picChg>
      </pc:sldChg>
      <pc:sldChg chg="addSp modSp add mod">
        <pc:chgData name="MARCO SALVATORE MARIA LA COGNATA" userId="83eb3702-e4cc-4380-8fc4-f1fbd20b1c6d" providerId="ADAL" clId="{E5AA1435-5A49-D34D-A2A1-3634EAA4044F}" dt="2024-05-20T12:20:20.273" v="806" actId="13926"/>
        <pc:sldMkLst>
          <pc:docMk/>
          <pc:sldMk cId="3339280783" sldId="303"/>
        </pc:sldMkLst>
        <pc:spChg chg="mod">
          <ac:chgData name="MARCO SALVATORE MARIA LA COGNATA" userId="83eb3702-e4cc-4380-8fc4-f1fbd20b1c6d" providerId="ADAL" clId="{E5AA1435-5A49-D34D-A2A1-3634EAA4044F}" dt="2024-05-20T12:15:20.774" v="735"/>
          <ac:spMkLst>
            <pc:docMk/>
            <pc:sldMk cId="3339280783" sldId="303"/>
            <ac:spMk id="2" creationId="{00893488-2EDF-F22E-4545-5DA9461F60F1}"/>
          </ac:spMkLst>
        </pc:spChg>
        <pc:spChg chg="add mod">
          <ac:chgData name="MARCO SALVATORE MARIA LA COGNATA" userId="83eb3702-e4cc-4380-8fc4-f1fbd20b1c6d" providerId="ADAL" clId="{E5AA1435-5A49-D34D-A2A1-3634EAA4044F}" dt="2024-05-20T12:16:17.588" v="744" actId="20577"/>
          <ac:spMkLst>
            <pc:docMk/>
            <pc:sldMk cId="3339280783" sldId="303"/>
            <ac:spMk id="3" creationId="{DA87A8E6-9376-2608-A2BC-D0594010F889}"/>
          </ac:spMkLst>
        </pc:spChg>
        <pc:spChg chg="add mod">
          <ac:chgData name="MARCO SALVATORE MARIA LA COGNATA" userId="83eb3702-e4cc-4380-8fc4-f1fbd20b1c6d" providerId="ADAL" clId="{E5AA1435-5A49-D34D-A2A1-3634EAA4044F}" dt="2024-05-20T12:17:06.167" v="749" actId="1076"/>
          <ac:spMkLst>
            <pc:docMk/>
            <pc:sldMk cId="3339280783" sldId="303"/>
            <ac:spMk id="5" creationId="{F70F6F2B-ACE3-D508-3C61-30986622D087}"/>
          </ac:spMkLst>
        </pc:spChg>
        <pc:spChg chg="add mod">
          <ac:chgData name="MARCO SALVATORE MARIA LA COGNATA" userId="83eb3702-e4cc-4380-8fc4-f1fbd20b1c6d" providerId="ADAL" clId="{E5AA1435-5A49-D34D-A2A1-3634EAA4044F}" dt="2024-05-20T12:16:56.631" v="747" actId="207"/>
          <ac:spMkLst>
            <pc:docMk/>
            <pc:sldMk cId="3339280783" sldId="303"/>
            <ac:spMk id="6" creationId="{45B910BA-B6A7-B8EF-C4AB-CA22455681C1}"/>
          </ac:spMkLst>
        </pc:spChg>
        <pc:spChg chg="add mod">
          <ac:chgData name="MARCO SALVATORE MARIA LA COGNATA" userId="83eb3702-e4cc-4380-8fc4-f1fbd20b1c6d" providerId="ADAL" clId="{E5AA1435-5A49-D34D-A2A1-3634EAA4044F}" dt="2024-05-20T12:20:20.273" v="806" actId="13926"/>
          <ac:spMkLst>
            <pc:docMk/>
            <pc:sldMk cId="3339280783" sldId="303"/>
            <ac:spMk id="9" creationId="{E6055AAF-266E-CA24-B381-84BE571A6421}"/>
          </ac:spMkLst>
        </pc:spChg>
        <pc:picChg chg="add mod">
          <ac:chgData name="MARCO SALVATORE MARIA LA COGNATA" userId="83eb3702-e4cc-4380-8fc4-f1fbd20b1c6d" providerId="ADAL" clId="{E5AA1435-5A49-D34D-A2A1-3634EAA4044F}" dt="2024-05-20T12:17:02.469" v="748" actId="1076"/>
          <ac:picMkLst>
            <pc:docMk/>
            <pc:sldMk cId="3339280783" sldId="303"/>
            <ac:picMk id="4" creationId="{82242154-9618-88CC-3119-547D481F2F5D}"/>
          </ac:picMkLst>
        </pc:picChg>
        <pc:picChg chg="add mod">
          <ac:chgData name="MARCO SALVATORE MARIA LA COGNATA" userId="83eb3702-e4cc-4380-8fc4-f1fbd20b1c6d" providerId="ADAL" clId="{E5AA1435-5A49-D34D-A2A1-3634EAA4044F}" dt="2024-05-20T12:18:31.024" v="755" actId="1076"/>
          <ac:picMkLst>
            <pc:docMk/>
            <pc:sldMk cId="3339280783" sldId="303"/>
            <ac:picMk id="8" creationId="{87B833C4-ACCA-BD03-776A-4958DBC142A3}"/>
          </ac:picMkLst>
        </pc:picChg>
      </pc:sldChg>
      <pc:sldChg chg="add">
        <pc:chgData name="MARCO SALVATORE MARIA LA COGNATA" userId="83eb3702-e4cc-4380-8fc4-f1fbd20b1c6d" providerId="ADAL" clId="{E5AA1435-5A49-D34D-A2A1-3634EAA4044F}" dt="2024-05-20T11:21:39.812" v="720" actId="2890"/>
        <pc:sldMkLst>
          <pc:docMk/>
          <pc:sldMk cId="394197646" sldId="304"/>
        </pc:sldMkLst>
      </pc:sldChg>
      <pc:sldChg chg="addSp delSp modSp add mod">
        <pc:chgData name="MARCO SALVATORE MARIA LA COGNATA" userId="83eb3702-e4cc-4380-8fc4-f1fbd20b1c6d" providerId="ADAL" clId="{E5AA1435-5A49-D34D-A2A1-3634EAA4044F}" dt="2024-05-20T12:35:04.283" v="814" actId="207"/>
        <pc:sldMkLst>
          <pc:docMk/>
          <pc:sldMk cId="3605959263" sldId="305"/>
        </pc:sldMkLst>
        <pc:spChg chg="del">
          <ac:chgData name="MARCO SALVATORE MARIA LA COGNATA" userId="83eb3702-e4cc-4380-8fc4-f1fbd20b1c6d" providerId="ADAL" clId="{E5AA1435-5A49-D34D-A2A1-3634EAA4044F}" dt="2024-05-20T12:21:32.551" v="808" actId="478"/>
          <ac:spMkLst>
            <pc:docMk/>
            <pc:sldMk cId="3605959263" sldId="305"/>
            <ac:spMk id="6" creationId="{45B910BA-B6A7-B8EF-C4AB-CA22455681C1}"/>
          </ac:spMkLst>
        </pc:spChg>
        <pc:spChg chg="add mod">
          <ac:chgData name="MARCO SALVATORE MARIA LA COGNATA" userId="83eb3702-e4cc-4380-8fc4-f1fbd20b1c6d" providerId="ADAL" clId="{E5AA1435-5A49-D34D-A2A1-3634EAA4044F}" dt="2024-05-20T12:34:29.397" v="809"/>
          <ac:spMkLst>
            <pc:docMk/>
            <pc:sldMk cId="3605959263" sldId="305"/>
            <ac:spMk id="7" creationId="{94A3E4E8-6FE3-7A85-EB2D-9D5AB19FDFF6}"/>
          </ac:spMkLst>
        </pc:spChg>
        <pc:spChg chg="add mod">
          <ac:chgData name="MARCO SALVATORE MARIA LA COGNATA" userId="83eb3702-e4cc-4380-8fc4-f1fbd20b1c6d" providerId="ADAL" clId="{E5AA1435-5A49-D34D-A2A1-3634EAA4044F}" dt="2024-05-20T12:35:04.283" v="814" actId="207"/>
          <ac:spMkLst>
            <pc:docMk/>
            <pc:sldMk cId="3605959263" sldId="305"/>
            <ac:spMk id="10" creationId="{ED88E913-14B3-BB1A-EDC9-2A292E66B34F}"/>
          </ac:spMkLst>
        </pc:spChg>
      </pc:sldChg>
      <pc:sldChg chg="addSp modSp add mod">
        <pc:chgData name="MARCO SALVATORE MARIA LA COGNATA" userId="83eb3702-e4cc-4380-8fc4-f1fbd20b1c6d" providerId="ADAL" clId="{E5AA1435-5A49-D34D-A2A1-3634EAA4044F}" dt="2024-05-20T12:58:40.546" v="827"/>
        <pc:sldMkLst>
          <pc:docMk/>
          <pc:sldMk cId="3629957289" sldId="306"/>
        </pc:sldMkLst>
        <pc:spChg chg="mod">
          <ac:chgData name="MARCO SALVATORE MARIA LA COGNATA" userId="83eb3702-e4cc-4380-8fc4-f1fbd20b1c6d" providerId="ADAL" clId="{E5AA1435-5A49-D34D-A2A1-3634EAA4044F}" dt="2024-05-20T12:57:58.647" v="826"/>
          <ac:spMkLst>
            <pc:docMk/>
            <pc:sldMk cId="3629957289" sldId="306"/>
            <ac:spMk id="2" creationId="{00893488-2EDF-F22E-4545-5DA9461F60F1}"/>
          </ac:spMkLst>
        </pc:spChg>
        <pc:spChg chg="add mod">
          <ac:chgData name="MARCO SALVATORE MARIA LA COGNATA" userId="83eb3702-e4cc-4380-8fc4-f1fbd20b1c6d" providerId="ADAL" clId="{E5AA1435-5A49-D34D-A2A1-3634EAA4044F}" dt="2024-05-20T12:58:40.546" v="827"/>
          <ac:spMkLst>
            <pc:docMk/>
            <pc:sldMk cId="3629957289" sldId="306"/>
            <ac:spMk id="4" creationId="{D2B414B4-EDBC-042A-E92B-2734DC2F8A9B}"/>
          </ac:spMkLst>
        </pc:spChg>
        <pc:spChg chg="add mod">
          <ac:chgData name="MARCO SALVATORE MARIA LA COGNATA" userId="83eb3702-e4cc-4380-8fc4-f1fbd20b1c6d" providerId="ADAL" clId="{E5AA1435-5A49-D34D-A2A1-3634EAA4044F}" dt="2024-05-20T12:58:40.546" v="827"/>
          <ac:spMkLst>
            <pc:docMk/>
            <pc:sldMk cId="3629957289" sldId="306"/>
            <ac:spMk id="13" creationId="{409CA14C-B5A0-7828-DE2E-4D234D076CD4}"/>
          </ac:spMkLst>
        </pc:spChg>
        <pc:picChg chg="add mod">
          <ac:chgData name="MARCO SALVATORE MARIA LA COGNATA" userId="83eb3702-e4cc-4380-8fc4-f1fbd20b1c6d" providerId="ADAL" clId="{E5AA1435-5A49-D34D-A2A1-3634EAA4044F}" dt="2024-05-20T12:58:40.546" v="827"/>
          <ac:picMkLst>
            <pc:docMk/>
            <pc:sldMk cId="3629957289" sldId="306"/>
            <ac:picMk id="3" creationId="{8D81E1A1-6BA1-99B1-C522-AC2CBC457E06}"/>
          </ac:picMkLst>
        </pc:picChg>
        <pc:picChg chg="add mod">
          <ac:chgData name="MARCO SALVATORE MARIA LA COGNATA" userId="83eb3702-e4cc-4380-8fc4-f1fbd20b1c6d" providerId="ADAL" clId="{E5AA1435-5A49-D34D-A2A1-3634EAA4044F}" dt="2024-05-20T12:58:40.546" v="827"/>
          <ac:picMkLst>
            <pc:docMk/>
            <pc:sldMk cId="3629957289" sldId="306"/>
            <ac:picMk id="5" creationId="{35D4CFB2-784C-B38C-D0F4-D3C616123EC1}"/>
          </ac:picMkLst>
        </pc:picChg>
        <pc:picChg chg="add mod">
          <ac:chgData name="MARCO SALVATORE MARIA LA COGNATA" userId="83eb3702-e4cc-4380-8fc4-f1fbd20b1c6d" providerId="ADAL" clId="{E5AA1435-5A49-D34D-A2A1-3634EAA4044F}" dt="2024-05-20T12:58:40.546" v="827"/>
          <ac:picMkLst>
            <pc:docMk/>
            <pc:sldMk cId="3629957289" sldId="306"/>
            <ac:picMk id="6" creationId="{CB382233-7B89-EF1E-1F7A-06213C8BE9F5}"/>
          </ac:picMkLst>
        </pc:picChg>
        <pc:picChg chg="add mod">
          <ac:chgData name="MARCO SALVATORE MARIA LA COGNATA" userId="83eb3702-e4cc-4380-8fc4-f1fbd20b1c6d" providerId="ADAL" clId="{E5AA1435-5A49-D34D-A2A1-3634EAA4044F}" dt="2024-05-20T12:58:40.546" v="827"/>
          <ac:picMkLst>
            <pc:docMk/>
            <pc:sldMk cId="3629957289" sldId="306"/>
            <ac:picMk id="7" creationId="{9063BFA8-1A7B-4697-E97C-51063DFADA19}"/>
          </ac:picMkLst>
        </pc:picChg>
        <pc:picChg chg="add mod">
          <ac:chgData name="MARCO SALVATORE MARIA LA COGNATA" userId="83eb3702-e4cc-4380-8fc4-f1fbd20b1c6d" providerId="ADAL" clId="{E5AA1435-5A49-D34D-A2A1-3634EAA4044F}" dt="2024-05-20T12:58:40.546" v="827"/>
          <ac:picMkLst>
            <pc:docMk/>
            <pc:sldMk cId="3629957289" sldId="306"/>
            <ac:picMk id="8" creationId="{B1788C88-1BCE-DF6B-AFFC-6F4B2FB5CC12}"/>
          </ac:picMkLst>
        </pc:picChg>
        <pc:picChg chg="add mod">
          <ac:chgData name="MARCO SALVATORE MARIA LA COGNATA" userId="83eb3702-e4cc-4380-8fc4-f1fbd20b1c6d" providerId="ADAL" clId="{E5AA1435-5A49-D34D-A2A1-3634EAA4044F}" dt="2024-05-20T12:58:40.546" v="827"/>
          <ac:picMkLst>
            <pc:docMk/>
            <pc:sldMk cId="3629957289" sldId="306"/>
            <ac:picMk id="9" creationId="{7BE7FD2F-93C2-BD3B-BE41-824D4C9B120F}"/>
          </ac:picMkLst>
        </pc:picChg>
        <pc:picChg chg="add mod">
          <ac:chgData name="MARCO SALVATORE MARIA LA COGNATA" userId="83eb3702-e4cc-4380-8fc4-f1fbd20b1c6d" providerId="ADAL" clId="{E5AA1435-5A49-D34D-A2A1-3634EAA4044F}" dt="2024-05-20T12:58:40.546" v="827"/>
          <ac:picMkLst>
            <pc:docMk/>
            <pc:sldMk cId="3629957289" sldId="306"/>
            <ac:picMk id="10" creationId="{41C5EE47-20A0-A9F4-F9C6-70CA7773EF60}"/>
          </ac:picMkLst>
        </pc:picChg>
        <pc:picChg chg="add mod">
          <ac:chgData name="MARCO SALVATORE MARIA LA COGNATA" userId="83eb3702-e4cc-4380-8fc4-f1fbd20b1c6d" providerId="ADAL" clId="{E5AA1435-5A49-D34D-A2A1-3634EAA4044F}" dt="2024-05-20T12:58:40.546" v="827"/>
          <ac:picMkLst>
            <pc:docMk/>
            <pc:sldMk cId="3629957289" sldId="306"/>
            <ac:picMk id="11" creationId="{8F8D7E3A-7056-7A87-B690-F673EF8E380D}"/>
          </ac:picMkLst>
        </pc:picChg>
        <pc:picChg chg="add mod">
          <ac:chgData name="MARCO SALVATORE MARIA LA COGNATA" userId="83eb3702-e4cc-4380-8fc4-f1fbd20b1c6d" providerId="ADAL" clId="{E5AA1435-5A49-D34D-A2A1-3634EAA4044F}" dt="2024-05-20T12:58:40.546" v="827"/>
          <ac:picMkLst>
            <pc:docMk/>
            <pc:sldMk cId="3629957289" sldId="306"/>
            <ac:picMk id="12" creationId="{6C849190-B206-3BAD-4369-8240C7D1BF9A}"/>
          </ac:picMkLst>
        </pc:picChg>
      </pc:sldChg>
      <pc:sldChg chg="addSp modSp add">
        <pc:chgData name="MARCO SALVATORE MARIA LA COGNATA" userId="83eb3702-e4cc-4380-8fc4-f1fbd20b1c6d" providerId="ADAL" clId="{E5AA1435-5A49-D34D-A2A1-3634EAA4044F}" dt="2024-05-20T12:56:32.045" v="823"/>
        <pc:sldMkLst>
          <pc:docMk/>
          <pc:sldMk cId="3316077337" sldId="307"/>
        </pc:sldMkLst>
        <pc:spChg chg="add mod">
          <ac:chgData name="MARCO SALVATORE MARIA LA COGNATA" userId="83eb3702-e4cc-4380-8fc4-f1fbd20b1c6d" providerId="ADAL" clId="{E5AA1435-5A49-D34D-A2A1-3634EAA4044F}" dt="2024-05-20T12:56:32.045" v="823"/>
          <ac:spMkLst>
            <pc:docMk/>
            <pc:sldMk cId="3316077337" sldId="307"/>
            <ac:spMk id="4" creationId="{8CA5166D-5A2E-D145-E289-AE429D760A62}"/>
          </ac:spMkLst>
        </pc:spChg>
        <pc:spChg chg="add mod">
          <ac:chgData name="MARCO SALVATORE MARIA LA COGNATA" userId="83eb3702-e4cc-4380-8fc4-f1fbd20b1c6d" providerId="ADAL" clId="{E5AA1435-5A49-D34D-A2A1-3634EAA4044F}" dt="2024-05-20T12:56:32.045" v="823"/>
          <ac:spMkLst>
            <pc:docMk/>
            <pc:sldMk cId="3316077337" sldId="307"/>
            <ac:spMk id="5" creationId="{5BDD1025-E0B5-798B-5CC8-A643323A20CE}"/>
          </ac:spMkLst>
        </pc:spChg>
        <pc:picChg chg="add mod">
          <ac:chgData name="MARCO SALVATORE MARIA LA COGNATA" userId="83eb3702-e4cc-4380-8fc4-f1fbd20b1c6d" providerId="ADAL" clId="{E5AA1435-5A49-D34D-A2A1-3634EAA4044F}" dt="2024-05-20T12:56:32.045" v="823"/>
          <ac:picMkLst>
            <pc:docMk/>
            <pc:sldMk cId="3316077337" sldId="307"/>
            <ac:picMk id="6" creationId="{1E0B602C-38B6-15EE-4FE0-6798318ECE78}"/>
          </ac:picMkLst>
        </pc:picChg>
        <pc:picChg chg="add mod">
          <ac:chgData name="MARCO SALVATORE MARIA LA COGNATA" userId="83eb3702-e4cc-4380-8fc4-f1fbd20b1c6d" providerId="ADAL" clId="{E5AA1435-5A49-D34D-A2A1-3634EAA4044F}" dt="2024-05-20T12:56:32.045" v="823"/>
          <ac:picMkLst>
            <pc:docMk/>
            <pc:sldMk cId="3316077337" sldId="307"/>
            <ac:picMk id="7" creationId="{216368A5-9739-B041-295F-4474777039C9}"/>
          </ac:picMkLst>
        </pc:picChg>
        <pc:picChg chg="add mod">
          <ac:chgData name="MARCO SALVATORE MARIA LA COGNATA" userId="83eb3702-e4cc-4380-8fc4-f1fbd20b1c6d" providerId="ADAL" clId="{E5AA1435-5A49-D34D-A2A1-3634EAA4044F}" dt="2024-05-20T12:56:32.045" v="823"/>
          <ac:picMkLst>
            <pc:docMk/>
            <pc:sldMk cId="3316077337" sldId="307"/>
            <ac:picMk id="8" creationId="{89336F63-9D4E-672A-40FA-5EE5C1E9AF52}"/>
          </ac:picMkLst>
        </pc:picChg>
        <pc:picChg chg="add mod">
          <ac:chgData name="MARCO SALVATORE MARIA LA COGNATA" userId="83eb3702-e4cc-4380-8fc4-f1fbd20b1c6d" providerId="ADAL" clId="{E5AA1435-5A49-D34D-A2A1-3634EAA4044F}" dt="2024-05-20T12:56:32.045" v="823"/>
          <ac:picMkLst>
            <pc:docMk/>
            <pc:sldMk cId="3316077337" sldId="307"/>
            <ac:picMk id="9" creationId="{AF2BCB61-2A3E-CCFC-DBB2-89CE5924A9AE}"/>
          </ac:picMkLst>
        </pc:picChg>
      </pc:sldChg>
      <pc:sldChg chg="addSp modSp add">
        <pc:chgData name="MARCO SALVATORE MARIA LA COGNATA" userId="83eb3702-e4cc-4380-8fc4-f1fbd20b1c6d" providerId="ADAL" clId="{E5AA1435-5A49-D34D-A2A1-3634EAA4044F}" dt="2024-05-20T12:57:17.863" v="825"/>
        <pc:sldMkLst>
          <pc:docMk/>
          <pc:sldMk cId="4000459257" sldId="308"/>
        </pc:sldMkLst>
        <pc:spChg chg="add mod">
          <ac:chgData name="MARCO SALVATORE MARIA LA COGNATA" userId="83eb3702-e4cc-4380-8fc4-f1fbd20b1c6d" providerId="ADAL" clId="{E5AA1435-5A49-D34D-A2A1-3634EAA4044F}" dt="2024-05-20T12:57:17.863" v="825"/>
          <ac:spMkLst>
            <pc:docMk/>
            <pc:sldMk cId="4000459257" sldId="308"/>
            <ac:spMk id="10" creationId="{E2750597-FC03-7399-EE3A-2FB76AC9BB9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BEA06-83E8-4A50-A371-C7D996566E8D}" type="datetimeFigureOut">
              <a:rPr lang="en-GB" smtClean="0"/>
              <a:t>20/05/2024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CB661-B31E-43DF-8126-74E4CC5F3F83}" type="slidenum">
              <a:rPr lang="en-GB" smtClean="0"/>
              <a:t>‹N›</a:t>
            </a:fld>
            <a:endParaRPr lang="en-GB"/>
          </a:p>
        </p:txBody>
      </p:sp>
    </p:spTree>
    <p:extLst>
      <p:ext uri="{BB962C8B-B14F-4D97-AF65-F5344CB8AC3E}">
        <p14:creationId xmlns:p14="http://schemas.microsoft.com/office/powerpoint/2010/main" val="207330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https://</a:t>
            </a:r>
            <a:r>
              <a:rPr lang="it-IT" dirty="0" err="1"/>
              <a:t>www.domsoria.com</a:t>
            </a:r>
            <a:r>
              <a:rPr lang="it-IT" dirty="0"/>
              <a:t>/2022/11/che-cosa-e-lo-spazio-latente-o-</a:t>
            </a:r>
            <a:r>
              <a:rPr lang="it-IT" dirty="0" err="1"/>
              <a:t>latent</a:t>
            </a:r>
            <a:r>
              <a:rPr lang="it-IT" dirty="0"/>
              <a:t>-</a:t>
            </a:r>
            <a:r>
              <a:rPr lang="it-IT" dirty="0" err="1"/>
              <a:t>space</a:t>
            </a:r>
            <a:r>
              <a:rPr lang="it-IT" dirty="0"/>
              <a:t>-ed-a-cosa-serve/</a:t>
            </a:r>
          </a:p>
        </p:txBody>
      </p:sp>
      <p:sp>
        <p:nvSpPr>
          <p:cNvPr id="4" name="Segnaposto numero diapositiva 3"/>
          <p:cNvSpPr>
            <a:spLocks noGrp="1"/>
          </p:cNvSpPr>
          <p:nvPr>
            <p:ph type="sldNum" sz="quarter" idx="5"/>
          </p:nvPr>
        </p:nvSpPr>
        <p:spPr/>
        <p:txBody>
          <a:bodyPr/>
          <a:lstStyle/>
          <a:p>
            <a:fld id="{ED8CB661-B31E-43DF-8126-74E4CC5F3F83}" type="slidenum">
              <a:rPr lang="en-GB" smtClean="0"/>
              <a:t>14</a:t>
            </a:fld>
            <a:endParaRPr lang="en-GB"/>
          </a:p>
        </p:txBody>
      </p:sp>
    </p:spTree>
    <p:extLst>
      <p:ext uri="{BB962C8B-B14F-4D97-AF65-F5344CB8AC3E}">
        <p14:creationId xmlns:p14="http://schemas.microsoft.com/office/powerpoint/2010/main" val="93291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https://</a:t>
            </a:r>
            <a:r>
              <a:rPr lang="it-IT" dirty="0" err="1"/>
              <a:t>www.domsoria.com</a:t>
            </a:r>
            <a:r>
              <a:rPr lang="it-IT" dirty="0"/>
              <a:t>/2022/11/che-cosa-e-lo-spazio-latente-o-</a:t>
            </a:r>
            <a:r>
              <a:rPr lang="it-IT" dirty="0" err="1"/>
              <a:t>latent</a:t>
            </a:r>
            <a:r>
              <a:rPr lang="it-IT" dirty="0"/>
              <a:t>-</a:t>
            </a:r>
            <a:r>
              <a:rPr lang="it-IT" dirty="0" err="1"/>
              <a:t>space</a:t>
            </a:r>
            <a:r>
              <a:rPr lang="it-IT" dirty="0"/>
              <a:t>-ed-a-cosa-serve/</a:t>
            </a:r>
          </a:p>
        </p:txBody>
      </p:sp>
      <p:sp>
        <p:nvSpPr>
          <p:cNvPr id="4" name="Segnaposto numero diapositiva 3"/>
          <p:cNvSpPr>
            <a:spLocks noGrp="1"/>
          </p:cNvSpPr>
          <p:nvPr>
            <p:ph type="sldNum" sz="quarter" idx="5"/>
          </p:nvPr>
        </p:nvSpPr>
        <p:spPr/>
        <p:txBody>
          <a:bodyPr/>
          <a:lstStyle/>
          <a:p>
            <a:fld id="{ED8CB661-B31E-43DF-8126-74E4CC5F3F83}" type="slidenum">
              <a:rPr lang="en-GB" smtClean="0"/>
              <a:t>15</a:t>
            </a:fld>
            <a:endParaRPr lang="en-GB"/>
          </a:p>
        </p:txBody>
      </p:sp>
    </p:spTree>
    <p:extLst>
      <p:ext uri="{BB962C8B-B14F-4D97-AF65-F5344CB8AC3E}">
        <p14:creationId xmlns:p14="http://schemas.microsoft.com/office/powerpoint/2010/main" val="2057089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chemeClr val="tx2"/>
            </a:gs>
            <a:gs pos="50000">
              <a:srgbClr val="005AA0"/>
            </a:gs>
            <a:gs pos="100000">
              <a:schemeClr val="tx2">
                <a:alpha val="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9A86-9B33-4E17-9EBD-B92BF898C8BE}"/>
              </a:ext>
            </a:extLst>
          </p:cNvPr>
          <p:cNvSpPr>
            <a:spLocks noGrp="1"/>
          </p:cNvSpPr>
          <p:nvPr>
            <p:ph type="ctrTitle"/>
          </p:nvPr>
        </p:nvSpPr>
        <p:spPr>
          <a:xfrm>
            <a:off x="0" y="2456087"/>
            <a:ext cx="12192000" cy="972913"/>
          </a:xfrm>
          <a:prstGeom prst="rect">
            <a:avLst/>
          </a:prstGeom>
          <a:noFill/>
        </p:spPr>
        <p:txBody>
          <a:bodyPr lIns="180000" tIns="180000" rIns="180000" bIns="180000" anchor="b">
            <a:spAutoFit/>
          </a:bodyPr>
          <a:lstStyle>
            <a:lvl1pPr algn="ctr">
              <a:defRPr sz="4400" b="1">
                <a:solidFill>
                  <a:schemeClr val="bg1"/>
                </a:solidFill>
                <a:latin typeface="Arial" panose="020B0604020202020204" pitchFamily="34" charset="0"/>
                <a:cs typeface="Arial" panose="020B0604020202020204" pitchFamily="34" charset="0"/>
              </a:defRPr>
            </a:lvl1pPr>
          </a:lstStyle>
          <a:p>
            <a:endParaRPr lang="en-GB" dirty="0"/>
          </a:p>
        </p:txBody>
      </p:sp>
      <p:sp>
        <p:nvSpPr>
          <p:cNvPr id="14" name="Text Placeholder 13">
            <a:extLst>
              <a:ext uri="{FF2B5EF4-FFF2-40B4-BE49-F238E27FC236}">
                <a16:creationId xmlns:a16="http://schemas.microsoft.com/office/drawing/2014/main" id="{5225E095-501E-4F8E-91FB-3F6A2B2AEBC1}"/>
              </a:ext>
            </a:extLst>
          </p:cNvPr>
          <p:cNvSpPr>
            <a:spLocks noGrp="1"/>
          </p:cNvSpPr>
          <p:nvPr>
            <p:ph type="body" sz="quarter" idx="11" hasCustomPrompt="1"/>
          </p:nvPr>
        </p:nvSpPr>
        <p:spPr>
          <a:xfrm>
            <a:off x="0" y="3429000"/>
            <a:ext cx="12192000" cy="914400"/>
          </a:xfrm>
          <a:prstGeom prst="rect">
            <a:avLst/>
          </a:prstGeom>
        </p:spPr>
        <p:txBody>
          <a:bodyPr lIns="180000" tIns="180000" rIns="180000" bIns="180000"/>
          <a:lstStyle>
            <a:lvl1pPr marL="0" indent="0" algn="ctr">
              <a:buNone/>
              <a:defRPr sz="3600">
                <a:solidFill>
                  <a:schemeClr val="bg1"/>
                </a:solidFill>
              </a:defRPr>
            </a:lvl1pPr>
          </a:lstStyle>
          <a:p>
            <a:pPr lvl="0"/>
            <a:r>
              <a:rPr lang="en-US" dirty="0"/>
              <a:t>Click to add subtitle</a:t>
            </a:r>
            <a:endParaRPr lang="en-GB" dirty="0"/>
          </a:p>
        </p:txBody>
      </p:sp>
      <p:grpSp>
        <p:nvGrpSpPr>
          <p:cNvPr id="18" name="Group 17">
            <a:extLst>
              <a:ext uri="{FF2B5EF4-FFF2-40B4-BE49-F238E27FC236}">
                <a16:creationId xmlns:a16="http://schemas.microsoft.com/office/drawing/2014/main" id="{F009B2D4-B844-4442-9CB2-F6E29383B6E5}"/>
              </a:ext>
            </a:extLst>
          </p:cNvPr>
          <p:cNvGrpSpPr/>
          <p:nvPr userDrawn="1"/>
        </p:nvGrpSpPr>
        <p:grpSpPr>
          <a:xfrm>
            <a:off x="8056040" y="0"/>
            <a:ext cx="4135960" cy="1471511"/>
            <a:chOff x="180000" y="0"/>
            <a:chExt cx="4135960" cy="1471511"/>
          </a:xfrm>
        </p:grpSpPr>
        <p:pic>
          <p:nvPicPr>
            <p:cNvPr id="4" name="Picture 3" descr="Background pattern&#10;&#10;Description automatically generated">
              <a:extLst>
                <a:ext uri="{FF2B5EF4-FFF2-40B4-BE49-F238E27FC236}">
                  <a16:creationId xmlns:a16="http://schemas.microsoft.com/office/drawing/2014/main" id="{1038683B-DCC8-4818-A0B1-B7E2B38F06C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0000" y="180000"/>
              <a:ext cx="1615960" cy="1080000"/>
            </a:xfrm>
            <a:prstGeom prst="rect">
              <a:avLst/>
            </a:prstGeom>
          </p:spPr>
        </p:pic>
        <p:sp>
          <p:nvSpPr>
            <p:cNvPr id="17" name="TextBox 16">
              <a:extLst>
                <a:ext uri="{FF2B5EF4-FFF2-40B4-BE49-F238E27FC236}">
                  <a16:creationId xmlns:a16="http://schemas.microsoft.com/office/drawing/2014/main" id="{24CC97E1-E6E6-4AD9-BDD6-FF2EB78859BB}"/>
                </a:ext>
              </a:extLst>
            </p:cNvPr>
            <p:cNvSpPr txBox="1"/>
            <p:nvPr userDrawn="1"/>
          </p:nvSpPr>
          <p:spPr>
            <a:xfrm>
              <a:off x="1795960" y="0"/>
              <a:ext cx="2520000" cy="1471511"/>
            </a:xfrm>
            <a:prstGeom prst="rect">
              <a:avLst/>
            </a:prstGeom>
            <a:noFill/>
          </p:spPr>
          <p:txBody>
            <a:bodyPr wrap="square" lIns="180000" tIns="180000" rIns="180000" bIns="180000" rtlCol="0">
              <a:spAutoFit/>
            </a:bodyPr>
            <a:lstStyle/>
            <a:p>
              <a:r>
                <a:rPr lang="en-US" sz="1200" dirty="0">
                  <a:solidFill>
                    <a:schemeClr val="accent2"/>
                  </a:solidFill>
                </a:rPr>
                <a:t>This project has received funding from the European Union’s Horizon 2020 research and innovation </a:t>
              </a:r>
              <a:r>
                <a:rPr lang="en-US" sz="1200" dirty="0" err="1">
                  <a:solidFill>
                    <a:schemeClr val="accent2"/>
                  </a:solidFill>
                </a:rPr>
                <a:t>programme</a:t>
              </a:r>
              <a:r>
                <a:rPr lang="en-US" sz="1200" dirty="0">
                  <a:solidFill>
                    <a:schemeClr val="accent2"/>
                  </a:solidFill>
                </a:rPr>
                <a:t> under grant agreement No 101008324 (ChETEC-INFRA).</a:t>
              </a:r>
              <a:endParaRPr lang="en-GB" sz="1200" dirty="0">
                <a:solidFill>
                  <a:schemeClr val="accent2"/>
                </a:solidFill>
              </a:endParaRPr>
            </a:p>
          </p:txBody>
        </p:sp>
      </p:grpSp>
      <p:sp>
        <p:nvSpPr>
          <p:cNvPr id="19" name="Rectangle 18">
            <a:extLst>
              <a:ext uri="{FF2B5EF4-FFF2-40B4-BE49-F238E27FC236}">
                <a16:creationId xmlns:a16="http://schemas.microsoft.com/office/drawing/2014/main" id="{B2D1BC9E-CFD0-42CD-A6CB-96B9CC736404}"/>
              </a:ext>
            </a:extLst>
          </p:cNvPr>
          <p:cNvSpPr/>
          <p:nvPr userDrawn="1"/>
        </p:nvSpPr>
        <p:spPr>
          <a:xfrm>
            <a:off x="0" y="1440000"/>
            <a:ext cx="12192000" cy="36000"/>
          </a:xfrm>
          <a:prstGeom prst="rect">
            <a:avLst/>
          </a:prstGeom>
          <a:gradFill flip="none" rotWithShape="1">
            <a:gsLst>
              <a:gs pos="0">
                <a:schemeClr val="bg2"/>
              </a:gs>
              <a:gs pos="100000">
                <a:schemeClr val="bg2">
                  <a:alpha val="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Logo&#10;&#10;Description automatically generated">
            <a:extLst>
              <a:ext uri="{FF2B5EF4-FFF2-40B4-BE49-F238E27FC236}">
                <a16:creationId xmlns:a16="http://schemas.microsoft.com/office/drawing/2014/main" id="{C7E82F0A-067D-4295-923D-D594920F943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80000" y="180000"/>
            <a:ext cx="1570280" cy="1080000"/>
          </a:xfrm>
          <a:prstGeom prst="rect">
            <a:avLst/>
          </a:prstGeom>
        </p:spPr>
      </p:pic>
      <p:sp>
        <p:nvSpPr>
          <p:cNvPr id="24" name="Rectangle 23">
            <a:extLst>
              <a:ext uri="{FF2B5EF4-FFF2-40B4-BE49-F238E27FC236}">
                <a16:creationId xmlns:a16="http://schemas.microsoft.com/office/drawing/2014/main" id="{2CCEF895-FB52-46E7-8E5D-3442FEDCF881}"/>
              </a:ext>
            </a:extLst>
          </p:cNvPr>
          <p:cNvSpPr/>
          <p:nvPr userDrawn="1"/>
        </p:nvSpPr>
        <p:spPr>
          <a:xfrm>
            <a:off x="0" y="6120000"/>
            <a:ext cx="12192000" cy="36000"/>
          </a:xfrm>
          <a:prstGeom prst="rect">
            <a:avLst/>
          </a:prstGeom>
          <a:gradFill flip="none" rotWithShape="1">
            <a:gsLst>
              <a:gs pos="0">
                <a:schemeClr val="tx2"/>
              </a:gs>
              <a:gs pos="100000">
                <a:schemeClr val="tx2">
                  <a:alpha val="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62135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0921-B9C2-4AA4-AFB0-1558AACF1492}"/>
              </a:ext>
            </a:extLst>
          </p:cNvPr>
          <p:cNvSpPr>
            <a:spLocks noGrp="1"/>
          </p:cNvSpPr>
          <p:nvPr>
            <p:ph type="title"/>
          </p:nvPr>
        </p:nvSpPr>
        <p:spPr>
          <a:xfrm>
            <a:off x="0" y="0"/>
            <a:ext cx="12192000" cy="756000"/>
          </a:xfrm>
          <a:prstGeom prst="rect">
            <a:avLst/>
          </a:prstGeom>
          <a:noFill/>
        </p:spPr>
        <p:txBody>
          <a:bodyPr wrap="none" lIns="180000" tIns="180000" rIns="180000" bIns="180000" anchor="t">
            <a:noAutofit/>
          </a:bodyPr>
          <a:lstStyle>
            <a:lvl1pPr algn="ctr">
              <a:defRPr sz="2800" b="0">
                <a:solidFill>
                  <a:schemeClr val="tx2"/>
                </a:solidFill>
                <a:latin typeface="Arial" panose="020B0604020202020204" pitchFamily="34" charset="0"/>
                <a:cs typeface="Arial" panose="020B0604020202020204" pitchFamily="34" charset="0"/>
              </a:defRPr>
            </a:lvl1pPr>
          </a:lstStyle>
          <a:p>
            <a:endParaRPr lang="en-GB" dirty="0"/>
          </a:p>
        </p:txBody>
      </p:sp>
      <p:sp>
        <p:nvSpPr>
          <p:cNvPr id="20" name="TextBox 19">
            <a:extLst>
              <a:ext uri="{FF2B5EF4-FFF2-40B4-BE49-F238E27FC236}">
                <a16:creationId xmlns:a16="http://schemas.microsoft.com/office/drawing/2014/main" id="{D1D705A3-D1D1-4825-BF8A-172432684E5C}"/>
              </a:ext>
            </a:extLst>
          </p:cNvPr>
          <p:cNvSpPr txBox="1"/>
          <p:nvPr userDrawn="1"/>
        </p:nvSpPr>
        <p:spPr>
          <a:xfrm>
            <a:off x="10922133" y="6309818"/>
            <a:ext cx="551067" cy="548182"/>
          </a:xfrm>
          <a:prstGeom prst="rect">
            <a:avLst/>
          </a:prstGeom>
          <a:noFill/>
          <a:ln>
            <a:noFill/>
          </a:ln>
        </p:spPr>
        <p:txBody>
          <a:bodyPr wrap="none" lIns="180000" tIns="180000" rIns="180000" bIns="180000" rtlCol="0" anchor="b">
            <a:spAutoFit/>
          </a:bodyPr>
          <a:lstStyle/>
          <a:p>
            <a:pPr algn="r"/>
            <a:fld id="{303B77FF-B131-4146-B563-69A073736FA1}" type="slidenum">
              <a:rPr lang="en-GB" sz="1200" smtClean="0">
                <a:solidFill>
                  <a:schemeClr val="tx2"/>
                </a:solidFill>
                <a:latin typeface="Arial" panose="020B0604020202020204" pitchFamily="34" charset="0"/>
                <a:cs typeface="Arial" panose="020B0604020202020204" pitchFamily="34" charset="0"/>
              </a:rPr>
              <a:t>‹N›</a:t>
            </a:fld>
            <a:endParaRPr lang="en-GB" sz="1200" dirty="0">
              <a:solidFill>
                <a:schemeClr val="tx2"/>
              </a:solidFill>
              <a:latin typeface="Arial" panose="020B0604020202020204" pitchFamily="34" charset="0"/>
              <a:cs typeface="Arial" panose="020B0604020202020204" pitchFamily="34" charset="0"/>
            </a:endParaRPr>
          </a:p>
        </p:txBody>
      </p:sp>
      <p:pic>
        <p:nvPicPr>
          <p:cNvPr id="9" name="Picture 8" descr="Background pattern&#10;&#10;Description automatically generated">
            <a:extLst>
              <a:ext uri="{FF2B5EF4-FFF2-40B4-BE49-F238E27FC236}">
                <a16:creationId xmlns:a16="http://schemas.microsoft.com/office/drawing/2014/main" id="{2721A67F-C41C-461A-ADBC-7D5BB3A3341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73200" y="6318000"/>
            <a:ext cx="538653" cy="360000"/>
          </a:xfrm>
          <a:prstGeom prst="rect">
            <a:avLst/>
          </a:prstGeom>
        </p:spPr>
      </p:pic>
      <p:pic>
        <p:nvPicPr>
          <p:cNvPr id="13" name="Picture 12" descr="Logo&#10;&#10;Description automatically generated">
            <a:extLst>
              <a:ext uri="{FF2B5EF4-FFF2-40B4-BE49-F238E27FC236}">
                <a16:creationId xmlns:a16="http://schemas.microsoft.com/office/drawing/2014/main" id="{46A40A2B-9E96-4634-B4D8-F08B05C9ABB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80000" y="6318000"/>
            <a:ext cx="523427" cy="360000"/>
          </a:xfrm>
          <a:prstGeom prst="rect">
            <a:avLst/>
          </a:prstGeom>
        </p:spPr>
      </p:pic>
      <p:sp>
        <p:nvSpPr>
          <p:cNvPr id="3" name="Rectangle 2">
            <a:extLst>
              <a:ext uri="{FF2B5EF4-FFF2-40B4-BE49-F238E27FC236}">
                <a16:creationId xmlns:a16="http://schemas.microsoft.com/office/drawing/2014/main" id="{E3BD1A5C-C109-4612-A18E-3D41AAA48CB6}"/>
              </a:ext>
            </a:extLst>
          </p:cNvPr>
          <p:cNvSpPr/>
          <p:nvPr userDrawn="1"/>
        </p:nvSpPr>
        <p:spPr>
          <a:xfrm>
            <a:off x="0" y="720000"/>
            <a:ext cx="12192000" cy="36000"/>
          </a:xfrm>
          <a:prstGeom prst="rect">
            <a:avLst/>
          </a:prstGeom>
          <a:gradFill flip="none" rotWithShape="1">
            <a:gsLst>
              <a:gs pos="0">
                <a:schemeClr val="bg2"/>
              </a:gs>
              <a:gs pos="100000">
                <a:schemeClr val="bg2">
                  <a:alpha val="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9A186E4-FB69-4F53-AEFB-B5982BAA4358}"/>
              </a:ext>
            </a:extLst>
          </p:cNvPr>
          <p:cNvSpPr/>
          <p:nvPr userDrawn="1"/>
        </p:nvSpPr>
        <p:spPr>
          <a:xfrm>
            <a:off x="0" y="6120000"/>
            <a:ext cx="12192000" cy="36000"/>
          </a:xfrm>
          <a:prstGeom prst="rect">
            <a:avLst/>
          </a:prstGeom>
          <a:gradFill flip="none" rotWithShape="1">
            <a:gsLst>
              <a:gs pos="0">
                <a:schemeClr val="tx2"/>
              </a:gs>
              <a:gs pos="100000">
                <a:schemeClr val="tx2">
                  <a:alpha val="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2116026"/>
      </p:ext>
    </p:extLst>
  </p:cSld>
  <p:clrMapOvr>
    <a:masterClrMapping/>
  </p:clrMapOvr>
  <p:hf sldNum="0" hdr="0" ftr="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A5F1B-8AAE-4BF4-BAD8-EBBFDF0ACE28}"/>
              </a:ext>
            </a:extLst>
          </p:cNvPr>
          <p:cNvSpPr txBox="1"/>
          <p:nvPr userDrawn="1"/>
        </p:nvSpPr>
        <p:spPr>
          <a:xfrm>
            <a:off x="718653" y="6318000"/>
            <a:ext cx="1129751" cy="548182"/>
          </a:xfrm>
          <a:prstGeom prst="rect">
            <a:avLst/>
          </a:prstGeom>
          <a:noFill/>
          <a:ln>
            <a:noFill/>
          </a:ln>
        </p:spPr>
        <p:txBody>
          <a:bodyPr wrap="none" lIns="180000" tIns="180000" rIns="180000" bIns="180000" rtlCol="0" anchor="b">
            <a:spAutoFit/>
          </a:bodyPr>
          <a:lstStyle/>
          <a:p>
            <a:fld id="{48C555F9-E6BB-403B-9837-2D241F02D2CF}" type="datetime1">
              <a:rPr lang="en-GB" sz="1200" smtClean="0">
                <a:solidFill>
                  <a:schemeClr val="tx2"/>
                </a:solidFill>
                <a:latin typeface="Arial" panose="020B0604020202020204" pitchFamily="34" charset="0"/>
                <a:cs typeface="Arial" panose="020B0604020202020204" pitchFamily="34" charset="0"/>
              </a:rPr>
              <a:t>20/05/2024</a:t>
            </a:fld>
            <a:endParaRPr lang="en-GB" sz="1200" dirty="0">
              <a:solidFill>
                <a:schemeClr val="tx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5BA32E9-B4D6-49D6-BF7C-630E32C66A9D}"/>
              </a:ext>
            </a:extLst>
          </p:cNvPr>
          <p:cNvSpPr txBox="1"/>
          <p:nvPr userDrawn="1"/>
        </p:nvSpPr>
        <p:spPr>
          <a:xfrm>
            <a:off x="1848404" y="6309818"/>
            <a:ext cx="8496000" cy="548182"/>
          </a:xfrm>
          <a:prstGeom prst="rect">
            <a:avLst/>
          </a:prstGeom>
          <a:noFill/>
          <a:ln>
            <a:noFill/>
          </a:ln>
        </p:spPr>
        <p:txBody>
          <a:bodyPr wrap="square" lIns="180000" tIns="180000" rIns="180000" bIns="180000" rtlCol="0" anchor="b">
            <a:spAutoFit/>
          </a:bodyPr>
          <a:lstStyle/>
          <a:p>
            <a:pPr algn="ctr"/>
            <a:r>
              <a:rPr lang="en-GB" sz="1200" dirty="0">
                <a:solidFill>
                  <a:schemeClr val="tx2"/>
                </a:solidFill>
                <a:latin typeface="Arial" panose="020B0604020202020204" pitchFamily="34" charset="0"/>
                <a:cs typeface="Arial" panose="020B0604020202020204" pitchFamily="34" charset="0"/>
              </a:rPr>
              <a:t>Marco La </a:t>
            </a:r>
            <a:r>
              <a:rPr lang="en-GB" sz="1200" dirty="0" err="1">
                <a:solidFill>
                  <a:schemeClr val="tx2"/>
                </a:solidFill>
                <a:latin typeface="Arial" panose="020B0604020202020204" pitchFamily="34" charset="0"/>
                <a:cs typeface="Arial" panose="020B0604020202020204" pitchFamily="34" charset="0"/>
              </a:rPr>
              <a:t>Cognata</a:t>
            </a:r>
            <a:r>
              <a:rPr lang="en-GB" sz="1200" dirty="0">
                <a:solidFill>
                  <a:schemeClr val="tx2"/>
                </a:solidFill>
                <a:latin typeface="Arial" panose="020B0604020202020204" pitchFamily="34" charset="0"/>
                <a:cs typeface="Arial" panose="020B0604020202020204" pitchFamily="34" charset="0"/>
              </a:rPr>
              <a:t>, INFN-LNS, </a:t>
            </a:r>
            <a:r>
              <a:rPr lang="en-GB" sz="1200" dirty="0" err="1">
                <a:solidFill>
                  <a:schemeClr val="tx2"/>
                </a:solidFill>
                <a:latin typeface="Arial" panose="020B0604020202020204" pitchFamily="34" charset="0"/>
                <a:cs typeface="Arial" panose="020B0604020202020204" pitchFamily="34" charset="0"/>
              </a:rPr>
              <a:t>lacognata@lns.infn.it</a:t>
            </a:r>
            <a:r>
              <a:rPr lang="en-GB" sz="1200" dirty="0">
                <a:solidFill>
                  <a:schemeClr val="tx2"/>
                </a:solidFill>
                <a:latin typeface="Arial" panose="020B0604020202020204" pitchFamily="34" charset="0"/>
                <a:cs typeface="Arial" panose="020B0604020202020204" pitchFamily="34" charset="0"/>
              </a:rPr>
              <a:t>, chetec-infra.eu</a:t>
            </a:r>
          </a:p>
        </p:txBody>
      </p:sp>
    </p:spTree>
    <p:extLst>
      <p:ext uri="{BB962C8B-B14F-4D97-AF65-F5344CB8AC3E}">
        <p14:creationId xmlns:p14="http://schemas.microsoft.com/office/powerpoint/2010/main" val="3503723265"/>
      </p:ext>
    </p:extLst>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hetec-infra.eu/jra/Sr-90_Cs-135"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jopss.jaea.go.jp/pdfdata/JAEA-Conf-2022-001.pdf" TargetMode="External"/><Relationship Id="rId4" Type="http://schemas.openxmlformats.org/officeDocument/2006/relationships/hyperlink" Target="https://doi.org/10.1039/D2AY00604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hetec-infra.eu/jra/Sr-90_Cs-135"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doi.org/10.1016/j.nimb.2023.02.013" TargetMode="External"/><Relationship Id="rId5" Type="http://schemas.openxmlformats.org/officeDocument/2006/relationships/hyperlink" Target="ttps://doi.org/10.1017/RDC.2021.73"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doi.org/10.1016/j.newar.2003.11.023" TargetMode="External"/><Relationship Id="rId1" Type="http://schemas.openxmlformats.org/officeDocument/2006/relationships/slideLayout" Target="../slideLayouts/slideLayout2.xml"/><Relationship Id="rId6" Type="http://schemas.openxmlformats.org/officeDocument/2006/relationships/hyperlink" Target="https://doi.org/10.1051/epjconf/202023202003" TargetMode="External"/><Relationship Id="rId5" Type="http://schemas.openxmlformats.org/officeDocument/2006/relationships/image" Target="../media/image24.png"/><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s://doi.org/10.1051/epjconf/202023202003"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s://doi.org/10.1051/epjconf/202023202003"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 Id="rId9" Type="http://schemas.openxmlformats.org/officeDocument/2006/relationships/image" Target="../media/image3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chetec-infra.eu/jra/startest."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C02C-0ECD-4A6C-BDB3-22F8435CD732}"/>
              </a:ext>
            </a:extLst>
          </p:cNvPr>
          <p:cNvSpPr>
            <a:spLocks noGrp="1"/>
          </p:cNvSpPr>
          <p:nvPr>
            <p:ph type="ctrTitle"/>
          </p:nvPr>
        </p:nvSpPr>
        <p:spPr>
          <a:xfrm>
            <a:off x="0" y="1846689"/>
            <a:ext cx="12192000" cy="1582311"/>
          </a:xfrm>
        </p:spPr>
        <p:txBody>
          <a:bodyPr/>
          <a:lstStyle/>
          <a:p>
            <a:r>
              <a:rPr lang="en-GB" dirty="0" err="1"/>
              <a:t>Astronuclear</a:t>
            </a:r>
            <a:r>
              <a:rPr lang="en-GB" dirty="0"/>
              <a:t> Laboratory improvements (JRA1)</a:t>
            </a:r>
          </a:p>
        </p:txBody>
      </p:sp>
      <p:sp>
        <p:nvSpPr>
          <p:cNvPr id="3" name="Text Placeholder 2">
            <a:extLst>
              <a:ext uri="{FF2B5EF4-FFF2-40B4-BE49-F238E27FC236}">
                <a16:creationId xmlns:a16="http://schemas.microsoft.com/office/drawing/2014/main" id="{52EE0376-BD32-4E1B-90ED-83CC26D36F3E}"/>
              </a:ext>
            </a:extLst>
          </p:cNvPr>
          <p:cNvSpPr>
            <a:spLocks noGrp="1"/>
          </p:cNvSpPr>
          <p:nvPr>
            <p:ph type="body" sz="quarter" idx="11"/>
          </p:nvPr>
        </p:nvSpPr>
        <p:spPr/>
        <p:txBody>
          <a:bodyPr/>
          <a:lstStyle/>
          <a:p>
            <a:r>
              <a:rPr lang="en-GB" dirty="0"/>
              <a:t>Marco La </a:t>
            </a:r>
            <a:r>
              <a:rPr lang="en-GB" dirty="0" err="1"/>
              <a:t>Cognata</a:t>
            </a:r>
            <a:endParaRPr lang="en-GB" dirty="0"/>
          </a:p>
          <a:p>
            <a:r>
              <a:rPr lang="en-GB" dirty="0"/>
              <a:t>WP3 coordinator</a:t>
            </a:r>
          </a:p>
        </p:txBody>
      </p:sp>
    </p:spTree>
    <p:extLst>
      <p:ext uri="{BB962C8B-B14F-4D97-AF65-F5344CB8AC3E}">
        <p14:creationId xmlns:p14="http://schemas.microsoft.com/office/powerpoint/2010/main" val="1306434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4F85BC-BA72-0B60-12FA-8368B8D7C29E}"/>
              </a:ext>
            </a:extLst>
          </p:cNvPr>
          <p:cNvSpPr>
            <a:spLocks noGrp="1"/>
          </p:cNvSpPr>
          <p:nvPr>
            <p:ph type="title"/>
          </p:nvPr>
        </p:nvSpPr>
        <p:spPr/>
        <p:txBody>
          <a:bodyPr/>
          <a:lstStyle/>
          <a:p>
            <a:r>
              <a:rPr lang="en-US" dirty="0"/>
              <a:t>Other successful implementations </a:t>
            </a:r>
            <a:endParaRPr lang="it-IT" dirty="0"/>
          </a:p>
        </p:txBody>
      </p:sp>
      <p:sp>
        <p:nvSpPr>
          <p:cNvPr id="4" name="CasellaDiTesto 3">
            <a:extLst>
              <a:ext uri="{FF2B5EF4-FFF2-40B4-BE49-F238E27FC236}">
                <a16:creationId xmlns:a16="http://schemas.microsoft.com/office/drawing/2014/main" id="{6EC1F8F1-05D7-D0BC-2E8E-30BF20635B80}"/>
              </a:ext>
            </a:extLst>
          </p:cNvPr>
          <p:cNvSpPr txBox="1"/>
          <p:nvPr/>
        </p:nvSpPr>
        <p:spPr>
          <a:xfrm>
            <a:off x="322312" y="1615880"/>
            <a:ext cx="7843404" cy="3139321"/>
          </a:xfrm>
          <a:prstGeom prst="rect">
            <a:avLst/>
          </a:prstGeom>
          <a:noFill/>
        </p:spPr>
        <p:txBody>
          <a:bodyPr wrap="square">
            <a:spAutoFit/>
          </a:bodyPr>
          <a:lstStyle/>
          <a:p>
            <a:r>
              <a:rPr lang="en-US" dirty="0">
                <a:highlight>
                  <a:srgbClr val="FFFF00"/>
                </a:highlight>
              </a:rPr>
              <a:t>The gas-jet target in Dresden is being further developed:</a:t>
            </a:r>
          </a:p>
          <a:p>
            <a:endParaRPr lang="en-US" dirty="0">
              <a:highlight>
                <a:srgbClr val="FFFF00"/>
              </a:highlight>
            </a:endParaRPr>
          </a:p>
          <a:p>
            <a:pPr marL="285750" indent="-285750">
              <a:buFont typeface="Arial" panose="020B0604020202020204" pitchFamily="34" charset="0"/>
              <a:buChar char="•"/>
            </a:pPr>
            <a:r>
              <a:rPr lang="en-US" dirty="0"/>
              <a:t>Delivery 3.2 (Publication about the new gas-jet target) is fulfilled on time for the 24th month.</a:t>
            </a:r>
          </a:p>
          <a:p>
            <a:pPr marL="285750" indent="-285750">
              <a:buFont typeface="Arial" panose="020B0604020202020204" pitchFamily="34" charset="0"/>
              <a:buChar char="•"/>
            </a:pPr>
            <a:r>
              <a:rPr lang="en-US" dirty="0"/>
              <a:t>Suitable nozzles was tested and found.</a:t>
            </a:r>
          </a:p>
          <a:p>
            <a:pPr marL="285750" indent="-285750">
              <a:buFont typeface="Arial" panose="020B0604020202020204" pitchFamily="34" charset="0"/>
              <a:buChar char="•"/>
            </a:pPr>
            <a:r>
              <a:rPr lang="en-US" dirty="0"/>
              <a:t>Stable gas-jet production is achieved with suitable vacuum levels at other parts of the setup.</a:t>
            </a:r>
          </a:p>
          <a:p>
            <a:pPr marL="285750" indent="-285750">
              <a:buFont typeface="Arial" panose="020B0604020202020204" pitchFamily="34" charset="0"/>
              <a:buChar char="•"/>
            </a:pPr>
            <a:r>
              <a:rPr lang="en-US" dirty="0"/>
              <a:t>Gas jet density dependence of the inlet pressure was measured with alpha energy loss.</a:t>
            </a:r>
          </a:p>
          <a:p>
            <a:pPr marL="285750" indent="-285750">
              <a:buFont typeface="Arial" panose="020B0604020202020204" pitchFamily="34" charset="0"/>
              <a:buChar char="•"/>
            </a:pPr>
            <a:r>
              <a:rPr lang="en-US" dirty="0"/>
              <a:t>The setup is scheduled to be transported to the </a:t>
            </a:r>
            <a:r>
              <a:rPr lang="en-US" dirty="0" err="1"/>
              <a:t>Felsenkeller</a:t>
            </a:r>
            <a:r>
              <a:rPr lang="en-US" dirty="0"/>
              <a:t> and build up during August and September.</a:t>
            </a:r>
          </a:p>
        </p:txBody>
      </p:sp>
      <p:pic>
        <p:nvPicPr>
          <p:cNvPr id="5" name="Immagine 4" descr="Immagine che contiene interni, pavimento, ingombro&#10;&#10;Descrizione generata automaticamente">
            <a:extLst>
              <a:ext uri="{FF2B5EF4-FFF2-40B4-BE49-F238E27FC236}">
                <a16:creationId xmlns:a16="http://schemas.microsoft.com/office/drawing/2014/main" id="{A0B1323B-0AB6-CBC9-8007-7B6A77804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0888" y="1238099"/>
            <a:ext cx="2622603" cy="4063594"/>
          </a:xfrm>
          <a:prstGeom prst="rect">
            <a:avLst/>
          </a:prstGeom>
        </p:spPr>
      </p:pic>
    </p:spTree>
    <p:extLst>
      <p:ext uri="{BB962C8B-B14F-4D97-AF65-F5344CB8AC3E}">
        <p14:creationId xmlns:p14="http://schemas.microsoft.com/office/powerpoint/2010/main" val="367414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4F85BC-BA72-0B60-12FA-8368B8D7C29E}"/>
              </a:ext>
            </a:extLst>
          </p:cNvPr>
          <p:cNvSpPr>
            <a:spLocks noGrp="1"/>
          </p:cNvSpPr>
          <p:nvPr>
            <p:ph type="title"/>
          </p:nvPr>
        </p:nvSpPr>
        <p:spPr/>
        <p:txBody>
          <a:bodyPr/>
          <a:lstStyle/>
          <a:p>
            <a:r>
              <a:rPr lang="en-US" dirty="0"/>
              <a:t>Task 3.3 General overview</a:t>
            </a:r>
            <a:endParaRPr lang="it-IT" dirty="0"/>
          </a:p>
        </p:txBody>
      </p:sp>
      <p:sp>
        <p:nvSpPr>
          <p:cNvPr id="3" name="Segnaposto contenuto 2">
            <a:extLst>
              <a:ext uri="{FF2B5EF4-FFF2-40B4-BE49-F238E27FC236}">
                <a16:creationId xmlns:a16="http://schemas.microsoft.com/office/drawing/2014/main" id="{04A361C2-0DB6-59ED-5A05-ABA994586B38}"/>
              </a:ext>
            </a:extLst>
          </p:cNvPr>
          <p:cNvSpPr txBox="1">
            <a:spLocks/>
          </p:cNvSpPr>
          <p:nvPr/>
        </p:nvSpPr>
        <p:spPr>
          <a:xfrm>
            <a:off x="838200" y="1253331"/>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Develop and test new neutron detector materials, such as composite scintillators, new plastics, etc. especially with </a:t>
            </a:r>
            <a:r>
              <a:rPr lang="it-IT" sz="2400" dirty="0" err="1"/>
              <a:t>low</a:t>
            </a:r>
            <a:r>
              <a:rPr lang="it-IT" sz="2400" dirty="0"/>
              <a:t> </a:t>
            </a:r>
            <a:r>
              <a:rPr lang="it-IT" sz="2400" dirty="0" err="1"/>
              <a:t>afterglow</a:t>
            </a:r>
            <a:endParaRPr lang="en-US" sz="2400" dirty="0"/>
          </a:p>
          <a:p>
            <a:r>
              <a:rPr lang="en-US" sz="2400" dirty="0"/>
              <a:t>neutron-gamma discrimination capabilities </a:t>
            </a:r>
          </a:p>
          <a:p>
            <a:r>
              <a:rPr lang="en-US" sz="2400" dirty="0"/>
              <a:t>new methodologies and algorithms for neutron/gamma discrimination</a:t>
            </a:r>
          </a:p>
          <a:p>
            <a:r>
              <a:rPr lang="en-US" sz="2400" dirty="0"/>
              <a:t>Develop a read-out system based on </a:t>
            </a:r>
            <a:r>
              <a:rPr lang="en-US" sz="2400" dirty="0" err="1"/>
              <a:t>SiPM</a:t>
            </a:r>
            <a:r>
              <a:rPr lang="en-US" sz="2400" dirty="0"/>
              <a:t> or Photomultipliers that will allow to obtain a spatial resolution and to be used in environments with </a:t>
            </a:r>
            <a:r>
              <a:rPr lang="it-IT" sz="2400" dirty="0"/>
              <a:t>intense gamma flash</a:t>
            </a:r>
          </a:p>
          <a:p>
            <a:endParaRPr lang="it-IT" sz="2400" dirty="0"/>
          </a:p>
          <a:p>
            <a:pPr marL="0" indent="0">
              <a:buNone/>
            </a:pPr>
            <a:r>
              <a:rPr lang="en-US" sz="2400" b="1" dirty="0"/>
              <a:t>L. </a:t>
            </a:r>
            <a:r>
              <a:rPr lang="en-US" sz="2400" b="1" dirty="0" err="1"/>
              <a:t>Swiderski</a:t>
            </a:r>
            <a:r>
              <a:rPr lang="en-US" sz="2400" b="1" dirty="0"/>
              <a:t>, </a:t>
            </a:r>
            <a:r>
              <a:rPr lang="en-US" sz="2400" dirty="0"/>
              <a:t>J.J. </a:t>
            </a:r>
            <a:r>
              <a:rPr lang="en-US" sz="2400" dirty="0" err="1"/>
              <a:t>Valiente</a:t>
            </a:r>
            <a:r>
              <a:rPr lang="en-US" sz="2400" dirty="0"/>
              <a:t> </a:t>
            </a:r>
            <a:r>
              <a:rPr lang="en-US" sz="2400" dirty="0" err="1"/>
              <a:t>Dobon</a:t>
            </a:r>
            <a:r>
              <a:rPr lang="en-US" sz="2400" dirty="0"/>
              <a:t>, R. Nolte, E. </a:t>
            </a:r>
            <a:r>
              <a:rPr lang="en-US" sz="2400" dirty="0" err="1"/>
              <a:t>Pirovano</a:t>
            </a:r>
            <a:r>
              <a:rPr lang="en-US" sz="2400" dirty="0"/>
              <a:t>, M. Dietz, A. </a:t>
            </a:r>
            <a:r>
              <a:rPr lang="en-US" sz="2400" dirty="0" err="1"/>
              <a:t>Caciolli</a:t>
            </a:r>
            <a:r>
              <a:rPr lang="en-US" sz="2400" dirty="0"/>
              <a:t>, D. </a:t>
            </a:r>
            <a:r>
              <a:rPr lang="en-US" sz="2400" dirty="0" err="1"/>
              <a:t>Mengoni</a:t>
            </a:r>
            <a:r>
              <a:rPr lang="en-US" sz="2400" dirty="0"/>
              <a:t>, R. </a:t>
            </a:r>
            <a:r>
              <a:rPr lang="en-US" sz="2400" dirty="0" err="1"/>
              <a:t>Depalo</a:t>
            </a:r>
            <a:r>
              <a:rPr lang="en-US" sz="2400" dirty="0"/>
              <a:t>, A. Gottardo, M. </a:t>
            </a:r>
            <a:r>
              <a:rPr lang="en-US" sz="2400" dirty="0" err="1"/>
              <a:t>Grodzicka-Kobylka</a:t>
            </a:r>
            <a:r>
              <a:rPr lang="en-US" sz="2400" dirty="0"/>
              <a:t>,</a:t>
            </a:r>
            <a:br>
              <a:rPr lang="en-US" sz="2400" dirty="0"/>
            </a:br>
            <a:r>
              <a:rPr lang="en-US" sz="2400" dirty="0"/>
              <a:t>J. </a:t>
            </a:r>
            <a:r>
              <a:rPr lang="en-US" sz="2400" dirty="0" err="1"/>
              <a:t>Iwanowska</a:t>
            </a:r>
            <a:r>
              <a:rPr lang="en-US" sz="2400" dirty="0"/>
              <a:t>-Hanke…</a:t>
            </a:r>
          </a:p>
          <a:p>
            <a:pPr marL="0" indent="0">
              <a:buNone/>
            </a:pPr>
            <a:endParaRPr lang="en-US" sz="2400" dirty="0"/>
          </a:p>
        </p:txBody>
      </p:sp>
    </p:spTree>
    <p:extLst>
      <p:ext uri="{BB962C8B-B14F-4D97-AF65-F5344CB8AC3E}">
        <p14:creationId xmlns:p14="http://schemas.microsoft.com/office/powerpoint/2010/main" val="1386798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D0ADBC-03D4-40E6-7004-98DA8D17C8A6}"/>
              </a:ext>
            </a:extLst>
          </p:cNvPr>
          <p:cNvSpPr>
            <a:spLocks noGrp="1"/>
          </p:cNvSpPr>
          <p:nvPr>
            <p:ph type="title"/>
          </p:nvPr>
        </p:nvSpPr>
        <p:spPr/>
        <p:txBody>
          <a:bodyPr/>
          <a:lstStyle/>
          <a:p>
            <a:r>
              <a:rPr lang="en-US" dirty="0"/>
              <a:t>Deliverable 3.9</a:t>
            </a:r>
            <a:endParaRPr lang="it-IT" dirty="0"/>
          </a:p>
        </p:txBody>
      </p:sp>
      <p:sp>
        <p:nvSpPr>
          <p:cNvPr id="4" name="CasellaDiTesto 3">
            <a:extLst>
              <a:ext uri="{FF2B5EF4-FFF2-40B4-BE49-F238E27FC236}">
                <a16:creationId xmlns:a16="http://schemas.microsoft.com/office/drawing/2014/main" id="{237A6D2E-F592-A392-D352-BAD9477097D0}"/>
              </a:ext>
            </a:extLst>
          </p:cNvPr>
          <p:cNvSpPr txBox="1"/>
          <p:nvPr/>
        </p:nvSpPr>
        <p:spPr>
          <a:xfrm>
            <a:off x="150667" y="894348"/>
            <a:ext cx="11840441" cy="1477328"/>
          </a:xfrm>
          <a:prstGeom prst="rect">
            <a:avLst/>
          </a:prstGeom>
          <a:noFill/>
        </p:spPr>
        <p:txBody>
          <a:bodyPr wrap="square">
            <a:spAutoFit/>
          </a:bodyPr>
          <a:lstStyle/>
          <a:p>
            <a:pPr algn="l" fontAlgn="t"/>
            <a:r>
              <a:rPr lang="it-IT" sz="1800" b="1" u="none" strike="noStrike" dirty="0">
                <a:effectLst/>
              </a:rPr>
              <a:t>Report on the </a:t>
            </a:r>
            <a:r>
              <a:rPr lang="it-IT" sz="1800" b="1" u="none" strike="noStrike" dirty="0" err="1">
                <a:effectLst/>
              </a:rPr>
              <a:t>ChETEC</a:t>
            </a:r>
            <a:r>
              <a:rPr lang="it-IT" sz="1800" b="1" u="none" strike="noStrike" dirty="0">
                <a:effectLst/>
              </a:rPr>
              <a:t>-INFRA web site on </a:t>
            </a:r>
            <a:r>
              <a:rPr lang="it-IT" sz="1800" b="1" u="none" strike="noStrike" dirty="0" err="1">
                <a:effectLst/>
              </a:rPr>
              <a:t>different</a:t>
            </a:r>
            <a:r>
              <a:rPr lang="it-IT" sz="1800" b="1" u="none" strike="noStrike" dirty="0">
                <a:effectLst/>
              </a:rPr>
              <a:t> </a:t>
            </a:r>
            <a:r>
              <a:rPr lang="it-IT" sz="1800" b="1" u="none" strike="noStrike" dirty="0" err="1">
                <a:effectLst/>
              </a:rPr>
              <a:t>materials</a:t>
            </a:r>
            <a:r>
              <a:rPr lang="it-IT" sz="1800" b="1" u="none" strike="noStrike" dirty="0">
                <a:effectLst/>
              </a:rPr>
              <a:t> </a:t>
            </a:r>
            <a:r>
              <a:rPr lang="it-IT" sz="1800" b="1" u="none" strike="noStrike" dirty="0" err="1">
                <a:effectLst/>
              </a:rPr>
              <a:t>studied</a:t>
            </a:r>
            <a:r>
              <a:rPr lang="it-IT" sz="1800" b="1" u="none" strike="noStrike" dirty="0">
                <a:effectLst/>
              </a:rPr>
              <a:t> for </a:t>
            </a:r>
            <a:r>
              <a:rPr lang="it-IT" sz="1800" b="1" u="none" strike="noStrike" dirty="0" err="1">
                <a:effectLst/>
              </a:rPr>
              <a:t>neutron</a:t>
            </a:r>
            <a:r>
              <a:rPr lang="it-IT" sz="1800" b="1" u="none" strike="noStrike" dirty="0">
                <a:effectLst/>
              </a:rPr>
              <a:t> </a:t>
            </a:r>
            <a:r>
              <a:rPr lang="it-IT" sz="1800" b="1" u="none" strike="noStrike" dirty="0" err="1">
                <a:effectLst/>
              </a:rPr>
              <a:t>detection</a:t>
            </a:r>
            <a:r>
              <a:rPr lang="it-IT" sz="1800" b="1" u="none" strike="noStrike" dirty="0">
                <a:effectLst/>
              </a:rPr>
              <a:t> and position sensitive </a:t>
            </a:r>
            <a:r>
              <a:rPr lang="it-IT" sz="1800" b="1" u="none" strike="noStrike" dirty="0" err="1">
                <a:effectLst/>
              </a:rPr>
              <a:t>neutron</a:t>
            </a:r>
            <a:r>
              <a:rPr lang="it-IT" sz="1800" b="1" u="none" strike="noStrike" dirty="0">
                <a:effectLst/>
              </a:rPr>
              <a:t> detectors</a:t>
            </a:r>
          </a:p>
          <a:p>
            <a:pPr algn="l" fontAlgn="t"/>
            <a:endParaRPr lang="it-IT" b="1" i="0" dirty="0">
              <a:solidFill>
                <a:srgbClr val="000000"/>
              </a:solidFill>
              <a:latin typeface="Arial" panose="020B0604020202020204" pitchFamily="34" charset="0"/>
            </a:endParaRPr>
          </a:p>
          <a:p>
            <a:pPr fontAlgn="t"/>
            <a:r>
              <a:rPr lang="en-US" dirty="0">
                <a:highlight>
                  <a:srgbClr val="FFFF00"/>
                </a:highlight>
              </a:rPr>
              <a:t>Progress on the deliverable (due in April 2025):</a:t>
            </a:r>
          </a:p>
          <a:p>
            <a:pPr algn="l" fontAlgn="t"/>
            <a:endParaRPr lang="it-IT" sz="1800" b="1" i="0" u="none" strike="noStrike" dirty="0">
              <a:solidFill>
                <a:srgbClr val="000000"/>
              </a:solidFill>
              <a:effectLst/>
              <a:latin typeface="Arial" panose="020B0604020202020204" pitchFamily="34" charset="0"/>
            </a:endParaRPr>
          </a:p>
        </p:txBody>
      </p:sp>
      <p:sp>
        <p:nvSpPr>
          <p:cNvPr id="9" name="pole tekstowe 3">
            <a:extLst>
              <a:ext uri="{FF2B5EF4-FFF2-40B4-BE49-F238E27FC236}">
                <a16:creationId xmlns:a16="http://schemas.microsoft.com/office/drawing/2014/main" id="{083858E9-5806-6438-2FCA-497D1CFBD380}"/>
              </a:ext>
            </a:extLst>
          </p:cNvPr>
          <p:cNvSpPr txBox="1"/>
          <p:nvPr/>
        </p:nvSpPr>
        <p:spPr>
          <a:xfrm>
            <a:off x="150666" y="2244712"/>
            <a:ext cx="11840441" cy="830997"/>
          </a:xfrm>
          <a:prstGeom prst="rect">
            <a:avLst/>
          </a:prstGeom>
          <a:noFill/>
        </p:spPr>
        <p:txBody>
          <a:bodyPr wrap="square" rtlCol="0">
            <a:spAutoFit/>
          </a:bodyPr>
          <a:lstStyle/>
          <a:p>
            <a:pPr algn="just"/>
            <a:r>
              <a:rPr lang="pl-PL" sz="2400" dirty="0" err="1"/>
              <a:t>Continuation</a:t>
            </a:r>
            <a:r>
              <a:rPr lang="pl-PL" sz="2400" dirty="0"/>
              <a:t> of </a:t>
            </a:r>
            <a:r>
              <a:rPr lang="pl-PL" sz="2400" dirty="0" err="1"/>
              <a:t>tests</a:t>
            </a:r>
            <a:r>
              <a:rPr lang="pl-PL" sz="2400" dirty="0"/>
              <a:t> on </a:t>
            </a:r>
            <a:r>
              <a:rPr lang="pl-PL" sz="2400" dirty="0" err="1"/>
              <a:t>position</a:t>
            </a:r>
            <a:r>
              <a:rPr lang="pl-PL" sz="2400" dirty="0"/>
              <a:t> </a:t>
            </a:r>
            <a:r>
              <a:rPr lang="pl-PL" sz="2400" dirty="0" err="1"/>
              <a:t>sensitive</a:t>
            </a:r>
            <a:r>
              <a:rPr lang="pl-PL" sz="2400" dirty="0"/>
              <a:t> neutron </a:t>
            </a:r>
            <a:r>
              <a:rPr lang="pl-PL" sz="2400" dirty="0" err="1"/>
              <a:t>detection</a:t>
            </a:r>
            <a:r>
              <a:rPr lang="pl-PL" sz="2400" dirty="0"/>
              <a:t> with </a:t>
            </a:r>
            <a:r>
              <a:rPr lang="pl-PL" sz="2400" dirty="0" err="1"/>
              <a:t>Organic</a:t>
            </a:r>
            <a:r>
              <a:rPr lang="pl-PL" sz="2400" dirty="0"/>
              <a:t> Glass </a:t>
            </a:r>
            <a:r>
              <a:rPr lang="pl-PL" sz="2400" dirty="0" err="1"/>
              <a:t>Scintillator</a:t>
            </a:r>
            <a:r>
              <a:rPr lang="pl-PL" sz="2400" dirty="0"/>
              <a:t> (OGS, 51 mm x 51 mm x 8 mm)  + 2x SiPM_x8 (6x6 mm</a:t>
            </a:r>
            <a:r>
              <a:rPr lang="pl-PL" sz="2400" baseline="30000" dirty="0"/>
              <a:t>2</a:t>
            </a:r>
            <a:r>
              <a:rPr lang="pl-PL" sz="2400" dirty="0"/>
              <a:t>)</a:t>
            </a:r>
          </a:p>
        </p:txBody>
      </p:sp>
      <p:sp>
        <p:nvSpPr>
          <p:cNvPr id="11" name="Rectangle 1">
            <a:extLst>
              <a:ext uri="{FF2B5EF4-FFF2-40B4-BE49-F238E27FC236}">
                <a16:creationId xmlns:a16="http://schemas.microsoft.com/office/drawing/2014/main" id="{ABC60B31-87FE-04E3-B7AD-BD81C1004285}"/>
              </a:ext>
            </a:extLst>
          </p:cNvPr>
          <p:cNvSpPr>
            <a:spLocks noChangeArrowheads="1"/>
          </p:cNvSpPr>
          <p:nvPr/>
        </p:nvSpPr>
        <p:spPr bwMode="auto">
          <a:xfrm>
            <a:off x="1024593" y="3825757"/>
            <a:ext cx="590418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l-PL" altLang="pl-PL" b="0" i="0" u="none" strike="noStrike" cap="none" normalizeH="0" baseline="0" dirty="0">
                <a:ln>
                  <a:noFill/>
                </a:ln>
                <a:solidFill>
                  <a:schemeClr val="tx1"/>
                </a:solidFill>
                <a:effectLst/>
              </a:rPr>
              <a:t>OGS: a solid </a:t>
            </a:r>
            <a:r>
              <a:rPr kumimoji="0" lang="pl-PL" altLang="pl-PL" b="0" i="0" u="none" strike="noStrike" cap="none" normalizeH="0" baseline="0" dirty="0" err="1">
                <a:ln>
                  <a:noFill/>
                </a:ln>
                <a:solidFill>
                  <a:schemeClr val="tx1"/>
                </a:solidFill>
                <a:effectLst/>
              </a:rPr>
              <a:t>state</a:t>
            </a:r>
            <a:r>
              <a:rPr kumimoji="0" lang="pl-PL" altLang="pl-PL" b="0" i="0" u="none" strike="noStrike" cap="none" normalizeH="0" baseline="0" dirty="0">
                <a:ln>
                  <a:noFill/>
                </a:ln>
                <a:solidFill>
                  <a:schemeClr val="tx1"/>
                </a:solidFill>
                <a:effectLst/>
              </a:rPr>
              <a:t> </a:t>
            </a:r>
            <a:r>
              <a:rPr kumimoji="0" lang="pl-PL" altLang="pl-PL" b="0" i="0" u="none" strike="noStrike" cap="none" normalizeH="0" baseline="0" dirty="0" err="1">
                <a:ln>
                  <a:noFill/>
                </a:ln>
                <a:solidFill>
                  <a:schemeClr val="tx1"/>
                </a:solidFill>
                <a:effectLst/>
              </a:rPr>
              <a:t>scintillator</a:t>
            </a:r>
            <a:r>
              <a:rPr kumimoji="0" lang="pl-PL" altLang="pl-PL" b="0" i="0" u="none" strike="noStrike" cap="none" normalizeH="0" baseline="0" dirty="0">
                <a:ln>
                  <a:noFill/>
                </a:ln>
                <a:solidFill>
                  <a:schemeClr val="tx1"/>
                </a:solidFill>
                <a:effectLst/>
              </a:rPr>
              <a:t> </a:t>
            </a:r>
            <a:r>
              <a:rPr kumimoji="0" lang="pl-PL" altLang="pl-PL" b="0" i="0" u="none" strike="noStrike" cap="none" normalizeH="0" baseline="0" dirty="0" err="1">
                <a:ln>
                  <a:noFill/>
                </a:ln>
                <a:solidFill>
                  <a:schemeClr val="tx1"/>
                </a:solidFill>
                <a:effectLst/>
              </a:rPr>
              <a:t>offering</a:t>
            </a:r>
            <a:r>
              <a:rPr kumimoji="0" lang="pl-PL" altLang="pl-PL" b="0" i="0" u="none" strike="noStrike" cap="none" normalizeH="0" baseline="0" dirty="0">
                <a:ln>
                  <a:noFill/>
                </a:ln>
                <a:solidFill>
                  <a:schemeClr val="tx1"/>
                </a:solidFill>
                <a:effectLst/>
              </a:rPr>
              <a:t> </a:t>
            </a:r>
            <a:r>
              <a:rPr kumimoji="0" lang="pl-PL" altLang="pl-PL" b="0" i="0" u="none" strike="noStrike" cap="none" normalizeH="0" baseline="0" dirty="0" err="1">
                <a:ln>
                  <a:noFill/>
                </a:ln>
                <a:solidFill>
                  <a:schemeClr val="tx1"/>
                </a:solidFill>
                <a:effectLst/>
              </a:rPr>
              <a:t>good</a:t>
            </a:r>
            <a:endParaRPr lang="pl-PL" altLang="pl-PL" dirty="0"/>
          </a:p>
          <a:p>
            <a:pPr marR="0" lvl="0" algn="l" defTabSz="914400" rtl="0" eaLnBrk="0" fontAlgn="base" latinLnBrk="0" hangingPunct="0">
              <a:lnSpc>
                <a:spcPct val="100000"/>
              </a:lnSpc>
              <a:spcBef>
                <a:spcPct val="0"/>
              </a:spcBef>
              <a:spcAft>
                <a:spcPct val="0"/>
              </a:spcAft>
              <a:buClrTx/>
              <a:buSzTx/>
              <a:tabLst/>
            </a:pPr>
            <a:r>
              <a:rPr lang="pl-PL" altLang="pl-PL" dirty="0"/>
              <a:t>     </a:t>
            </a:r>
            <a:r>
              <a:rPr kumimoji="0" lang="pl-PL" altLang="pl-PL" b="0" i="0" u="none" strike="noStrike" cap="none" normalizeH="0" baseline="0" dirty="0">
                <a:ln>
                  <a:noFill/>
                </a:ln>
                <a:solidFill>
                  <a:schemeClr val="tx1"/>
                </a:solidFill>
                <a:effectLst/>
              </a:rPr>
              <a:t>neutron/gamma</a:t>
            </a:r>
            <a:r>
              <a:rPr lang="pl-PL" altLang="pl-PL" dirty="0"/>
              <a:t> </a:t>
            </a:r>
            <a:r>
              <a:rPr lang="pl-PL" altLang="pl-PL" dirty="0" err="1"/>
              <a:t>discrimination</a:t>
            </a:r>
            <a:r>
              <a:rPr lang="pl-PL" altLang="pl-PL" dirty="0"/>
              <a:t> performance.</a:t>
            </a:r>
            <a:endParaRPr kumimoji="0" lang="pl-PL" altLang="pl-PL"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l-PL" altLang="pl-PL" b="0" i="0" u="none" strike="noStrike" cap="none" normalizeH="0" baseline="0" dirty="0" err="1">
                <a:ln>
                  <a:noFill/>
                </a:ln>
                <a:solidFill>
                  <a:schemeClr val="tx1"/>
                </a:solidFill>
                <a:effectLst/>
              </a:rPr>
              <a:t>light</a:t>
            </a:r>
            <a:r>
              <a:rPr kumimoji="0" lang="pl-PL" altLang="pl-PL" b="0" i="0" u="none" strike="noStrike" cap="none" normalizeH="0" baseline="0" dirty="0">
                <a:ln>
                  <a:noFill/>
                </a:ln>
                <a:solidFill>
                  <a:schemeClr val="tx1"/>
                </a:solidFill>
                <a:effectLst/>
              </a:rPr>
              <a:t> </a:t>
            </a:r>
            <a:r>
              <a:rPr kumimoji="0" lang="pl-PL" altLang="pl-PL" b="0" i="0" u="none" strike="noStrike" cap="none" normalizeH="0" baseline="0" dirty="0" err="1">
                <a:ln>
                  <a:noFill/>
                </a:ln>
                <a:solidFill>
                  <a:schemeClr val="tx1"/>
                </a:solidFill>
                <a:effectLst/>
              </a:rPr>
              <a:t>readout</a:t>
            </a:r>
            <a:r>
              <a:rPr kumimoji="0" lang="pl-PL" altLang="pl-PL" b="0" i="0" u="none" strike="noStrike" cap="none" normalizeH="0" baseline="0" dirty="0">
                <a:ln>
                  <a:noFill/>
                </a:ln>
                <a:solidFill>
                  <a:schemeClr val="tx1"/>
                </a:solidFill>
                <a:effectLst/>
              </a:rPr>
              <a:t>: 2 </a:t>
            </a:r>
            <a:r>
              <a:rPr kumimoji="0" lang="pl-PL" altLang="pl-PL" b="0" i="0" u="none" strike="noStrike" cap="none" normalizeH="0" baseline="0" dirty="0" err="1">
                <a:ln>
                  <a:noFill/>
                </a:ln>
                <a:solidFill>
                  <a:schemeClr val="tx1"/>
                </a:solidFill>
                <a:effectLst/>
              </a:rPr>
              <a:t>tiles</a:t>
            </a:r>
            <a:r>
              <a:rPr kumimoji="0" lang="pl-PL" altLang="pl-PL" b="0" i="0" u="none" strike="noStrike" cap="none" normalizeH="0" baseline="0" dirty="0">
                <a:ln>
                  <a:noFill/>
                </a:ln>
                <a:solidFill>
                  <a:schemeClr val="tx1"/>
                </a:solidFill>
                <a:effectLst/>
              </a:rPr>
              <a:t> of 8 SiPMs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pl-PL" altLang="pl-PL" dirty="0"/>
              <a:t>neutron/gamma </a:t>
            </a:r>
            <a:r>
              <a:rPr lang="pl-PL" altLang="pl-PL" dirty="0" err="1"/>
              <a:t>discrimination</a:t>
            </a:r>
            <a:r>
              <a:rPr lang="pl-PL" altLang="pl-PL" dirty="0"/>
              <a:t> </a:t>
            </a:r>
            <a:r>
              <a:rPr lang="pl-PL" altLang="pl-PL" dirty="0" err="1"/>
              <a:t>capability</a:t>
            </a:r>
            <a:endParaRPr lang="pl-PL" altLang="pl-PL" dirty="0"/>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l-PL" altLang="pl-PL" b="0" i="0" u="none" strike="noStrike" cap="none" normalizeH="0" baseline="0" dirty="0" err="1">
                <a:ln>
                  <a:noFill/>
                </a:ln>
                <a:solidFill>
                  <a:schemeClr val="tx1"/>
                </a:solidFill>
                <a:effectLst/>
              </a:rPr>
              <a:t>capability</a:t>
            </a:r>
            <a:r>
              <a:rPr kumimoji="0" lang="pl-PL" altLang="pl-PL" b="0" i="0" u="none" strike="noStrike" cap="none" normalizeH="0" dirty="0">
                <a:ln>
                  <a:noFill/>
                </a:ln>
                <a:solidFill>
                  <a:schemeClr val="tx1"/>
                </a:solidFill>
                <a:effectLst/>
              </a:rPr>
              <a:t> to </a:t>
            </a:r>
            <a:r>
              <a:rPr kumimoji="0" lang="pl-PL" altLang="pl-PL" b="0" i="0" u="none" strike="noStrike" cap="none" normalizeH="0" dirty="0" err="1">
                <a:ln>
                  <a:noFill/>
                </a:ln>
                <a:solidFill>
                  <a:schemeClr val="tx1"/>
                </a:solidFill>
                <a:effectLst/>
              </a:rPr>
              <a:t>determine</a:t>
            </a:r>
            <a:r>
              <a:rPr kumimoji="0" lang="pl-PL" altLang="pl-PL" b="0" i="0" u="none" strike="noStrike" cap="none" normalizeH="0" dirty="0">
                <a:ln>
                  <a:noFill/>
                </a:ln>
                <a:solidFill>
                  <a:schemeClr val="tx1"/>
                </a:solidFill>
                <a:effectLst/>
              </a:rPr>
              <a:t> </a:t>
            </a:r>
            <a:r>
              <a:rPr kumimoji="0" lang="pl-PL" altLang="pl-PL" b="0" i="0" u="none" strike="noStrike" cap="none" normalizeH="0" dirty="0" err="1">
                <a:ln>
                  <a:noFill/>
                </a:ln>
                <a:solidFill>
                  <a:schemeClr val="tx1"/>
                </a:solidFill>
                <a:effectLst/>
              </a:rPr>
              <a:t>position</a:t>
            </a:r>
            <a:r>
              <a:rPr kumimoji="0" lang="pl-PL" altLang="pl-PL" b="0" i="0" u="none" strike="noStrike" cap="none" normalizeH="0" dirty="0">
                <a:ln>
                  <a:noFill/>
                </a:ln>
                <a:solidFill>
                  <a:schemeClr val="tx1"/>
                </a:solidFill>
                <a:effectLst/>
              </a:rPr>
              <a:t> of </a:t>
            </a:r>
            <a:r>
              <a:rPr kumimoji="0" lang="pl-PL" altLang="pl-PL" b="0" i="0" u="none" strike="noStrike" cap="none" normalizeH="0" dirty="0" err="1">
                <a:ln>
                  <a:noFill/>
                </a:ln>
                <a:solidFill>
                  <a:schemeClr val="tx1"/>
                </a:solidFill>
                <a:effectLst/>
              </a:rPr>
              <a:t>radiation</a:t>
            </a:r>
            <a:r>
              <a:rPr kumimoji="0" lang="pl-PL" altLang="pl-PL" b="0" i="0" u="none" strike="noStrike" cap="none" normalizeH="0" dirty="0">
                <a:ln>
                  <a:noFill/>
                </a:ln>
                <a:solidFill>
                  <a:schemeClr val="tx1"/>
                </a:solidFill>
                <a:effectLst/>
              </a:rPr>
              <a:t> </a:t>
            </a:r>
            <a:r>
              <a:rPr kumimoji="0" lang="pl-PL" altLang="pl-PL" b="0" i="0" u="none" strike="noStrike" cap="none" normalizeH="0" dirty="0" err="1">
                <a:ln>
                  <a:noFill/>
                </a:ln>
                <a:solidFill>
                  <a:schemeClr val="tx1"/>
                </a:solidFill>
                <a:effectLst/>
              </a:rPr>
              <a:t>detection</a:t>
            </a:r>
            <a:endParaRPr kumimoji="0" lang="pl-PL" altLang="pl-PL" b="0" i="0" u="none" strike="noStrike" cap="none" normalizeH="0" baseline="0" dirty="0">
              <a:ln>
                <a:noFill/>
              </a:ln>
              <a:solidFill>
                <a:schemeClr val="tx1"/>
              </a:solidFill>
              <a:effectLst/>
            </a:endParaRPr>
          </a:p>
        </p:txBody>
      </p:sp>
      <p:pic>
        <p:nvPicPr>
          <p:cNvPr id="12" name="Obraz 5">
            <a:extLst>
              <a:ext uri="{FF2B5EF4-FFF2-40B4-BE49-F238E27FC236}">
                <a16:creationId xmlns:a16="http://schemas.microsoft.com/office/drawing/2014/main" id="{986A3248-9B4E-BFD1-9604-7827984A07D2}"/>
              </a:ext>
            </a:extLst>
          </p:cNvPr>
          <p:cNvPicPr>
            <a:picLocks noChangeAspect="1"/>
          </p:cNvPicPr>
          <p:nvPr/>
        </p:nvPicPr>
        <p:blipFill>
          <a:blip r:embed="rId2"/>
          <a:stretch>
            <a:fillRect/>
          </a:stretch>
        </p:blipFill>
        <p:spPr>
          <a:xfrm>
            <a:off x="7735239" y="3256511"/>
            <a:ext cx="3432168" cy="2972502"/>
          </a:xfrm>
          <a:prstGeom prst="rect">
            <a:avLst/>
          </a:prstGeom>
        </p:spPr>
      </p:pic>
    </p:spTree>
    <p:extLst>
      <p:ext uri="{BB962C8B-B14F-4D97-AF65-F5344CB8AC3E}">
        <p14:creationId xmlns:p14="http://schemas.microsoft.com/office/powerpoint/2010/main" val="1054535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D0ADBC-03D4-40E6-7004-98DA8D17C8A6}"/>
              </a:ext>
            </a:extLst>
          </p:cNvPr>
          <p:cNvSpPr>
            <a:spLocks noGrp="1"/>
          </p:cNvSpPr>
          <p:nvPr>
            <p:ph type="title"/>
          </p:nvPr>
        </p:nvSpPr>
        <p:spPr/>
        <p:txBody>
          <a:bodyPr/>
          <a:lstStyle/>
          <a:p>
            <a:r>
              <a:rPr lang="en-US" dirty="0"/>
              <a:t>Deliverable 3.9</a:t>
            </a:r>
            <a:endParaRPr lang="it-IT" dirty="0"/>
          </a:p>
        </p:txBody>
      </p:sp>
      <p:pic>
        <p:nvPicPr>
          <p:cNvPr id="4" name="Obraz 1">
            <a:extLst>
              <a:ext uri="{FF2B5EF4-FFF2-40B4-BE49-F238E27FC236}">
                <a16:creationId xmlns:a16="http://schemas.microsoft.com/office/drawing/2014/main" id="{6BFD8F6A-D63B-781A-5D04-B0041FC12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46" y="1484271"/>
            <a:ext cx="9787083" cy="4518545"/>
          </a:xfrm>
          <a:prstGeom prst="rect">
            <a:avLst/>
          </a:prstGeom>
        </p:spPr>
      </p:pic>
      <p:pic>
        <p:nvPicPr>
          <p:cNvPr id="3" name="Obraz 1">
            <a:extLst>
              <a:ext uri="{FF2B5EF4-FFF2-40B4-BE49-F238E27FC236}">
                <a16:creationId xmlns:a16="http://schemas.microsoft.com/office/drawing/2014/main" id="{5592518D-D070-27D4-A084-983B39C74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775" y="131489"/>
            <a:ext cx="4817225" cy="2705564"/>
          </a:xfrm>
          <a:prstGeom prst="rect">
            <a:avLst/>
          </a:prstGeom>
        </p:spPr>
      </p:pic>
    </p:spTree>
    <p:extLst>
      <p:ext uri="{BB962C8B-B14F-4D97-AF65-F5344CB8AC3E}">
        <p14:creationId xmlns:p14="http://schemas.microsoft.com/office/powerpoint/2010/main" val="394336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D0ADBC-03D4-40E6-7004-98DA8D17C8A6}"/>
              </a:ext>
            </a:extLst>
          </p:cNvPr>
          <p:cNvSpPr>
            <a:spLocks noGrp="1"/>
          </p:cNvSpPr>
          <p:nvPr>
            <p:ph type="title"/>
          </p:nvPr>
        </p:nvSpPr>
        <p:spPr/>
        <p:txBody>
          <a:bodyPr/>
          <a:lstStyle/>
          <a:p>
            <a:r>
              <a:rPr lang="en-US" dirty="0"/>
              <a:t>Other successful implementations </a:t>
            </a:r>
            <a:endParaRPr lang="it-IT" dirty="0"/>
          </a:p>
        </p:txBody>
      </p:sp>
      <p:sp>
        <p:nvSpPr>
          <p:cNvPr id="4" name="CasellaDiTesto 3">
            <a:extLst>
              <a:ext uri="{FF2B5EF4-FFF2-40B4-BE49-F238E27FC236}">
                <a16:creationId xmlns:a16="http://schemas.microsoft.com/office/drawing/2014/main" id="{7F2002F5-934C-7275-1969-AE4F99FC0F9F}"/>
              </a:ext>
            </a:extLst>
          </p:cNvPr>
          <p:cNvSpPr txBox="1"/>
          <p:nvPr/>
        </p:nvSpPr>
        <p:spPr>
          <a:xfrm>
            <a:off x="192232" y="901183"/>
            <a:ext cx="6099462" cy="369332"/>
          </a:xfrm>
          <a:prstGeom prst="rect">
            <a:avLst/>
          </a:prstGeom>
          <a:noFill/>
        </p:spPr>
        <p:txBody>
          <a:bodyPr wrap="square">
            <a:spAutoFit/>
          </a:bodyPr>
          <a:lstStyle/>
          <a:p>
            <a:r>
              <a:rPr lang="it-IT" sz="1800" dirty="0">
                <a:solidFill>
                  <a:srgbClr val="FF0000"/>
                </a:solidFill>
                <a:latin typeface="+mj-lt"/>
              </a:rPr>
              <a:t>Using </a:t>
            </a:r>
            <a:r>
              <a:rPr lang="it-IT" sz="1800" dirty="0" err="1">
                <a:solidFill>
                  <a:srgbClr val="FF0000"/>
                </a:solidFill>
                <a:latin typeface="+mj-lt"/>
              </a:rPr>
              <a:t>Neural</a:t>
            </a:r>
            <a:r>
              <a:rPr lang="it-IT" sz="1800" dirty="0">
                <a:solidFill>
                  <a:srgbClr val="FF0000"/>
                </a:solidFill>
                <a:latin typeface="+mj-lt"/>
              </a:rPr>
              <a:t> Network for </a:t>
            </a:r>
            <a:r>
              <a:rPr lang="el-GR" sz="1800" dirty="0">
                <a:solidFill>
                  <a:srgbClr val="FF0000"/>
                </a:solidFill>
                <a:latin typeface="+mj-lt"/>
              </a:rPr>
              <a:t>γ</a:t>
            </a:r>
            <a:r>
              <a:rPr lang="en-US" sz="1800" dirty="0">
                <a:solidFill>
                  <a:srgbClr val="FF0000"/>
                </a:solidFill>
                <a:latin typeface="+mj-lt"/>
              </a:rPr>
              <a:t>/n Discrimination</a:t>
            </a:r>
            <a:endParaRPr lang="it-IT" sz="1800" dirty="0">
              <a:solidFill>
                <a:srgbClr val="FF0000"/>
              </a:solidFill>
              <a:latin typeface="+mj-lt"/>
            </a:endParaRPr>
          </a:p>
        </p:txBody>
      </p:sp>
      <p:sp>
        <p:nvSpPr>
          <p:cNvPr id="11" name="Content Placeholder 2">
            <a:extLst>
              <a:ext uri="{FF2B5EF4-FFF2-40B4-BE49-F238E27FC236}">
                <a16:creationId xmlns:a16="http://schemas.microsoft.com/office/drawing/2014/main" id="{6CC939EF-8F23-06F3-DFB4-73527D3A7D01}"/>
              </a:ext>
            </a:extLst>
          </p:cNvPr>
          <p:cNvSpPr txBox="1">
            <a:spLocks/>
          </p:cNvSpPr>
          <p:nvPr/>
        </p:nvSpPr>
        <p:spPr>
          <a:xfrm>
            <a:off x="294290" y="3441086"/>
            <a:ext cx="5602013" cy="31972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a:t>DRAWBACKS</a:t>
            </a:r>
          </a:p>
          <a:p>
            <a:r>
              <a:rPr lang="en-US" sz="1600"/>
              <a:t>The performances of supervised learning has the upper limit set by the quality of the labels set.</a:t>
            </a:r>
          </a:p>
          <a:p>
            <a:r>
              <a:rPr lang="en-US" sz="1600"/>
              <a:t>The in-beam datasets might not mimic well enough the source data used for labelling, thus decreasing the performance</a:t>
            </a:r>
          </a:p>
          <a:p>
            <a:pPr marL="0" indent="0">
              <a:buFont typeface="Arial" panose="020B0604020202020204" pitchFamily="34" charset="0"/>
              <a:buNone/>
            </a:pPr>
            <a:r>
              <a:rPr lang="en-US" sz="1600"/>
              <a:t>ADVANTAGES</a:t>
            </a:r>
          </a:p>
          <a:p>
            <a:r>
              <a:rPr lang="en-US" sz="1600"/>
              <a:t>The performance is easy to estimate</a:t>
            </a:r>
          </a:p>
          <a:p>
            <a:endParaRPr lang="en-US" sz="1600" dirty="0"/>
          </a:p>
        </p:txBody>
      </p:sp>
      <p:sp>
        <p:nvSpPr>
          <p:cNvPr id="12" name="TextBox 3">
            <a:extLst>
              <a:ext uri="{FF2B5EF4-FFF2-40B4-BE49-F238E27FC236}">
                <a16:creationId xmlns:a16="http://schemas.microsoft.com/office/drawing/2014/main" id="{B429E650-4B56-9B53-49A0-7F8263981F1E}"/>
              </a:ext>
            </a:extLst>
          </p:cNvPr>
          <p:cNvSpPr txBox="1"/>
          <p:nvPr/>
        </p:nvSpPr>
        <p:spPr>
          <a:xfrm>
            <a:off x="359576" y="1490929"/>
            <a:ext cx="3741683" cy="338554"/>
          </a:xfrm>
          <a:prstGeom prst="rect">
            <a:avLst/>
          </a:prstGeom>
          <a:noFill/>
        </p:spPr>
        <p:txBody>
          <a:bodyPr wrap="square" rtlCol="0">
            <a:spAutoFit/>
          </a:bodyPr>
          <a:lstStyle/>
          <a:p>
            <a:r>
              <a:rPr lang="en-US" sz="1600" dirty="0"/>
              <a:t>Supervised</a:t>
            </a:r>
          </a:p>
        </p:txBody>
      </p:sp>
      <p:sp>
        <p:nvSpPr>
          <p:cNvPr id="13" name="TextBox 4">
            <a:extLst>
              <a:ext uri="{FF2B5EF4-FFF2-40B4-BE49-F238E27FC236}">
                <a16:creationId xmlns:a16="http://schemas.microsoft.com/office/drawing/2014/main" id="{B3EAB5E0-5D4D-FFAD-CB3D-EDFE836CF456}"/>
              </a:ext>
            </a:extLst>
          </p:cNvPr>
          <p:cNvSpPr txBox="1"/>
          <p:nvPr/>
        </p:nvSpPr>
        <p:spPr>
          <a:xfrm>
            <a:off x="6219901" y="931961"/>
            <a:ext cx="3741683" cy="338554"/>
          </a:xfrm>
          <a:prstGeom prst="rect">
            <a:avLst/>
          </a:prstGeom>
          <a:noFill/>
        </p:spPr>
        <p:txBody>
          <a:bodyPr wrap="square" rtlCol="0">
            <a:spAutoFit/>
          </a:bodyPr>
          <a:lstStyle/>
          <a:p>
            <a:r>
              <a:rPr lang="en-US" sz="1600" dirty="0">
                <a:highlight>
                  <a:srgbClr val="FFFF00"/>
                </a:highlight>
              </a:rPr>
              <a:t>Unsupervised (autoencoder)</a:t>
            </a:r>
          </a:p>
        </p:txBody>
      </p:sp>
      <p:sp>
        <p:nvSpPr>
          <p:cNvPr id="14" name="TextBox 5">
            <a:extLst>
              <a:ext uri="{FF2B5EF4-FFF2-40B4-BE49-F238E27FC236}">
                <a16:creationId xmlns:a16="http://schemas.microsoft.com/office/drawing/2014/main" id="{8FC72F11-2831-D0D3-2043-B233A2C63511}"/>
              </a:ext>
            </a:extLst>
          </p:cNvPr>
          <p:cNvSpPr txBox="1"/>
          <p:nvPr/>
        </p:nvSpPr>
        <p:spPr>
          <a:xfrm>
            <a:off x="294290" y="1931127"/>
            <a:ext cx="5023944" cy="1077218"/>
          </a:xfrm>
          <a:prstGeom prst="rect">
            <a:avLst/>
          </a:prstGeom>
          <a:noFill/>
        </p:spPr>
        <p:txBody>
          <a:bodyPr wrap="square" rtlCol="0">
            <a:spAutoFit/>
          </a:bodyPr>
          <a:lstStyle/>
          <a:p>
            <a:r>
              <a:rPr lang="en-US" sz="1600" dirty="0"/>
              <a:t>A network is trained with some labels, the backpropagation uses the discrepancy between the predicted class with respect to the label</a:t>
            </a:r>
          </a:p>
        </p:txBody>
      </p:sp>
      <p:sp>
        <p:nvSpPr>
          <p:cNvPr id="15" name="TextBox 6">
            <a:extLst>
              <a:ext uri="{FF2B5EF4-FFF2-40B4-BE49-F238E27FC236}">
                <a16:creationId xmlns:a16="http://schemas.microsoft.com/office/drawing/2014/main" id="{B74BA16E-8CCB-DC95-4F30-2312A45727FD}"/>
              </a:ext>
            </a:extLst>
          </p:cNvPr>
          <p:cNvSpPr txBox="1"/>
          <p:nvPr/>
        </p:nvSpPr>
        <p:spPr>
          <a:xfrm>
            <a:off x="6219901" y="1363367"/>
            <a:ext cx="5023944" cy="1323439"/>
          </a:xfrm>
          <a:prstGeom prst="rect">
            <a:avLst/>
          </a:prstGeom>
          <a:noFill/>
        </p:spPr>
        <p:txBody>
          <a:bodyPr wrap="square" rtlCol="0">
            <a:spAutoFit/>
          </a:bodyPr>
          <a:lstStyle/>
          <a:p>
            <a:r>
              <a:rPr lang="en-US" sz="1600" dirty="0"/>
              <a:t>A network is trained to compress high-dimension set (such as a signal) to only few dimensions, and then to decode it. The backpropagation optimizes the discrepancy between input and output</a:t>
            </a:r>
          </a:p>
        </p:txBody>
      </p:sp>
      <p:sp>
        <p:nvSpPr>
          <p:cNvPr id="16" name="Content Placeholder 2">
            <a:extLst>
              <a:ext uri="{FF2B5EF4-FFF2-40B4-BE49-F238E27FC236}">
                <a16:creationId xmlns:a16="http://schemas.microsoft.com/office/drawing/2014/main" id="{BFF153B1-6CF1-1C5B-2D95-B728005F2C6A}"/>
              </a:ext>
            </a:extLst>
          </p:cNvPr>
          <p:cNvSpPr txBox="1">
            <a:spLocks/>
          </p:cNvSpPr>
          <p:nvPr/>
        </p:nvSpPr>
        <p:spPr>
          <a:xfrm>
            <a:off x="6146329" y="2888884"/>
            <a:ext cx="5602013" cy="3405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DRAWBACKS</a:t>
            </a:r>
          </a:p>
          <a:p>
            <a:r>
              <a:rPr lang="en-US" sz="1600" dirty="0"/>
              <a:t>The features that are extracted are not necessarily of interest for the analysis and might depend on things such as preamp instability</a:t>
            </a:r>
          </a:p>
          <a:p>
            <a:pPr marL="0" indent="0">
              <a:buNone/>
            </a:pPr>
            <a:r>
              <a:rPr lang="en-US" sz="1600" dirty="0"/>
              <a:t>ADVANTAGES</a:t>
            </a:r>
          </a:p>
          <a:p>
            <a:r>
              <a:rPr lang="en-US" sz="1600" dirty="0"/>
              <a:t>Can be used not only for categorization but also for:</a:t>
            </a:r>
          </a:p>
          <a:p>
            <a:pPr marL="742950" lvl="1" indent="-285750">
              <a:buFont typeface="Arial" panose="020B0604020202020204" pitchFamily="34" charset="0"/>
              <a:buChar char="•"/>
            </a:pPr>
            <a:r>
              <a:rPr lang="en-US" sz="1600" dirty="0"/>
              <a:t>Noise reduction</a:t>
            </a:r>
          </a:p>
          <a:p>
            <a:pPr marL="742950" lvl="1" indent="-285750">
              <a:buFont typeface="Arial" panose="020B0604020202020204" pitchFamily="34" charset="0"/>
              <a:buChar char="•"/>
            </a:pPr>
            <a:r>
              <a:rPr lang="en-US" sz="1600" dirty="0"/>
              <a:t>Anomaly detection</a:t>
            </a:r>
          </a:p>
          <a:p>
            <a:pPr marL="742950" lvl="1" indent="-285750">
              <a:buFont typeface="Arial" panose="020B0604020202020204" pitchFamily="34" charset="0"/>
              <a:buChar char="•"/>
            </a:pPr>
            <a:r>
              <a:rPr lang="en-US" sz="1600" dirty="0"/>
              <a:t>Generation of new data</a:t>
            </a:r>
          </a:p>
          <a:p>
            <a:pPr marL="742950" lvl="1" indent="-285750">
              <a:buFont typeface="Arial" panose="020B0604020202020204" pitchFamily="34" charset="0"/>
              <a:buChar char="•"/>
            </a:pPr>
            <a:r>
              <a:rPr lang="en-US" sz="1600" dirty="0"/>
              <a:t>Data compression</a:t>
            </a:r>
          </a:p>
          <a:p>
            <a:endParaRPr lang="en-US" sz="1600" dirty="0"/>
          </a:p>
          <a:p>
            <a:pPr lvl="1"/>
            <a:endParaRPr lang="en-US" sz="1600" dirty="0"/>
          </a:p>
          <a:p>
            <a:endParaRPr lang="en-US" sz="1600" dirty="0"/>
          </a:p>
        </p:txBody>
      </p:sp>
    </p:spTree>
    <p:extLst>
      <p:ext uri="{BB962C8B-B14F-4D97-AF65-F5344CB8AC3E}">
        <p14:creationId xmlns:p14="http://schemas.microsoft.com/office/powerpoint/2010/main" val="520955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D0ADBC-03D4-40E6-7004-98DA8D17C8A6}"/>
              </a:ext>
            </a:extLst>
          </p:cNvPr>
          <p:cNvSpPr>
            <a:spLocks noGrp="1"/>
          </p:cNvSpPr>
          <p:nvPr>
            <p:ph type="title"/>
          </p:nvPr>
        </p:nvSpPr>
        <p:spPr/>
        <p:txBody>
          <a:bodyPr/>
          <a:lstStyle/>
          <a:p>
            <a:r>
              <a:rPr lang="en-US" dirty="0"/>
              <a:t>Other successful implementations </a:t>
            </a:r>
            <a:endParaRPr lang="it-IT" dirty="0"/>
          </a:p>
        </p:txBody>
      </p:sp>
      <p:sp>
        <p:nvSpPr>
          <p:cNvPr id="4" name="CasellaDiTesto 3">
            <a:extLst>
              <a:ext uri="{FF2B5EF4-FFF2-40B4-BE49-F238E27FC236}">
                <a16:creationId xmlns:a16="http://schemas.microsoft.com/office/drawing/2014/main" id="{7F2002F5-934C-7275-1969-AE4F99FC0F9F}"/>
              </a:ext>
            </a:extLst>
          </p:cNvPr>
          <p:cNvSpPr txBox="1"/>
          <p:nvPr/>
        </p:nvSpPr>
        <p:spPr>
          <a:xfrm>
            <a:off x="192232" y="901183"/>
            <a:ext cx="6099462" cy="369332"/>
          </a:xfrm>
          <a:prstGeom prst="rect">
            <a:avLst/>
          </a:prstGeom>
          <a:noFill/>
        </p:spPr>
        <p:txBody>
          <a:bodyPr wrap="square">
            <a:spAutoFit/>
          </a:bodyPr>
          <a:lstStyle/>
          <a:p>
            <a:r>
              <a:rPr lang="it-IT" sz="1800" dirty="0">
                <a:solidFill>
                  <a:srgbClr val="FF0000"/>
                </a:solidFill>
                <a:latin typeface="+mj-lt"/>
              </a:rPr>
              <a:t>Using </a:t>
            </a:r>
            <a:r>
              <a:rPr lang="it-IT" sz="1800" dirty="0" err="1">
                <a:solidFill>
                  <a:srgbClr val="FF0000"/>
                </a:solidFill>
                <a:latin typeface="+mj-lt"/>
              </a:rPr>
              <a:t>Neural</a:t>
            </a:r>
            <a:r>
              <a:rPr lang="it-IT" sz="1800" dirty="0">
                <a:solidFill>
                  <a:srgbClr val="FF0000"/>
                </a:solidFill>
                <a:latin typeface="+mj-lt"/>
              </a:rPr>
              <a:t> Network for </a:t>
            </a:r>
            <a:r>
              <a:rPr lang="el-GR" sz="1800" dirty="0">
                <a:solidFill>
                  <a:srgbClr val="FF0000"/>
                </a:solidFill>
                <a:latin typeface="+mj-lt"/>
              </a:rPr>
              <a:t>γ</a:t>
            </a:r>
            <a:r>
              <a:rPr lang="en-US" sz="1800" dirty="0">
                <a:solidFill>
                  <a:srgbClr val="FF0000"/>
                </a:solidFill>
                <a:latin typeface="+mj-lt"/>
              </a:rPr>
              <a:t>/n Discrimination</a:t>
            </a:r>
            <a:endParaRPr lang="it-IT" sz="1800" dirty="0">
              <a:solidFill>
                <a:srgbClr val="FF0000"/>
              </a:solidFill>
              <a:latin typeface="+mj-lt"/>
            </a:endParaRPr>
          </a:p>
        </p:txBody>
      </p:sp>
      <p:pic>
        <p:nvPicPr>
          <p:cNvPr id="5" name="Immagine 3">
            <a:extLst>
              <a:ext uri="{FF2B5EF4-FFF2-40B4-BE49-F238E27FC236}">
                <a16:creationId xmlns:a16="http://schemas.microsoft.com/office/drawing/2014/main" id="{BCD4F309-82BD-F6BA-987E-95DDACE5B5AF}"/>
              </a:ext>
            </a:extLst>
          </p:cNvPr>
          <p:cNvPicPr>
            <a:picLocks noChangeAspect="1"/>
          </p:cNvPicPr>
          <p:nvPr/>
        </p:nvPicPr>
        <p:blipFill>
          <a:blip r:embed="rId3"/>
          <a:stretch>
            <a:fillRect/>
          </a:stretch>
        </p:blipFill>
        <p:spPr>
          <a:xfrm>
            <a:off x="192232" y="1322470"/>
            <a:ext cx="8689805" cy="4049859"/>
          </a:xfrm>
          <a:prstGeom prst="rect">
            <a:avLst/>
          </a:prstGeom>
        </p:spPr>
      </p:pic>
      <p:pic>
        <p:nvPicPr>
          <p:cNvPr id="6" name="Immagine 4">
            <a:extLst>
              <a:ext uri="{FF2B5EF4-FFF2-40B4-BE49-F238E27FC236}">
                <a16:creationId xmlns:a16="http://schemas.microsoft.com/office/drawing/2014/main" id="{82A6C8F7-A873-BB87-F314-335EF4C938EE}"/>
              </a:ext>
            </a:extLst>
          </p:cNvPr>
          <p:cNvPicPr>
            <a:picLocks noChangeAspect="1"/>
          </p:cNvPicPr>
          <p:nvPr/>
        </p:nvPicPr>
        <p:blipFill>
          <a:blip r:embed="rId4"/>
          <a:stretch>
            <a:fillRect/>
          </a:stretch>
        </p:blipFill>
        <p:spPr>
          <a:xfrm>
            <a:off x="7066713" y="3655290"/>
            <a:ext cx="3630648" cy="2653236"/>
          </a:xfrm>
          <a:prstGeom prst="rect">
            <a:avLst/>
          </a:prstGeom>
        </p:spPr>
      </p:pic>
      <p:sp>
        <p:nvSpPr>
          <p:cNvPr id="7" name="Ovale 2">
            <a:extLst>
              <a:ext uri="{FF2B5EF4-FFF2-40B4-BE49-F238E27FC236}">
                <a16:creationId xmlns:a16="http://schemas.microsoft.com/office/drawing/2014/main" id="{77B97182-916B-F196-29B8-F4B0054643AC}"/>
              </a:ext>
            </a:extLst>
          </p:cNvPr>
          <p:cNvSpPr/>
          <p:nvPr/>
        </p:nvSpPr>
        <p:spPr>
          <a:xfrm>
            <a:off x="4088538" y="2673583"/>
            <a:ext cx="897191" cy="12965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7 7">
            <a:extLst>
              <a:ext uri="{FF2B5EF4-FFF2-40B4-BE49-F238E27FC236}">
                <a16:creationId xmlns:a16="http://schemas.microsoft.com/office/drawing/2014/main" id="{3AFBAC6D-5E84-A97D-7BE7-0C0B7A605CEA}"/>
              </a:ext>
            </a:extLst>
          </p:cNvPr>
          <p:cNvCxnSpPr>
            <a:cxnSpLocks/>
          </p:cNvCxnSpPr>
          <p:nvPr/>
        </p:nvCxnSpPr>
        <p:spPr>
          <a:xfrm flipV="1">
            <a:off x="4537133" y="1673383"/>
            <a:ext cx="3359958" cy="1015421"/>
          </a:xfrm>
          <a:prstGeom prst="curvedConnector3">
            <a:avLst>
              <a:gd name="adj1" fmla="val 50000"/>
            </a:avLst>
          </a:prstGeom>
          <a:ln w="317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CasellaDiTesto 19">
            <a:extLst>
              <a:ext uri="{FF2B5EF4-FFF2-40B4-BE49-F238E27FC236}">
                <a16:creationId xmlns:a16="http://schemas.microsoft.com/office/drawing/2014/main" id="{B14B2A1C-E873-C96C-8752-B6534128CDFD}"/>
              </a:ext>
            </a:extLst>
          </p:cNvPr>
          <p:cNvSpPr txBox="1"/>
          <p:nvPr/>
        </p:nvSpPr>
        <p:spPr>
          <a:xfrm>
            <a:off x="8000576" y="953138"/>
            <a:ext cx="4191424" cy="1815882"/>
          </a:xfrm>
          <a:prstGeom prst="rect">
            <a:avLst/>
          </a:prstGeom>
          <a:noFill/>
        </p:spPr>
        <p:txBody>
          <a:bodyPr wrap="square" rtlCol="0">
            <a:spAutoFit/>
          </a:bodyPr>
          <a:lstStyle/>
          <a:p>
            <a:r>
              <a:rPr lang="it-IT" sz="1600" u="sng" dirty="0" err="1"/>
              <a:t>Latent</a:t>
            </a:r>
            <a:r>
              <a:rPr lang="it-IT" sz="1600" u="sng" dirty="0"/>
              <a:t> </a:t>
            </a:r>
            <a:r>
              <a:rPr lang="it-IT" sz="1600" u="sng" dirty="0" err="1"/>
              <a:t>space</a:t>
            </a:r>
            <a:r>
              <a:rPr lang="it-IT" sz="1600" u="sng" dirty="0"/>
              <a:t>: </a:t>
            </a:r>
          </a:p>
          <a:p>
            <a:r>
              <a:rPr lang="it-IT" sz="1600" dirty="0"/>
              <a:t>In the case of </a:t>
            </a:r>
            <a:r>
              <a:rPr lang="it-IT" sz="1600" dirty="0" err="1"/>
              <a:t>neural</a:t>
            </a:r>
            <a:r>
              <a:rPr lang="it-IT" sz="1600" dirty="0"/>
              <a:t> networks, the </a:t>
            </a:r>
            <a:r>
              <a:rPr lang="it-IT" sz="1600" dirty="0" err="1"/>
              <a:t>trained</a:t>
            </a:r>
            <a:r>
              <a:rPr lang="it-IT" sz="1600" dirty="0"/>
              <a:t> models produce a </a:t>
            </a:r>
            <a:r>
              <a:rPr lang="it-IT" sz="1600" dirty="0" err="1">
                <a:highlight>
                  <a:srgbClr val="FFFF00"/>
                </a:highlight>
              </a:rPr>
              <a:t>vector</a:t>
            </a:r>
            <a:r>
              <a:rPr lang="it-IT" sz="1600" dirty="0">
                <a:highlight>
                  <a:srgbClr val="FFFF00"/>
                </a:highlight>
              </a:rPr>
              <a:t> </a:t>
            </a:r>
            <a:r>
              <a:rPr lang="it-IT" sz="1600" dirty="0" err="1">
                <a:highlight>
                  <a:srgbClr val="FFFF00"/>
                </a:highlight>
              </a:rPr>
              <a:t>space</a:t>
            </a:r>
            <a:r>
              <a:rPr lang="it-IT" sz="1600" dirty="0">
                <a:highlight>
                  <a:srgbClr val="FFFF00"/>
                </a:highlight>
              </a:rPr>
              <a:t> or a </a:t>
            </a:r>
            <a:r>
              <a:rPr lang="it-IT" sz="1600" dirty="0" err="1">
                <a:highlight>
                  <a:srgbClr val="FFFF00"/>
                </a:highlight>
              </a:rPr>
              <a:t>compressed</a:t>
            </a:r>
            <a:r>
              <a:rPr lang="it-IT" sz="1600" dirty="0">
                <a:highlight>
                  <a:srgbClr val="FFFF00"/>
                </a:highlight>
              </a:rPr>
              <a:t> </a:t>
            </a:r>
            <a:r>
              <a:rPr lang="it-IT" sz="1600" dirty="0" err="1">
                <a:highlight>
                  <a:srgbClr val="FFFF00"/>
                </a:highlight>
              </a:rPr>
              <a:t>representation</a:t>
            </a:r>
            <a:r>
              <a:rPr lang="it-IT" sz="1600" dirty="0">
                <a:highlight>
                  <a:srgbClr val="FFFF00"/>
                </a:highlight>
              </a:rPr>
              <a:t> </a:t>
            </a:r>
            <a:r>
              <a:rPr lang="it-IT" sz="1600" dirty="0"/>
              <a:t>of information </a:t>
            </a:r>
            <a:r>
              <a:rPr lang="it-IT" sz="1600" dirty="0" err="1"/>
              <a:t>as</a:t>
            </a:r>
            <a:r>
              <a:rPr lang="it-IT" sz="1600" dirty="0"/>
              <a:t> a </a:t>
            </a:r>
            <a:r>
              <a:rPr lang="it-IT" sz="1600" dirty="0" err="1"/>
              <a:t>result</a:t>
            </a:r>
            <a:r>
              <a:rPr lang="it-IT" sz="1600" dirty="0"/>
              <a:t>. The </a:t>
            </a:r>
            <a:r>
              <a:rPr lang="it-IT" sz="1600" dirty="0" err="1"/>
              <a:t>compressed</a:t>
            </a:r>
            <a:r>
              <a:rPr lang="it-IT" sz="1600" dirty="0"/>
              <a:t> </a:t>
            </a:r>
            <a:r>
              <a:rPr lang="it-IT" sz="1600" dirty="0" err="1"/>
              <a:t>version</a:t>
            </a:r>
            <a:r>
              <a:rPr lang="it-IT" sz="1600" dirty="0"/>
              <a:t> of the data </a:t>
            </a:r>
            <a:r>
              <a:rPr lang="it-IT" sz="1600" dirty="0" err="1"/>
              <a:t>distribution</a:t>
            </a:r>
            <a:r>
              <a:rPr lang="it-IT" sz="1600" dirty="0"/>
              <a:t> </a:t>
            </a:r>
            <a:r>
              <a:rPr lang="it-IT" sz="1600" dirty="0" err="1"/>
              <a:t>is</a:t>
            </a:r>
            <a:r>
              <a:rPr lang="it-IT" sz="1600" dirty="0"/>
              <a:t> </a:t>
            </a:r>
            <a:r>
              <a:rPr lang="it-IT" sz="1600" dirty="0" err="1"/>
              <a:t>called</a:t>
            </a:r>
            <a:r>
              <a:rPr lang="it-IT" sz="1600" dirty="0"/>
              <a:t> </a:t>
            </a:r>
            <a:r>
              <a:rPr lang="it-IT" sz="1600" dirty="0" err="1"/>
              <a:t>latent</a:t>
            </a:r>
            <a:r>
              <a:rPr lang="it-IT" sz="1600" dirty="0"/>
              <a:t> </a:t>
            </a:r>
            <a:r>
              <a:rPr lang="it-IT" sz="1600" dirty="0" err="1"/>
              <a:t>space</a:t>
            </a:r>
            <a:r>
              <a:rPr lang="it-IT" sz="1600" dirty="0"/>
              <a:t>.</a:t>
            </a:r>
          </a:p>
          <a:p>
            <a:r>
              <a:rPr lang="it-IT" sz="1600" dirty="0" err="1"/>
              <a:t>This</a:t>
            </a:r>
            <a:r>
              <a:rPr lang="it-IT" sz="1600" dirty="0"/>
              <a:t> </a:t>
            </a:r>
            <a:r>
              <a:rPr lang="it-IT" sz="1600" dirty="0" err="1"/>
              <a:t>is</a:t>
            </a:r>
            <a:r>
              <a:rPr lang="it-IT" sz="1600" dirty="0"/>
              <a:t> the part </a:t>
            </a:r>
            <a:r>
              <a:rPr lang="it-IT" sz="1600" dirty="0" err="1"/>
              <a:t>we</a:t>
            </a:r>
            <a:r>
              <a:rPr lang="it-IT" sz="1600" dirty="0"/>
              <a:t> are </a:t>
            </a:r>
            <a:r>
              <a:rPr lang="it-IT" sz="1600" dirty="0" err="1"/>
              <a:t>interested</a:t>
            </a:r>
            <a:r>
              <a:rPr lang="it-IT" sz="1600" dirty="0"/>
              <a:t> in!</a:t>
            </a:r>
          </a:p>
        </p:txBody>
      </p:sp>
    </p:spTree>
    <p:extLst>
      <p:ext uri="{BB962C8B-B14F-4D97-AF65-F5344CB8AC3E}">
        <p14:creationId xmlns:p14="http://schemas.microsoft.com/office/powerpoint/2010/main" val="394197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D555B2-194E-20C2-1FC4-676EA7E9B61C}"/>
              </a:ext>
            </a:extLst>
          </p:cNvPr>
          <p:cNvSpPr>
            <a:spLocks noGrp="1"/>
          </p:cNvSpPr>
          <p:nvPr>
            <p:ph type="title"/>
          </p:nvPr>
        </p:nvSpPr>
        <p:spPr/>
        <p:txBody>
          <a:bodyPr/>
          <a:lstStyle/>
          <a:p>
            <a:r>
              <a:rPr lang="it-IT" dirty="0"/>
              <a:t>Preliminary </a:t>
            </a:r>
            <a:r>
              <a:rPr lang="it-IT" dirty="0" err="1"/>
              <a:t>results</a:t>
            </a:r>
            <a:endParaRPr lang="it-IT" dirty="0"/>
          </a:p>
        </p:txBody>
      </p:sp>
      <p:sp>
        <p:nvSpPr>
          <p:cNvPr id="3" name="CasellaDiTesto 27">
            <a:extLst>
              <a:ext uri="{FF2B5EF4-FFF2-40B4-BE49-F238E27FC236}">
                <a16:creationId xmlns:a16="http://schemas.microsoft.com/office/drawing/2014/main" id="{C8A1C87D-8172-432E-618C-B5FB4C5E2ED1}"/>
              </a:ext>
            </a:extLst>
          </p:cNvPr>
          <p:cNvSpPr txBox="1"/>
          <p:nvPr/>
        </p:nvSpPr>
        <p:spPr>
          <a:xfrm>
            <a:off x="7526338" y="4339656"/>
            <a:ext cx="1937269" cy="338554"/>
          </a:xfrm>
          <a:prstGeom prst="rect">
            <a:avLst/>
          </a:prstGeom>
          <a:noFill/>
        </p:spPr>
        <p:txBody>
          <a:bodyPr wrap="square" rtlCol="0">
            <a:spAutoFit/>
          </a:bodyPr>
          <a:lstStyle/>
          <a:p>
            <a:r>
              <a:rPr lang="it-IT" sz="1600" b="1" dirty="0"/>
              <a:t>To Do</a:t>
            </a:r>
          </a:p>
        </p:txBody>
      </p:sp>
      <p:sp>
        <p:nvSpPr>
          <p:cNvPr id="4" name="CasellaDiTesto 3">
            <a:extLst>
              <a:ext uri="{FF2B5EF4-FFF2-40B4-BE49-F238E27FC236}">
                <a16:creationId xmlns:a16="http://schemas.microsoft.com/office/drawing/2014/main" id="{F55B4323-8205-9044-D638-C5D0D2F8DC17}"/>
              </a:ext>
            </a:extLst>
          </p:cNvPr>
          <p:cNvSpPr txBox="1"/>
          <p:nvPr/>
        </p:nvSpPr>
        <p:spPr>
          <a:xfrm>
            <a:off x="6613056" y="4715469"/>
            <a:ext cx="5578944" cy="1815882"/>
          </a:xfrm>
          <a:prstGeom prst="rect">
            <a:avLst/>
          </a:prstGeom>
          <a:noFill/>
          <a:ln>
            <a:noFill/>
          </a:ln>
        </p:spPr>
        <p:txBody>
          <a:bodyPr wrap="square" rtlCol="0">
            <a:spAutoFit/>
          </a:bodyPr>
          <a:lstStyle/>
          <a:p>
            <a:pPr marL="342900" indent="-342900">
              <a:buAutoNum type="arabicPeriod"/>
            </a:pPr>
            <a:r>
              <a:rPr lang="it-IT" sz="1600" dirty="0"/>
              <a:t>Correlate network </a:t>
            </a:r>
            <a:r>
              <a:rPr lang="it-IT" sz="1600" dirty="0" err="1"/>
              <a:t>parameters</a:t>
            </a:r>
            <a:r>
              <a:rPr lang="it-IT" sz="1600" dirty="0"/>
              <a:t> (features) with </a:t>
            </a:r>
            <a:r>
              <a:rPr lang="it-IT" sz="1600" dirty="0" err="1"/>
              <a:t>physical</a:t>
            </a:r>
            <a:r>
              <a:rPr lang="it-IT" sz="1600" dirty="0"/>
              <a:t> </a:t>
            </a:r>
            <a:r>
              <a:rPr lang="it-IT" sz="1600" dirty="0" err="1"/>
              <a:t>ones</a:t>
            </a:r>
            <a:endParaRPr lang="it-IT" sz="1600" dirty="0"/>
          </a:p>
          <a:p>
            <a:pPr marL="342900" indent="-342900">
              <a:buAutoNum type="arabicPeriod"/>
            </a:pPr>
            <a:r>
              <a:rPr lang="it-IT" sz="1600" dirty="0"/>
              <a:t>Include </a:t>
            </a:r>
            <a:r>
              <a:rPr lang="it-IT" sz="1600" dirty="0" err="1"/>
              <a:t>advanced</a:t>
            </a:r>
            <a:r>
              <a:rPr lang="it-IT" sz="1600" dirty="0"/>
              <a:t> </a:t>
            </a:r>
            <a:r>
              <a:rPr lang="it-IT" sz="1600" dirty="0" err="1"/>
              <a:t>clusterization</a:t>
            </a:r>
            <a:endParaRPr lang="it-IT" sz="1600" dirty="0"/>
          </a:p>
          <a:p>
            <a:pPr marL="342900" indent="-342900">
              <a:buFontTx/>
              <a:buAutoNum type="arabicPeriod"/>
            </a:pPr>
            <a:r>
              <a:rPr lang="it-IT" sz="1600" dirty="0"/>
              <a:t>Compare the network with </a:t>
            </a:r>
            <a:r>
              <a:rPr lang="it-IT" sz="1600" dirty="0" err="1"/>
              <a:t>classic</a:t>
            </a:r>
            <a:r>
              <a:rPr lang="it-IT" sz="1600" dirty="0"/>
              <a:t> (PSD) </a:t>
            </a:r>
            <a:r>
              <a:rPr lang="it-IT" sz="1600" dirty="0" err="1"/>
              <a:t>method</a:t>
            </a:r>
            <a:endParaRPr lang="it-IT" sz="1600" dirty="0"/>
          </a:p>
          <a:p>
            <a:pPr marL="342900" indent="-342900">
              <a:buFontTx/>
              <a:buAutoNum type="arabicPeriod"/>
            </a:pPr>
            <a:r>
              <a:rPr lang="it-IT" sz="1600" dirty="0"/>
              <a:t>Test on </a:t>
            </a:r>
            <a:r>
              <a:rPr lang="it-IT" sz="1600" dirty="0" err="1"/>
              <a:t>other</a:t>
            </a:r>
            <a:r>
              <a:rPr lang="it-IT" sz="1600" dirty="0"/>
              <a:t> detectors for </a:t>
            </a:r>
            <a:r>
              <a:rPr lang="it-IT" sz="1600" dirty="0" err="1"/>
              <a:t>reproducibility</a:t>
            </a:r>
            <a:endParaRPr lang="it-IT" sz="1600" dirty="0"/>
          </a:p>
        </p:txBody>
      </p:sp>
      <p:pic>
        <p:nvPicPr>
          <p:cNvPr id="5" name="Immagine 11" descr="Immagine che contiene Policromia, schermata, diagramma, linea&#10;&#10;Descrizione generata automaticamente">
            <a:extLst>
              <a:ext uri="{FF2B5EF4-FFF2-40B4-BE49-F238E27FC236}">
                <a16:creationId xmlns:a16="http://schemas.microsoft.com/office/drawing/2014/main" id="{C335CC08-0CC4-024A-9304-523A96671938}"/>
              </a:ext>
            </a:extLst>
          </p:cNvPr>
          <p:cNvPicPr>
            <a:picLocks noChangeAspect="1"/>
          </p:cNvPicPr>
          <p:nvPr/>
        </p:nvPicPr>
        <p:blipFill>
          <a:blip r:embed="rId2"/>
          <a:stretch>
            <a:fillRect/>
          </a:stretch>
        </p:blipFill>
        <p:spPr>
          <a:xfrm>
            <a:off x="6138770" y="770998"/>
            <a:ext cx="5331992" cy="3554661"/>
          </a:xfrm>
          <a:prstGeom prst="rect">
            <a:avLst/>
          </a:prstGeom>
        </p:spPr>
      </p:pic>
      <p:pic>
        <p:nvPicPr>
          <p:cNvPr id="6" name="Immagine 7" descr="Immagine che contiene schermata, testo, Policromia&#10;&#10;Descrizione generata automaticamente">
            <a:extLst>
              <a:ext uri="{FF2B5EF4-FFF2-40B4-BE49-F238E27FC236}">
                <a16:creationId xmlns:a16="http://schemas.microsoft.com/office/drawing/2014/main" id="{A6397E07-DF4A-FF52-DE0A-0269C3A6E538}"/>
              </a:ext>
            </a:extLst>
          </p:cNvPr>
          <p:cNvPicPr>
            <a:picLocks noChangeAspect="1"/>
          </p:cNvPicPr>
          <p:nvPr/>
        </p:nvPicPr>
        <p:blipFill>
          <a:blip r:embed="rId3"/>
          <a:stretch>
            <a:fillRect/>
          </a:stretch>
        </p:blipFill>
        <p:spPr>
          <a:xfrm>
            <a:off x="927761" y="1002292"/>
            <a:ext cx="4173896" cy="4277537"/>
          </a:xfrm>
          <a:prstGeom prst="rect">
            <a:avLst/>
          </a:prstGeom>
        </p:spPr>
      </p:pic>
      <p:sp>
        <p:nvSpPr>
          <p:cNvPr id="7" name="TextBox 2">
            <a:extLst>
              <a:ext uri="{FF2B5EF4-FFF2-40B4-BE49-F238E27FC236}">
                <a16:creationId xmlns:a16="http://schemas.microsoft.com/office/drawing/2014/main" id="{066A9E30-2BD8-16B9-B813-48162F5291BB}"/>
              </a:ext>
            </a:extLst>
          </p:cNvPr>
          <p:cNvSpPr txBox="1"/>
          <p:nvPr/>
        </p:nvSpPr>
        <p:spPr>
          <a:xfrm>
            <a:off x="2315902" y="778039"/>
            <a:ext cx="1748642" cy="338554"/>
          </a:xfrm>
          <a:prstGeom prst="rect">
            <a:avLst/>
          </a:prstGeom>
          <a:noFill/>
        </p:spPr>
        <p:txBody>
          <a:bodyPr wrap="square" rtlCol="0">
            <a:spAutoFit/>
          </a:bodyPr>
          <a:lstStyle/>
          <a:p>
            <a:r>
              <a:rPr lang="en-IT" sz="1600" dirty="0"/>
              <a:t>F</a:t>
            </a:r>
            <a:r>
              <a:rPr lang="en-GB" sz="1600" dirty="0" err="1"/>
              <a:t>i</a:t>
            </a:r>
            <a:r>
              <a:rPr lang="en-IT" sz="1600" dirty="0"/>
              <a:t>rst Test</a:t>
            </a:r>
          </a:p>
        </p:txBody>
      </p:sp>
      <p:sp>
        <p:nvSpPr>
          <p:cNvPr id="8" name="TextBox 4">
            <a:extLst>
              <a:ext uri="{FF2B5EF4-FFF2-40B4-BE49-F238E27FC236}">
                <a16:creationId xmlns:a16="http://schemas.microsoft.com/office/drawing/2014/main" id="{B1D7BBB8-E9D7-239E-6AF0-300C2DEB6D37}"/>
              </a:ext>
            </a:extLst>
          </p:cNvPr>
          <p:cNvSpPr txBox="1"/>
          <p:nvPr/>
        </p:nvSpPr>
        <p:spPr>
          <a:xfrm>
            <a:off x="8028589" y="854126"/>
            <a:ext cx="1725966" cy="338554"/>
          </a:xfrm>
          <a:prstGeom prst="rect">
            <a:avLst/>
          </a:prstGeom>
          <a:noFill/>
        </p:spPr>
        <p:txBody>
          <a:bodyPr wrap="square" rtlCol="0">
            <a:spAutoFit/>
          </a:bodyPr>
          <a:lstStyle/>
          <a:p>
            <a:r>
              <a:rPr lang="it-IT" sz="1600" dirty="0"/>
              <a:t>Second </a:t>
            </a:r>
            <a:r>
              <a:rPr lang="en-IT" sz="1600" dirty="0"/>
              <a:t>Test</a:t>
            </a:r>
          </a:p>
        </p:txBody>
      </p:sp>
      <p:sp>
        <p:nvSpPr>
          <p:cNvPr id="9" name="TextBox 5">
            <a:extLst>
              <a:ext uri="{FF2B5EF4-FFF2-40B4-BE49-F238E27FC236}">
                <a16:creationId xmlns:a16="http://schemas.microsoft.com/office/drawing/2014/main" id="{47A892CB-7747-7B1F-6CFB-9DEECDDBAD94}"/>
              </a:ext>
            </a:extLst>
          </p:cNvPr>
          <p:cNvSpPr txBox="1"/>
          <p:nvPr/>
        </p:nvSpPr>
        <p:spPr>
          <a:xfrm>
            <a:off x="927761" y="5279829"/>
            <a:ext cx="4012130" cy="830997"/>
          </a:xfrm>
          <a:prstGeom prst="rect">
            <a:avLst/>
          </a:prstGeom>
          <a:noFill/>
        </p:spPr>
        <p:txBody>
          <a:bodyPr wrap="square" rtlCol="0">
            <a:spAutoFit/>
          </a:bodyPr>
          <a:lstStyle/>
          <a:p>
            <a:r>
              <a:rPr lang="en-GB" sz="1600" dirty="0"/>
              <a:t>F</a:t>
            </a:r>
            <a:r>
              <a:rPr lang="en-IT" sz="1600" dirty="0"/>
              <a:t>rom the first to the second test a clear improvement in the clusterization is observed</a:t>
            </a:r>
          </a:p>
        </p:txBody>
      </p:sp>
    </p:spTree>
    <p:extLst>
      <p:ext uri="{BB962C8B-B14F-4D97-AF65-F5344CB8AC3E}">
        <p14:creationId xmlns:p14="http://schemas.microsoft.com/office/powerpoint/2010/main" val="1826714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893488-2EDF-F22E-4545-5DA9461F60F1}"/>
              </a:ext>
            </a:extLst>
          </p:cNvPr>
          <p:cNvSpPr>
            <a:spLocks noGrp="1"/>
          </p:cNvSpPr>
          <p:nvPr>
            <p:ph type="title"/>
          </p:nvPr>
        </p:nvSpPr>
        <p:spPr/>
        <p:txBody>
          <a:bodyPr/>
          <a:lstStyle/>
          <a:p>
            <a:r>
              <a:rPr lang="en-US" dirty="0"/>
              <a:t>Task 3.4 General overview</a:t>
            </a:r>
            <a:endParaRPr lang="it-IT" dirty="0"/>
          </a:p>
        </p:txBody>
      </p:sp>
      <p:sp>
        <p:nvSpPr>
          <p:cNvPr id="4" name="Textfeld 3">
            <a:extLst>
              <a:ext uri="{FF2B5EF4-FFF2-40B4-BE49-F238E27FC236}">
                <a16:creationId xmlns:a16="http://schemas.microsoft.com/office/drawing/2014/main" id="{AF016747-FC74-13C2-FABC-C96A96F5DFAF}"/>
              </a:ext>
            </a:extLst>
          </p:cNvPr>
          <p:cNvSpPr txBox="1"/>
          <p:nvPr/>
        </p:nvSpPr>
        <p:spPr>
          <a:xfrm>
            <a:off x="145062" y="2277829"/>
            <a:ext cx="6338866" cy="2877711"/>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2200" dirty="0"/>
              <a:t>development of techniques to access the nuclear charge of the isotope to be provided for accelerator mass spectrometry (AMS), e.g., by ion-gas or ion-laser-interaction</a:t>
            </a:r>
          </a:p>
          <a:p>
            <a:pPr marL="285750" indent="-285750">
              <a:spcAft>
                <a:spcPts val="600"/>
              </a:spcAft>
              <a:buFont typeface="Arial" panose="020B0604020202020204" pitchFamily="34" charset="0"/>
              <a:buChar char="•"/>
            </a:pPr>
            <a:r>
              <a:rPr lang="en-GB" sz="2200" dirty="0"/>
              <a:t>development of shared, community-accepted protocols for extracting non-routine AMS isotopes, which have high astronuclear relevance such as </a:t>
            </a:r>
            <a:r>
              <a:rPr lang="en-GB" sz="2200" baseline="30000" dirty="0"/>
              <a:t>7</a:t>
            </a:r>
            <a:r>
              <a:rPr lang="en-GB" sz="2200" dirty="0"/>
              <a:t>Be, </a:t>
            </a:r>
            <a:r>
              <a:rPr lang="en-GB" sz="2200" baseline="30000" dirty="0"/>
              <a:t>44</a:t>
            </a:r>
            <a:r>
              <a:rPr lang="en-GB" sz="2200" dirty="0"/>
              <a:t>Ti and </a:t>
            </a:r>
            <a:r>
              <a:rPr lang="en-GB" sz="2200" baseline="30000" dirty="0"/>
              <a:t>55</a:t>
            </a:r>
            <a:r>
              <a:rPr lang="en-GB" sz="2200" dirty="0"/>
              <a:t>Fe</a:t>
            </a:r>
          </a:p>
        </p:txBody>
      </p:sp>
      <p:pic>
        <p:nvPicPr>
          <p:cNvPr id="5" name="Immagine 3" descr="Immagine che contiene interni&#10;&#10;Descrizione generata automaticamente">
            <a:extLst>
              <a:ext uri="{FF2B5EF4-FFF2-40B4-BE49-F238E27FC236}">
                <a16:creationId xmlns:a16="http://schemas.microsoft.com/office/drawing/2014/main" id="{0B1B3221-B41B-DC24-589B-BDF355D96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236" y="2189863"/>
            <a:ext cx="4439943" cy="2965677"/>
          </a:xfrm>
          <a:prstGeom prst="rect">
            <a:avLst/>
          </a:prstGeom>
        </p:spPr>
      </p:pic>
      <p:sp>
        <p:nvSpPr>
          <p:cNvPr id="6" name="Textfeld 5">
            <a:extLst>
              <a:ext uri="{FF2B5EF4-FFF2-40B4-BE49-F238E27FC236}">
                <a16:creationId xmlns:a16="http://schemas.microsoft.com/office/drawing/2014/main" id="{767E7055-F382-B9ED-CCD3-6771779B77DF}"/>
              </a:ext>
            </a:extLst>
          </p:cNvPr>
          <p:cNvSpPr txBox="1"/>
          <p:nvPr/>
        </p:nvSpPr>
        <p:spPr>
          <a:xfrm>
            <a:off x="353290" y="922820"/>
            <a:ext cx="11305309" cy="907941"/>
          </a:xfrm>
          <a:prstGeom prst="rect">
            <a:avLst/>
          </a:prstGeom>
          <a:noFill/>
        </p:spPr>
        <p:txBody>
          <a:bodyPr wrap="square">
            <a:spAutoFit/>
          </a:bodyPr>
          <a:lstStyle/>
          <a:p>
            <a:pPr algn="ctr">
              <a:spcAft>
                <a:spcPts val="600"/>
              </a:spcAft>
            </a:pPr>
            <a:r>
              <a:rPr lang="en-GB" sz="2600" dirty="0">
                <a:solidFill>
                  <a:schemeClr val="tx2"/>
                </a:solidFill>
                <a:latin typeface="Arial" panose="020B0604020202020204" pitchFamily="34" charset="0"/>
                <a:ea typeface="+mj-ea"/>
                <a:cs typeface="Arial" panose="020B0604020202020204" pitchFamily="34" charset="0"/>
              </a:rPr>
              <a:t>Chemical element sensitive accelerator mass spectrometry</a:t>
            </a:r>
          </a:p>
          <a:p>
            <a:pPr algn="ctr">
              <a:spcAft>
                <a:spcPts val="600"/>
              </a:spcAft>
            </a:pPr>
            <a:r>
              <a:rPr lang="en-GB" sz="2200" dirty="0"/>
              <a:t>(PI: Robin </a:t>
            </a:r>
            <a:r>
              <a:rPr lang="en-GB" sz="2200" dirty="0" err="1"/>
              <a:t>Golser</a:t>
            </a:r>
            <a:r>
              <a:rPr lang="en-GB" sz="2200" dirty="0"/>
              <a:t>/UNIVIE, participants: HZDR)</a:t>
            </a:r>
          </a:p>
        </p:txBody>
      </p:sp>
    </p:spTree>
    <p:extLst>
      <p:ext uri="{BB962C8B-B14F-4D97-AF65-F5344CB8AC3E}">
        <p14:creationId xmlns:p14="http://schemas.microsoft.com/office/powerpoint/2010/main" val="3413091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893488-2EDF-F22E-4545-5DA9461F60F1}"/>
              </a:ext>
            </a:extLst>
          </p:cNvPr>
          <p:cNvSpPr>
            <a:spLocks noGrp="1"/>
          </p:cNvSpPr>
          <p:nvPr>
            <p:ph type="title"/>
          </p:nvPr>
        </p:nvSpPr>
        <p:spPr/>
        <p:txBody>
          <a:bodyPr/>
          <a:lstStyle/>
          <a:p>
            <a:r>
              <a:rPr lang="en-US" dirty="0"/>
              <a:t>Deliverable 3.5</a:t>
            </a:r>
            <a:endParaRPr lang="it-IT" dirty="0"/>
          </a:p>
        </p:txBody>
      </p:sp>
      <p:sp>
        <p:nvSpPr>
          <p:cNvPr id="3" name="Titolo 1">
            <a:extLst>
              <a:ext uri="{FF2B5EF4-FFF2-40B4-BE49-F238E27FC236}">
                <a16:creationId xmlns:a16="http://schemas.microsoft.com/office/drawing/2014/main" id="{DA87A8E6-9376-2608-A2BC-D0594010F889}"/>
              </a:ext>
            </a:extLst>
          </p:cNvPr>
          <p:cNvSpPr txBox="1">
            <a:spLocks/>
          </p:cNvSpPr>
          <p:nvPr/>
        </p:nvSpPr>
        <p:spPr>
          <a:xfrm>
            <a:off x="311727" y="663386"/>
            <a:ext cx="11718908" cy="756000"/>
          </a:xfrm>
          <a:prstGeom prst="rect">
            <a:avLst/>
          </a:prstGeom>
          <a:noFill/>
        </p:spPr>
        <p:txBody>
          <a:bodyPr wrap="none" lIns="180000" tIns="180000" rIns="180000" bIns="180000" anchor="t">
            <a:noAutofit/>
          </a:bodyPr>
          <a:lstStyle>
            <a:lvl1pPr algn="ctr" defTabSz="914400" rtl="0" eaLnBrk="1" latinLnBrk="0" hangingPunct="1">
              <a:lnSpc>
                <a:spcPct val="90000"/>
              </a:lnSpc>
              <a:spcBef>
                <a:spcPct val="0"/>
              </a:spcBef>
              <a:buNone/>
              <a:defRPr sz="2800" b="0" kern="1200">
                <a:solidFill>
                  <a:schemeClr val="tx2"/>
                </a:solidFill>
                <a:latin typeface="Arial" panose="020B0604020202020204" pitchFamily="34" charset="0"/>
                <a:ea typeface="+mj-ea"/>
                <a:cs typeface="Arial" panose="020B0604020202020204" pitchFamily="34" charset="0"/>
              </a:defRPr>
            </a:lvl1pPr>
          </a:lstStyle>
          <a:p>
            <a:r>
              <a:rPr lang="en-GB" sz="1800" b="1" dirty="0">
                <a:solidFill>
                  <a:schemeClr val="tx1"/>
                </a:solidFill>
              </a:rPr>
              <a:t>Report, on </a:t>
            </a:r>
            <a:r>
              <a:rPr lang="en-GB" sz="1800" b="1" dirty="0" err="1">
                <a:solidFill>
                  <a:schemeClr val="tx1"/>
                </a:solidFill>
              </a:rPr>
              <a:t>ChETEC</a:t>
            </a:r>
            <a:r>
              <a:rPr lang="en-GB" sz="1800" b="1" dirty="0">
                <a:solidFill>
                  <a:schemeClr val="tx1"/>
                </a:solidFill>
              </a:rPr>
              <a:t>-INFRA web site, on community-accepted methods </a:t>
            </a:r>
          </a:p>
          <a:p>
            <a:r>
              <a:rPr lang="en-GB" sz="1800" b="1" dirty="0">
                <a:solidFill>
                  <a:schemeClr val="tx1"/>
                </a:solidFill>
              </a:rPr>
              <a:t>to measure two non-routine AMS isotopes of astrophysical relevance</a:t>
            </a:r>
            <a:br>
              <a:rPr lang="en-GB" sz="1800" b="1" dirty="0">
                <a:solidFill>
                  <a:schemeClr val="tx1"/>
                </a:solidFill>
              </a:rPr>
            </a:br>
            <a:endParaRPr lang="en-US" sz="1800" b="1" dirty="0">
              <a:solidFill>
                <a:schemeClr val="tx1"/>
              </a:solidFill>
            </a:endParaRPr>
          </a:p>
        </p:txBody>
      </p:sp>
      <p:pic>
        <p:nvPicPr>
          <p:cNvPr id="4" name="Grafik 4">
            <a:extLst>
              <a:ext uri="{FF2B5EF4-FFF2-40B4-BE49-F238E27FC236}">
                <a16:creationId xmlns:a16="http://schemas.microsoft.com/office/drawing/2014/main" id="{82242154-9618-88CC-3119-547D481F2F5D}"/>
              </a:ext>
            </a:extLst>
          </p:cNvPr>
          <p:cNvPicPr>
            <a:picLocks noChangeAspect="1"/>
          </p:cNvPicPr>
          <p:nvPr/>
        </p:nvPicPr>
        <p:blipFill rotWithShape="1">
          <a:blip r:embed="rId2"/>
          <a:srcRect t="1195"/>
          <a:stretch/>
        </p:blipFill>
        <p:spPr>
          <a:xfrm>
            <a:off x="8596466" y="1869974"/>
            <a:ext cx="2995582" cy="3904488"/>
          </a:xfrm>
          <a:prstGeom prst="rect">
            <a:avLst/>
          </a:prstGeom>
          <a:ln w="38100">
            <a:solidFill>
              <a:srgbClr val="0063A6"/>
            </a:solidFill>
          </a:ln>
        </p:spPr>
      </p:pic>
      <p:sp>
        <p:nvSpPr>
          <p:cNvPr id="5" name="Textfeld 8">
            <a:extLst>
              <a:ext uri="{FF2B5EF4-FFF2-40B4-BE49-F238E27FC236}">
                <a16:creationId xmlns:a16="http://schemas.microsoft.com/office/drawing/2014/main" id="{F70F6F2B-ACE3-D508-3C61-30986622D087}"/>
              </a:ext>
            </a:extLst>
          </p:cNvPr>
          <p:cNvSpPr txBox="1"/>
          <p:nvPr/>
        </p:nvSpPr>
        <p:spPr>
          <a:xfrm>
            <a:off x="414416" y="1759364"/>
            <a:ext cx="6710326" cy="430887"/>
          </a:xfrm>
          <a:prstGeom prst="rect">
            <a:avLst/>
          </a:prstGeom>
          <a:noFill/>
        </p:spPr>
        <p:txBody>
          <a:bodyPr wrap="square">
            <a:spAutoFit/>
          </a:bodyPr>
          <a:lstStyle/>
          <a:p>
            <a:pPr indent="457200"/>
            <a:r>
              <a:rPr lang="en-US" sz="2200" u="sng" dirty="0">
                <a:solidFill>
                  <a:srgbClr val="00000A"/>
                </a:solidFill>
                <a:effectLst/>
                <a:latin typeface="Arial" panose="020B0604020202020204" pitchFamily="34" charset="0"/>
                <a:ea typeface="Calibri" panose="020F0502020204030204" pitchFamily="34" charset="0"/>
                <a:cs typeface="Calibri" panose="020F0502020204030204" pitchFamily="34" charset="0"/>
                <a:hlinkClick r:id="rId3"/>
              </a:rPr>
              <a:t>https://www.chetec-infra.eu/jra/Sr-90_Cs-135</a:t>
            </a:r>
            <a:endParaRPr lang="en-GB" sz="22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feld 10">
            <a:extLst>
              <a:ext uri="{FF2B5EF4-FFF2-40B4-BE49-F238E27FC236}">
                <a16:creationId xmlns:a16="http://schemas.microsoft.com/office/drawing/2014/main" id="{45B910BA-B6A7-B8EF-C4AB-CA22455681C1}"/>
              </a:ext>
            </a:extLst>
          </p:cNvPr>
          <p:cNvSpPr txBox="1"/>
          <p:nvPr/>
        </p:nvSpPr>
        <p:spPr>
          <a:xfrm>
            <a:off x="689378" y="4287889"/>
            <a:ext cx="7834224" cy="1400383"/>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200" b="1" dirty="0"/>
              <a:t>chemical separation </a:t>
            </a:r>
            <a:r>
              <a:rPr lang="en-US" sz="2200" dirty="0">
                <a:solidFill>
                  <a:srgbClr val="00000A"/>
                </a:solidFill>
                <a:effectLst/>
                <a:latin typeface="Arial" panose="020B0604020202020204" pitchFamily="34" charset="0"/>
                <a:ea typeface="Calibri" panose="020F0502020204030204" pitchFamily="34" charset="0"/>
              </a:rPr>
              <a:t>of </a:t>
            </a:r>
            <a:r>
              <a:rPr lang="en-US" sz="2200" baseline="30000" dirty="0">
                <a:solidFill>
                  <a:srgbClr val="00000A"/>
                </a:solidFill>
                <a:effectLst/>
                <a:latin typeface="Arial" panose="020B0604020202020204" pitchFamily="34" charset="0"/>
                <a:ea typeface="Calibri" panose="020F0502020204030204" pitchFamily="34" charset="0"/>
              </a:rPr>
              <a:t>90</a:t>
            </a:r>
            <a:r>
              <a:rPr lang="en-US" sz="2200" dirty="0">
                <a:solidFill>
                  <a:srgbClr val="00000A"/>
                </a:solidFill>
                <a:effectLst/>
                <a:latin typeface="Arial" panose="020B0604020202020204" pitchFamily="34" charset="0"/>
                <a:ea typeface="Calibri" panose="020F0502020204030204" pitchFamily="34" charset="0"/>
              </a:rPr>
              <a:t>Sr and </a:t>
            </a:r>
            <a:r>
              <a:rPr lang="en-US" sz="2200" baseline="30000" dirty="0">
                <a:solidFill>
                  <a:srgbClr val="00000A"/>
                </a:solidFill>
                <a:effectLst/>
                <a:latin typeface="Arial" panose="020B0604020202020204" pitchFamily="34" charset="0"/>
                <a:ea typeface="Calibri" panose="020F0502020204030204" pitchFamily="34" charset="0"/>
              </a:rPr>
              <a:t>135</a:t>
            </a:r>
            <a:r>
              <a:rPr lang="en-US" sz="2200" dirty="0">
                <a:solidFill>
                  <a:srgbClr val="00000A"/>
                </a:solidFill>
                <a:effectLst/>
                <a:latin typeface="Arial" panose="020B0604020202020204" pitchFamily="34" charset="0"/>
                <a:ea typeface="Calibri" panose="020F0502020204030204" pitchFamily="34" charset="0"/>
              </a:rPr>
              <a:t>Cs</a:t>
            </a:r>
            <a:br>
              <a:rPr lang="en-US" sz="2200" dirty="0">
                <a:solidFill>
                  <a:srgbClr val="00000A"/>
                </a:solidFill>
                <a:effectLst/>
                <a:latin typeface="Arial" panose="020B0604020202020204" pitchFamily="34" charset="0"/>
                <a:ea typeface="Calibri" panose="020F0502020204030204" pitchFamily="34" charset="0"/>
              </a:rPr>
            </a:br>
            <a:r>
              <a:rPr lang="en-US" sz="2200" dirty="0">
                <a:solidFill>
                  <a:srgbClr val="00000A"/>
                </a:solidFill>
                <a:effectLst/>
                <a:latin typeface="Arial" panose="020B0604020202020204" pitchFamily="34" charset="0"/>
                <a:ea typeface="Calibri" panose="020F0502020204030204" pitchFamily="34" charset="0"/>
              </a:rPr>
              <a:t>from complex matrices developed and published</a:t>
            </a:r>
            <a:endParaRPr lang="en-US" sz="2200" dirty="0">
              <a:solidFill>
                <a:srgbClr val="00000A"/>
              </a:solidFill>
              <a:latin typeface="Arial" panose="020B0604020202020204" pitchFamily="34" charset="0"/>
              <a:ea typeface="Calibri" panose="020F0502020204030204" pitchFamily="34" charset="0"/>
            </a:endParaRPr>
          </a:p>
          <a:p>
            <a:pPr marL="342900" indent="-342900">
              <a:spcAft>
                <a:spcPts val="600"/>
              </a:spcAft>
              <a:buFont typeface="Arial" panose="020B0604020202020204" pitchFamily="34" charset="0"/>
              <a:buChar char="•"/>
            </a:pPr>
            <a:r>
              <a:rPr lang="en-US" sz="2200" dirty="0">
                <a:solidFill>
                  <a:srgbClr val="00000A"/>
                </a:solidFill>
                <a:effectLst/>
                <a:latin typeface="Arial" panose="020B0604020202020204" pitchFamily="34" charset="0"/>
                <a:ea typeface="Calibri" panose="020F0502020204030204" pitchFamily="34" charset="0"/>
              </a:rPr>
              <a:t>until now mainly for environmental studies</a:t>
            </a:r>
            <a:br>
              <a:rPr lang="en-US" sz="2200" dirty="0">
                <a:solidFill>
                  <a:srgbClr val="00000A"/>
                </a:solidFill>
                <a:effectLst/>
                <a:latin typeface="Arial" panose="020B0604020202020204" pitchFamily="34" charset="0"/>
                <a:ea typeface="Calibri" panose="020F0502020204030204" pitchFamily="34" charset="0"/>
              </a:rPr>
            </a:br>
            <a:r>
              <a:rPr lang="en-US" sz="1400" dirty="0">
                <a:solidFill>
                  <a:srgbClr val="00000A"/>
                </a:solidFill>
                <a:effectLst/>
                <a:latin typeface="Arial" panose="020B0604020202020204" pitchFamily="34" charset="0"/>
                <a:ea typeface="Calibri" panose="020F0502020204030204" pitchFamily="34" charset="0"/>
              </a:rPr>
              <a:t>[</a:t>
            </a:r>
            <a:r>
              <a:rPr lang="en-US" sz="1400" u="sng" dirty="0">
                <a:solidFill>
                  <a:srgbClr val="00000A"/>
                </a:solidFill>
                <a:effectLst/>
                <a:latin typeface="Arial" panose="020B0604020202020204" pitchFamily="34" charset="0"/>
                <a:ea typeface="Calibri" panose="020F0502020204030204" pitchFamily="34" charset="0"/>
                <a:hlinkClick r:id="rId4"/>
              </a:rPr>
              <a:t>Honda et al., 2022a</a:t>
            </a:r>
            <a:r>
              <a:rPr lang="en-US" sz="1400" dirty="0">
                <a:solidFill>
                  <a:srgbClr val="00000A"/>
                </a:solidFill>
                <a:effectLst/>
                <a:latin typeface="Arial" panose="020B0604020202020204" pitchFamily="34" charset="0"/>
                <a:ea typeface="Calibri" panose="020F0502020204030204" pitchFamily="34" charset="0"/>
              </a:rPr>
              <a:t>; </a:t>
            </a:r>
            <a:r>
              <a:rPr lang="en-US" sz="1400" u="sng" dirty="0">
                <a:solidFill>
                  <a:srgbClr val="00000A"/>
                </a:solidFill>
                <a:effectLst/>
                <a:latin typeface="Arial" panose="020B0604020202020204" pitchFamily="34" charset="0"/>
                <a:ea typeface="Calibri" panose="020F0502020204030204" pitchFamily="34" charset="0"/>
                <a:hlinkClick r:id="rId5"/>
              </a:rPr>
              <a:t>2022b</a:t>
            </a:r>
            <a:r>
              <a:rPr lang="en-US" sz="1400" dirty="0">
                <a:solidFill>
                  <a:srgbClr val="00000A"/>
                </a:solidFill>
                <a:effectLst/>
                <a:latin typeface="Arial" panose="020B0604020202020204" pitchFamily="34" charset="0"/>
                <a:ea typeface="Calibri" panose="020F0502020204030204" pitchFamily="34" charset="0"/>
              </a:rPr>
              <a:t>; Winkler et al., in prep.]</a:t>
            </a:r>
          </a:p>
        </p:txBody>
      </p:sp>
      <p:pic>
        <p:nvPicPr>
          <p:cNvPr id="8" name="Immagine 7" descr="Immagine che contiene modello, quadrato, arte, Simmetria&#10;&#10;Descrizione generata automaticamente">
            <a:extLst>
              <a:ext uri="{FF2B5EF4-FFF2-40B4-BE49-F238E27FC236}">
                <a16:creationId xmlns:a16="http://schemas.microsoft.com/office/drawing/2014/main" id="{87B833C4-ACCA-BD03-776A-4958DBC142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378" y="2421605"/>
            <a:ext cx="1665205" cy="1634929"/>
          </a:xfrm>
          <a:prstGeom prst="rect">
            <a:avLst/>
          </a:prstGeom>
        </p:spPr>
      </p:pic>
      <p:sp>
        <p:nvSpPr>
          <p:cNvPr id="9" name="CasellaDiTesto 8">
            <a:extLst>
              <a:ext uri="{FF2B5EF4-FFF2-40B4-BE49-F238E27FC236}">
                <a16:creationId xmlns:a16="http://schemas.microsoft.com/office/drawing/2014/main" id="{E6055AAF-266E-CA24-B381-84BE571A6421}"/>
              </a:ext>
            </a:extLst>
          </p:cNvPr>
          <p:cNvSpPr txBox="1"/>
          <p:nvPr/>
        </p:nvSpPr>
        <p:spPr>
          <a:xfrm>
            <a:off x="2732810" y="3147692"/>
            <a:ext cx="3988592" cy="369332"/>
          </a:xfrm>
          <a:prstGeom prst="rect">
            <a:avLst/>
          </a:prstGeom>
          <a:noFill/>
        </p:spPr>
        <p:txBody>
          <a:bodyPr wrap="none" rtlCol="0">
            <a:spAutoFit/>
          </a:bodyPr>
          <a:lstStyle/>
          <a:p>
            <a:r>
              <a:rPr lang="it-IT" dirty="0">
                <a:highlight>
                  <a:srgbClr val="FFFF00"/>
                </a:highlight>
                <a:sym typeface="Wingdings" pitchFamily="2" charset="2"/>
              </a:rPr>
              <a:t> </a:t>
            </a:r>
            <a:r>
              <a:rPr lang="it-IT" dirty="0" err="1">
                <a:highlight>
                  <a:srgbClr val="FFFF00"/>
                </a:highlight>
                <a:sym typeface="Wingdings" pitchFamily="2" charset="2"/>
              </a:rPr>
              <a:t>Please</a:t>
            </a:r>
            <a:r>
              <a:rPr lang="it-IT" dirty="0">
                <a:highlight>
                  <a:srgbClr val="FFFF00"/>
                </a:highlight>
                <a:sym typeface="Wingdings" pitchFamily="2" charset="2"/>
              </a:rPr>
              <a:t> check the report </a:t>
            </a:r>
            <a:r>
              <a:rPr lang="it-IT" dirty="0" err="1">
                <a:highlight>
                  <a:srgbClr val="FFFF00"/>
                </a:highlight>
                <a:sym typeface="Wingdings" pitchFamily="2" charset="2"/>
              </a:rPr>
              <a:t>at</a:t>
            </a:r>
            <a:r>
              <a:rPr lang="it-IT" dirty="0">
                <a:highlight>
                  <a:srgbClr val="FFFF00"/>
                </a:highlight>
                <a:sym typeface="Wingdings" pitchFamily="2" charset="2"/>
              </a:rPr>
              <a:t> </a:t>
            </a:r>
            <a:r>
              <a:rPr lang="it-IT" dirty="0" err="1">
                <a:highlight>
                  <a:srgbClr val="FFFF00"/>
                </a:highlight>
                <a:sym typeface="Wingdings" pitchFamily="2" charset="2"/>
              </a:rPr>
              <a:t>this</a:t>
            </a:r>
            <a:r>
              <a:rPr lang="it-IT" dirty="0">
                <a:highlight>
                  <a:srgbClr val="FFFF00"/>
                </a:highlight>
                <a:sym typeface="Wingdings" pitchFamily="2" charset="2"/>
              </a:rPr>
              <a:t> link</a:t>
            </a:r>
            <a:endParaRPr lang="it-IT" dirty="0">
              <a:highlight>
                <a:srgbClr val="FFFF00"/>
              </a:highlight>
            </a:endParaRPr>
          </a:p>
        </p:txBody>
      </p:sp>
    </p:spTree>
    <p:extLst>
      <p:ext uri="{BB962C8B-B14F-4D97-AF65-F5344CB8AC3E}">
        <p14:creationId xmlns:p14="http://schemas.microsoft.com/office/powerpoint/2010/main" val="3339280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893488-2EDF-F22E-4545-5DA9461F60F1}"/>
              </a:ext>
            </a:extLst>
          </p:cNvPr>
          <p:cNvSpPr>
            <a:spLocks noGrp="1"/>
          </p:cNvSpPr>
          <p:nvPr>
            <p:ph type="title"/>
          </p:nvPr>
        </p:nvSpPr>
        <p:spPr/>
        <p:txBody>
          <a:bodyPr/>
          <a:lstStyle/>
          <a:p>
            <a:r>
              <a:rPr lang="en-US" dirty="0"/>
              <a:t>Deliverable 3.5</a:t>
            </a:r>
            <a:endParaRPr lang="it-IT" dirty="0"/>
          </a:p>
        </p:txBody>
      </p:sp>
      <p:sp>
        <p:nvSpPr>
          <p:cNvPr id="3" name="Titolo 1">
            <a:extLst>
              <a:ext uri="{FF2B5EF4-FFF2-40B4-BE49-F238E27FC236}">
                <a16:creationId xmlns:a16="http://schemas.microsoft.com/office/drawing/2014/main" id="{DA87A8E6-9376-2608-A2BC-D0594010F889}"/>
              </a:ext>
            </a:extLst>
          </p:cNvPr>
          <p:cNvSpPr txBox="1">
            <a:spLocks/>
          </p:cNvSpPr>
          <p:nvPr/>
        </p:nvSpPr>
        <p:spPr>
          <a:xfrm>
            <a:off x="311727" y="663386"/>
            <a:ext cx="11718908" cy="756000"/>
          </a:xfrm>
          <a:prstGeom prst="rect">
            <a:avLst/>
          </a:prstGeom>
          <a:noFill/>
        </p:spPr>
        <p:txBody>
          <a:bodyPr wrap="none" lIns="180000" tIns="180000" rIns="180000" bIns="180000" anchor="t">
            <a:noAutofit/>
          </a:bodyPr>
          <a:lstStyle>
            <a:lvl1pPr algn="ctr" defTabSz="914400" rtl="0" eaLnBrk="1" latinLnBrk="0" hangingPunct="1">
              <a:lnSpc>
                <a:spcPct val="90000"/>
              </a:lnSpc>
              <a:spcBef>
                <a:spcPct val="0"/>
              </a:spcBef>
              <a:buNone/>
              <a:defRPr sz="2800" b="0" kern="1200">
                <a:solidFill>
                  <a:schemeClr val="tx2"/>
                </a:solidFill>
                <a:latin typeface="Arial" panose="020B0604020202020204" pitchFamily="34" charset="0"/>
                <a:ea typeface="+mj-ea"/>
                <a:cs typeface="Arial" panose="020B0604020202020204" pitchFamily="34" charset="0"/>
              </a:defRPr>
            </a:lvl1pPr>
          </a:lstStyle>
          <a:p>
            <a:r>
              <a:rPr lang="en-GB" sz="1800" b="1" dirty="0">
                <a:solidFill>
                  <a:schemeClr val="tx1"/>
                </a:solidFill>
              </a:rPr>
              <a:t>Report, on </a:t>
            </a:r>
            <a:r>
              <a:rPr lang="en-GB" sz="1800" b="1" dirty="0" err="1">
                <a:solidFill>
                  <a:schemeClr val="tx1"/>
                </a:solidFill>
              </a:rPr>
              <a:t>ChETEC</a:t>
            </a:r>
            <a:r>
              <a:rPr lang="en-GB" sz="1800" b="1" dirty="0">
                <a:solidFill>
                  <a:schemeClr val="tx1"/>
                </a:solidFill>
              </a:rPr>
              <a:t>-INFRA web site, on community-accepted methods </a:t>
            </a:r>
          </a:p>
          <a:p>
            <a:r>
              <a:rPr lang="en-GB" sz="1800" b="1" dirty="0">
                <a:solidFill>
                  <a:schemeClr val="tx1"/>
                </a:solidFill>
              </a:rPr>
              <a:t>to measure two non-routine AMS isotopes of astrophysical relevance</a:t>
            </a:r>
            <a:br>
              <a:rPr lang="en-GB" sz="1800" b="1" dirty="0">
                <a:solidFill>
                  <a:schemeClr val="tx1"/>
                </a:solidFill>
              </a:rPr>
            </a:br>
            <a:endParaRPr lang="en-US" sz="1800" b="1" dirty="0">
              <a:solidFill>
                <a:schemeClr val="tx1"/>
              </a:solidFill>
            </a:endParaRPr>
          </a:p>
        </p:txBody>
      </p:sp>
      <p:pic>
        <p:nvPicPr>
          <p:cNvPr id="4" name="Grafik 4">
            <a:extLst>
              <a:ext uri="{FF2B5EF4-FFF2-40B4-BE49-F238E27FC236}">
                <a16:creationId xmlns:a16="http://schemas.microsoft.com/office/drawing/2014/main" id="{82242154-9618-88CC-3119-547D481F2F5D}"/>
              </a:ext>
            </a:extLst>
          </p:cNvPr>
          <p:cNvPicPr>
            <a:picLocks noChangeAspect="1"/>
          </p:cNvPicPr>
          <p:nvPr/>
        </p:nvPicPr>
        <p:blipFill rotWithShape="1">
          <a:blip r:embed="rId2"/>
          <a:srcRect t="1195"/>
          <a:stretch/>
        </p:blipFill>
        <p:spPr>
          <a:xfrm>
            <a:off x="8596466" y="1869974"/>
            <a:ext cx="2995582" cy="3904488"/>
          </a:xfrm>
          <a:prstGeom prst="rect">
            <a:avLst/>
          </a:prstGeom>
          <a:ln w="38100">
            <a:solidFill>
              <a:srgbClr val="0063A6"/>
            </a:solidFill>
          </a:ln>
        </p:spPr>
      </p:pic>
      <p:sp>
        <p:nvSpPr>
          <p:cNvPr id="5" name="Textfeld 8">
            <a:extLst>
              <a:ext uri="{FF2B5EF4-FFF2-40B4-BE49-F238E27FC236}">
                <a16:creationId xmlns:a16="http://schemas.microsoft.com/office/drawing/2014/main" id="{F70F6F2B-ACE3-D508-3C61-30986622D087}"/>
              </a:ext>
            </a:extLst>
          </p:cNvPr>
          <p:cNvSpPr txBox="1"/>
          <p:nvPr/>
        </p:nvSpPr>
        <p:spPr>
          <a:xfrm>
            <a:off x="414416" y="1759364"/>
            <a:ext cx="6710326" cy="430887"/>
          </a:xfrm>
          <a:prstGeom prst="rect">
            <a:avLst/>
          </a:prstGeom>
          <a:noFill/>
        </p:spPr>
        <p:txBody>
          <a:bodyPr wrap="square">
            <a:spAutoFit/>
          </a:bodyPr>
          <a:lstStyle/>
          <a:p>
            <a:pPr indent="457200"/>
            <a:r>
              <a:rPr lang="en-US" sz="2200" u="sng" dirty="0">
                <a:solidFill>
                  <a:srgbClr val="00000A"/>
                </a:solidFill>
                <a:effectLst/>
                <a:latin typeface="Arial" panose="020B0604020202020204" pitchFamily="34" charset="0"/>
                <a:ea typeface="Calibri" panose="020F0502020204030204" pitchFamily="34" charset="0"/>
                <a:cs typeface="Calibri" panose="020F0502020204030204" pitchFamily="34" charset="0"/>
                <a:hlinkClick r:id="rId3"/>
              </a:rPr>
              <a:t>https://www.chetec-infra.eu/jra/Sr-90_Cs-135</a:t>
            </a:r>
            <a:endParaRPr lang="en-GB" sz="22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8" name="Immagine 7" descr="Immagine che contiene modello, quadrato, arte, Simmetria&#10;&#10;Descrizione generata automaticamente">
            <a:extLst>
              <a:ext uri="{FF2B5EF4-FFF2-40B4-BE49-F238E27FC236}">
                <a16:creationId xmlns:a16="http://schemas.microsoft.com/office/drawing/2014/main" id="{87B833C4-ACCA-BD03-776A-4958DBC14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378" y="2421605"/>
            <a:ext cx="1665205" cy="1634929"/>
          </a:xfrm>
          <a:prstGeom prst="rect">
            <a:avLst/>
          </a:prstGeom>
        </p:spPr>
      </p:pic>
      <p:sp>
        <p:nvSpPr>
          <p:cNvPr id="9" name="CasellaDiTesto 8">
            <a:extLst>
              <a:ext uri="{FF2B5EF4-FFF2-40B4-BE49-F238E27FC236}">
                <a16:creationId xmlns:a16="http://schemas.microsoft.com/office/drawing/2014/main" id="{E6055AAF-266E-CA24-B381-84BE571A6421}"/>
              </a:ext>
            </a:extLst>
          </p:cNvPr>
          <p:cNvSpPr txBox="1"/>
          <p:nvPr/>
        </p:nvSpPr>
        <p:spPr>
          <a:xfrm>
            <a:off x="2732810" y="3147692"/>
            <a:ext cx="3988592" cy="369332"/>
          </a:xfrm>
          <a:prstGeom prst="rect">
            <a:avLst/>
          </a:prstGeom>
          <a:noFill/>
        </p:spPr>
        <p:txBody>
          <a:bodyPr wrap="none" rtlCol="0">
            <a:spAutoFit/>
          </a:bodyPr>
          <a:lstStyle/>
          <a:p>
            <a:r>
              <a:rPr lang="it-IT" dirty="0">
                <a:highlight>
                  <a:srgbClr val="FFFF00"/>
                </a:highlight>
                <a:sym typeface="Wingdings" pitchFamily="2" charset="2"/>
              </a:rPr>
              <a:t> </a:t>
            </a:r>
            <a:r>
              <a:rPr lang="it-IT" dirty="0" err="1">
                <a:highlight>
                  <a:srgbClr val="FFFF00"/>
                </a:highlight>
                <a:sym typeface="Wingdings" pitchFamily="2" charset="2"/>
              </a:rPr>
              <a:t>Please</a:t>
            </a:r>
            <a:r>
              <a:rPr lang="it-IT" dirty="0">
                <a:highlight>
                  <a:srgbClr val="FFFF00"/>
                </a:highlight>
                <a:sym typeface="Wingdings" pitchFamily="2" charset="2"/>
              </a:rPr>
              <a:t> check the report </a:t>
            </a:r>
            <a:r>
              <a:rPr lang="it-IT" dirty="0" err="1">
                <a:highlight>
                  <a:srgbClr val="FFFF00"/>
                </a:highlight>
                <a:sym typeface="Wingdings" pitchFamily="2" charset="2"/>
              </a:rPr>
              <a:t>at</a:t>
            </a:r>
            <a:r>
              <a:rPr lang="it-IT" dirty="0">
                <a:highlight>
                  <a:srgbClr val="FFFF00"/>
                </a:highlight>
                <a:sym typeface="Wingdings" pitchFamily="2" charset="2"/>
              </a:rPr>
              <a:t> </a:t>
            </a:r>
            <a:r>
              <a:rPr lang="it-IT" dirty="0" err="1">
                <a:highlight>
                  <a:srgbClr val="FFFF00"/>
                </a:highlight>
                <a:sym typeface="Wingdings" pitchFamily="2" charset="2"/>
              </a:rPr>
              <a:t>this</a:t>
            </a:r>
            <a:r>
              <a:rPr lang="it-IT" dirty="0">
                <a:highlight>
                  <a:srgbClr val="FFFF00"/>
                </a:highlight>
                <a:sym typeface="Wingdings" pitchFamily="2" charset="2"/>
              </a:rPr>
              <a:t> link</a:t>
            </a:r>
            <a:endParaRPr lang="it-IT" dirty="0">
              <a:highlight>
                <a:srgbClr val="FFFF00"/>
              </a:highlight>
            </a:endParaRPr>
          </a:p>
        </p:txBody>
      </p:sp>
      <p:sp>
        <p:nvSpPr>
          <p:cNvPr id="10" name="Textfeld 10">
            <a:extLst>
              <a:ext uri="{FF2B5EF4-FFF2-40B4-BE49-F238E27FC236}">
                <a16:creationId xmlns:a16="http://schemas.microsoft.com/office/drawing/2014/main" id="{ED88E913-14B3-BB1A-EDC9-2A292E66B34F}"/>
              </a:ext>
            </a:extLst>
          </p:cNvPr>
          <p:cNvSpPr txBox="1"/>
          <p:nvPr/>
        </p:nvSpPr>
        <p:spPr>
          <a:xfrm>
            <a:off x="689378" y="4287889"/>
            <a:ext cx="7834224" cy="1862048"/>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200" b="1" dirty="0"/>
              <a:t>Ion-Laser InterAction Mass Spectrometry (ILIAMS) </a:t>
            </a:r>
            <a:r>
              <a:rPr lang="en-US" sz="1400" dirty="0">
                <a:solidFill>
                  <a:srgbClr val="00000A"/>
                </a:solidFill>
                <a:effectLst/>
                <a:latin typeface="Arial" panose="020B0604020202020204" pitchFamily="34" charset="0"/>
                <a:ea typeface="Calibri" panose="020F0502020204030204" pitchFamily="34" charset="0"/>
              </a:rPr>
              <a:t>[</a:t>
            </a:r>
            <a:r>
              <a:rPr lang="en-US" sz="1400" u="sng" dirty="0">
                <a:solidFill>
                  <a:srgbClr val="00000A"/>
                </a:solidFill>
                <a:effectLst/>
                <a:latin typeface="Arial" panose="020B0604020202020204" pitchFamily="34" charset="0"/>
                <a:ea typeface="Calibri" panose="020F0502020204030204" pitchFamily="34" charset="0"/>
                <a:hlinkClick r:id="rId5"/>
              </a:rPr>
              <a:t>Martschini et al., 2022</a:t>
            </a:r>
            <a:r>
              <a:rPr lang="en-US" sz="1400" dirty="0">
                <a:solidFill>
                  <a:srgbClr val="00000A"/>
                </a:solidFill>
                <a:effectLst/>
                <a:latin typeface="Arial" panose="020B0604020202020204" pitchFamily="34" charset="0"/>
                <a:ea typeface="Calibri" panose="020F0502020204030204" pitchFamily="34" charset="0"/>
              </a:rPr>
              <a:t>] </a:t>
            </a:r>
            <a:r>
              <a:rPr lang="en-US" sz="2200" dirty="0">
                <a:solidFill>
                  <a:srgbClr val="00000A"/>
                </a:solidFill>
                <a:effectLst/>
                <a:latin typeface="Arial" panose="020B0604020202020204" pitchFamily="34" charset="0"/>
                <a:ea typeface="Calibri" panose="020F0502020204030204" pitchFamily="34" charset="0"/>
              </a:rPr>
              <a:t>setup at U Vienna</a:t>
            </a:r>
            <a:r>
              <a:rPr lang="en-US" sz="2200" dirty="0">
                <a:solidFill>
                  <a:srgbClr val="00000A"/>
                </a:solidFill>
                <a:latin typeface="Arial" panose="020B0604020202020204" pitchFamily="34" charset="0"/>
                <a:ea typeface="Calibri" panose="020F0502020204030204" pitchFamily="34" charset="0"/>
              </a:rPr>
              <a:t> </a:t>
            </a:r>
            <a:r>
              <a:rPr lang="en-US" sz="2200" dirty="0">
                <a:solidFill>
                  <a:srgbClr val="00000A"/>
                </a:solidFill>
                <a:latin typeface="Arial" panose="020B0604020202020204" pitchFamily="34" charset="0"/>
                <a:ea typeface="Calibri" panose="020F0502020204030204" pitchFamily="34" charset="0"/>
                <a:sym typeface="Wingdings" panose="05000000000000000000" pitchFamily="2" charset="2"/>
              </a:rPr>
              <a:t> suppression of isobars (</a:t>
            </a:r>
            <a:r>
              <a:rPr lang="en-US" sz="2200" baseline="30000" dirty="0">
                <a:solidFill>
                  <a:srgbClr val="00000A"/>
                </a:solidFill>
                <a:latin typeface="Arial" panose="020B0604020202020204" pitchFamily="34" charset="0"/>
                <a:ea typeface="Calibri" panose="020F0502020204030204" pitchFamily="34" charset="0"/>
                <a:sym typeface="Wingdings" panose="05000000000000000000" pitchFamily="2" charset="2"/>
              </a:rPr>
              <a:t>90</a:t>
            </a:r>
            <a:r>
              <a:rPr lang="en-US" sz="2200" dirty="0">
                <a:solidFill>
                  <a:srgbClr val="00000A"/>
                </a:solidFill>
                <a:latin typeface="Arial" panose="020B0604020202020204" pitchFamily="34" charset="0"/>
                <a:ea typeface="Calibri" panose="020F0502020204030204" pitchFamily="34" charset="0"/>
                <a:sym typeface="Wingdings" panose="05000000000000000000" pitchFamily="2" charset="2"/>
              </a:rPr>
              <a:t>Zr,</a:t>
            </a:r>
            <a:r>
              <a:rPr lang="en-US" sz="2200" baseline="30000" dirty="0">
                <a:solidFill>
                  <a:srgbClr val="00000A"/>
                </a:solidFill>
                <a:latin typeface="Arial" panose="020B0604020202020204" pitchFamily="34" charset="0"/>
                <a:ea typeface="Calibri" panose="020F0502020204030204" pitchFamily="34" charset="0"/>
                <a:sym typeface="Wingdings" panose="05000000000000000000" pitchFamily="2" charset="2"/>
              </a:rPr>
              <a:t>135</a:t>
            </a:r>
            <a:r>
              <a:rPr lang="en-US" sz="2200" dirty="0">
                <a:solidFill>
                  <a:srgbClr val="00000A"/>
                </a:solidFill>
                <a:latin typeface="Arial" panose="020B0604020202020204" pitchFamily="34" charset="0"/>
                <a:ea typeface="Calibri" panose="020F0502020204030204" pitchFamily="34" charset="0"/>
                <a:sym typeface="Wingdings" panose="05000000000000000000" pitchFamily="2" charset="2"/>
              </a:rPr>
              <a:t>Ba) </a:t>
            </a:r>
            <a:r>
              <a:rPr lang="en-US" sz="2200" dirty="0">
                <a:solidFill>
                  <a:srgbClr val="00000A"/>
                </a:solidFill>
                <a:effectLst/>
                <a:latin typeface="Arial" panose="020B0604020202020204" pitchFamily="34" charset="0"/>
                <a:ea typeface="Calibri" panose="020F0502020204030204" pitchFamily="34" charset="0"/>
              </a:rPr>
              <a:t>by ion-gas and ion-laser interaction</a:t>
            </a:r>
            <a:endParaRPr lang="en-US" sz="2200" dirty="0">
              <a:solidFill>
                <a:srgbClr val="00000A"/>
              </a:solidFill>
              <a:latin typeface="Arial" panose="020B0604020202020204" pitchFamily="34" charset="0"/>
              <a:ea typeface="Calibri" panose="020F0502020204030204" pitchFamily="34" charset="0"/>
            </a:endParaRPr>
          </a:p>
          <a:p>
            <a:pPr>
              <a:spcAft>
                <a:spcPts val="600"/>
              </a:spcAft>
            </a:pPr>
            <a:r>
              <a:rPr lang="en-US" sz="2200" dirty="0">
                <a:solidFill>
                  <a:srgbClr val="0063A6"/>
                </a:solidFill>
                <a:effectLst/>
                <a:latin typeface="Arial" panose="020B0604020202020204" pitchFamily="34" charset="0"/>
                <a:ea typeface="Calibri" panose="020F0502020204030204" pitchFamily="34" charset="0"/>
                <a:sym typeface="Wingdings" panose="05000000000000000000" pitchFamily="2" charset="2"/>
              </a:rPr>
              <a:t></a:t>
            </a:r>
            <a:r>
              <a:rPr lang="en-US" sz="2200" dirty="0">
                <a:solidFill>
                  <a:srgbClr val="00000A"/>
                </a:solidFill>
                <a:effectLst/>
                <a:latin typeface="Arial" panose="020B0604020202020204" pitchFamily="34" charset="0"/>
                <a:ea typeface="Calibri" panose="020F0502020204030204" pitchFamily="34" charset="0"/>
                <a:sym typeface="Wingdings" panose="05000000000000000000" pitchFamily="2" charset="2"/>
              </a:rPr>
              <a:t> </a:t>
            </a:r>
            <a:r>
              <a:rPr lang="en-US" sz="2200" dirty="0">
                <a:solidFill>
                  <a:srgbClr val="00000A"/>
                </a:solidFill>
                <a:effectLst/>
                <a:latin typeface="Arial" panose="020B0604020202020204" pitchFamily="34" charset="0"/>
                <a:ea typeface="Calibri" panose="020F0502020204030204" pitchFamily="34" charset="0"/>
              </a:rPr>
              <a:t>most sensitive analytical method for these two</a:t>
            </a:r>
            <a:br>
              <a:rPr lang="en-US" sz="2200" dirty="0">
                <a:solidFill>
                  <a:srgbClr val="00000A"/>
                </a:solidFill>
                <a:effectLst/>
                <a:latin typeface="Arial" panose="020B0604020202020204" pitchFamily="34" charset="0"/>
                <a:ea typeface="Calibri" panose="020F0502020204030204" pitchFamily="34" charset="0"/>
              </a:rPr>
            </a:br>
            <a:r>
              <a:rPr lang="en-US" sz="2200" dirty="0">
                <a:solidFill>
                  <a:srgbClr val="00000A"/>
                </a:solidFill>
                <a:effectLst/>
                <a:latin typeface="Arial" panose="020B0604020202020204" pitchFamily="34" charset="0"/>
                <a:ea typeface="Calibri" panose="020F0502020204030204" pitchFamily="34" charset="0"/>
              </a:rPr>
              <a:t>     </a:t>
            </a:r>
            <a:r>
              <a:rPr lang="en-US" sz="2200" dirty="0" err="1">
                <a:solidFill>
                  <a:srgbClr val="00000A"/>
                </a:solidFill>
                <a:effectLst/>
                <a:latin typeface="Arial" panose="020B0604020202020204" pitchFamily="34" charset="0"/>
                <a:ea typeface="Calibri" panose="020F0502020204030204" pitchFamily="34" charset="0"/>
              </a:rPr>
              <a:t>astrophysically</a:t>
            </a:r>
            <a:r>
              <a:rPr lang="en-US" sz="2200" dirty="0">
                <a:solidFill>
                  <a:srgbClr val="00000A"/>
                </a:solidFill>
                <a:effectLst/>
                <a:latin typeface="Arial" panose="020B0604020202020204" pitchFamily="34" charset="0"/>
                <a:ea typeface="Calibri" panose="020F0502020204030204" pitchFamily="34" charset="0"/>
              </a:rPr>
              <a:t> interesting radionuclides</a:t>
            </a:r>
            <a:r>
              <a:rPr lang="en-US" sz="1400" dirty="0">
                <a:solidFill>
                  <a:srgbClr val="00000A"/>
                </a:solidFill>
                <a:effectLst/>
                <a:latin typeface="Arial" panose="020B0604020202020204" pitchFamily="34" charset="0"/>
                <a:ea typeface="Calibri" panose="020F0502020204030204" pitchFamily="34" charset="0"/>
              </a:rPr>
              <a:t> [</a:t>
            </a:r>
            <a:r>
              <a:rPr lang="en-US" sz="1400" dirty="0">
                <a:solidFill>
                  <a:srgbClr val="00000A"/>
                </a:solidFill>
                <a:effectLst/>
                <a:latin typeface="Arial" panose="020B0604020202020204" pitchFamily="34" charset="0"/>
                <a:ea typeface="Calibri" panose="020F0502020204030204" pitchFamily="34" charset="0"/>
                <a:hlinkClick r:id="rId6"/>
              </a:rPr>
              <a:t>Wieser et al., 2023</a:t>
            </a:r>
            <a:r>
              <a:rPr lang="en-US" sz="1400" dirty="0">
                <a:solidFill>
                  <a:srgbClr val="00000A"/>
                </a:solidFill>
                <a:effectLst/>
                <a:latin typeface="Arial" panose="020B0604020202020204" pitchFamily="34" charset="0"/>
                <a:ea typeface="Calibri" panose="020F0502020204030204" pitchFamily="34" charset="0"/>
              </a:rPr>
              <a:t>]</a:t>
            </a:r>
            <a:endParaRPr lang="en-GB" sz="1400" dirty="0"/>
          </a:p>
        </p:txBody>
      </p:sp>
    </p:spTree>
    <p:extLst>
      <p:ext uri="{BB962C8B-B14F-4D97-AF65-F5344CB8AC3E}">
        <p14:creationId xmlns:p14="http://schemas.microsoft.com/office/powerpoint/2010/main" val="3605959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96C909-09C6-1D47-08D7-4E176EA696AD}"/>
              </a:ext>
            </a:extLst>
          </p:cNvPr>
          <p:cNvSpPr>
            <a:spLocks noGrp="1"/>
          </p:cNvSpPr>
          <p:nvPr>
            <p:ph type="title"/>
          </p:nvPr>
        </p:nvSpPr>
        <p:spPr/>
        <p:txBody>
          <a:bodyPr/>
          <a:lstStyle/>
          <a:p>
            <a:r>
              <a:rPr lang="en-US" dirty="0"/>
              <a:t>Overview </a:t>
            </a:r>
          </a:p>
        </p:txBody>
      </p:sp>
      <p:sp>
        <p:nvSpPr>
          <p:cNvPr id="3" name="Segnaposto contenuto 4">
            <a:extLst>
              <a:ext uri="{FF2B5EF4-FFF2-40B4-BE49-F238E27FC236}">
                <a16:creationId xmlns:a16="http://schemas.microsoft.com/office/drawing/2014/main" id="{53462CDE-37CF-3128-5E7D-BC5BDAB5D958}"/>
              </a:ext>
            </a:extLst>
          </p:cNvPr>
          <p:cNvSpPr txBox="1">
            <a:spLocks/>
          </p:cNvSpPr>
          <p:nvPr/>
        </p:nvSpPr>
        <p:spPr>
          <a:xfrm>
            <a:off x="633167" y="888476"/>
            <a:ext cx="10925666" cy="508104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JRA1 –WP3 </a:t>
            </a:r>
            <a:r>
              <a:rPr lang="en-US" dirty="0"/>
              <a:t>tackles four key challenges faced by the </a:t>
            </a:r>
            <a:r>
              <a:rPr lang="en-US" dirty="0" err="1"/>
              <a:t>ChETEC</a:t>
            </a:r>
            <a:r>
              <a:rPr lang="en-US" dirty="0"/>
              <a:t>-INFRA </a:t>
            </a:r>
            <a:r>
              <a:rPr lang="en-US" dirty="0" err="1"/>
              <a:t>astronuclear</a:t>
            </a:r>
            <a:r>
              <a:rPr lang="en-US" dirty="0"/>
              <a:t> laboratories that limit progress: </a:t>
            </a:r>
          </a:p>
          <a:p>
            <a:endParaRPr lang="en-US" dirty="0"/>
          </a:p>
          <a:p>
            <a:pPr lvl="1"/>
            <a:r>
              <a:rPr lang="en-US" sz="3000" b="1" dirty="0">
                <a:solidFill>
                  <a:srgbClr val="0070C0"/>
                </a:solidFill>
              </a:rPr>
              <a:t>solid targets </a:t>
            </a:r>
            <a:r>
              <a:rPr lang="en-US" dirty="0"/>
              <a:t>(</a:t>
            </a:r>
            <a:r>
              <a:rPr lang="en-US" b="1" dirty="0"/>
              <a:t>task 3.1</a:t>
            </a:r>
            <a:r>
              <a:rPr lang="en-US" dirty="0"/>
              <a:t>, </a:t>
            </a:r>
            <a:r>
              <a:rPr lang="en-US" dirty="0">
                <a:solidFill>
                  <a:srgbClr val="FF0000"/>
                </a:solidFill>
              </a:rPr>
              <a:t>PI R. </a:t>
            </a:r>
            <a:r>
              <a:rPr lang="en-US" dirty="0" err="1">
                <a:solidFill>
                  <a:srgbClr val="FF0000"/>
                </a:solidFill>
              </a:rPr>
              <a:t>Spartà</a:t>
            </a:r>
            <a:r>
              <a:rPr lang="en-US" dirty="0"/>
              <a:t>/INFN, participants: IFIN-HH, ATOMKI, UKE, </a:t>
            </a:r>
            <a:r>
              <a:rPr lang="en-US" dirty="0" err="1"/>
              <a:t>UoC</a:t>
            </a:r>
            <a:r>
              <a:rPr lang="en-US" dirty="0"/>
              <a:t>, CNRS, UNIPD, about 43 person-months) </a:t>
            </a:r>
          </a:p>
          <a:p>
            <a:pPr lvl="1"/>
            <a:endParaRPr lang="en-US" dirty="0"/>
          </a:p>
          <a:p>
            <a:pPr lvl="1"/>
            <a:r>
              <a:rPr lang="en-US" sz="3000" b="1" dirty="0">
                <a:solidFill>
                  <a:srgbClr val="0070C0"/>
                </a:solidFill>
              </a:rPr>
              <a:t>gas targets </a:t>
            </a:r>
            <a:r>
              <a:rPr lang="en-US" dirty="0"/>
              <a:t>(</a:t>
            </a:r>
            <a:r>
              <a:rPr lang="en-US" b="1" dirty="0"/>
              <a:t>task 3.2</a:t>
            </a:r>
            <a:r>
              <a:rPr lang="en-US" dirty="0"/>
              <a:t>, </a:t>
            </a:r>
            <a:r>
              <a:rPr lang="en-US" dirty="0">
                <a:solidFill>
                  <a:srgbClr val="FF0000"/>
                </a:solidFill>
              </a:rPr>
              <a:t>PI T. </a:t>
            </a:r>
            <a:r>
              <a:rPr lang="en-US" dirty="0" err="1">
                <a:solidFill>
                  <a:srgbClr val="FF0000"/>
                </a:solidFill>
              </a:rPr>
              <a:t>Szücs</a:t>
            </a:r>
            <a:r>
              <a:rPr lang="en-US" dirty="0"/>
              <a:t>/ATOMKI, participants: HZDR, CNRS, TUD, UMIL, UNIPD, about 17 person-months)</a:t>
            </a:r>
          </a:p>
          <a:p>
            <a:pPr lvl="1"/>
            <a:endParaRPr lang="en-US" dirty="0"/>
          </a:p>
          <a:p>
            <a:pPr lvl="1"/>
            <a:r>
              <a:rPr lang="en-US" sz="3000" b="1" dirty="0">
                <a:solidFill>
                  <a:srgbClr val="0070C0"/>
                </a:solidFill>
              </a:rPr>
              <a:t>neutron detection </a:t>
            </a:r>
            <a:r>
              <a:rPr lang="en-US" dirty="0"/>
              <a:t>(</a:t>
            </a:r>
            <a:r>
              <a:rPr lang="en-US" b="1" dirty="0"/>
              <a:t>task 3.3</a:t>
            </a:r>
            <a:r>
              <a:rPr lang="en-US" dirty="0"/>
              <a:t>, </a:t>
            </a:r>
            <a:r>
              <a:rPr lang="en-US" dirty="0">
                <a:solidFill>
                  <a:srgbClr val="FF0000"/>
                </a:solidFill>
              </a:rPr>
              <a:t>PI L. </a:t>
            </a:r>
            <a:r>
              <a:rPr lang="en-US" dirty="0" err="1">
                <a:solidFill>
                  <a:srgbClr val="FF0000"/>
                </a:solidFill>
              </a:rPr>
              <a:t>Swiderski</a:t>
            </a:r>
            <a:r>
              <a:rPr lang="en-US" dirty="0"/>
              <a:t>/NCBJ, participants: INFN, PTB, ISMA*, UNIPD, about 32 person-months)</a:t>
            </a:r>
          </a:p>
          <a:p>
            <a:pPr lvl="1"/>
            <a:endParaRPr lang="en-US" dirty="0"/>
          </a:p>
          <a:p>
            <a:pPr lvl="1"/>
            <a:r>
              <a:rPr lang="en-US" sz="3000" b="1" dirty="0">
                <a:solidFill>
                  <a:srgbClr val="0070C0"/>
                </a:solidFill>
              </a:rPr>
              <a:t>accelerator mass spectrometry</a:t>
            </a:r>
            <a:r>
              <a:rPr lang="en-US" dirty="0"/>
              <a:t>: production of nuclear charge separated beams (</a:t>
            </a:r>
            <a:r>
              <a:rPr lang="en-US" b="1" dirty="0"/>
              <a:t>task 3.4</a:t>
            </a:r>
            <a:r>
              <a:rPr lang="en-US" dirty="0"/>
              <a:t>, </a:t>
            </a:r>
            <a:r>
              <a:rPr lang="en-US" dirty="0">
                <a:solidFill>
                  <a:srgbClr val="FF0000"/>
                </a:solidFill>
              </a:rPr>
              <a:t>PI Robin </a:t>
            </a:r>
            <a:r>
              <a:rPr lang="en-US" dirty="0" err="1">
                <a:solidFill>
                  <a:srgbClr val="FF0000"/>
                </a:solidFill>
              </a:rPr>
              <a:t>Golser</a:t>
            </a:r>
            <a:r>
              <a:rPr lang="en-US" dirty="0"/>
              <a:t>/UNIVIE, participants: HZDR, about 12 person-months)</a:t>
            </a:r>
          </a:p>
        </p:txBody>
      </p:sp>
      <p:sp>
        <p:nvSpPr>
          <p:cNvPr id="4" name="Rettangolo 3">
            <a:extLst>
              <a:ext uri="{FF2B5EF4-FFF2-40B4-BE49-F238E27FC236}">
                <a16:creationId xmlns:a16="http://schemas.microsoft.com/office/drawing/2014/main" id="{5B2F211D-B0BC-2ACA-D025-87C058DF9DEF}"/>
              </a:ext>
            </a:extLst>
          </p:cNvPr>
          <p:cNvSpPr/>
          <p:nvPr/>
        </p:nvSpPr>
        <p:spPr>
          <a:xfrm>
            <a:off x="141659" y="5661747"/>
            <a:ext cx="11908682" cy="307777"/>
          </a:xfrm>
          <a:prstGeom prst="rect">
            <a:avLst/>
          </a:prstGeom>
        </p:spPr>
        <p:txBody>
          <a:bodyPr wrap="square">
            <a:spAutoFit/>
          </a:bodyPr>
          <a:lstStyle/>
          <a:p>
            <a:pPr lvl="1"/>
            <a:r>
              <a:rPr lang="en-US" sz="1400" dirty="0"/>
              <a:t>*External collaboration – no person-months                                     GUF IS INVOLVED IN ALL THE ACTIVITIES CONCERNING THE WEBSITE</a:t>
            </a:r>
          </a:p>
        </p:txBody>
      </p:sp>
    </p:spTree>
    <p:extLst>
      <p:ext uri="{BB962C8B-B14F-4D97-AF65-F5344CB8AC3E}">
        <p14:creationId xmlns:p14="http://schemas.microsoft.com/office/powerpoint/2010/main" val="1743136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893488-2EDF-F22E-4545-5DA9461F60F1}"/>
              </a:ext>
            </a:extLst>
          </p:cNvPr>
          <p:cNvSpPr>
            <a:spLocks noGrp="1"/>
          </p:cNvSpPr>
          <p:nvPr>
            <p:ph type="title"/>
          </p:nvPr>
        </p:nvSpPr>
        <p:spPr/>
        <p:txBody>
          <a:bodyPr/>
          <a:lstStyle/>
          <a:p>
            <a:r>
              <a:rPr lang="en-US" dirty="0"/>
              <a:t>Milestone 9</a:t>
            </a:r>
            <a:endParaRPr lang="it-IT" dirty="0"/>
          </a:p>
        </p:txBody>
      </p:sp>
      <p:sp>
        <p:nvSpPr>
          <p:cNvPr id="3" name="Titolo 1">
            <a:extLst>
              <a:ext uri="{FF2B5EF4-FFF2-40B4-BE49-F238E27FC236}">
                <a16:creationId xmlns:a16="http://schemas.microsoft.com/office/drawing/2014/main" id="{C0D04B79-E5CC-0D50-8D84-D5C5DF2BDE9B}"/>
              </a:ext>
            </a:extLst>
          </p:cNvPr>
          <p:cNvSpPr txBox="1">
            <a:spLocks/>
          </p:cNvSpPr>
          <p:nvPr/>
        </p:nvSpPr>
        <p:spPr>
          <a:xfrm>
            <a:off x="10763" y="663386"/>
            <a:ext cx="12192000" cy="756000"/>
          </a:xfrm>
          <a:prstGeom prst="rect">
            <a:avLst/>
          </a:prstGeom>
          <a:noFill/>
        </p:spPr>
        <p:txBody>
          <a:bodyPr wrap="none" lIns="180000" tIns="180000" rIns="180000" bIns="180000" anchor="t">
            <a:noAutofit/>
          </a:bodyPr>
          <a:lstStyle>
            <a:lvl1pPr algn="ctr" defTabSz="914400" rtl="0" eaLnBrk="1" latinLnBrk="0" hangingPunct="1">
              <a:lnSpc>
                <a:spcPct val="90000"/>
              </a:lnSpc>
              <a:spcBef>
                <a:spcPct val="0"/>
              </a:spcBef>
              <a:buNone/>
              <a:defRPr sz="2800" b="0" kern="1200">
                <a:solidFill>
                  <a:schemeClr val="tx2"/>
                </a:solidFill>
                <a:latin typeface="Arial" panose="020B0604020202020204" pitchFamily="34" charset="0"/>
                <a:ea typeface="+mj-ea"/>
                <a:cs typeface="Arial" panose="020B0604020202020204" pitchFamily="34" charset="0"/>
              </a:defRPr>
            </a:lvl1pPr>
          </a:lstStyle>
          <a:p>
            <a:r>
              <a:rPr lang="en-GB" sz="1800" b="1" dirty="0">
                <a:solidFill>
                  <a:schemeClr val="tx1"/>
                </a:solidFill>
              </a:rPr>
              <a:t>Measurement capability for Hf-182 by AMS</a:t>
            </a:r>
            <a:br>
              <a:rPr lang="en-GB" sz="1800" b="1" dirty="0">
                <a:solidFill>
                  <a:schemeClr val="tx1"/>
                </a:solidFill>
              </a:rPr>
            </a:br>
            <a:r>
              <a:rPr lang="en-GB" sz="1800" b="1" dirty="0">
                <a:solidFill>
                  <a:schemeClr val="tx1"/>
                </a:solidFill>
              </a:rPr>
              <a:t> developed and ready for external users</a:t>
            </a:r>
            <a:endParaRPr lang="en-US" sz="1800" b="1" dirty="0">
              <a:solidFill>
                <a:schemeClr val="tx1"/>
              </a:solidFill>
            </a:endParaRPr>
          </a:p>
        </p:txBody>
      </p:sp>
      <p:sp>
        <p:nvSpPr>
          <p:cNvPr id="4" name="Textfeld 15">
            <a:extLst>
              <a:ext uri="{FF2B5EF4-FFF2-40B4-BE49-F238E27FC236}">
                <a16:creationId xmlns:a16="http://schemas.microsoft.com/office/drawing/2014/main" id="{72B053AC-0D29-FC14-6ED6-846EE7FE1819}"/>
              </a:ext>
            </a:extLst>
          </p:cNvPr>
          <p:cNvSpPr txBox="1"/>
          <p:nvPr/>
        </p:nvSpPr>
        <p:spPr>
          <a:xfrm>
            <a:off x="322118" y="1252682"/>
            <a:ext cx="6972300" cy="4903907"/>
          </a:xfrm>
          <a:prstGeom prst="rect">
            <a:avLst/>
          </a:prstGeom>
          <a:noFill/>
        </p:spPr>
        <p:txBody>
          <a:bodyPr wrap="square">
            <a:spAutoFit/>
          </a:bodyPr>
          <a:lstStyle/>
          <a:p>
            <a:pPr>
              <a:spcAft>
                <a:spcPts val="400"/>
              </a:spcAft>
            </a:pPr>
            <a:r>
              <a:rPr lang="en-GB" sz="2200" dirty="0">
                <a:solidFill>
                  <a:srgbClr val="0063A6"/>
                </a:solidFill>
                <a:effectLst/>
                <a:latin typeface="Arial" panose="020B0604020202020204" pitchFamily="34" charset="0"/>
                <a:ea typeface="Calibri" panose="020F0502020204030204" pitchFamily="34" charset="0"/>
              </a:rPr>
              <a:t>Status 2019:</a:t>
            </a:r>
          </a:p>
          <a:p>
            <a:pPr marL="342900" indent="-342900">
              <a:spcAft>
                <a:spcPts val="400"/>
              </a:spcAft>
              <a:buFont typeface="Arial" panose="020B0604020202020204" pitchFamily="34" charset="0"/>
              <a:buChar char="•"/>
            </a:pPr>
            <a:r>
              <a:rPr lang="en-GB" sz="2200" dirty="0">
                <a:solidFill>
                  <a:srgbClr val="00000A"/>
                </a:solidFill>
                <a:effectLst/>
                <a:latin typeface="Arial" panose="020B0604020202020204" pitchFamily="34" charset="0"/>
                <a:ea typeface="Calibri" panose="020F0502020204030204" pitchFamily="34" charset="0"/>
              </a:rPr>
              <a:t>overall Hf-detection efficiency: 1.4‰</a:t>
            </a:r>
          </a:p>
          <a:p>
            <a:pPr marL="342900" indent="-342900">
              <a:spcAft>
                <a:spcPts val="400"/>
              </a:spcAft>
              <a:buFont typeface="Arial" panose="020B0604020202020204" pitchFamily="34" charset="0"/>
              <a:buChar char="•"/>
            </a:pPr>
            <a:r>
              <a:rPr lang="en-GB" sz="2200" dirty="0">
                <a:solidFill>
                  <a:srgbClr val="00000A"/>
                </a:solidFill>
                <a:effectLst/>
                <a:latin typeface="Arial" panose="020B0604020202020204" pitchFamily="34" charset="0"/>
                <a:ea typeface="Calibri" panose="020F0502020204030204" pitchFamily="34" charset="0"/>
              </a:rPr>
              <a:t>W-corrected blank: </a:t>
            </a:r>
            <a:r>
              <a:rPr lang="en-GB" sz="2200" baseline="30000" dirty="0">
                <a:solidFill>
                  <a:srgbClr val="00000A"/>
                </a:solidFill>
                <a:effectLst/>
                <a:latin typeface="Arial" panose="020B0604020202020204" pitchFamily="34" charset="0"/>
                <a:ea typeface="Calibri" panose="020F0502020204030204" pitchFamily="34" charset="0"/>
              </a:rPr>
              <a:t>182</a:t>
            </a:r>
            <a:r>
              <a:rPr lang="en-GB" sz="2200" dirty="0">
                <a:solidFill>
                  <a:srgbClr val="00000A"/>
                </a:solidFill>
                <a:effectLst/>
                <a:latin typeface="Arial" panose="020B0604020202020204" pitchFamily="34" charset="0"/>
                <a:ea typeface="Calibri" panose="020F0502020204030204" pitchFamily="34" charset="0"/>
              </a:rPr>
              <a:t>Hf/</a:t>
            </a:r>
            <a:r>
              <a:rPr lang="en-GB" sz="2200" baseline="30000" dirty="0">
                <a:solidFill>
                  <a:srgbClr val="00000A"/>
                </a:solidFill>
                <a:effectLst/>
                <a:latin typeface="Arial" panose="020B0604020202020204" pitchFamily="34" charset="0"/>
                <a:ea typeface="Calibri" panose="020F0502020204030204" pitchFamily="34" charset="0"/>
              </a:rPr>
              <a:t>180</a:t>
            </a:r>
            <a:r>
              <a:rPr lang="en-GB" sz="2200" dirty="0">
                <a:solidFill>
                  <a:srgbClr val="00000A"/>
                </a:solidFill>
                <a:effectLst/>
                <a:latin typeface="Arial" panose="020B0604020202020204" pitchFamily="34" charset="0"/>
                <a:ea typeface="Calibri" panose="020F0502020204030204" pitchFamily="34" charset="0"/>
              </a:rPr>
              <a:t>Hf = (3.4 ± 2.1)∙10</a:t>
            </a:r>
            <a:r>
              <a:rPr lang="en-GB" sz="2200" baseline="30000" dirty="0">
                <a:solidFill>
                  <a:srgbClr val="00000A"/>
                </a:solidFill>
                <a:effectLst/>
                <a:latin typeface="Arial" panose="020B0604020202020204" pitchFamily="34" charset="0"/>
                <a:ea typeface="Calibri" panose="020F0502020204030204" pitchFamily="34" charset="0"/>
              </a:rPr>
              <a:t>−14</a:t>
            </a:r>
            <a:endParaRPr lang="en-GB" sz="2200" dirty="0">
              <a:solidFill>
                <a:srgbClr val="00000A"/>
              </a:solidFill>
              <a:effectLst/>
              <a:latin typeface="Arial" panose="020B0604020202020204" pitchFamily="34" charset="0"/>
              <a:ea typeface="Calibri" panose="020F0502020204030204" pitchFamily="34" charset="0"/>
            </a:endParaRPr>
          </a:p>
          <a:p>
            <a:pPr marL="342900" indent="-342900">
              <a:spcAft>
                <a:spcPts val="400"/>
              </a:spcAft>
              <a:buFont typeface="Arial" panose="020B0604020202020204" pitchFamily="34" charset="0"/>
              <a:buChar char="•"/>
            </a:pPr>
            <a:r>
              <a:rPr lang="en-GB" sz="2200" dirty="0">
                <a:solidFill>
                  <a:srgbClr val="00000A"/>
                </a:solidFill>
                <a:latin typeface="Arial" panose="020B0604020202020204" pitchFamily="34" charset="0"/>
                <a:ea typeface="Calibri" panose="020F0502020204030204" pitchFamily="34" charset="0"/>
              </a:rPr>
              <a:t>c</a:t>
            </a:r>
            <a:r>
              <a:rPr lang="en-GB" sz="2200" dirty="0">
                <a:solidFill>
                  <a:srgbClr val="00000A"/>
                </a:solidFill>
                <a:effectLst/>
                <a:latin typeface="Arial" panose="020B0604020202020204" pitchFamily="34" charset="0"/>
                <a:ea typeface="Calibri" panose="020F0502020204030204" pitchFamily="34" charset="0"/>
              </a:rPr>
              <a:t>hemical separation</a:t>
            </a:r>
          </a:p>
          <a:p>
            <a:pPr marL="800100" lvl="1" indent="-342900">
              <a:spcAft>
                <a:spcPts val="400"/>
              </a:spcAft>
              <a:buFont typeface="Courier New" panose="02070309020205020404" pitchFamily="49" charset="0"/>
              <a:buChar char="o"/>
            </a:pPr>
            <a:r>
              <a:rPr lang="en-GB" sz="2200" dirty="0">
                <a:solidFill>
                  <a:srgbClr val="00000A"/>
                </a:solidFill>
                <a:effectLst/>
                <a:latin typeface="Arial" panose="020B0604020202020204" pitchFamily="34" charset="0"/>
                <a:ea typeface="Calibri" panose="020F0502020204030204" pitchFamily="34" charset="0"/>
              </a:rPr>
              <a:t>sufficient decontamination factor of &gt;10</a:t>
            </a:r>
            <a:r>
              <a:rPr lang="en-GB" sz="2200" baseline="30000" dirty="0">
                <a:solidFill>
                  <a:srgbClr val="00000A"/>
                </a:solidFill>
                <a:effectLst/>
                <a:latin typeface="Arial" panose="020B0604020202020204" pitchFamily="34" charset="0"/>
                <a:ea typeface="Calibri" panose="020F0502020204030204" pitchFamily="34" charset="0"/>
              </a:rPr>
              <a:t>8</a:t>
            </a:r>
            <a:endParaRPr lang="en-GB" sz="2200" baseline="30000" dirty="0">
              <a:solidFill>
                <a:srgbClr val="00000A"/>
              </a:solidFill>
              <a:latin typeface="Arial" panose="020B0604020202020204" pitchFamily="34" charset="0"/>
              <a:ea typeface="Calibri" panose="020F0502020204030204" pitchFamily="34" charset="0"/>
            </a:endParaRPr>
          </a:p>
          <a:p>
            <a:pPr marL="800100" lvl="1" indent="-342900">
              <a:spcAft>
                <a:spcPts val="400"/>
              </a:spcAft>
              <a:buFont typeface="Courier New" panose="02070309020205020404" pitchFamily="49" charset="0"/>
              <a:buChar char="o"/>
            </a:pPr>
            <a:r>
              <a:rPr lang="en-GB" sz="2200" dirty="0">
                <a:solidFill>
                  <a:srgbClr val="00000A"/>
                </a:solidFill>
                <a:latin typeface="Arial" panose="020B0604020202020204" pitchFamily="34" charset="0"/>
                <a:ea typeface="Calibri" panose="020F0502020204030204" pitchFamily="34" charset="0"/>
              </a:rPr>
              <a:t>c</a:t>
            </a:r>
            <a:r>
              <a:rPr lang="en-GB" sz="2200" dirty="0">
                <a:solidFill>
                  <a:srgbClr val="00000A"/>
                </a:solidFill>
                <a:effectLst/>
                <a:latin typeface="Arial" panose="020B0604020202020204" pitchFamily="34" charset="0"/>
                <a:ea typeface="Calibri" panose="020F0502020204030204" pitchFamily="34" charset="0"/>
              </a:rPr>
              <a:t>hemical yields: 91-100%</a:t>
            </a:r>
          </a:p>
          <a:p>
            <a:pPr lvl="1">
              <a:spcAft>
                <a:spcPts val="400"/>
              </a:spcAft>
            </a:pPr>
            <a:r>
              <a:rPr lang="en-GB" sz="2200" dirty="0">
                <a:solidFill>
                  <a:srgbClr val="00000A"/>
                </a:solidFill>
                <a:effectLst/>
                <a:latin typeface="Arial" panose="020B0604020202020204" pitchFamily="34" charset="0"/>
                <a:ea typeface="Calibri" panose="020F0502020204030204" pitchFamily="34" charset="0"/>
                <a:sym typeface="Wingdings" panose="05000000000000000000" pitchFamily="2" charset="2"/>
              </a:rPr>
              <a:t>	</a:t>
            </a:r>
            <a:r>
              <a:rPr lang="en-GB" sz="2200" dirty="0">
                <a:solidFill>
                  <a:srgbClr val="00000A"/>
                </a:solidFill>
                <a:effectLst/>
                <a:latin typeface="Arial" panose="020B0604020202020204" pitchFamily="34" charset="0"/>
                <a:ea typeface="Calibri" panose="020F0502020204030204" pitchFamily="34" charset="0"/>
              </a:rPr>
              <a:t>1–2 mg </a:t>
            </a:r>
            <a:r>
              <a:rPr lang="en-GB" sz="2200" b="1" dirty="0">
                <a:solidFill>
                  <a:srgbClr val="0063A6"/>
                </a:solidFill>
                <a:effectLst/>
                <a:latin typeface="Arial" panose="020B0604020202020204" pitchFamily="34" charset="0"/>
                <a:ea typeface="Calibri" panose="020F0502020204030204" pitchFamily="34" charset="0"/>
              </a:rPr>
              <a:t>HfF</a:t>
            </a:r>
            <a:r>
              <a:rPr lang="en-GB" sz="2200" b="1" baseline="-25000" dirty="0">
                <a:solidFill>
                  <a:srgbClr val="0063A6"/>
                </a:solidFill>
                <a:effectLst/>
                <a:latin typeface="Arial" panose="020B0604020202020204" pitchFamily="34" charset="0"/>
                <a:ea typeface="Calibri" panose="020F0502020204030204" pitchFamily="34" charset="0"/>
              </a:rPr>
              <a:t>4</a:t>
            </a:r>
            <a:r>
              <a:rPr lang="en-GB" sz="2200" dirty="0">
                <a:solidFill>
                  <a:srgbClr val="00000A"/>
                </a:solidFill>
                <a:effectLst/>
                <a:latin typeface="Arial" panose="020B0604020202020204" pitchFamily="34" charset="0"/>
                <a:ea typeface="Calibri" panose="020F0502020204030204" pitchFamily="34" charset="0"/>
              </a:rPr>
              <a:t>-target from 1 g n-irradiated W</a:t>
            </a:r>
            <a:br>
              <a:rPr lang="en-GB" sz="2200" dirty="0">
                <a:solidFill>
                  <a:srgbClr val="00000A"/>
                </a:solidFill>
                <a:effectLst/>
                <a:latin typeface="Arial" panose="020B0604020202020204" pitchFamily="34" charset="0"/>
                <a:ea typeface="Calibri" panose="020F0502020204030204" pitchFamily="34" charset="0"/>
              </a:rPr>
            </a:br>
            <a:r>
              <a:rPr lang="en-GB" sz="2200" dirty="0">
                <a:solidFill>
                  <a:srgbClr val="00000A"/>
                </a:solidFill>
                <a:effectLst/>
                <a:latin typeface="Arial" panose="020B0604020202020204" pitchFamily="34" charset="0"/>
                <a:ea typeface="Calibri" panose="020F0502020204030204" pitchFamily="34" charset="0"/>
              </a:rPr>
              <a:t>	    &amp; mixed with PbF</a:t>
            </a:r>
            <a:r>
              <a:rPr lang="en-GB" sz="2200" baseline="-25000" dirty="0">
                <a:solidFill>
                  <a:srgbClr val="00000A"/>
                </a:solidFill>
                <a:effectLst/>
                <a:latin typeface="Arial" panose="020B0604020202020204" pitchFamily="34" charset="0"/>
                <a:ea typeface="Calibri" panose="020F0502020204030204" pitchFamily="34" charset="0"/>
              </a:rPr>
              <a:t>2</a:t>
            </a:r>
            <a:r>
              <a:rPr lang="en-GB" sz="2200" dirty="0">
                <a:solidFill>
                  <a:srgbClr val="00000A"/>
                </a:solidFill>
                <a:effectLst/>
                <a:latin typeface="Arial" panose="020B0604020202020204" pitchFamily="34" charset="0"/>
                <a:ea typeface="Calibri" panose="020F0502020204030204" pitchFamily="34" charset="0"/>
              </a:rPr>
              <a:t>: W &lt;10 </a:t>
            </a:r>
            <a:r>
              <a:rPr lang="en-GB" sz="2200" dirty="0" err="1">
                <a:solidFill>
                  <a:srgbClr val="00000A"/>
                </a:solidFill>
                <a:effectLst/>
                <a:latin typeface="Arial" panose="020B0604020202020204" pitchFamily="34" charset="0"/>
                <a:ea typeface="Calibri" panose="020F0502020204030204" pitchFamily="34" charset="0"/>
              </a:rPr>
              <a:t>μg</a:t>
            </a:r>
            <a:r>
              <a:rPr lang="en-GB" sz="2200" dirty="0">
                <a:solidFill>
                  <a:srgbClr val="00000A"/>
                </a:solidFill>
                <a:effectLst/>
                <a:latin typeface="Arial" panose="020B0604020202020204" pitchFamily="34" charset="0"/>
                <a:ea typeface="Calibri" panose="020F0502020204030204" pitchFamily="34" charset="0"/>
              </a:rPr>
              <a:t>/g</a:t>
            </a:r>
          </a:p>
          <a:p>
            <a:pPr marL="800100" lvl="1" indent="-342900">
              <a:spcAft>
                <a:spcPts val="400"/>
              </a:spcAft>
              <a:buFont typeface="Courier New" panose="02070309020205020404" pitchFamily="49" charset="0"/>
              <a:buChar char="o"/>
            </a:pPr>
            <a:r>
              <a:rPr lang="en-GB" sz="2200" dirty="0">
                <a:solidFill>
                  <a:srgbClr val="00000A"/>
                </a:solidFill>
                <a:latin typeface="Arial" panose="020B0604020202020204" pitchFamily="34" charset="0"/>
                <a:ea typeface="Calibri" panose="020F0502020204030204" pitchFamily="34" charset="0"/>
              </a:rPr>
              <a:t>u</a:t>
            </a:r>
            <a:r>
              <a:rPr lang="en-GB" sz="2200" dirty="0">
                <a:solidFill>
                  <a:srgbClr val="00000A"/>
                </a:solidFill>
                <a:effectLst/>
                <a:latin typeface="Arial" panose="020B0604020202020204" pitchFamily="34" charset="0"/>
                <a:ea typeface="Calibri" panose="020F0502020204030204" pitchFamily="34" charset="0"/>
              </a:rPr>
              <a:t>se of </a:t>
            </a:r>
            <a:r>
              <a:rPr lang="en-GB" sz="2200" dirty="0" err="1">
                <a:solidFill>
                  <a:srgbClr val="00000A"/>
                </a:solidFill>
                <a:effectLst/>
                <a:latin typeface="Arial" panose="020B0604020202020204" pitchFamily="34" charset="0"/>
                <a:ea typeface="Calibri" panose="020F0502020204030204" pitchFamily="34" charset="0"/>
              </a:rPr>
              <a:t>Suprapur</a:t>
            </a:r>
            <a:r>
              <a:rPr lang="en-GB" sz="2200" baseline="30000" dirty="0">
                <a:solidFill>
                  <a:srgbClr val="00000A"/>
                </a:solidFill>
                <a:latin typeface="Arial" panose="020B0604020202020204" pitchFamily="34" charset="0"/>
                <a:ea typeface="Calibri" panose="020F0502020204030204" pitchFamily="34" charset="0"/>
              </a:rPr>
              <a:t>® </a:t>
            </a:r>
            <a:r>
              <a:rPr lang="en-GB" sz="2200" dirty="0">
                <a:solidFill>
                  <a:srgbClr val="00000A"/>
                </a:solidFill>
                <a:effectLst/>
                <a:latin typeface="Arial" panose="020B0604020202020204" pitchFamily="34" charset="0"/>
                <a:ea typeface="Calibri" panose="020F0502020204030204" pitchFamily="34" charset="0"/>
              </a:rPr>
              <a:t>chemicals necessary</a:t>
            </a:r>
            <a:br>
              <a:rPr lang="en-GB" sz="2200" dirty="0">
                <a:solidFill>
                  <a:srgbClr val="00000A"/>
                </a:solidFill>
                <a:effectLst/>
                <a:latin typeface="Arial" panose="020B0604020202020204" pitchFamily="34" charset="0"/>
                <a:ea typeface="Calibri" panose="020F0502020204030204" pitchFamily="34" charset="0"/>
              </a:rPr>
            </a:br>
            <a:r>
              <a:rPr lang="en-GB" sz="2200" dirty="0">
                <a:solidFill>
                  <a:srgbClr val="00000A"/>
                </a:solidFill>
                <a:effectLst/>
                <a:latin typeface="Arial" panose="020B0604020202020204" pitchFamily="34" charset="0"/>
                <a:ea typeface="Calibri" panose="020F0502020204030204" pitchFamily="34" charset="0"/>
              </a:rPr>
              <a:t>as otherwise remaining W originate</a:t>
            </a:r>
            <a:br>
              <a:rPr lang="en-GB" sz="2200" dirty="0">
                <a:solidFill>
                  <a:srgbClr val="00000A"/>
                </a:solidFill>
                <a:effectLst/>
                <a:latin typeface="Arial" panose="020B0604020202020204" pitchFamily="34" charset="0"/>
                <a:ea typeface="Calibri" panose="020F0502020204030204" pitchFamily="34" charset="0"/>
              </a:rPr>
            </a:br>
            <a:r>
              <a:rPr lang="en-GB" sz="2200" dirty="0">
                <a:solidFill>
                  <a:srgbClr val="00000A"/>
                </a:solidFill>
                <a:effectLst/>
                <a:latin typeface="Arial" panose="020B0604020202020204" pitchFamily="34" charset="0"/>
                <a:ea typeface="Calibri" panose="020F0502020204030204" pitchFamily="34" charset="0"/>
              </a:rPr>
              <a:t>from chemical products </a:t>
            </a:r>
            <a:r>
              <a:rPr lang="en-GB" sz="2200" dirty="0">
                <a:solidFill>
                  <a:srgbClr val="00000A"/>
                </a:solidFill>
                <a:latin typeface="Arial" panose="020B0604020202020204" pitchFamily="34" charset="0"/>
                <a:ea typeface="Calibri" panose="020F0502020204030204" pitchFamily="34" charset="0"/>
              </a:rPr>
              <a:t>&amp; </a:t>
            </a:r>
            <a:r>
              <a:rPr lang="en-GB" sz="2200" dirty="0">
                <a:solidFill>
                  <a:srgbClr val="00000A"/>
                </a:solidFill>
                <a:effectLst/>
                <a:latin typeface="Arial" panose="020B0604020202020204" pitchFamily="34" charset="0"/>
                <a:ea typeface="Calibri" panose="020F0502020204030204" pitchFamily="34" charset="0"/>
              </a:rPr>
              <a:t>consumables</a:t>
            </a:r>
          </a:p>
          <a:p>
            <a:pPr marL="800100" lvl="1" indent="-342900">
              <a:spcAft>
                <a:spcPts val="400"/>
              </a:spcAft>
              <a:buFont typeface="Courier New" panose="02070309020205020404" pitchFamily="49" charset="0"/>
              <a:buChar char="o"/>
            </a:pPr>
            <a:r>
              <a:rPr lang="en-GB" sz="2200" dirty="0">
                <a:solidFill>
                  <a:srgbClr val="00000A"/>
                </a:solidFill>
                <a:latin typeface="Arial" panose="020B0604020202020204" pitchFamily="34" charset="0"/>
                <a:ea typeface="Calibri" panose="020F0502020204030204" pitchFamily="34" charset="0"/>
              </a:rPr>
              <a:t>BaHfF</a:t>
            </a:r>
            <a:r>
              <a:rPr lang="en-GB" sz="2200" baseline="-25000" dirty="0">
                <a:solidFill>
                  <a:srgbClr val="00000A"/>
                </a:solidFill>
                <a:latin typeface="Arial" panose="020B0604020202020204" pitchFamily="34" charset="0"/>
                <a:ea typeface="Calibri" panose="020F0502020204030204" pitchFamily="34" charset="0"/>
              </a:rPr>
              <a:t>6</a:t>
            </a:r>
            <a:r>
              <a:rPr lang="en-GB" sz="2200" dirty="0">
                <a:solidFill>
                  <a:srgbClr val="00000A"/>
                </a:solidFill>
                <a:latin typeface="Arial" panose="020B0604020202020204" pitchFamily="34" charset="0"/>
                <a:ea typeface="Calibri" panose="020F0502020204030204" pitchFamily="34" charset="0"/>
              </a:rPr>
              <a:t> as suggested </a:t>
            </a:r>
            <a:r>
              <a:rPr lang="en-GB" sz="1400" dirty="0">
                <a:solidFill>
                  <a:srgbClr val="00000A"/>
                </a:solidFill>
                <a:latin typeface="Arial" panose="020B0604020202020204" pitchFamily="34" charset="0"/>
                <a:ea typeface="Calibri" panose="020F0502020204030204" pitchFamily="34" charset="0"/>
              </a:rPr>
              <a:t>[</a:t>
            </a:r>
            <a:r>
              <a:rPr lang="en-GB" sz="1400" dirty="0">
                <a:solidFill>
                  <a:srgbClr val="00000A"/>
                </a:solidFill>
                <a:latin typeface="Arial" panose="020B0604020202020204" pitchFamily="34" charset="0"/>
                <a:ea typeface="Calibri" panose="020F0502020204030204" pitchFamily="34" charset="0"/>
                <a:hlinkClick r:id="rId2"/>
              </a:rPr>
              <a:t>Vockenhuber et al., 2004</a:t>
            </a:r>
            <a:r>
              <a:rPr lang="en-GB" sz="1400" dirty="0">
                <a:solidFill>
                  <a:srgbClr val="00000A"/>
                </a:solidFill>
                <a:latin typeface="Arial" panose="020B0604020202020204" pitchFamily="34" charset="0"/>
                <a:ea typeface="Calibri" panose="020F0502020204030204" pitchFamily="34" charset="0"/>
              </a:rPr>
              <a:t>]</a:t>
            </a:r>
            <a:r>
              <a:rPr lang="en-GB" sz="2200" dirty="0">
                <a:solidFill>
                  <a:srgbClr val="00000A"/>
                </a:solidFill>
                <a:latin typeface="Arial" panose="020B0604020202020204" pitchFamily="34" charset="0"/>
                <a:ea typeface="Calibri" panose="020F0502020204030204" pitchFamily="34" charset="0"/>
              </a:rPr>
              <a:t> is ion source poison </a:t>
            </a:r>
            <a:r>
              <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rPr>
              <a:t> disqualification as AMS-target</a:t>
            </a:r>
            <a:endParaRPr lang="en-GB" sz="2200" dirty="0">
              <a:solidFill>
                <a:srgbClr val="00000A"/>
              </a:solidFill>
              <a:effectLst/>
              <a:latin typeface="Arial" panose="020B0604020202020204" pitchFamily="34" charset="0"/>
              <a:ea typeface="Calibri" panose="020F0502020204030204" pitchFamily="34" charset="0"/>
            </a:endParaRPr>
          </a:p>
        </p:txBody>
      </p:sp>
      <p:pic>
        <p:nvPicPr>
          <p:cNvPr id="5" name="Grafik 17" descr="Engelsgesicht mit einfarbiger Füllung mit einfarbiger Füllung">
            <a:extLst>
              <a:ext uri="{FF2B5EF4-FFF2-40B4-BE49-F238E27FC236}">
                <a16:creationId xmlns:a16="http://schemas.microsoft.com/office/drawing/2014/main" id="{0967133E-9137-8745-37DA-C416B0EB882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3281" y="3938151"/>
            <a:ext cx="409263" cy="409263"/>
          </a:xfrm>
          <a:prstGeom prst="rect">
            <a:avLst/>
          </a:prstGeom>
        </p:spPr>
      </p:pic>
      <p:grpSp>
        <p:nvGrpSpPr>
          <p:cNvPr id="6" name="Gruppieren 23">
            <a:extLst>
              <a:ext uri="{FF2B5EF4-FFF2-40B4-BE49-F238E27FC236}">
                <a16:creationId xmlns:a16="http://schemas.microsoft.com/office/drawing/2014/main" id="{0D2A578D-DF2A-CD0A-9542-46983517F554}"/>
              </a:ext>
            </a:extLst>
          </p:cNvPr>
          <p:cNvGrpSpPr/>
          <p:nvPr/>
        </p:nvGrpSpPr>
        <p:grpSpPr>
          <a:xfrm>
            <a:off x="7077520" y="1518844"/>
            <a:ext cx="4960142" cy="4628895"/>
            <a:chOff x="7077520" y="1518844"/>
            <a:chExt cx="4960142" cy="4628895"/>
          </a:xfrm>
        </p:grpSpPr>
        <p:pic>
          <p:nvPicPr>
            <p:cNvPr id="7" name="Grafik 13">
              <a:extLst>
                <a:ext uri="{FF2B5EF4-FFF2-40B4-BE49-F238E27FC236}">
                  <a16:creationId xmlns:a16="http://schemas.microsoft.com/office/drawing/2014/main" id="{6BB0B01D-61D4-5F72-7AE0-6115F3690A27}"/>
                </a:ext>
              </a:extLst>
            </p:cNvPr>
            <p:cNvPicPr>
              <a:picLocks noChangeAspect="1"/>
            </p:cNvPicPr>
            <p:nvPr/>
          </p:nvPicPr>
          <p:blipFill>
            <a:blip r:embed="rId5"/>
            <a:stretch>
              <a:fillRect/>
            </a:stretch>
          </p:blipFill>
          <p:spPr>
            <a:xfrm>
              <a:off x="7077520" y="1518844"/>
              <a:ext cx="4276787" cy="4545767"/>
            </a:xfrm>
            <a:prstGeom prst="rect">
              <a:avLst/>
            </a:prstGeom>
          </p:spPr>
        </p:pic>
        <p:sp>
          <p:nvSpPr>
            <p:cNvPr id="8" name="Textfeld 14">
              <a:extLst>
                <a:ext uri="{FF2B5EF4-FFF2-40B4-BE49-F238E27FC236}">
                  <a16:creationId xmlns:a16="http://schemas.microsoft.com/office/drawing/2014/main" id="{A0EC0A96-81E4-7391-AF3C-658B5178E47E}"/>
                </a:ext>
              </a:extLst>
            </p:cNvPr>
            <p:cNvSpPr txBox="1"/>
            <p:nvPr/>
          </p:nvSpPr>
          <p:spPr>
            <a:xfrm>
              <a:off x="10102517" y="5839962"/>
              <a:ext cx="1935145" cy="307777"/>
            </a:xfrm>
            <a:prstGeom prst="rect">
              <a:avLst/>
            </a:prstGeom>
            <a:noFill/>
          </p:spPr>
          <p:txBody>
            <a:bodyPr wrap="none" rtlCol="0">
              <a:spAutoFit/>
            </a:bodyPr>
            <a:lstStyle/>
            <a:p>
              <a:r>
                <a:rPr lang="de-DE" sz="1400" dirty="0">
                  <a:hlinkClick r:id="rId6"/>
                </a:rPr>
                <a:t>Martschini et al., 2020</a:t>
              </a:r>
              <a:endParaRPr lang="en-GB" sz="1400" dirty="0"/>
            </a:p>
          </p:txBody>
        </p:sp>
        <p:sp>
          <p:nvSpPr>
            <p:cNvPr id="9" name="Textfeld 21">
              <a:extLst>
                <a:ext uri="{FF2B5EF4-FFF2-40B4-BE49-F238E27FC236}">
                  <a16:creationId xmlns:a16="http://schemas.microsoft.com/office/drawing/2014/main" id="{A1D31CA9-8C66-074E-5DDF-FC81579BE338}"/>
                </a:ext>
              </a:extLst>
            </p:cNvPr>
            <p:cNvSpPr txBox="1"/>
            <p:nvPr/>
          </p:nvSpPr>
          <p:spPr>
            <a:xfrm>
              <a:off x="10561807" y="2843571"/>
              <a:ext cx="1475855" cy="215444"/>
            </a:xfrm>
            <a:prstGeom prst="rect">
              <a:avLst/>
            </a:prstGeom>
            <a:noFill/>
          </p:spPr>
          <p:txBody>
            <a:bodyPr wrap="square">
              <a:spAutoFit/>
            </a:bodyPr>
            <a:lstStyle/>
            <a:p>
              <a:r>
                <a:rPr lang="en-GB" sz="800" dirty="0">
                  <a:solidFill>
                    <a:srgbClr val="00000A"/>
                  </a:solidFill>
                  <a:latin typeface="Arial" panose="020B0604020202020204" pitchFamily="34" charset="0"/>
                  <a:ea typeface="Calibri" panose="020F0502020204030204" pitchFamily="34" charset="0"/>
                  <a:hlinkClick r:id="rId2"/>
                </a:rPr>
                <a:t>[Vockenhuber et al., 2004</a:t>
              </a:r>
              <a:r>
                <a:rPr lang="en-GB" sz="800" dirty="0">
                  <a:solidFill>
                    <a:srgbClr val="00000A"/>
                  </a:solidFill>
                  <a:latin typeface="Arial" panose="020B0604020202020204" pitchFamily="34" charset="0"/>
                  <a:ea typeface="Calibri" panose="020F0502020204030204" pitchFamily="34" charset="0"/>
                </a:rPr>
                <a:t>]</a:t>
              </a:r>
              <a:endParaRPr lang="en-GB" sz="800" dirty="0"/>
            </a:p>
          </p:txBody>
        </p:sp>
        <p:sp>
          <p:nvSpPr>
            <p:cNvPr id="10" name="Pfeil: nach unten 22">
              <a:extLst>
                <a:ext uri="{FF2B5EF4-FFF2-40B4-BE49-F238E27FC236}">
                  <a16:creationId xmlns:a16="http://schemas.microsoft.com/office/drawing/2014/main" id="{6F83B02C-69FA-7CDF-B8BB-3E42A20FB5A1}"/>
                </a:ext>
              </a:extLst>
            </p:cNvPr>
            <p:cNvSpPr/>
            <p:nvPr/>
          </p:nvSpPr>
          <p:spPr>
            <a:xfrm>
              <a:off x="10737232" y="3158473"/>
              <a:ext cx="1113392" cy="2143672"/>
            </a:xfrm>
            <a:prstGeom prst="downArrow">
              <a:avLst/>
            </a:prstGeom>
            <a:solidFill>
              <a:schemeClr val="accent2">
                <a:lumMod val="20000"/>
                <a:lumOff val="80000"/>
              </a:schemeClr>
            </a:solidFill>
            <a:ln>
              <a:solidFill>
                <a:srgbClr val="0063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63A6"/>
                  </a:solidFill>
                </a:rPr>
                <a:t>170 x</a:t>
              </a:r>
              <a:endParaRPr lang="en-GB" sz="1600" b="1" dirty="0">
                <a:solidFill>
                  <a:srgbClr val="0063A6"/>
                </a:solidFill>
              </a:endParaRPr>
            </a:p>
          </p:txBody>
        </p:sp>
      </p:grpSp>
    </p:spTree>
    <p:extLst>
      <p:ext uri="{BB962C8B-B14F-4D97-AF65-F5344CB8AC3E}">
        <p14:creationId xmlns:p14="http://schemas.microsoft.com/office/powerpoint/2010/main" val="991426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893488-2EDF-F22E-4545-5DA9461F60F1}"/>
              </a:ext>
            </a:extLst>
          </p:cNvPr>
          <p:cNvSpPr>
            <a:spLocks noGrp="1"/>
          </p:cNvSpPr>
          <p:nvPr>
            <p:ph type="title"/>
          </p:nvPr>
        </p:nvSpPr>
        <p:spPr/>
        <p:txBody>
          <a:bodyPr/>
          <a:lstStyle/>
          <a:p>
            <a:r>
              <a:rPr lang="en-US" dirty="0"/>
              <a:t>Milestone 9</a:t>
            </a:r>
            <a:endParaRPr lang="it-IT" dirty="0"/>
          </a:p>
        </p:txBody>
      </p:sp>
      <p:sp>
        <p:nvSpPr>
          <p:cNvPr id="3" name="Titolo 1">
            <a:extLst>
              <a:ext uri="{FF2B5EF4-FFF2-40B4-BE49-F238E27FC236}">
                <a16:creationId xmlns:a16="http://schemas.microsoft.com/office/drawing/2014/main" id="{C0D04B79-E5CC-0D50-8D84-D5C5DF2BDE9B}"/>
              </a:ext>
            </a:extLst>
          </p:cNvPr>
          <p:cNvSpPr txBox="1">
            <a:spLocks/>
          </p:cNvSpPr>
          <p:nvPr/>
        </p:nvSpPr>
        <p:spPr>
          <a:xfrm>
            <a:off x="10763" y="663386"/>
            <a:ext cx="12192000" cy="756000"/>
          </a:xfrm>
          <a:prstGeom prst="rect">
            <a:avLst/>
          </a:prstGeom>
          <a:noFill/>
        </p:spPr>
        <p:txBody>
          <a:bodyPr wrap="none" lIns="180000" tIns="180000" rIns="180000" bIns="180000" anchor="t">
            <a:noAutofit/>
          </a:bodyPr>
          <a:lstStyle>
            <a:lvl1pPr algn="ctr" defTabSz="914400" rtl="0" eaLnBrk="1" latinLnBrk="0" hangingPunct="1">
              <a:lnSpc>
                <a:spcPct val="90000"/>
              </a:lnSpc>
              <a:spcBef>
                <a:spcPct val="0"/>
              </a:spcBef>
              <a:buNone/>
              <a:defRPr sz="2800" b="0" kern="1200">
                <a:solidFill>
                  <a:schemeClr val="tx2"/>
                </a:solidFill>
                <a:latin typeface="Arial" panose="020B0604020202020204" pitchFamily="34" charset="0"/>
                <a:ea typeface="+mj-ea"/>
                <a:cs typeface="Arial" panose="020B0604020202020204" pitchFamily="34" charset="0"/>
              </a:defRPr>
            </a:lvl1pPr>
          </a:lstStyle>
          <a:p>
            <a:r>
              <a:rPr lang="en-GB" sz="1800" b="1" dirty="0">
                <a:solidFill>
                  <a:schemeClr val="tx1"/>
                </a:solidFill>
              </a:rPr>
              <a:t>Measurement capability for Hf-182 by AMS</a:t>
            </a:r>
            <a:br>
              <a:rPr lang="en-GB" sz="1800" b="1" dirty="0">
                <a:solidFill>
                  <a:schemeClr val="tx1"/>
                </a:solidFill>
              </a:rPr>
            </a:br>
            <a:r>
              <a:rPr lang="en-GB" sz="1800" b="1" dirty="0">
                <a:solidFill>
                  <a:schemeClr val="tx1"/>
                </a:solidFill>
              </a:rPr>
              <a:t> developed and ready for external users</a:t>
            </a:r>
            <a:endParaRPr lang="en-US" sz="1800" b="1" dirty="0">
              <a:solidFill>
                <a:schemeClr val="tx1"/>
              </a:solidFill>
            </a:endParaRPr>
          </a:p>
        </p:txBody>
      </p:sp>
      <p:sp>
        <p:nvSpPr>
          <p:cNvPr id="4" name="Textfeld 10">
            <a:extLst>
              <a:ext uri="{FF2B5EF4-FFF2-40B4-BE49-F238E27FC236}">
                <a16:creationId xmlns:a16="http://schemas.microsoft.com/office/drawing/2014/main" id="{8CA5166D-5A2E-D145-E289-AE429D760A62}"/>
              </a:ext>
            </a:extLst>
          </p:cNvPr>
          <p:cNvSpPr txBox="1"/>
          <p:nvPr/>
        </p:nvSpPr>
        <p:spPr>
          <a:xfrm>
            <a:off x="535741" y="1839385"/>
            <a:ext cx="11233120" cy="4093428"/>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GB" sz="2200" dirty="0">
                <a:latin typeface="Arial" panose="020B0604020202020204" pitchFamily="34" charset="0"/>
                <a:ea typeface="Calibri" panose="020F0502020204030204" pitchFamily="34" charset="0"/>
                <a:sym typeface="Wingdings" panose="05000000000000000000" pitchFamily="2" charset="2"/>
              </a:rPr>
              <a:t>y</a:t>
            </a:r>
            <a:r>
              <a:rPr lang="en-GB" sz="2200" dirty="0">
                <a:effectLst/>
                <a:latin typeface="Arial" panose="020B0604020202020204" pitchFamily="34" charset="0"/>
                <a:ea typeface="Calibri" panose="020F0502020204030204" pitchFamily="34" charset="0"/>
                <a:sym typeface="Wingdings" panose="05000000000000000000" pitchFamily="2" charset="2"/>
              </a:rPr>
              <a:t>et </a:t>
            </a:r>
            <a:r>
              <a:rPr lang="en-GB" sz="2200" dirty="0">
                <a:latin typeface="Arial" panose="020B0604020202020204" pitchFamily="34" charset="0"/>
                <a:ea typeface="Calibri" panose="020F0502020204030204" pitchFamily="34" charset="0"/>
                <a:sym typeface="Wingdings" panose="05000000000000000000" pitchFamily="2" charset="2"/>
              </a:rPr>
              <a:t>u</a:t>
            </a:r>
            <a:r>
              <a:rPr lang="en-GB" sz="2200" dirty="0">
                <a:effectLst/>
                <a:latin typeface="Arial" panose="020B0604020202020204" pitchFamily="34" charset="0"/>
                <a:ea typeface="Calibri" panose="020F0502020204030204" pitchFamily="34" charset="0"/>
                <a:sym typeface="Wingdings" panose="05000000000000000000" pitchFamily="2" charset="2"/>
              </a:rPr>
              <a:t>npublished results for </a:t>
            </a:r>
            <a:r>
              <a:rPr lang="en-GB" sz="2200" baseline="30000" dirty="0">
                <a:effectLst/>
                <a:latin typeface="Arial" panose="020B0604020202020204" pitchFamily="34" charset="0"/>
                <a:ea typeface="Calibri" panose="020F0502020204030204" pitchFamily="34" charset="0"/>
                <a:sym typeface="Wingdings" panose="05000000000000000000" pitchFamily="2" charset="2"/>
              </a:rPr>
              <a:t>186</a:t>
            </a:r>
            <a:r>
              <a:rPr lang="en-GB" sz="2200" dirty="0">
                <a:effectLst/>
                <a:latin typeface="Arial" panose="020B0604020202020204" pitchFamily="34" charset="0"/>
                <a:ea typeface="Calibri" panose="020F0502020204030204" pitchFamily="34" charset="0"/>
                <a:sym typeface="Wingdings" panose="05000000000000000000" pitchFamily="2" charset="2"/>
              </a:rPr>
              <a:t>W(</a:t>
            </a:r>
            <a:r>
              <a:rPr lang="en-GB" sz="2200" dirty="0" err="1">
                <a:effectLst/>
                <a:latin typeface="Arial" panose="020B0604020202020204" pitchFamily="34" charset="0"/>
                <a:ea typeface="Calibri" panose="020F0502020204030204" pitchFamily="34" charset="0"/>
                <a:sym typeface="Wingdings" panose="05000000000000000000" pitchFamily="2" charset="2"/>
              </a:rPr>
              <a:t>n,n</a:t>
            </a:r>
            <a:r>
              <a:rPr lang="en-GB" sz="2200" dirty="0">
                <a:effectLst/>
                <a:latin typeface="Arial" panose="020B0604020202020204" pitchFamily="34" charset="0"/>
                <a:ea typeface="Calibri" panose="020F0502020204030204" pitchFamily="34" charset="0"/>
                <a:sym typeface="Symbol" panose="05050102010706020507" pitchFamily="18" charset="2"/>
              </a:rPr>
              <a:t></a:t>
            </a:r>
            <a:r>
              <a:rPr lang="en-GB" sz="2200" dirty="0">
                <a:effectLst/>
                <a:latin typeface="Arial" panose="020B0604020202020204" pitchFamily="34" charset="0"/>
                <a:ea typeface="Calibri" panose="020F0502020204030204" pitchFamily="34" charset="0"/>
                <a:sym typeface="Wingdings" panose="05000000000000000000" pitchFamily="2" charset="2"/>
              </a:rPr>
              <a:t>)</a:t>
            </a:r>
            <a:r>
              <a:rPr lang="en-GB" sz="2200" baseline="30000" dirty="0">
                <a:effectLst/>
                <a:latin typeface="Arial" panose="020B0604020202020204" pitchFamily="34" charset="0"/>
                <a:ea typeface="Calibri" panose="020F0502020204030204" pitchFamily="34" charset="0"/>
                <a:sym typeface="Wingdings" panose="05000000000000000000" pitchFamily="2" charset="2"/>
              </a:rPr>
              <a:t>182</a:t>
            </a:r>
            <a:r>
              <a:rPr lang="en-GB" sz="2200" dirty="0">
                <a:effectLst/>
                <a:latin typeface="Arial" panose="020B0604020202020204" pitchFamily="34" charset="0"/>
                <a:ea typeface="Calibri" panose="020F0502020204030204" pitchFamily="34" charset="0"/>
                <a:sym typeface="Wingdings" panose="05000000000000000000" pitchFamily="2" charset="2"/>
              </a:rPr>
              <a:t>Hf measured @</a:t>
            </a:r>
            <a:r>
              <a:rPr lang="en-GB" sz="2200" baseline="30000" dirty="0">
                <a:effectLst/>
                <a:latin typeface="Arial" panose="020B0604020202020204" pitchFamily="34" charset="0"/>
                <a:ea typeface="Calibri" panose="020F0502020204030204" pitchFamily="34" charset="0"/>
                <a:sym typeface="Wingdings" panose="05000000000000000000" pitchFamily="2" charset="2"/>
              </a:rPr>
              <a:t>182</a:t>
            </a:r>
            <a:r>
              <a:rPr lang="en-GB" sz="2200" dirty="0">
                <a:effectLst/>
                <a:latin typeface="Arial" panose="020B0604020202020204" pitchFamily="34" charset="0"/>
                <a:ea typeface="Calibri" panose="020F0502020204030204" pitchFamily="34" charset="0"/>
                <a:sym typeface="Wingdings" panose="05000000000000000000" pitchFamily="2" charset="2"/>
              </a:rPr>
              <a:t>Hf/</a:t>
            </a:r>
            <a:r>
              <a:rPr lang="en-GB" sz="2200" baseline="30000" dirty="0">
                <a:effectLst/>
                <a:latin typeface="Arial" panose="020B0604020202020204" pitchFamily="34" charset="0"/>
                <a:ea typeface="Calibri" panose="020F0502020204030204" pitchFamily="34" charset="0"/>
                <a:sym typeface="Wingdings" panose="05000000000000000000" pitchFamily="2" charset="2"/>
              </a:rPr>
              <a:t>180</a:t>
            </a:r>
            <a:r>
              <a:rPr lang="en-GB" sz="2200" dirty="0">
                <a:effectLst/>
                <a:latin typeface="Arial" panose="020B0604020202020204" pitchFamily="34" charset="0"/>
                <a:ea typeface="Calibri" panose="020F0502020204030204" pitchFamily="34" charset="0"/>
                <a:sym typeface="Wingdings" panose="05000000000000000000" pitchFamily="2" charset="2"/>
              </a:rPr>
              <a:t>Hf~10</a:t>
            </a:r>
            <a:r>
              <a:rPr lang="en-GB" sz="2200" baseline="30000" dirty="0">
                <a:solidFill>
                  <a:srgbClr val="00000A"/>
                </a:solidFill>
                <a:effectLst/>
                <a:latin typeface="Arial" panose="020B0604020202020204" pitchFamily="34" charset="0"/>
                <a:ea typeface="Calibri" panose="020F0502020204030204" pitchFamily="34" charset="0"/>
              </a:rPr>
              <a:t>−</a:t>
            </a:r>
            <a:r>
              <a:rPr lang="en-GB" sz="2200" baseline="30000" dirty="0">
                <a:effectLst/>
                <a:latin typeface="Arial" panose="020B0604020202020204" pitchFamily="34" charset="0"/>
                <a:ea typeface="Calibri" panose="020F0502020204030204" pitchFamily="34" charset="0"/>
                <a:sym typeface="Wingdings" panose="05000000000000000000" pitchFamily="2" charset="2"/>
              </a:rPr>
              <a:t>12</a:t>
            </a:r>
            <a:br>
              <a:rPr lang="en-GB" sz="2200" dirty="0">
                <a:effectLst/>
                <a:latin typeface="Arial" panose="020B0604020202020204" pitchFamily="34" charset="0"/>
                <a:ea typeface="Calibri" panose="020F0502020204030204" pitchFamily="34" charset="0"/>
                <a:sym typeface="Wingdings" panose="05000000000000000000" pitchFamily="2" charset="2"/>
              </a:rPr>
            </a:br>
            <a:r>
              <a:rPr lang="en-GB" sz="2200" dirty="0">
                <a:effectLst/>
                <a:latin typeface="Arial" panose="020B0604020202020204" pitchFamily="34" charset="0"/>
                <a:ea typeface="Calibri" panose="020F0502020204030204" pitchFamily="34" charset="0"/>
                <a:sym typeface="Wingdings" panose="05000000000000000000" pitchFamily="2" charset="2"/>
              </a:rPr>
              <a:t>as Vienna Hf-10/-11 standards are likely (2.0±0.2)-times higher </a:t>
            </a:r>
            <a:r>
              <a:rPr lang="en-GB" sz="1400" dirty="0">
                <a:solidFill>
                  <a:srgbClr val="00000A"/>
                </a:solidFill>
                <a:latin typeface="Arial" panose="020B0604020202020204" pitchFamily="34" charset="0"/>
                <a:ea typeface="Calibri" panose="020F0502020204030204" pitchFamily="34" charset="0"/>
                <a:sym typeface="Wingdings" panose="05000000000000000000" pitchFamily="2" charset="2"/>
              </a:rPr>
              <a:t>[</a:t>
            </a:r>
            <a:r>
              <a:rPr lang="de-DE" sz="1400" dirty="0">
                <a:hlinkClick r:id="rId2"/>
              </a:rPr>
              <a:t>Martschini et al., 2020</a:t>
            </a:r>
            <a:r>
              <a:rPr lang="de-DE" sz="1400" dirty="0"/>
              <a:t>]</a:t>
            </a:r>
            <a:endParaRPr lang="en-GB" sz="1400" dirty="0">
              <a:solidFill>
                <a:srgbClr val="00000A"/>
              </a:solidFill>
              <a:latin typeface="Arial" panose="020B0604020202020204" pitchFamily="34" charset="0"/>
              <a:ea typeface="Calibri" panose="020F0502020204030204" pitchFamily="34" charset="0"/>
              <a:sym typeface="Wingdings" panose="05000000000000000000" pitchFamily="2" charset="2"/>
            </a:endParaRPr>
          </a:p>
          <a:p>
            <a:pPr>
              <a:spcAft>
                <a:spcPts val="600"/>
              </a:spcAft>
            </a:pPr>
            <a:r>
              <a:rPr lang="en-GB" sz="2200" dirty="0">
                <a:solidFill>
                  <a:srgbClr val="0063A6"/>
                </a:solidFill>
                <a:effectLst/>
                <a:latin typeface="Arial" panose="020B0604020202020204" pitchFamily="34" charset="0"/>
                <a:ea typeface="Calibri" panose="020F0502020204030204" pitchFamily="34" charset="0"/>
                <a:sym typeface="Wingdings" panose="05000000000000000000" pitchFamily="2" charset="2"/>
              </a:rPr>
              <a:t>	 </a:t>
            </a:r>
            <a:r>
              <a:rPr lang="en-GB" sz="2200" dirty="0">
                <a:solidFill>
                  <a:srgbClr val="00000A"/>
                </a:solidFill>
                <a:effectLst/>
                <a:latin typeface="Arial" panose="020B0604020202020204" pitchFamily="34" charset="0"/>
                <a:ea typeface="Calibri" panose="020F0502020204030204" pitchFamily="34" charset="0"/>
                <a:sym typeface="Wingdings" panose="05000000000000000000" pitchFamily="2" charset="2"/>
              </a:rPr>
              <a:t>n</a:t>
            </a:r>
            <a:r>
              <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rPr>
              <a:t>eed for</a:t>
            </a:r>
            <a:r>
              <a:rPr lang="en-GB" sz="2200" dirty="0">
                <a:solidFill>
                  <a:srgbClr val="00000A"/>
                </a:solidFill>
                <a:effectLst/>
                <a:latin typeface="Arial" panose="020B0604020202020204" pitchFamily="34" charset="0"/>
                <a:ea typeface="Calibri" panose="020F0502020204030204" pitchFamily="34" charset="0"/>
              </a:rPr>
              <a:t> reliable reference materials</a:t>
            </a:r>
            <a:endParaRPr lang="en-GB" sz="2200" dirty="0">
              <a:effectLst/>
              <a:latin typeface="Arial" panose="020B0604020202020204" pitchFamily="34" charset="0"/>
              <a:ea typeface="Calibri" panose="020F0502020204030204" pitchFamily="34" charset="0"/>
              <a:sym typeface="Wingdings" panose="05000000000000000000" pitchFamily="2" charset="2"/>
            </a:endParaRPr>
          </a:p>
          <a:p>
            <a:pPr marL="342900" indent="-342900">
              <a:spcAft>
                <a:spcPts val="600"/>
              </a:spcAft>
              <a:buFont typeface="Arial" panose="020B0604020202020204" pitchFamily="34" charset="0"/>
              <a:buChar char="•"/>
            </a:pPr>
            <a:r>
              <a:rPr lang="en-GB" sz="2200" dirty="0">
                <a:latin typeface="Arial" panose="020B0604020202020204" pitchFamily="34" charset="0"/>
                <a:ea typeface="Calibri" panose="020F0502020204030204" pitchFamily="34" charset="0"/>
                <a:sym typeface="Wingdings" panose="05000000000000000000" pitchFamily="2" charset="2"/>
              </a:rPr>
              <a:t>d</a:t>
            </a:r>
            <a:r>
              <a:rPr lang="en-GB" sz="2200" dirty="0">
                <a:effectLst/>
                <a:latin typeface="Arial" panose="020B0604020202020204" pitchFamily="34" charset="0"/>
                <a:ea typeface="Calibri" panose="020F0502020204030204" pitchFamily="34" charset="0"/>
                <a:sym typeface="Wingdings" panose="05000000000000000000" pitchFamily="2" charset="2"/>
              </a:rPr>
              <a:t>evelopment of </a:t>
            </a:r>
            <a:r>
              <a:rPr lang="en-GB" sz="2200" dirty="0">
                <a:solidFill>
                  <a:srgbClr val="00000A"/>
                </a:solidFill>
                <a:effectLst/>
                <a:latin typeface="Arial" panose="020B0604020202020204" pitchFamily="34" charset="0"/>
                <a:ea typeface="Calibri" panose="020F0502020204030204" pitchFamily="34" charset="0"/>
              </a:rPr>
              <a:t>chemical preparation of HfF</a:t>
            </a:r>
            <a:r>
              <a:rPr lang="en-GB" sz="2200" baseline="-25000" dirty="0">
                <a:solidFill>
                  <a:srgbClr val="00000A"/>
                </a:solidFill>
                <a:effectLst/>
                <a:latin typeface="Arial" panose="020B0604020202020204" pitchFamily="34" charset="0"/>
                <a:ea typeface="Calibri" panose="020F0502020204030204" pitchFamily="34" charset="0"/>
              </a:rPr>
              <a:t>4</a:t>
            </a:r>
            <a:r>
              <a:rPr lang="en-GB" sz="2200" dirty="0">
                <a:solidFill>
                  <a:srgbClr val="00000A"/>
                </a:solidFill>
                <a:effectLst/>
                <a:latin typeface="Arial" panose="020B0604020202020204" pitchFamily="34" charset="0"/>
                <a:ea typeface="Calibri" panose="020F0502020204030204" pitchFamily="34" charset="0"/>
              </a:rPr>
              <a:t> AMS targets from deep-sea </a:t>
            </a:r>
            <a:r>
              <a:rPr lang="en-GB" sz="2200" dirty="0" err="1">
                <a:solidFill>
                  <a:srgbClr val="00000A"/>
                </a:solidFill>
                <a:effectLst/>
                <a:latin typeface="Arial" panose="020B0604020202020204" pitchFamily="34" charset="0"/>
                <a:ea typeface="Calibri" panose="020F0502020204030204" pitchFamily="34" charset="0"/>
              </a:rPr>
              <a:t>MnFe</a:t>
            </a:r>
            <a:r>
              <a:rPr lang="en-GB" sz="2200" dirty="0">
                <a:solidFill>
                  <a:srgbClr val="00000A"/>
                </a:solidFill>
                <a:effectLst/>
                <a:latin typeface="Arial" panose="020B0604020202020204" pitchFamily="34" charset="0"/>
                <a:ea typeface="Calibri" panose="020F0502020204030204" pitchFamily="34" charset="0"/>
              </a:rPr>
              <a:t> crusts</a:t>
            </a:r>
          </a:p>
          <a:p>
            <a:pPr marL="800100" lvl="1" indent="-342900">
              <a:spcAft>
                <a:spcPts val="600"/>
              </a:spcAft>
              <a:buFont typeface="Courier New" panose="02070309020205020404" pitchFamily="49" charset="0"/>
              <a:buChar char="o"/>
            </a:pPr>
            <a:r>
              <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rPr>
              <a:t>isobar (</a:t>
            </a:r>
            <a:r>
              <a:rPr lang="en-GB" sz="2200" baseline="30000" dirty="0">
                <a:solidFill>
                  <a:srgbClr val="00000A"/>
                </a:solidFill>
                <a:latin typeface="Arial" panose="020B0604020202020204" pitchFamily="34" charset="0"/>
                <a:ea typeface="Calibri" panose="020F0502020204030204" pitchFamily="34" charset="0"/>
                <a:sym typeface="Wingdings" panose="05000000000000000000" pitchFamily="2" charset="2"/>
              </a:rPr>
              <a:t>182</a:t>
            </a:r>
            <a:r>
              <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rPr>
              <a:t>W) separation works </a:t>
            </a:r>
            <a:r>
              <a:rPr lang="en-GB" sz="1400" dirty="0">
                <a:solidFill>
                  <a:srgbClr val="00000A"/>
                </a:solidFill>
                <a:latin typeface="Arial" panose="020B0604020202020204" pitchFamily="34" charset="0"/>
                <a:ea typeface="Calibri" panose="020F0502020204030204" pitchFamily="34" charset="0"/>
                <a:sym typeface="Wingdings" panose="05000000000000000000" pitchFamily="2" charset="2"/>
              </a:rPr>
              <a:t>[</a:t>
            </a:r>
            <a:r>
              <a:rPr lang="de-DE" sz="1400" dirty="0">
                <a:hlinkClick r:id="rId2"/>
              </a:rPr>
              <a:t>Martschini et al., 2020</a:t>
            </a:r>
            <a:r>
              <a:rPr lang="de-DE" sz="1400" dirty="0"/>
              <a:t>]</a:t>
            </a:r>
            <a:endPar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endParaRPr>
          </a:p>
          <a:p>
            <a:pPr marL="800100" lvl="1" indent="-342900">
              <a:spcAft>
                <a:spcPts val="600"/>
              </a:spcAft>
              <a:buFont typeface="Courier New" panose="02070309020205020404" pitchFamily="49" charset="0"/>
              <a:buChar char="o"/>
            </a:pPr>
            <a:r>
              <a:rPr lang="en-GB" sz="2200" dirty="0">
                <a:solidFill>
                  <a:srgbClr val="00000A"/>
                </a:solidFill>
                <a:effectLst/>
                <a:latin typeface="Arial" panose="020B0604020202020204" pitchFamily="34" charset="0"/>
                <a:ea typeface="Calibri" panose="020F0502020204030204" pitchFamily="34" charset="0"/>
                <a:sym typeface="Wingdings" panose="05000000000000000000" pitchFamily="2" charset="2"/>
              </a:rPr>
              <a:t>main elements (</a:t>
            </a:r>
            <a:r>
              <a:rPr lang="en-GB" sz="2200" dirty="0" err="1">
                <a:solidFill>
                  <a:srgbClr val="00000A"/>
                </a:solidFill>
                <a:effectLst/>
                <a:latin typeface="Arial" panose="020B0604020202020204" pitchFamily="34" charset="0"/>
                <a:ea typeface="Calibri" panose="020F0502020204030204" pitchFamily="34" charset="0"/>
                <a:sym typeface="Wingdings" panose="05000000000000000000" pitchFamily="2" charset="2"/>
              </a:rPr>
              <a:t>Mn,Fe</a:t>
            </a:r>
            <a:r>
              <a:rPr lang="en-GB" sz="2200" dirty="0">
                <a:solidFill>
                  <a:srgbClr val="00000A"/>
                </a:solidFill>
                <a:effectLst/>
                <a:latin typeface="Arial" panose="020B0604020202020204" pitchFamily="34" charset="0"/>
                <a:ea typeface="Calibri" panose="020F0502020204030204" pitchFamily="34" charset="0"/>
                <a:sym typeface="Wingdings" panose="05000000000000000000" pitchFamily="2" charset="2"/>
              </a:rPr>
              <a:t>) largely reduced</a:t>
            </a:r>
          </a:p>
          <a:p>
            <a:pPr marL="800100" lvl="1" indent="-342900">
              <a:spcAft>
                <a:spcPts val="600"/>
              </a:spcAft>
              <a:buFont typeface="Courier New" panose="02070309020205020404" pitchFamily="49" charset="0"/>
              <a:buChar char="o"/>
            </a:pPr>
            <a:r>
              <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rPr>
              <a:t>Ca, K, Na, Mg easily removable by precipitation of Hf(OH)</a:t>
            </a:r>
            <a:r>
              <a:rPr lang="en-GB" sz="2200" baseline="-25000" dirty="0">
                <a:solidFill>
                  <a:srgbClr val="00000A"/>
                </a:solidFill>
                <a:latin typeface="Arial" panose="020B0604020202020204" pitchFamily="34" charset="0"/>
                <a:ea typeface="Calibri" panose="020F0502020204030204" pitchFamily="34" charset="0"/>
                <a:sym typeface="Wingdings" panose="05000000000000000000" pitchFamily="2" charset="2"/>
              </a:rPr>
              <a:t>4</a:t>
            </a:r>
            <a:endParaRPr lang="en-GB" sz="2200" baseline="-25000" dirty="0">
              <a:solidFill>
                <a:srgbClr val="00000A"/>
              </a:solidFill>
              <a:effectLst/>
              <a:latin typeface="Arial" panose="020B0604020202020204" pitchFamily="34" charset="0"/>
              <a:ea typeface="Calibri" panose="020F0502020204030204" pitchFamily="34" charset="0"/>
              <a:sym typeface="Wingdings" panose="05000000000000000000" pitchFamily="2" charset="2"/>
            </a:endParaRPr>
          </a:p>
          <a:p>
            <a:pPr lvl="1">
              <a:spcAft>
                <a:spcPts val="600"/>
              </a:spcAft>
            </a:pPr>
            <a:r>
              <a:rPr lang="en-GB" sz="2200" dirty="0">
                <a:solidFill>
                  <a:srgbClr val="0063A6"/>
                </a:solidFill>
                <a:effectLst/>
                <a:latin typeface="Arial" panose="020B0604020202020204" pitchFamily="34" charset="0"/>
                <a:ea typeface="Calibri" panose="020F0502020204030204" pitchFamily="34" charset="0"/>
                <a:sym typeface="Wingdings" panose="05000000000000000000" pitchFamily="2" charset="2"/>
              </a:rPr>
              <a:t>	 </a:t>
            </a:r>
            <a:r>
              <a:rPr lang="en-GB" sz="2200" dirty="0">
                <a:solidFill>
                  <a:srgbClr val="00000A"/>
                </a:solidFill>
                <a:effectLst/>
                <a:latin typeface="Arial" panose="020B0604020202020204" pitchFamily="34" charset="0"/>
                <a:ea typeface="Calibri" panose="020F0502020204030204" pitchFamily="34" charset="0"/>
                <a:sym typeface="Wingdings" panose="05000000000000000000" pitchFamily="2" charset="2"/>
              </a:rPr>
              <a:t>n</a:t>
            </a:r>
            <a:r>
              <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rPr>
              <a:t>eed for </a:t>
            </a:r>
            <a:r>
              <a:rPr lang="en-GB" sz="2200" dirty="0">
                <a:solidFill>
                  <a:srgbClr val="00000A"/>
                </a:solidFill>
                <a:effectLst/>
                <a:latin typeface="Arial" panose="020B0604020202020204" pitchFamily="34" charset="0"/>
                <a:ea typeface="Calibri" panose="020F0502020204030204" pitchFamily="34" charset="0"/>
              </a:rPr>
              <a:t>Al(&amp;Ti)/Hf separation</a:t>
            </a:r>
          </a:p>
          <a:p>
            <a:pPr marL="342900" indent="-342900">
              <a:spcAft>
                <a:spcPts val="600"/>
              </a:spcAft>
              <a:buFont typeface="Arial" panose="020B0604020202020204" pitchFamily="34" charset="0"/>
              <a:buChar char="•"/>
            </a:pPr>
            <a:r>
              <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rPr>
              <a:t>cross contamination &amp; ion source m</a:t>
            </a:r>
            <a:r>
              <a:rPr lang="en-GB" sz="2200" dirty="0">
                <a:solidFill>
                  <a:srgbClr val="00000A"/>
                </a:solidFill>
                <a:effectLst/>
                <a:latin typeface="Arial" panose="020B0604020202020204" pitchFamily="34" charset="0"/>
                <a:ea typeface="Calibri" panose="020F0502020204030204" pitchFamily="34" charset="0"/>
                <a:sym typeface="Wingdings" panose="05000000000000000000" pitchFamily="2" charset="2"/>
              </a:rPr>
              <a:t>emory @&lt;1%</a:t>
            </a:r>
          </a:p>
          <a:p>
            <a:pPr>
              <a:spcAft>
                <a:spcPts val="600"/>
              </a:spcAft>
            </a:pPr>
            <a:r>
              <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rPr>
              <a:t>	</a:t>
            </a:r>
            <a:r>
              <a:rPr lang="en-GB" sz="2200" dirty="0">
                <a:solidFill>
                  <a:srgbClr val="0063A6"/>
                </a:solidFill>
                <a:latin typeface="Arial" panose="020B0604020202020204" pitchFamily="34" charset="0"/>
                <a:ea typeface="Calibri" panose="020F0502020204030204" pitchFamily="34" charset="0"/>
                <a:sym typeface="Wingdings" panose="05000000000000000000" pitchFamily="2" charset="2"/>
              </a:rPr>
              <a:t></a:t>
            </a:r>
            <a:r>
              <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rPr>
              <a:t> </a:t>
            </a:r>
            <a:r>
              <a:rPr lang="en-GB" sz="2200" dirty="0">
                <a:solidFill>
                  <a:srgbClr val="00000A"/>
                </a:solidFill>
                <a:effectLst/>
                <a:latin typeface="Arial" panose="020B0604020202020204" pitchFamily="34" charset="0"/>
                <a:ea typeface="Calibri" panose="020F0502020204030204" pitchFamily="34" charset="0"/>
                <a:sym typeface="Wingdings" panose="05000000000000000000" pitchFamily="2" charset="2"/>
              </a:rPr>
              <a:t>n</a:t>
            </a:r>
            <a:r>
              <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rPr>
              <a:t>eed for</a:t>
            </a:r>
            <a:r>
              <a:rPr lang="en-GB" sz="2200" dirty="0">
                <a:solidFill>
                  <a:srgbClr val="00000A"/>
                </a:solidFill>
                <a:effectLst/>
                <a:latin typeface="Arial" panose="020B0604020202020204" pitchFamily="34" charset="0"/>
                <a:ea typeface="Calibri" panose="020F0502020204030204" pitchFamily="34" charset="0"/>
              </a:rPr>
              <a:t> reliable reference materials down to 10</a:t>
            </a:r>
            <a:r>
              <a:rPr lang="en-GB" sz="2200" baseline="30000" dirty="0">
                <a:solidFill>
                  <a:srgbClr val="00000A"/>
                </a:solidFill>
                <a:effectLst/>
                <a:latin typeface="Arial" panose="020B0604020202020204" pitchFamily="34" charset="0"/>
                <a:ea typeface="Calibri" panose="020F0502020204030204" pitchFamily="34" charset="0"/>
              </a:rPr>
              <a:t>−13</a:t>
            </a:r>
            <a:r>
              <a:rPr lang="en-GB" sz="2200" dirty="0">
                <a:solidFill>
                  <a:srgbClr val="00000A"/>
                </a:solidFill>
                <a:effectLst/>
                <a:latin typeface="Arial" panose="020B0604020202020204" pitchFamily="34" charset="0"/>
                <a:ea typeface="Calibri" panose="020F0502020204030204" pitchFamily="34" charset="0"/>
              </a:rPr>
              <a:t> level</a:t>
            </a:r>
            <a:endParaRPr lang="en-GB" sz="1400" dirty="0"/>
          </a:p>
        </p:txBody>
      </p:sp>
      <p:sp>
        <p:nvSpPr>
          <p:cNvPr id="5" name="Textfeld 15">
            <a:extLst>
              <a:ext uri="{FF2B5EF4-FFF2-40B4-BE49-F238E27FC236}">
                <a16:creationId xmlns:a16="http://schemas.microsoft.com/office/drawing/2014/main" id="{5BDD1025-E0B5-798B-5CC8-A643323A20CE}"/>
              </a:ext>
            </a:extLst>
          </p:cNvPr>
          <p:cNvSpPr txBox="1"/>
          <p:nvPr/>
        </p:nvSpPr>
        <p:spPr>
          <a:xfrm>
            <a:off x="322118" y="1408146"/>
            <a:ext cx="6537191" cy="430887"/>
          </a:xfrm>
          <a:prstGeom prst="rect">
            <a:avLst/>
          </a:prstGeom>
          <a:noFill/>
        </p:spPr>
        <p:txBody>
          <a:bodyPr wrap="square">
            <a:spAutoFit/>
          </a:bodyPr>
          <a:lstStyle/>
          <a:p>
            <a:pPr>
              <a:spcAft>
                <a:spcPts val="600"/>
              </a:spcAft>
            </a:pPr>
            <a:r>
              <a:rPr lang="en-GB" sz="2200" dirty="0">
                <a:solidFill>
                  <a:srgbClr val="0063A6"/>
                </a:solidFill>
                <a:effectLst/>
                <a:latin typeface="Arial" panose="020B0604020202020204" pitchFamily="34" charset="0"/>
                <a:ea typeface="Calibri" panose="020F0502020204030204" pitchFamily="34" charset="0"/>
              </a:rPr>
              <a:t>Status now:</a:t>
            </a:r>
          </a:p>
        </p:txBody>
      </p:sp>
      <p:pic>
        <p:nvPicPr>
          <p:cNvPr id="6" name="Grafik 4">
            <a:extLst>
              <a:ext uri="{FF2B5EF4-FFF2-40B4-BE49-F238E27FC236}">
                <a16:creationId xmlns:a16="http://schemas.microsoft.com/office/drawing/2014/main" id="{1E0B602C-38B6-15EE-4FE0-6798318ECE78}"/>
              </a:ext>
            </a:extLst>
          </p:cNvPr>
          <p:cNvPicPr>
            <a:picLocks noChangeAspect="1"/>
          </p:cNvPicPr>
          <p:nvPr/>
        </p:nvPicPr>
        <p:blipFill rotWithShape="1">
          <a:blip r:embed="rId3">
            <a:extLst>
              <a:ext uri="{28A0092B-C50C-407E-A947-70E740481C1C}">
                <a14:useLocalDpi xmlns:a14="http://schemas.microsoft.com/office/drawing/2010/main" val="0"/>
              </a:ext>
            </a:extLst>
          </a:blip>
          <a:srcRect l="3480" t="-5149" r="52981" b="-18382"/>
          <a:stretch/>
        </p:blipFill>
        <p:spPr>
          <a:xfrm>
            <a:off x="6547222" y="2616358"/>
            <a:ext cx="2743200" cy="415095"/>
          </a:xfrm>
          <a:prstGeom prst="rect">
            <a:avLst/>
          </a:prstGeom>
        </p:spPr>
      </p:pic>
      <p:pic>
        <p:nvPicPr>
          <p:cNvPr id="7" name="Grafik 7" descr="Ein Bild, das Text, Diagramm, Screenshot, Reihe enthält.&#10;&#10;Automatisch generierte Beschreibung">
            <a:extLst>
              <a:ext uri="{FF2B5EF4-FFF2-40B4-BE49-F238E27FC236}">
                <a16:creationId xmlns:a16="http://schemas.microsoft.com/office/drawing/2014/main" id="{216368A5-9739-B041-295F-447477703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4194" y="3537469"/>
            <a:ext cx="2156477" cy="1437651"/>
          </a:xfrm>
          <a:prstGeom prst="rect">
            <a:avLst/>
          </a:prstGeom>
        </p:spPr>
      </p:pic>
      <p:pic>
        <p:nvPicPr>
          <p:cNvPr id="8" name="Grafik 8">
            <a:extLst>
              <a:ext uri="{FF2B5EF4-FFF2-40B4-BE49-F238E27FC236}">
                <a16:creationId xmlns:a16="http://schemas.microsoft.com/office/drawing/2014/main" id="{89336F63-9D4E-672A-40FA-5EE5C1E9AF52}"/>
              </a:ext>
            </a:extLst>
          </p:cNvPr>
          <p:cNvPicPr>
            <a:picLocks noChangeAspect="1"/>
          </p:cNvPicPr>
          <p:nvPr/>
        </p:nvPicPr>
        <p:blipFill rotWithShape="1">
          <a:blip r:embed="rId3">
            <a:extLst>
              <a:ext uri="{28A0092B-C50C-407E-A947-70E740481C1C}">
                <a14:useLocalDpi xmlns:a14="http://schemas.microsoft.com/office/drawing/2010/main" val="0"/>
              </a:ext>
            </a:extLst>
          </a:blip>
          <a:srcRect l="3480" t="-5149" r="52981" b="-18382"/>
          <a:stretch/>
        </p:blipFill>
        <p:spPr>
          <a:xfrm>
            <a:off x="5616902" y="4679024"/>
            <a:ext cx="2743200" cy="415095"/>
          </a:xfrm>
          <a:prstGeom prst="rect">
            <a:avLst/>
          </a:prstGeom>
        </p:spPr>
      </p:pic>
      <p:pic>
        <p:nvPicPr>
          <p:cNvPr id="9" name="Grafik 9">
            <a:extLst>
              <a:ext uri="{FF2B5EF4-FFF2-40B4-BE49-F238E27FC236}">
                <a16:creationId xmlns:a16="http://schemas.microsoft.com/office/drawing/2014/main" id="{AF2BCB61-2A3E-CCFC-DBB2-89CE5924A9AE}"/>
              </a:ext>
            </a:extLst>
          </p:cNvPr>
          <p:cNvPicPr>
            <a:picLocks noChangeAspect="1"/>
          </p:cNvPicPr>
          <p:nvPr/>
        </p:nvPicPr>
        <p:blipFill rotWithShape="1">
          <a:blip r:embed="rId3">
            <a:extLst>
              <a:ext uri="{28A0092B-C50C-407E-A947-70E740481C1C}">
                <a14:useLocalDpi xmlns:a14="http://schemas.microsoft.com/office/drawing/2010/main" val="0"/>
              </a:ext>
            </a:extLst>
          </a:blip>
          <a:srcRect l="3480" t="-5149" r="52981" b="-18382"/>
          <a:stretch/>
        </p:blipFill>
        <p:spPr>
          <a:xfrm>
            <a:off x="8898384" y="5497413"/>
            <a:ext cx="2743200" cy="415095"/>
          </a:xfrm>
          <a:prstGeom prst="rect">
            <a:avLst/>
          </a:prstGeom>
        </p:spPr>
      </p:pic>
    </p:spTree>
    <p:extLst>
      <p:ext uri="{BB962C8B-B14F-4D97-AF65-F5344CB8AC3E}">
        <p14:creationId xmlns:p14="http://schemas.microsoft.com/office/powerpoint/2010/main" val="3316077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893488-2EDF-F22E-4545-5DA9461F60F1}"/>
              </a:ext>
            </a:extLst>
          </p:cNvPr>
          <p:cNvSpPr>
            <a:spLocks noGrp="1"/>
          </p:cNvSpPr>
          <p:nvPr>
            <p:ph type="title"/>
          </p:nvPr>
        </p:nvSpPr>
        <p:spPr/>
        <p:txBody>
          <a:bodyPr/>
          <a:lstStyle/>
          <a:p>
            <a:r>
              <a:rPr lang="en-US" dirty="0"/>
              <a:t>Milestone 9</a:t>
            </a:r>
            <a:endParaRPr lang="it-IT" dirty="0"/>
          </a:p>
        </p:txBody>
      </p:sp>
      <p:sp>
        <p:nvSpPr>
          <p:cNvPr id="3" name="Titolo 1">
            <a:extLst>
              <a:ext uri="{FF2B5EF4-FFF2-40B4-BE49-F238E27FC236}">
                <a16:creationId xmlns:a16="http://schemas.microsoft.com/office/drawing/2014/main" id="{C0D04B79-E5CC-0D50-8D84-D5C5DF2BDE9B}"/>
              </a:ext>
            </a:extLst>
          </p:cNvPr>
          <p:cNvSpPr txBox="1">
            <a:spLocks/>
          </p:cNvSpPr>
          <p:nvPr/>
        </p:nvSpPr>
        <p:spPr>
          <a:xfrm>
            <a:off x="10763" y="663386"/>
            <a:ext cx="12192000" cy="756000"/>
          </a:xfrm>
          <a:prstGeom prst="rect">
            <a:avLst/>
          </a:prstGeom>
          <a:noFill/>
        </p:spPr>
        <p:txBody>
          <a:bodyPr wrap="none" lIns="180000" tIns="180000" rIns="180000" bIns="180000" anchor="t">
            <a:noAutofit/>
          </a:bodyPr>
          <a:lstStyle>
            <a:lvl1pPr algn="ctr" defTabSz="914400" rtl="0" eaLnBrk="1" latinLnBrk="0" hangingPunct="1">
              <a:lnSpc>
                <a:spcPct val="90000"/>
              </a:lnSpc>
              <a:spcBef>
                <a:spcPct val="0"/>
              </a:spcBef>
              <a:buNone/>
              <a:defRPr sz="2800" b="0" kern="1200">
                <a:solidFill>
                  <a:schemeClr val="tx2"/>
                </a:solidFill>
                <a:latin typeface="Arial" panose="020B0604020202020204" pitchFamily="34" charset="0"/>
                <a:ea typeface="+mj-ea"/>
                <a:cs typeface="Arial" panose="020B0604020202020204" pitchFamily="34" charset="0"/>
              </a:defRPr>
            </a:lvl1pPr>
          </a:lstStyle>
          <a:p>
            <a:r>
              <a:rPr lang="en-GB" sz="1800" b="1" dirty="0">
                <a:solidFill>
                  <a:schemeClr val="tx1"/>
                </a:solidFill>
              </a:rPr>
              <a:t>Measurement capability for Hf-182 by AMS</a:t>
            </a:r>
            <a:br>
              <a:rPr lang="en-GB" sz="1800" b="1" dirty="0">
                <a:solidFill>
                  <a:schemeClr val="tx1"/>
                </a:solidFill>
              </a:rPr>
            </a:br>
            <a:r>
              <a:rPr lang="en-GB" sz="1800" b="1" dirty="0">
                <a:solidFill>
                  <a:schemeClr val="tx1"/>
                </a:solidFill>
              </a:rPr>
              <a:t> developed and ready for external users</a:t>
            </a:r>
            <a:endParaRPr lang="en-US" sz="1800" b="1" dirty="0">
              <a:solidFill>
                <a:schemeClr val="tx1"/>
              </a:solidFill>
            </a:endParaRPr>
          </a:p>
        </p:txBody>
      </p:sp>
      <p:sp>
        <p:nvSpPr>
          <p:cNvPr id="4" name="Textfeld 10">
            <a:extLst>
              <a:ext uri="{FF2B5EF4-FFF2-40B4-BE49-F238E27FC236}">
                <a16:creationId xmlns:a16="http://schemas.microsoft.com/office/drawing/2014/main" id="{8CA5166D-5A2E-D145-E289-AE429D760A62}"/>
              </a:ext>
            </a:extLst>
          </p:cNvPr>
          <p:cNvSpPr txBox="1"/>
          <p:nvPr/>
        </p:nvSpPr>
        <p:spPr>
          <a:xfrm>
            <a:off x="535741" y="1839385"/>
            <a:ext cx="11233120" cy="4093428"/>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GB" sz="2200" dirty="0">
                <a:latin typeface="Arial" panose="020B0604020202020204" pitchFamily="34" charset="0"/>
                <a:ea typeface="Calibri" panose="020F0502020204030204" pitchFamily="34" charset="0"/>
                <a:sym typeface="Wingdings" panose="05000000000000000000" pitchFamily="2" charset="2"/>
              </a:rPr>
              <a:t>y</a:t>
            </a:r>
            <a:r>
              <a:rPr lang="en-GB" sz="2200" dirty="0">
                <a:effectLst/>
                <a:latin typeface="Arial" panose="020B0604020202020204" pitchFamily="34" charset="0"/>
                <a:ea typeface="Calibri" panose="020F0502020204030204" pitchFamily="34" charset="0"/>
                <a:sym typeface="Wingdings" panose="05000000000000000000" pitchFamily="2" charset="2"/>
              </a:rPr>
              <a:t>et </a:t>
            </a:r>
            <a:r>
              <a:rPr lang="en-GB" sz="2200" dirty="0">
                <a:latin typeface="Arial" panose="020B0604020202020204" pitchFamily="34" charset="0"/>
                <a:ea typeface="Calibri" panose="020F0502020204030204" pitchFamily="34" charset="0"/>
                <a:sym typeface="Wingdings" panose="05000000000000000000" pitchFamily="2" charset="2"/>
              </a:rPr>
              <a:t>u</a:t>
            </a:r>
            <a:r>
              <a:rPr lang="en-GB" sz="2200" dirty="0">
                <a:effectLst/>
                <a:latin typeface="Arial" panose="020B0604020202020204" pitchFamily="34" charset="0"/>
                <a:ea typeface="Calibri" panose="020F0502020204030204" pitchFamily="34" charset="0"/>
                <a:sym typeface="Wingdings" panose="05000000000000000000" pitchFamily="2" charset="2"/>
              </a:rPr>
              <a:t>npublished results for </a:t>
            </a:r>
            <a:r>
              <a:rPr lang="en-GB" sz="2200" baseline="30000" dirty="0">
                <a:effectLst/>
                <a:latin typeface="Arial" panose="020B0604020202020204" pitchFamily="34" charset="0"/>
                <a:ea typeface="Calibri" panose="020F0502020204030204" pitchFamily="34" charset="0"/>
                <a:sym typeface="Wingdings" panose="05000000000000000000" pitchFamily="2" charset="2"/>
              </a:rPr>
              <a:t>186</a:t>
            </a:r>
            <a:r>
              <a:rPr lang="en-GB" sz="2200" dirty="0">
                <a:effectLst/>
                <a:latin typeface="Arial" panose="020B0604020202020204" pitchFamily="34" charset="0"/>
                <a:ea typeface="Calibri" panose="020F0502020204030204" pitchFamily="34" charset="0"/>
                <a:sym typeface="Wingdings" panose="05000000000000000000" pitchFamily="2" charset="2"/>
              </a:rPr>
              <a:t>W(</a:t>
            </a:r>
            <a:r>
              <a:rPr lang="en-GB" sz="2200" dirty="0" err="1">
                <a:effectLst/>
                <a:latin typeface="Arial" panose="020B0604020202020204" pitchFamily="34" charset="0"/>
                <a:ea typeface="Calibri" panose="020F0502020204030204" pitchFamily="34" charset="0"/>
                <a:sym typeface="Wingdings" panose="05000000000000000000" pitchFamily="2" charset="2"/>
              </a:rPr>
              <a:t>n,n</a:t>
            </a:r>
            <a:r>
              <a:rPr lang="en-GB" sz="2200" dirty="0">
                <a:effectLst/>
                <a:latin typeface="Arial" panose="020B0604020202020204" pitchFamily="34" charset="0"/>
                <a:ea typeface="Calibri" panose="020F0502020204030204" pitchFamily="34" charset="0"/>
                <a:sym typeface="Symbol" panose="05050102010706020507" pitchFamily="18" charset="2"/>
              </a:rPr>
              <a:t></a:t>
            </a:r>
            <a:r>
              <a:rPr lang="en-GB" sz="2200" dirty="0">
                <a:effectLst/>
                <a:latin typeface="Arial" panose="020B0604020202020204" pitchFamily="34" charset="0"/>
                <a:ea typeface="Calibri" panose="020F0502020204030204" pitchFamily="34" charset="0"/>
                <a:sym typeface="Wingdings" panose="05000000000000000000" pitchFamily="2" charset="2"/>
              </a:rPr>
              <a:t>)</a:t>
            </a:r>
            <a:r>
              <a:rPr lang="en-GB" sz="2200" baseline="30000" dirty="0">
                <a:effectLst/>
                <a:latin typeface="Arial" panose="020B0604020202020204" pitchFamily="34" charset="0"/>
                <a:ea typeface="Calibri" panose="020F0502020204030204" pitchFamily="34" charset="0"/>
                <a:sym typeface="Wingdings" panose="05000000000000000000" pitchFamily="2" charset="2"/>
              </a:rPr>
              <a:t>182</a:t>
            </a:r>
            <a:r>
              <a:rPr lang="en-GB" sz="2200" dirty="0">
                <a:effectLst/>
                <a:latin typeface="Arial" panose="020B0604020202020204" pitchFamily="34" charset="0"/>
                <a:ea typeface="Calibri" panose="020F0502020204030204" pitchFamily="34" charset="0"/>
                <a:sym typeface="Wingdings" panose="05000000000000000000" pitchFamily="2" charset="2"/>
              </a:rPr>
              <a:t>Hf measured @</a:t>
            </a:r>
            <a:r>
              <a:rPr lang="en-GB" sz="2200" baseline="30000" dirty="0">
                <a:effectLst/>
                <a:latin typeface="Arial" panose="020B0604020202020204" pitchFamily="34" charset="0"/>
                <a:ea typeface="Calibri" panose="020F0502020204030204" pitchFamily="34" charset="0"/>
                <a:sym typeface="Wingdings" panose="05000000000000000000" pitchFamily="2" charset="2"/>
              </a:rPr>
              <a:t>182</a:t>
            </a:r>
            <a:r>
              <a:rPr lang="en-GB" sz="2200" dirty="0">
                <a:effectLst/>
                <a:latin typeface="Arial" panose="020B0604020202020204" pitchFamily="34" charset="0"/>
                <a:ea typeface="Calibri" panose="020F0502020204030204" pitchFamily="34" charset="0"/>
                <a:sym typeface="Wingdings" panose="05000000000000000000" pitchFamily="2" charset="2"/>
              </a:rPr>
              <a:t>Hf/</a:t>
            </a:r>
            <a:r>
              <a:rPr lang="en-GB" sz="2200" baseline="30000" dirty="0">
                <a:effectLst/>
                <a:latin typeface="Arial" panose="020B0604020202020204" pitchFamily="34" charset="0"/>
                <a:ea typeface="Calibri" panose="020F0502020204030204" pitchFamily="34" charset="0"/>
                <a:sym typeface="Wingdings" panose="05000000000000000000" pitchFamily="2" charset="2"/>
              </a:rPr>
              <a:t>180</a:t>
            </a:r>
            <a:r>
              <a:rPr lang="en-GB" sz="2200" dirty="0">
                <a:effectLst/>
                <a:latin typeface="Arial" panose="020B0604020202020204" pitchFamily="34" charset="0"/>
                <a:ea typeface="Calibri" panose="020F0502020204030204" pitchFamily="34" charset="0"/>
                <a:sym typeface="Wingdings" panose="05000000000000000000" pitchFamily="2" charset="2"/>
              </a:rPr>
              <a:t>Hf~10</a:t>
            </a:r>
            <a:r>
              <a:rPr lang="en-GB" sz="2200" baseline="30000" dirty="0">
                <a:solidFill>
                  <a:srgbClr val="00000A"/>
                </a:solidFill>
                <a:effectLst/>
                <a:latin typeface="Arial" panose="020B0604020202020204" pitchFamily="34" charset="0"/>
                <a:ea typeface="Calibri" panose="020F0502020204030204" pitchFamily="34" charset="0"/>
              </a:rPr>
              <a:t>−</a:t>
            </a:r>
            <a:r>
              <a:rPr lang="en-GB" sz="2200" baseline="30000" dirty="0">
                <a:effectLst/>
                <a:latin typeface="Arial" panose="020B0604020202020204" pitchFamily="34" charset="0"/>
                <a:ea typeface="Calibri" panose="020F0502020204030204" pitchFamily="34" charset="0"/>
                <a:sym typeface="Wingdings" panose="05000000000000000000" pitchFamily="2" charset="2"/>
              </a:rPr>
              <a:t>12</a:t>
            </a:r>
            <a:br>
              <a:rPr lang="en-GB" sz="2200" dirty="0">
                <a:effectLst/>
                <a:latin typeface="Arial" panose="020B0604020202020204" pitchFamily="34" charset="0"/>
                <a:ea typeface="Calibri" panose="020F0502020204030204" pitchFamily="34" charset="0"/>
                <a:sym typeface="Wingdings" panose="05000000000000000000" pitchFamily="2" charset="2"/>
              </a:rPr>
            </a:br>
            <a:r>
              <a:rPr lang="en-GB" sz="2200" dirty="0">
                <a:effectLst/>
                <a:latin typeface="Arial" panose="020B0604020202020204" pitchFamily="34" charset="0"/>
                <a:ea typeface="Calibri" panose="020F0502020204030204" pitchFamily="34" charset="0"/>
                <a:sym typeface="Wingdings" panose="05000000000000000000" pitchFamily="2" charset="2"/>
              </a:rPr>
              <a:t>as Vienna Hf-10/-11 standards are likely (2.0±0.2)-times higher </a:t>
            </a:r>
            <a:r>
              <a:rPr lang="en-GB" sz="1400" dirty="0">
                <a:solidFill>
                  <a:srgbClr val="00000A"/>
                </a:solidFill>
                <a:latin typeface="Arial" panose="020B0604020202020204" pitchFamily="34" charset="0"/>
                <a:ea typeface="Calibri" panose="020F0502020204030204" pitchFamily="34" charset="0"/>
                <a:sym typeface="Wingdings" panose="05000000000000000000" pitchFamily="2" charset="2"/>
              </a:rPr>
              <a:t>[</a:t>
            </a:r>
            <a:r>
              <a:rPr lang="de-DE" sz="1400" dirty="0">
                <a:hlinkClick r:id="rId2"/>
              </a:rPr>
              <a:t>Martschini et al., 2020</a:t>
            </a:r>
            <a:r>
              <a:rPr lang="de-DE" sz="1400" dirty="0"/>
              <a:t>]</a:t>
            </a:r>
            <a:endParaRPr lang="en-GB" sz="1400" dirty="0">
              <a:solidFill>
                <a:srgbClr val="00000A"/>
              </a:solidFill>
              <a:latin typeface="Arial" panose="020B0604020202020204" pitchFamily="34" charset="0"/>
              <a:ea typeface="Calibri" panose="020F0502020204030204" pitchFamily="34" charset="0"/>
              <a:sym typeface="Wingdings" panose="05000000000000000000" pitchFamily="2" charset="2"/>
            </a:endParaRPr>
          </a:p>
          <a:p>
            <a:pPr>
              <a:spcAft>
                <a:spcPts val="600"/>
              </a:spcAft>
            </a:pPr>
            <a:r>
              <a:rPr lang="en-GB" sz="2200" dirty="0">
                <a:solidFill>
                  <a:srgbClr val="0063A6"/>
                </a:solidFill>
                <a:effectLst/>
                <a:latin typeface="Arial" panose="020B0604020202020204" pitchFamily="34" charset="0"/>
                <a:ea typeface="Calibri" panose="020F0502020204030204" pitchFamily="34" charset="0"/>
                <a:sym typeface="Wingdings" panose="05000000000000000000" pitchFamily="2" charset="2"/>
              </a:rPr>
              <a:t>	 </a:t>
            </a:r>
            <a:r>
              <a:rPr lang="en-GB" sz="2200" dirty="0">
                <a:solidFill>
                  <a:srgbClr val="00000A"/>
                </a:solidFill>
                <a:effectLst/>
                <a:latin typeface="Arial" panose="020B0604020202020204" pitchFamily="34" charset="0"/>
                <a:ea typeface="Calibri" panose="020F0502020204030204" pitchFamily="34" charset="0"/>
                <a:sym typeface="Wingdings" panose="05000000000000000000" pitchFamily="2" charset="2"/>
              </a:rPr>
              <a:t>n</a:t>
            </a:r>
            <a:r>
              <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rPr>
              <a:t>eed for</a:t>
            </a:r>
            <a:r>
              <a:rPr lang="en-GB" sz="2200" dirty="0">
                <a:solidFill>
                  <a:srgbClr val="00000A"/>
                </a:solidFill>
                <a:effectLst/>
                <a:latin typeface="Arial" panose="020B0604020202020204" pitchFamily="34" charset="0"/>
                <a:ea typeface="Calibri" panose="020F0502020204030204" pitchFamily="34" charset="0"/>
              </a:rPr>
              <a:t> reliable reference materials</a:t>
            </a:r>
            <a:endParaRPr lang="en-GB" sz="2200" dirty="0">
              <a:effectLst/>
              <a:latin typeface="Arial" panose="020B0604020202020204" pitchFamily="34" charset="0"/>
              <a:ea typeface="Calibri" panose="020F0502020204030204" pitchFamily="34" charset="0"/>
              <a:sym typeface="Wingdings" panose="05000000000000000000" pitchFamily="2" charset="2"/>
            </a:endParaRPr>
          </a:p>
          <a:p>
            <a:pPr marL="342900" indent="-342900">
              <a:spcAft>
                <a:spcPts val="600"/>
              </a:spcAft>
              <a:buFont typeface="Arial" panose="020B0604020202020204" pitchFamily="34" charset="0"/>
              <a:buChar char="•"/>
            </a:pPr>
            <a:r>
              <a:rPr lang="en-GB" sz="2200" dirty="0">
                <a:latin typeface="Arial" panose="020B0604020202020204" pitchFamily="34" charset="0"/>
                <a:ea typeface="Calibri" panose="020F0502020204030204" pitchFamily="34" charset="0"/>
                <a:sym typeface="Wingdings" panose="05000000000000000000" pitchFamily="2" charset="2"/>
              </a:rPr>
              <a:t>d</a:t>
            </a:r>
            <a:r>
              <a:rPr lang="en-GB" sz="2200" dirty="0">
                <a:effectLst/>
                <a:latin typeface="Arial" panose="020B0604020202020204" pitchFamily="34" charset="0"/>
                <a:ea typeface="Calibri" panose="020F0502020204030204" pitchFamily="34" charset="0"/>
                <a:sym typeface="Wingdings" panose="05000000000000000000" pitchFamily="2" charset="2"/>
              </a:rPr>
              <a:t>evelopment of </a:t>
            </a:r>
            <a:r>
              <a:rPr lang="en-GB" sz="2200" dirty="0">
                <a:solidFill>
                  <a:srgbClr val="00000A"/>
                </a:solidFill>
                <a:effectLst/>
                <a:latin typeface="Arial" panose="020B0604020202020204" pitchFamily="34" charset="0"/>
                <a:ea typeface="Calibri" panose="020F0502020204030204" pitchFamily="34" charset="0"/>
              </a:rPr>
              <a:t>chemical preparation of HfF</a:t>
            </a:r>
            <a:r>
              <a:rPr lang="en-GB" sz="2200" baseline="-25000" dirty="0">
                <a:solidFill>
                  <a:srgbClr val="00000A"/>
                </a:solidFill>
                <a:effectLst/>
                <a:latin typeface="Arial" panose="020B0604020202020204" pitchFamily="34" charset="0"/>
                <a:ea typeface="Calibri" panose="020F0502020204030204" pitchFamily="34" charset="0"/>
              </a:rPr>
              <a:t>4</a:t>
            </a:r>
            <a:r>
              <a:rPr lang="en-GB" sz="2200" dirty="0">
                <a:solidFill>
                  <a:srgbClr val="00000A"/>
                </a:solidFill>
                <a:effectLst/>
                <a:latin typeface="Arial" panose="020B0604020202020204" pitchFamily="34" charset="0"/>
                <a:ea typeface="Calibri" panose="020F0502020204030204" pitchFamily="34" charset="0"/>
              </a:rPr>
              <a:t> AMS targets from deep-sea </a:t>
            </a:r>
            <a:r>
              <a:rPr lang="en-GB" sz="2200" dirty="0" err="1">
                <a:solidFill>
                  <a:srgbClr val="00000A"/>
                </a:solidFill>
                <a:effectLst/>
                <a:latin typeface="Arial" panose="020B0604020202020204" pitchFamily="34" charset="0"/>
                <a:ea typeface="Calibri" panose="020F0502020204030204" pitchFamily="34" charset="0"/>
              </a:rPr>
              <a:t>MnFe</a:t>
            </a:r>
            <a:r>
              <a:rPr lang="en-GB" sz="2200" dirty="0">
                <a:solidFill>
                  <a:srgbClr val="00000A"/>
                </a:solidFill>
                <a:effectLst/>
                <a:latin typeface="Arial" panose="020B0604020202020204" pitchFamily="34" charset="0"/>
                <a:ea typeface="Calibri" panose="020F0502020204030204" pitchFamily="34" charset="0"/>
              </a:rPr>
              <a:t> crusts</a:t>
            </a:r>
          </a:p>
          <a:p>
            <a:pPr marL="800100" lvl="1" indent="-342900">
              <a:spcAft>
                <a:spcPts val="600"/>
              </a:spcAft>
              <a:buFont typeface="Courier New" panose="02070309020205020404" pitchFamily="49" charset="0"/>
              <a:buChar char="o"/>
            </a:pPr>
            <a:r>
              <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rPr>
              <a:t>isobar (</a:t>
            </a:r>
            <a:r>
              <a:rPr lang="en-GB" sz="2200" baseline="30000" dirty="0">
                <a:solidFill>
                  <a:srgbClr val="00000A"/>
                </a:solidFill>
                <a:latin typeface="Arial" panose="020B0604020202020204" pitchFamily="34" charset="0"/>
                <a:ea typeface="Calibri" panose="020F0502020204030204" pitchFamily="34" charset="0"/>
                <a:sym typeface="Wingdings" panose="05000000000000000000" pitchFamily="2" charset="2"/>
              </a:rPr>
              <a:t>182</a:t>
            </a:r>
            <a:r>
              <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rPr>
              <a:t>W) separation works </a:t>
            </a:r>
            <a:r>
              <a:rPr lang="en-GB" sz="1400" dirty="0">
                <a:solidFill>
                  <a:srgbClr val="00000A"/>
                </a:solidFill>
                <a:latin typeface="Arial" panose="020B0604020202020204" pitchFamily="34" charset="0"/>
                <a:ea typeface="Calibri" panose="020F0502020204030204" pitchFamily="34" charset="0"/>
                <a:sym typeface="Wingdings" panose="05000000000000000000" pitchFamily="2" charset="2"/>
              </a:rPr>
              <a:t>[</a:t>
            </a:r>
            <a:r>
              <a:rPr lang="de-DE" sz="1400" dirty="0">
                <a:hlinkClick r:id="rId2"/>
              </a:rPr>
              <a:t>Martschini et al., 2020</a:t>
            </a:r>
            <a:r>
              <a:rPr lang="de-DE" sz="1400" dirty="0"/>
              <a:t>]</a:t>
            </a:r>
            <a:endPar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endParaRPr>
          </a:p>
          <a:p>
            <a:pPr marL="800100" lvl="1" indent="-342900">
              <a:spcAft>
                <a:spcPts val="600"/>
              </a:spcAft>
              <a:buFont typeface="Courier New" panose="02070309020205020404" pitchFamily="49" charset="0"/>
              <a:buChar char="o"/>
            </a:pPr>
            <a:r>
              <a:rPr lang="en-GB" sz="2200" dirty="0">
                <a:solidFill>
                  <a:srgbClr val="00000A"/>
                </a:solidFill>
                <a:effectLst/>
                <a:latin typeface="Arial" panose="020B0604020202020204" pitchFamily="34" charset="0"/>
                <a:ea typeface="Calibri" panose="020F0502020204030204" pitchFamily="34" charset="0"/>
                <a:sym typeface="Wingdings" panose="05000000000000000000" pitchFamily="2" charset="2"/>
              </a:rPr>
              <a:t>main elements (</a:t>
            </a:r>
            <a:r>
              <a:rPr lang="en-GB" sz="2200" dirty="0" err="1">
                <a:solidFill>
                  <a:srgbClr val="00000A"/>
                </a:solidFill>
                <a:effectLst/>
                <a:latin typeface="Arial" panose="020B0604020202020204" pitchFamily="34" charset="0"/>
                <a:ea typeface="Calibri" panose="020F0502020204030204" pitchFamily="34" charset="0"/>
                <a:sym typeface="Wingdings" panose="05000000000000000000" pitchFamily="2" charset="2"/>
              </a:rPr>
              <a:t>Mn,Fe</a:t>
            </a:r>
            <a:r>
              <a:rPr lang="en-GB" sz="2200" dirty="0">
                <a:solidFill>
                  <a:srgbClr val="00000A"/>
                </a:solidFill>
                <a:effectLst/>
                <a:latin typeface="Arial" panose="020B0604020202020204" pitchFamily="34" charset="0"/>
                <a:ea typeface="Calibri" panose="020F0502020204030204" pitchFamily="34" charset="0"/>
                <a:sym typeface="Wingdings" panose="05000000000000000000" pitchFamily="2" charset="2"/>
              </a:rPr>
              <a:t>) largely reduced</a:t>
            </a:r>
          </a:p>
          <a:p>
            <a:pPr marL="800100" lvl="1" indent="-342900">
              <a:spcAft>
                <a:spcPts val="600"/>
              </a:spcAft>
              <a:buFont typeface="Courier New" panose="02070309020205020404" pitchFamily="49" charset="0"/>
              <a:buChar char="o"/>
            </a:pPr>
            <a:r>
              <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rPr>
              <a:t>Ca, K, Na, Mg easily removable by precipitation of Hf(OH)</a:t>
            </a:r>
            <a:r>
              <a:rPr lang="en-GB" sz="2200" baseline="-25000" dirty="0">
                <a:solidFill>
                  <a:srgbClr val="00000A"/>
                </a:solidFill>
                <a:latin typeface="Arial" panose="020B0604020202020204" pitchFamily="34" charset="0"/>
                <a:ea typeface="Calibri" panose="020F0502020204030204" pitchFamily="34" charset="0"/>
                <a:sym typeface="Wingdings" panose="05000000000000000000" pitchFamily="2" charset="2"/>
              </a:rPr>
              <a:t>4</a:t>
            </a:r>
            <a:endParaRPr lang="en-GB" sz="2200" baseline="-25000" dirty="0">
              <a:solidFill>
                <a:srgbClr val="00000A"/>
              </a:solidFill>
              <a:effectLst/>
              <a:latin typeface="Arial" panose="020B0604020202020204" pitchFamily="34" charset="0"/>
              <a:ea typeface="Calibri" panose="020F0502020204030204" pitchFamily="34" charset="0"/>
              <a:sym typeface="Wingdings" panose="05000000000000000000" pitchFamily="2" charset="2"/>
            </a:endParaRPr>
          </a:p>
          <a:p>
            <a:pPr lvl="1">
              <a:spcAft>
                <a:spcPts val="600"/>
              </a:spcAft>
            </a:pPr>
            <a:r>
              <a:rPr lang="en-GB" sz="2200" dirty="0">
                <a:solidFill>
                  <a:srgbClr val="0063A6"/>
                </a:solidFill>
                <a:effectLst/>
                <a:latin typeface="Arial" panose="020B0604020202020204" pitchFamily="34" charset="0"/>
                <a:ea typeface="Calibri" panose="020F0502020204030204" pitchFamily="34" charset="0"/>
                <a:sym typeface="Wingdings" panose="05000000000000000000" pitchFamily="2" charset="2"/>
              </a:rPr>
              <a:t>	 </a:t>
            </a:r>
            <a:r>
              <a:rPr lang="en-GB" sz="2200" dirty="0">
                <a:solidFill>
                  <a:srgbClr val="00000A"/>
                </a:solidFill>
                <a:effectLst/>
                <a:latin typeface="Arial" panose="020B0604020202020204" pitchFamily="34" charset="0"/>
                <a:ea typeface="Calibri" panose="020F0502020204030204" pitchFamily="34" charset="0"/>
                <a:sym typeface="Wingdings" panose="05000000000000000000" pitchFamily="2" charset="2"/>
              </a:rPr>
              <a:t>n</a:t>
            </a:r>
            <a:r>
              <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rPr>
              <a:t>eed for </a:t>
            </a:r>
            <a:r>
              <a:rPr lang="en-GB" sz="2200" dirty="0">
                <a:solidFill>
                  <a:srgbClr val="00000A"/>
                </a:solidFill>
                <a:effectLst/>
                <a:latin typeface="Arial" panose="020B0604020202020204" pitchFamily="34" charset="0"/>
                <a:ea typeface="Calibri" panose="020F0502020204030204" pitchFamily="34" charset="0"/>
              </a:rPr>
              <a:t>Al(&amp;Ti)/Hf separation</a:t>
            </a:r>
          </a:p>
          <a:p>
            <a:pPr marL="342900" indent="-342900">
              <a:spcAft>
                <a:spcPts val="600"/>
              </a:spcAft>
              <a:buFont typeface="Arial" panose="020B0604020202020204" pitchFamily="34" charset="0"/>
              <a:buChar char="•"/>
            </a:pPr>
            <a:r>
              <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rPr>
              <a:t>cross contamination &amp; ion source m</a:t>
            </a:r>
            <a:r>
              <a:rPr lang="en-GB" sz="2200" dirty="0">
                <a:solidFill>
                  <a:srgbClr val="00000A"/>
                </a:solidFill>
                <a:effectLst/>
                <a:latin typeface="Arial" panose="020B0604020202020204" pitchFamily="34" charset="0"/>
                <a:ea typeface="Calibri" panose="020F0502020204030204" pitchFamily="34" charset="0"/>
                <a:sym typeface="Wingdings" panose="05000000000000000000" pitchFamily="2" charset="2"/>
              </a:rPr>
              <a:t>emory @&lt;1%</a:t>
            </a:r>
          </a:p>
          <a:p>
            <a:pPr>
              <a:spcAft>
                <a:spcPts val="600"/>
              </a:spcAft>
            </a:pPr>
            <a:r>
              <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rPr>
              <a:t>	</a:t>
            </a:r>
            <a:r>
              <a:rPr lang="en-GB" sz="2200" dirty="0">
                <a:solidFill>
                  <a:srgbClr val="0063A6"/>
                </a:solidFill>
                <a:latin typeface="Arial" panose="020B0604020202020204" pitchFamily="34" charset="0"/>
                <a:ea typeface="Calibri" panose="020F0502020204030204" pitchFamily="34" charset="0"/>
                <a:sym typeface="Wingdings" panose="05000000000000000000" pitchFamily="2" charset="2"/>
              </a:rPr>
              <a:t></a:t>
            </a:r>
            <a:r>
              <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rPr>
              <a:t> </a:t>
            </a:r>
            <a:r>
              <a:rPr lang="en-GB" sz="2200" dirty="0">
                <a:solidFill>
                  <a:srgbClr val="00000A"/>
                </a:solidFill>
                <a:effectLst/>
                <a:latin typeface="Arial" panose="020B0604020202020204" pitchFamily="34" charset="0"/>
                <a:ea typeface="Calibri" panose="020F0502020204030204" pitchFamily="34" charset="0"/>
                <a:sym typeface="Wingdings" panose="05000000000000000000" pitchFamily="2" charset="2"/>
              </a:rPr>
              <a:t>n</a:t>
            </a:r>
            <a:r>
              <a:rPr lang="en-GB" sz="2200" dirty="0">
                <a:solidFill>
                  <a:srgbClr val="00000A"/>
                </a:solidFill>
                <a:latin typeface="Arial" panose="020B0604020202020204" pitchFamily="34" charset="0"/>
                <a:ea typeface="Calibri" panose="020F0502020204030204" pitchFamily="34" charset="0"/>
                <a:sym typeface="Wingdings" panose="05000000000000000000" pitchFamily="2" charset="2"/>
              </a:rPr>
              <a:t>eed for</a:t>
            </a:r>
            <a:r>
              <a:rPr lang="en-GB" sz="2200" dirty="0">
                <a:solidFill>
                  <a:srgbClr val="00000A"/>
                </a:solidFill>
                <a:effectLst/>
                <a:latin typeface="Arial" panose="020B0604020202020204" pitchFamily="34" charset="0"/>
                <a:ea typeface="Calibri" panose="020F0502020204030204" pitchFamily="34" charset="0"/>
              </a:rPr>
              <a:t> reliable reference materials down to 10</a:t>
            </a:r>
            <a:r>
              <a:rPr lang="en-GB" sz="2200" baseline="30000" dirty="0">
                <a:solidFill>
                  <a:srgbClr val="00000A"/>
                </a:solidFill>
                <a:effectLst/>
                <a:latin typeface="Arial" panose="020B0604020202020204" pitchFamily="34" charset="0"/>
                <a:ea typeface="Calibri" panose="020F0502020204030204" pitchFamily="34" charset="0"/>
              </a:rPr>
              <a:t>−13</a:t>
            </a:r>
            <a:r>
              <a:rPr lang="en-GB" sz="2200" dirty="0">
                <a:solidFill>
                  <a:srgbClr val="00000A"/>
                </a:solidFill>
                <a:effectLst/>
                <a:latin typeface="Arial" panose="020B0604020202020204" pitchFamily="34" charset="0"/>
                <a:ea typeface="Calibri" panose="020F0502020204030204" pitchFamily="34" charset="0"/>
              </a:rPr>
              <a:t> level</a:t>
            </a:r>
            <a:endParaRPr lang="en-GB" sz="1400" dirty="0"/>
          </a:p>
        </p:txBody>
      </p:sp>
      <p:sp>
        <p:nvSpPr>
          <p:cNvPr id="5" name="Textfeld 15">
            <a:extLst>
              <a:ext uri="{FF2B5EF4-FFF2-40B4-BE49-F238E27FC236}">
                <a16:creationId xmlns:a16="http://schemas.microsoft.com/office/drawing/2014/main" id="{5BDD1025-E0B5-798B-5CC8-A643323A20CE}"/>
              </a:ext>
            </a:extLst>
          </p:cNvPr>
          <p:cNvSpPr txBox="1"/>
          <p:nvPr/>
        </p:nvSpPr>
        <p:spPr>
          <a:xfrm>
            <a:off x="322118" y="1408146"/>
            <a:ext cx="6537191" cy="430887"/>
          </a:xfrm>
          <a:prstGeom prst="rect">
            <a:avLst/>
          </a:prstGeom>
          <a:noFill/>
        </p:spPr>
        <p:txBody>
          <a:bodyPr wrap="square">
            <a:spAutoFit/>
          </a:bodyPr>
          <a:lstStyle/>
          <a:p>
            <a:pPr>
              <a:spcAft>
                <a:spcPts val="600"/>
              </a:spcAft>
            </a:pPr>
            <a:r>
              <a:rPr lang="en-GB" sz="2200" dirty="0">
                <a:solidFill>
                  <a:srgbClr val="0063A6"/>
                </a:solidFill>
                <a:effectLst/>
                <a:latin typeface="Arial" panose="020B0604020202020204" pitchFamily="34" charset="0"/>
                <a:ea typeface="Calibri" panose="020F0502020204030204" pitchFamily="34" charset="0"/>
              </a:rPr>
              <a:t>Status now:</a:t>
            </a:r>
          </a:p>
        </p:txBody>
      </p:sp>
      <p:pic>
        <p:nvPicPr>
          <p:cNvPr id="6" name="Grafik 4">
            <a:extLst>
              <a:ext uri="{FF2B5EF4-FFF2-40B4-BE49-F238E27FC236}">
                <a16:creationId xmlns:a16="http://schemas.microsoft.com/office/drawing/2014/main" id="{1E0B602C-38B6-15EE-4FE0-6798318ECE78}"/>
              </a:ext>
            </a:extLst>
          </p:cNvPr>
          <p:cNvPicPr>
            <a:picLocks noChangeAspect="1"/>
          </p:cNvPicPr>
          <p:nvPr/>
        </p:nvPicPr>
        <p:blipFill rotWithShape="1">
          <a:blip r:embed="rId3">
            <a:extLst>
              <a:ext uri="{28A0092B-C50C-407E-A947-70E740481C1C}">
                <a14:useLocalDpi xmlns:a14="http://schemas.microsoft.com/office/drawing/2010/main" val="0"/>
              </a:ext>
            </a:extLst>
          </a:blip>
          <a:srcRect l="3480" t="-5149" r="52981" b="-18382"/>
          <a:stretch/>
        </p:blipFill>
        <p:spPr>
          <a:xfrm>
            <a:off x="6547222" y="2616358"/>
            <a:ext cx="2743200" cy="415095"/>
          </a:xfrm>
          <a:prstGeom prst="rect">
            <a:avLst/>
          </a:prstGeom>
        </p:spPr>
      </p:pic>
      <p:pic>
        <p:nvPicPr>
          <p:cNvPr id="7" name="Grafik 7" descr="Ein Bild, das Text, Diagramm, Screenshot, Reihe enthält.&#10;&#10;Automatisch generierte Beschreibung">
            <a:extLst>
              <a:ext uri="{FF2B5EF4-FFF2-40B4-BE49-F238E27FC236}">
                <a16:creationId xmlns:a16="http://schemas.microsoft.com/office/drawing/2014/main" id="{216368A5-9739-B041-295F-447477703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4194" y="3537469"/>
            <a:ext cx="2156477" cy="1437651"/>
          </a:xfrm>
          <a:prstGeom prst="rect">
            <a:avLst/>
          </a:prstGeom>
        </p:spPr>
      </p:pic>
      <p:pic>
        <p:nvPicPr>
          <p:cNvPr id="8" name="Grafik 8">
            <a:extLst>
              <a:ext uri="{FF2B5EF4-FFF2-40B4-BE49-F238E27FC236}">
                <a16:creationId xmlns:a16="http://schemas.microsoft.com/office/drawing/2014/main" id="{89336F63-9D4E-672A-40FA-5EE5C1E9AF52}"/>
              </a:ext>
            </a:extLst>
          </p:cNvPr>
          <p:cNvPicPr>
            <a:picLocks noChangeAspect="1"/>
          </p:cNvPicPr>
          <p:nvPr/>
        </p:nvPicPr>
        <p:blipFill rotWithShape="1">
          <a:blip r:embed="rId3">
            <a:extLst>
              <a:ext uri="{28A0092B-C50C-407E-A947-70E740481C1C}">
                <a14:useLocalDpi xmlns:a14="http://schemas.microsoft.com/office/drawing/2010/main" val="0"/>
              </a:ext>
            </a:extLst>
          </a:blip>
          <a:srcRect l="3480" t="-5149" r="52981" b="-18382"/>
          <a:stretch/>
        </p:blipFill>
        <p:spPr>
          <a:xfrm>
            <a:off x="5616902" y="4679024"/>
            <a:ext cx="2743200" cy="415095"/>
          </a:xfrm>
          <a:prstGeom prst="rect">
            <a:avLst/>
          </a:prstGeom>
        </p:spPr>
      </p:pic>
      <p:pic>
        <p:nvPicPr>
          <p:cNvPr id="9" name="Grafik 9">
            <a:extLst>
              <a:ext uri="{FF2B5EF4-FFF2-40B4-BE49-F238E27FC236}">
                <a16:creationId xmlns:a16="http://schemas.microsoft.com/office/drawing/2014/main" id="{AF2BCB61-2A3E-CCFC-DBB2-89CE5924A9AE}"/>
              </a:ext>
            </a:extLst>
          </p:cNvPr>
          <p:cNvPicPr>
            <a:picLocks noChangeAspect="1"/>
          </p:cNvPicPr>
          <p:nvPr/>
        </p:nvPicPr>
        <p:blipFill rotWithShape="1">
          <a:blip r:embed="rId3">
            <a:extLst>
              <a:ext uri="{28A0092B-C50C-407E-A947-70E740481C1C}">
                <a14:useLocalDpi xmlns:a14="http://schemas.microsoft.com/office/drawing/2010/main" val="0"/>
              </a:ext>
            </a:extLst>
          </a:blip>
          <a:srcRect l="3480" t="-5149" r="52981" b="-18382"/>
          <a:stretch/>
        </p:blipFill>
        <p:spPr>
          <a:xfrm>
            <a:off x="8898384" y="5497413"/>
            <a:ext cx="2743200" cy="415095"/>
          </a:xfrm>
          <a:prstGeom prst="rect">
            <a:avLst/>
          </a:prstGeom>
        </p:spPr>
      </p:pic>
      <p:sp>
        <p:nvSpPr>
          <p:cNvPr id="10" name="Rechteck 3">
            <a:extLst>
              <a:ext uri="{FF2B5EF4-FFF2-40B4-BE49-F238E27FC236}">
                <a16:creationId xmlns:a16="http://schemas.microsoft.com/office/drawing/2014/main" id="{E2750597-FC03-7399-EE3A-2FB76AC9BB9F}"/>
              </a:ext>
            </a:extLst>
          </p:cNvPr>
          <p:cNvSpPr/>
          <p:nvPr/>
        </p:nvSpPr>
        <p:spPr>
          <a:xfrm>
            <a:off x="1179871" y="1877053"/>
            <a:ext cx="9329633" cy="3046988"/>
          </a:xfrm>
          <a:prstGeom prst="rect">
            <a:avLst/>
          </a:prstGeom>
          <a:solidFill>
            <a:schemeClr val="bg1">
              <a:lumMod val="95000"/>
            </a:schemeClr>
          </a:solidFill>
        </p:spPr>
        <p:txBody>
          <a:bodyPr wrap="square" lIns="91440" tIns="45720" rIns="91440" bIns="45720">
            <a:spAutoFit/>
            <a:scene3d>
              <a:camera prst="isometricOffAxis1Right"/>
              <a:lightRig rig="threePt" dir="t"/>
            </a:scene3d>
          </a:bodyPr>
          <a:lstStyle/>
          <a:p>
            <a:pPr algn="ctr"/>
            <a:endParaRPr lang="en-US" sz="3600" b="1" cap="none" spc="0" baseline="30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r>
              <a:rPr lang="en-US" sz="3600" b="1" cap="none" spc="0" baseline="30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182</a:t>
            </a:r>
            <a:r>
              <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Hf AMS available to</a:t>
            </a:r>
            <a:br>
              <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r>
              <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external users providing HfF</a:t>
            </a:r>
            <a:r>
              <a:rPr lang="en-US" sz="3600" b="1" cap="none" spc="0" baseline="-250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a:t>
            </a:r>
            <a:r>
              <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br>
              <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r>
              <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Wingdings" panose="05000000000000000000" pitchFamily="2" charset="2"/>
              </a:rPr>
              <a:t> results will be accurate by a factor of 2</a:t>
            </a:r>
          </a:p>
          <a:p>
            <a:pPr marL="571500" indent="-571500" algn="ctr">
              <a:buFont typeface="Wingdings" panose="05000000000000000000" pitchFamily="2" charset="2"/>
              <a:buChar char="à"/>
            </a:pPr>
            <a:r>
              <a:rPr lang="en-U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Wingdings" panose="05000000000000000000" pitchFamily="2" charset="2"/>
              </a:rPr>
              <a:t>soon of higher accuracy</a:t>
            </a:r>
          </a:p>
          <a:p>
            <a:pPr marL="571500" indent="-571500" algn="ctr">
              <a:buFont typeface="Wingdings" panose="05000000000000000000" pitchFamily="2" charset="2"/>
              <a:buChar char="à"/>
            </a:pPr>
            <a:endPar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Wingdings" panose="05000000000000000000" pitchFamily="2" charset="2"/>
            </a:endParaRPr>
          </a:p>
        </p:txBody>
      </p:sp>
    </p:spTree>
    <p:extLst>
      <p:ext uri="{BB962C8B-B14F-4D97-AF65-F5344CB8AC3E}">
        <p14:creationId xmlns:p14="http://schemas.microsoft.com/office/powerpoint/2010/main" val="4000459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893488-2EDF-F22E-4545-5DA9461F60F1}"/>
              </a:ext>
            </a:extLst>
          </p:cNvPr>
          <p:cNvSpPr>
            <a:spLocks noGrp="1"/>
          </p:cNvSpPr>
          <p:nvPr>
            <p:ph type="title"/>
          </p:nvPr>
        </p:nvSpPr>
        <p:spPr/>
        <p:txBody>
          <a:bodyPr/>
          <a:lstStyle/>
          <a:p>
            <a:r>
              <a:rPr lang="en-US" dirty="0"/>
              <a:t>“Other” nuclides (via TNA)</a:t>
            </a:r>
            <a:endParaRPr lang="it-IT" dirty="0"/>
          </a:p>
        </p:txBody>
      </p:sp>
      <p:pic>
        <p:nvPicPr>
          <p:cNvPr id="3" name="Grafik 11">
            <a:extLst>
              <a:ext uri="{FF2B5EF4-FFF2-40B4-BE49-F238E27FC236}">
                <a16:creationId xmlns:a16="http://schemas.microsoft.com/office/drawing/2014/main" id="{8D81E1A1-6BA1-99B1-C522-AC2CBC457E06}"/>
              </a:ext>
            </a:extLst>
          </p:cNvPr>
          <p:cNvPicPr>
            <a:picLocks noChangeAspect="1"/>
          </p:cNvPicPr>
          <p:nvPr/>
        </p:nvPicPr>
        <p:blipFill>
          <a:blip r:embed="rId2"/>
          <a:stretch>
            <a:fillRect/>
          </a:stretch>
        </p:blipFill>
        <p:spPr>
          <a:xfrm>
            <a:off x="9321856" y="3040042"/>
            <a:ext cx="1299003" cy="720099"/>
          </a:xfrm>
          <a:prstGeom prst="rect">
            <a:avLst/>
          </a:prstGeom>
        </p:spPr>
      </p:pic>
      <p:sp>
        <p:nvSpPr>
          <p:cNvPr id="4" name="Textfeld 10">
            <a:extLst>
              <a:ext uri="{FF2B5EF4-FFF2-40B4-BE49-F238E27FC236}">
                <a16:creationId xmlns:a16="http://schemas.microsoft.com/office/drawing/2014/main" id="{D2B414B4-EDBC-042A-E92B-2734DC2F8A9B}"/>
              </a:ext>
            </a:extLst>
          </p:cNvPr>
          <p:cNvSpPr txBox="1"/>
          <p:nvPr/>
        </p:nvSpPr>
        <p:spPr>
          <a:xfrm>
            <a:off x="424008" y="847174"/>
            <a:ext cx="11426616" cy="4962897"/>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200" b="1" baseline="30000" dirty="0">
                <a:solidFill>
                  <a:srgbClr val="0063A6"/>
                </a:solidFill>
                <a:latin typeface="Arial" panose="020B0604020202020204" pitchFamily="34" charset="0"/>
                <a:ea typeface="Calibri" panose="020F0502020204030204" pitchFamily="34" charset="0"/>
              </a:rPr>
              <a:t>26</a:t>
            </a:r>
            <a:r>
              <a:rPr lang="en-US" sz="2200" b="1" dirty="0">
                <a:solidFill>
                  <a:srgbClr val="0063A6"/>
                </a:solidFill>
                <a:latin typeface="Arial" panose="020B0604020202020204" pitchFamily="34" charset="0"/>
                <a:ea typeface="Calibri" panose="020F0502020204030204" pitchFamily="34" charset="0"/>
              </a:rPr>
              <a:t>Al</a:t>
            </a:r>
            <a:r>
              <a:rPr lang="en-US" sz="2200" dirty="0">
                <a:solidFill>
                  <a:srgbClr val="00000A"/>
                </a:solidFill>
                <a:latin typeface="Arial" panose="020B0604020202020204" pitchFamily="34" charset="0"/>
                <a:ea typeface="Calibri" panose="020F0502020204030204" pitchFamily="34" charset="0"/>
              </a:rPr>
              <a:t> &amp; </a:t>
            </a:r>
            <a:r>
              <a:rPr lang="en-US" sz="2200" b="1" baseline="30000" dirty="0">
                <a:solidFill>
                  <a:srgbClr val="0063A6"/>
                </a:solidFill>
                <a:latin typeface="Arial" panose="020B0604020202020204" pitchFamily="34" charset="0"/>
                <a:ea typeface="Calibri" panose="020F0502020204030204" pitchFamily="34" charset="0"/>
              </a:rPr>
              <a:t>41</a:t>
            </a:r>
            <a:r>
              <a:rPr lang="en-US" sz="2200" b="1" dirty="0">
                <a:solidFill>
                  <a:srgbClr val="0063A6"/>
                </a:solidFill>
                <a:latin typeface="Arial" panose="020B0604020202020204" pitchFamily="34" charset="0"/>
                <a:ea typeface="Calibri" panose="020F0502020204030204" pitchFamily="34" charset="0"/>
              </a:rPr>
              <a:t>Ca</a:t>
            </a:r>
            <a:r>
              <a:rPr lang="en-US" sz="2200" dirty="0">
                <a:solidFill>
                  <a:srgbClr val="00000A"/>
                </a:solidFill>
                <a:latin typeface="Arial" panose="020B0604020202020204" pitchFamily="34" charset="0"/>
                <a:ea typeface="Calibri" panose="020F0502020204030204" pitchFamily="34" charset="0"/>
              </a:rPr>
              <a:t> in stony meteorites and meteor-wrongs via Instrumental AMS</a:t>
            </a:r>
          </a:p>
          <a:p>
            <a:pPr marL="800100" lvl="1" indent="-342900">
              <a:spcAft>
                <a:spcPts val="600"/>
              </a:spcAft>
              <a:buFont typeface="Courier New" panose="02070309020205020404" pitchFamily="49" charset="0"/>
              <a:buChar char="o"/>
            </a:pPr>
            <a:r>
              <a:rPr lang="en-US" sz="2200" dirty="0" err="1">
                <a:solidFill>
                  <a:srgbClr val="00000A"/>
                </a:solidFill>
                <a:latin typeface="Arial" panose="020B0604020202020204" pitchFamily="34" charset="0"/>
                <a:ea typeface="Calibri" panose="020F0502020204030204" pitchFamily="34" charset="0"/>
              </a:rPr>
              <a:t>Elmshorn</a:t>
            </a:r>
            <a:r>
              <a:rPr lang="en-US" sz="2200" dirty="0">
                <a:solidFill>
                  <a:srgbClr val="00000A"/>
                </a:solidFill>
                <a:latin typeface="Arial" panose="020B0604020202020204" pitchFamily="34" charset="0"/>
                <a:ea typeface="Calibri" panose="020F0502020204030204" pitchFamily="34" charset="0"/>
              </a:rPr>
              <a:t> (H3-6) </a:t>
            </a:r>
            <a:r>
              <a:rPr lang="en-US" sz="1400" b="1" u="sng" dirty="0">
                <a:solidFill>
                  <a:srgbClr val="0063A6"/>
                </a:solidFill>
                <a:latin typeface="Arial" panose="020B0604020202020204" pitchFamily="34" charset="0"/>
                <a:ea typeface="Calibri" panose="020F0502020204030204" pitchFamily="34" charset="0"/>
              </a:rPr>
              <a:t>Bischoff et al., 2024</a:t>
            </a:r>
          </a:p>
          <a:p>
            <a:pPr marL="800100" lvl="1" indent="-342900">
              <a:spcAft>
                <a:spcPts val="600"/>
              </a:spcAft>
              <a:buFont typeface="Courier New" panose="02070309020205020404" pitchFamily="49" charset="0"/>
              <a:buChar char="o"/>
            </a:pPr>
            <a:r>
              <a:rPr lang="en-US" sz="2200" dirty="0">
                <a:solidFill>
                  <a:srgbClr val="00000A"/>
                </a:solidFill>
                <a:latin typeface="Arial" panose="020B0604020202020204" pitchFamily="34" charset="0"/>
                <a:ea typeface="Calibri" panose="020F0502020204030204" pitchFamily="34" charset="0"/>
              </a:rPr>
              <a:t>XXXXXXX (aubrite)</a:t>
            </a:r>
            <a:r>
              <a:rPr lang="en-US" sz="1400" b="1" u="sng" dirty="0">
                <a:solidFill>
                  <a:srgbClr val="0063A6"/>
                </a:solidFill>
                <a:latin typeface="Arial" panose="020B0604020202020204" pitchFamily="34" charset="0"/>
                <a:ea typeface="Calibri" panose="020F0502020204030204" pitchFamily="34" charset="0"/>
              </a:rPr>
              <a:t> Bischoff et al., </a:t>
            </a:r>
            <a:r>
              <a:rPr lang="en-US" sz="1400" b="1" u="sng" dirty="0" err="1">
                <a:solidFill>
                  <a:srgbClr val="0063A6"/>
                </a:solidFill>
                <a:latin typeface="Arial" panose="020B0604020202020204" pitchFamily="34" charset="0"/>
                <a:ea typeface="Calibri" panose="020F0502020204030204" pitchFamily="34" charset="0"/>
              </a:rPr>
              <a:t>subm</a:t>
            </a:r>
            <a:r>
              <a:rPr lang="en-US" sz="1400" b="1" u="sng" dirty="0">
                <a:solidFill>
                  <a:srgbClr val="0063A6"/>
                </a:solidFill>
                <a:latin typeface="Arial" panose="020B0604020202020204" pitchFamily="34" charset="0"/>
                <a:ea typeface="Calibri" panose="020F0502020204030204" pitchFamily="34" charset="0"/>
              </a:rPr>
              <a:t>.</a:t>
            </a:r>
          </a:p>
          <a:p>
            <a:pPr marL="800100" lvl="1" indent="-342900">
              <a:spcAft>
                <a:spcPts val="1500"/>
              </a:spcAft>
              <a:buFont typeface="Courier New" panose="02070309020205020404" pitchFamily="49" charset="0"/>
              <a:buChar char="o"/>
            </a:pPr>
            <a:r>
              <a:rPr lang="en-US" sz="2200" dirty="0">
                <a:solidFill>
                  <a:srgbClr val="00000A"/>
                </a:solidFill>
                <a:latin typeface="Arial" panose="020B0604020202020204" pitchFamily="34" charset="0"/>
                <a:ea typeface="Calibri" panose="020F0502020204030204" pitchFamily="34" charset="0"/>
              </a:rPr>
              <a:t>“not-</a:t>
            </a:r>
            <a:r>
              <a:rPr lang="en-US" sz="2200" dirty="0" err="1">
                <a:solidFill>
                  <a:srgbClr val="00000A"/>
                </a:solidFill>
                <a:latin typeface="Arial" panose="020B0604020202020204" pitchFamily="34" charset="0"/>
                <a:ea typeface="Calibri" panose="020F0502020204030204" pitchFamily="34" charset="0"/>
              </a:rPr>
              <a:t>Dyalpur</a:t>
            </a:r>
            <a:r>
              <a:rPr lang="en-US" sz="2200" dirty="0">
                <a:solidFill>
                  <a:srgbClr val="00000A"/>
                </a:solidFill>
                <a:latin typeface="Arial" panose="020B0604020202020204" pitchFamily="34" charset="0"/>
                <a:ea typeface="Calibri" panose="020F0502020204030204" pitchFamily="34" charset="0"/>
              </a:rPr>
              <a:t>” (terrestrial) </a:t>
            </a:r>
            <a:r>
              <a:rPr lang="en-US" sz="1400" b="1" u="sng" dirty="0" err="1">
                <a:solidFill>
                  <a:srgbClr val="0063A6"/>
                </a:solidFill>
                <a:latin typeface="Arial" panose="020B0604020202020204" pitchFamily="34" charset="0"/>
                <a:ea typeface="Calibri" panose="020F0502020204030204" pitchFamily="34" charset="0"/>
              </a:rPr>
              <a:t>Pittarello</a:t>
            </a:r>
            <a:r>
              <a:rPr lang="en-US" sz="1400" b="1" u="sng" dirty="0">
                <a:solidFill>
                  <a:srgbClr val="0063A6"/>
                </a:solidFill>
                <a:latin typeface="Arial" panose="020B0604020202020204" pitchFamily="34" charset="0"/>
                <a:ea typeface="Calibri" panose="020F0502020204030204" pitchFamily="34" charset="0"/>
              </a:rPr>
              <a:t> et al., in prep.</a:t>
            </a:r>
            <a:endParaRPr lang="en-US" sz="2200" u="sng" dirty="0">
              <a:solidFill>
                <a:srgbClr val="00000A"/>
              </a:solidFill>
              <a:latin typeface="Arial" panose="020B0604020202020204" pitchFamily="34" charset="0"/>
              <a:ea typeface="Calibri" panose="020F0502020204030204" pitchFamily="34" charset="0"/>
            </a:endParaRPr>
          </a:p>
          <a:p>
            <a:pPr marL="342900" indent="-342900">
              <a:spcAft>
                <a:spcPts val="1500"/>
              </a:spcAft>
              <a:buFont typeface="Arial" panose="020B0604020202020204" pitchFamily="34" charset="0"/>
              <a:buChar char="•"/>
            </a:pPr>
            <a:r>
              <a:rPr lang="en-US" sz="2200" b="1" baseline="30000" dirty="0">
                <a:solidFill>
                  <a:srgbClr val="0063A6"/>
                </a:solidFill>
                <a:effectLst/>
                <a:latin typeface="Arial" panose="020B0604020202020204" pitchFamily="34" charset="0"/>
                <a:ea typeface="Calibri" panose="020F0502020204030204" pitchFamily="34" charset="0"/>
              </a:rPr>
              <a:t>26</a:t>
            </a:r>
            <a:r>
              <a:rPr lang="en-US" sz="2200" b="1" dirty="0">
                <a:solidFill>
                  <a:srgbClr val="0063A6"/>
                </a:solidFill>
                <a:effectLst/>
                <a:latin typeface="Arial" panose="020B0604020202020204" pitchFamily="34" charset="0"/>
                <a:ea typeface="Calibri" panose="020F0502020204030204" pitchFamily="34" charset="0"/>
              </a:rPr>
              <a:t>Al</a:t>
            </a:r>
            <a:r>
              <a:rPr lang="en-US" sz="2200" dirty="0">
                <a:solidFill>
                  <a:srgbClr val="00000A"/>
                </a:solidFill>
                <a:effectLst/>
                <a:latin typeface="Arial" panose="020B0604020202020204" pitchFamily="34" charset="0"/>
                <a:ea typeface="Calibri" panose="020F0502020204030204" pitchFamily="34" charset="0"/>
              </a:rPr>
              <a:t> with J. </a:t>
            </a:r>
            <a:r>
              <a:rPr lang="en-US" sz="2200" dirty="0" err="1">
                <a:solidFill>
                  <a:srgbClr val="00000A"/>
                </a:solidFill>
                <a:effectLst/>
                <a:latin typeface="Arial" panose="020B0604020202020204" pitchFamily="34" charset="0"/>
                <a:ea typeface="Calibri" panose="020F0502020204030204" pitchFamily="34" charset="0"/>
              </a:rPr>
              <a:t>Feige</a:t>
            </a:r>
            <a:r>
              <a:rPr lang="en-US" sz="2200" dirty="0">
                <a:solidFill>
                  <a:srgbClr val="00000A"/>
                </a:solidFill>
                <a:latin typeface="Arial" panose="020B0604020202020204" pitchFamily="34" charset="0"/>
                <a:ea typeface="Calibri" panose="020F0502020204030204" pitchFamily="34" charset="0"/>
              </a:rPr>
              <a:t>, </a:t>
            </a:r>
            <a:r>
              <a:rPr lang="en-US" sz="2200" dirty="0">
                <a:solidFill>
                  <a:srgbClr val="00000A"/>
                </a:solidFill>
                <a:effectLst/>
                <a:latin typeface="Arial" panose="020B0604020202020204" pitchFamily="34" charset="0"/>
                <a:ea typeface="Calibri" panose="020F0502020204030204" pitchFamily="34" charset="0"/>
              </a:rPr>
              <a:t>Berlin</a:t>
            </a:r>
            <a:br>
              <a:rPr lang="en-US" sz="2200" dirty="0">
                <a:solidFill>
                  <a:srgbClr val="00000A"/>
                </a:solidFill>
                <a:effectLst/>
                <a:latin typeface="Arial" panose="020B0604020202020204" pitchFamily="34" charset="0"/>
                <a:ea typeface="Calibri" panose="020F0502020204030204" pitchFamily="34" charset="0"/>
              </a:rPr>
            </a:br>
            <a:r>
              <a:rPr lang="en-US" sz="2200" dirty="0">
                <a:solidFill>
                  <a:srgbClr val="00000A"/>
                </a:solidFill>
                <a:effectLst/>
                <a:latin typeface="Arial" panose="020B0604020202020204" pitchFamily="34" charset="0"/>
                <a:ea typeface="Calibri" panose="020F0502020204030204" pitchFamily="34" charset="0"/>
              </a:rPr>
              <a:t>“</a:t>
            </a:r>
            <a:r>
              <a:rPr lang="en-GB" sz="2200" dirty="0">
                <a:solidFill>
                  <a:srgbClr val="00000A"/>
                </a:solidFill>
                <a:effectLst/>
                <a:latin typeface="Arial" panose="020B0604020202020204" pitchFamily="34" charset="0"/>
                <a:ea typeface="Calibri" panose="020F0502020204030204" pitchFamily="34" charset="0"/>
              </a:rPr>
              <a:t>Detection of past close-by Supernovae:</a:t>
            </a:r>
            <a:br>
              <a:rPr lang="en-GB" sz="2200" dirty="0">
                <a:solidFill>
                  <a:srgbClr val="00000A"/>
                </a:solidFill>
                <a:effectLst/>
                <a:latin typeface="Arial" panose="020B0604020202020204" pitchFamily="34" charset="0"/>
                <a:ea typeface="Calibri" panose="020F0502020204030204" pitchFamily="34" charset="0"/>
              </a:rPr>
            </a:br>
            <a:r>
              <a:rPr lang="en-GB" sz="2200" dirty="0">
                <a:solidFill>
                  <a:srgbClr val="00000A"/>
                </a:solidFill>
                <a:effectLst/>
                <a:latin typeface="Arial" panose="020B0604020202020204" pitchFamily="34" charset="0"/>
                <a:ea typeface="Calibri" panose="020F0502020204030204" pitchFamily="34" charset="0"/>
              </a:rPr>
              <a:t> Depositional age dating of Atacama Desert soils with meteoric </a:t>
            </a:r>
            <a:r>
              <a:rPr lang="en-GB" sz="2200" baseline="30000" dirty="0">
                <a:solidFill>
                  <a:srgbClr val="00000A"/>
                </a:solidFill>
                <a:effectLst/>
                <a:latin typeface="Arial" panose="020B0604020202020204" pitchFamily="34" charset="0"/>
                <a:ea typeface="Calibri" panose="020F0502020204030204" pitchFamily="34" charset="0"/>
              </a:rPr>
              <a:t>26</a:t>
            </a:r>
            <a:r>
              <a:rPr lang="en-GB" sz="2200" dirty="0">
                <a:solidFill>
                  <a:srgbClr val="00000A"/>
                </a:solidFill>
                <a:effectLst/>
                <a:latin typeface="Arial" panose="020B0604020202020204" pitchFamily="34" charset="0"/>
                <a:ea typeface="Calibri" panose="020F0502020204030204" pitchFamily="34" charset="0"/>
              </a:rPr>
              <a:t>Al”</a:t>
            </a:r>
            <a:r>
              <a:rPr lang="en-US" sz="2200" dirty="0">
                <a:solidFill>
                  <a:srgbClr val="00000A"/>
                </a:solidFill>
                <a:effectLst/>
                <a:latin typeface="Arial" panose="020B0604020202020204" pitchFamily="34" charset="0"/>
                <a:ea typeface="Calibri" panose="020F0502020204030204" pitchFamily="34" charset="0"/>
              </a:rPr>
              <a:t>)</a:t>
            </a:r>
          </a:p>
          <a:p>
            <a:pPr marL="342900" indent="-342900">
              <a:spcAft>
                <a:spcPts val="1500"/>
              </a:spcAft>
              <a:buFont typeface="Arial" panose="020B0604020202020204" pitchFamily="34" charset="0"/>
              <a:buChar char="•"/>
            </a:pPr>
            <a:r>
              <a:rPr lang="en-US" sz="2200" b="1" baseline="30000" dirty="0">
                <a:solidFill>
                  <a:srgbClr val="0063A6"/>
                </a:solidFill>
                <a:effectLst/>
                <a:latin typeface="Arial" panose="020B0604020202020204" pitchFamily="34" charset="0"/>
                <a:ea typeface="Calibri" panose="020F0502020204030204" pitchFamily="34" charset="0"/>
              </a:rPr>
              <a:t>210</a:t>
            </a:r>
            <a:r>
              <a:rPr lang="en-US" sz="2200" b="1" dirty="0">
                <a:solidFill>
                  <a:srgbClr val="0063A6"/>
                </a:solidFill>
                <a:effectLst/>
                <a:latin typeface="Arial" panose="020B0604020202020204" pitchFamily="34" charset="0"/>
                <a:ea typeface="Calibri" panose="020F0502020204030204" pitchFamily="34" charset="0"/>
              </a:rPr>
              <a:t>Pb</a:t>
            </a:r>
            <a:r>
              <a:rPr lang="en-US" sz="2200" dirty="0">
                <a:solidFill>
                  <a:srgbClr val="00000A"/>
                </a:solidFill>
                <a:effectLst/>
                <a:latin typeface="Arial" panose="020B0604020202020204" pitchFamily="34" charset="0"/>
                <a:ea typeface="Calibri" panose="020F0502020204030204" pitchFamily="34" charset="0"/>
              </a:rPr>
              <a:t> with D. Koll, HZDR-AMS ECR</a:t>
            </a:r>
            <a:br>
              <a:rPr lang="en-US" sz="2200" dirty="0">
                <a:solidFill>
                  <a:srgbClr val="00000A"/>
                </a:solidFill>
                <a:effectLst/>
                <a:latin typeface="Arial" panose="020B0604020202020204" pitchFamily="34" charset="0"/>
                <a:ea typeface="Calibri" panose="020F0502020204030204" pitchFamily="34" charset="0"/>
              </a:rPr>
            </a:br>
            <a:r>
              <a:rPr lang="en-US" sz="2200" dirty="0">
                <a:solidFill>
                  <a:srgbClr val="00000A"/>
                </a:solidFill>
                <a:effectLst/>
                <a:latin typeface="Arial" panose="020B0604020202020204" pitchFamily="34" charset="0"/>
                <a:ea typeface="Calibri" panose="020F0502020204030204" pitchFamily="34" charset="0"/>
              </a:rPr>
              <a:t>“</a:t>
            </a:r>
            <a:r>
              <a:rPr lang="en-GB" sz="2200" dirty="0">
                <a:solidFill>
                  <a:srgbClr val="00000A"/>
                </a:solidFill>
                <a:effectLst/>
                <a:latin typeface="Arial" panose="020B0604020202020204" pitchFamily="34" charset="0"/>
                <a:ea typeface="Calibri" panose="020F0502020204030204" pitchFamily="34" charset="0"/>
              </a:rPr>
              <a:t>Pb-210 AMS development for the</a:t>
            </a:r>
            <a:br>
              <a:rPr lang="en-GB" sz="2200" dirty="0">
                <a:solidFill>
                  <a:srgbClr val="00000A"/>
                </a:solidFill>
                <a:effectLst/>
                <a:latin typeface="Arial" panose="020B0604020202020204" pitchFamily="34" charset="0"/>
                <a:ea typeface="Calibri" panose="020F0502020204030204" pitchFamily="34" charset="0"/>
              </a:rPr>
            </a:br>
            <a:r>
              <a:rPr lang="en-GB" sz="2200" dirty="0">
                <a:solidFill>
                  <a:srgbClr val="00000A"/>
                </a:solidFill>
                <a:effectLst/>
                <a:latin typeface="Arial" panose="020B0604020202020204" pitchFamily="34" charset="0"/>
                <a:ea typeface="Calibri" panose="020F0502020204030204" pitchFamily="34" charset="0"/>
              </a:rPr>
              <a:t> key background in the search for dark matter”</a:t>
            </a:r>
            <a:endParaRPr lang="en-US" sz="2200" dirty="0">
              <a:solidFill>
                <a:srgbClr val="00000A"/>
              </a:solidFill>
              <a:effectLst/>
              <a:latin typeface="Arial" panose="020B0604020202020204" pitchFamily="34" charset="0"/>
              <a:ea typeface="Calibri" panose="020F0502020204030204" pitchFamily="34" charset="0"/>
            </a:endParaRPr>
          </a:p>
          <a:p>
            <a:pPr marL="342900" indent="-342900">
              <a:spcAft>
                <a:spcPts val="1500"/>
              </a:spcAft>
              <a:buFont typeface="Arial" panose="020B0604020202020204" pitchFamily="34" charset="0"/>
              <a:buChar char="•"/>
            </a:pPr>
            <a:r>
              <a:rPr lang="en-US" sz="2200" b="1" baseline="30000" dirty="0">
                <a:solidFill>
                  <a:srgbClr val="0063A6"/>
                </a:solidFill>
                <a:effectLst/>
                <a:latin typeface="Arial" panose="020B0604020202020204" pitchFamily="34" charset="0"/>
                <a:ea typeface="Calibri" panose="020F0502020204030204" pitchFamily="34" charset="0"/>
              </a:rPr>
              <a:t>44</a:t>
            </a:r>
            <a:r>
              <a:rPr lang="en-US" sz="2200" b="1" dirty="0">
                <a:solidFill>
                  <a:srgbClr val="0063A6"/>
                </a:solidFill>
                <a:effectLst/>
                <a:latin typeface="Arial" panose="020B0604020202020204" pitchFamily="34" charset="0"/>
                <a:ea typeface="Calibri" panose="020F0502020204030204" pitchFamily="34" charset="0"/>
              </a:rPr>
              <a:t>Ti </a:t>
            </a:r>
            <a:r>
              <a:rPr lang="en-US" sz="2200" dirty="0">
                <a:solidFill>
                  <a:srgbClr val="00000A"/>
                </a:solidFill>
                <a:effectLst/>
                <a:latin typeface="Arial" panose="020B0604020202020204" pitchFamily="34" charset="0"/>
                <a:ea typeface="Calibri" panose="020F0502020204030204" pitchFamily="34" charset="0"/>
              </a:rPr>
              <a:t>with </a:t>
            </a:r>
            <a:r>
              <a:rPr lang="en-US" sz="2200" dirty="0" err="1">
                <a:solidFill>
                  <a:srgbClr val="00000A"/>
                </a:solidFill>
                <a:effectLst/>
                <a:latin typeface="Arial" panose="020B0604020202020204" pitchFamily="34" charset="0"/>
                <a:ea typeface="Calibri" panose="020F0502020204030204" pitchFamily="34" charset="0"/>
              </a:rPr>
              <a:t>Felsenkeller</a:t>
            </a:r>
            <a:r>
              <a:rPr lang="en-US" sz="2200" dirty="0">
                <a:solidFill>
                  <a:srgbClr val="00000A"/>
                </a:solidFill>
                <a:effectLst/>
                <a:latin typeface="Arial" panose="020B0604020202020204" pitchFamily="34" charset="0"/>
                <a:ea typeface="Calibri" panose="020F0502020204030204" pitchFamily="34" charset="0"/>
              </a:rPr>
              <a:t> BSc. &amp; U Vienna MSc</a:t>
            </a:r>
            <a:br>
              <a:rPr lang="en-US" sz="2200" dirty="0">
                <a:solidFill>
                  <a:srgbClr val="00000A"/>
                </a:solidFill>
                <a:effectLst/>
                <a:latin typeface="Arial" panose="020B0604020202020204" pitchFamily="34" charset="0"/>
                <a:ea typeface="Calibri" panose="020F0502020204030204" pitchFamily="34" charset="0"/>
              </a:rPr>
            </a:br>
            <a:r>
              <a:rPr lang="en-US" sz="2200" dirty="0">
                <a:solidFill>
                  <a:srgbClr val="00000A"/>
                </a:solidFill>
                <a:effectLst/>
                <a:latin typeface="Arial" panose="020B0604020202020204" pitchFamily="34" charset="0"/>
                <a:ea typeface="Calibri" panose="020F0502020204030204" pitchFamily="34" charset="0"/>
              </a:rPr>
              <a:t>“</a:t>
            </a:r>
            <a:r>
              <a:rPr lang="en-US" sz="2200" baseline="30000" dirty="0">
                <a:solidFill>
                  <a:srgbClr val="00000A"/>
                </a:solidFill>
                <a:effectLst/>
                <a:latin typeface="Arial" panose="020B0604020202020204" pitchFamily="34" charset="0"/>
                <a:ea typeface="Calibri" panose="020F0502020204030204" pitchFamily="34" charset="0"/>
              </a:rPr>
              <a:t>40</a:t>
            </a:r>
            <a:r>
              <a:rPr lang="en-US" sz="2200" dirty="0">
                <a:solidFill>
                  <a:srgbClr val="00000A"/>
                </a:solidFill>
                <a:effectLst/>
                <a:latin typeface="Arial" panose="020B0604020202020204" pitchFamily="34" charset="0"/>
                <a:ea typeface="Calibri" panose="020F0502020204030204" pitchFamily="34" charset="0"/>
              </a:rPr>
              <a:t>Ca(</a:t>
            </a:r>
            <a:r>
              <a:rPr lang="en-US" sz="2200" dirty="0">
                <a:solidFill>
                  <a:srgbClr val="00000A"/>
                </a:solidFill>
                <a:effectLst/>
                <a:latin typeface="Arial" panose="020B0604020202020204" pitchFamily="34" charset="0"/>
                <a:ea typeface="Calibri" panose="020F0502020204030204" pitchFamily="34" charset="0"/>
                <a:sym typeface="Symbol" panose="05050102010706020507" pitchFamily="18" charset="2"/>
              </a:rPr>
              <a:t>,)</a:t>
            </a:r>
            <a:r>
              <a:rPr lang="en-US" sz="2200" baseline="30000" dirty="0">
                <a:solidFill>
                  <a:srgbClr val="00000A"/>
                </a:solidFill>
                <a:effectLst/>
                <a:latin typeface="Arial" panose="020B0604020202020204" pitchFamily="34" charset="0"/>
                <a:ea typeface="Calibri" panose="020F0502020204030204" pitchFamily="34" charset="0"/>
                <a:sym typeface="Symbol" panose="05050102010706020507" pitchFamily="18" charset="2"/>
              </a:rPr>
              <a:t>44</a:t>
            </a:r>
            <a:r>
              <a:rPr lang="en-US" sz="2200" dirty="0">
                <a:solidFill>
                  <a:srgbClr val="00000A"/>
                </a:solidFill>
                <a:effectLst/>
                <a:latin typeface="Arial" panose="020B0604020202020204" pitchFamily="34" charset="0"/>
                <a:ea typeface="Calibri" panose="020F0502020204030204" pitchFamily="34" charset="0"/>
                <a:sym typeface="Symbol" panose="05050102010706020507" pitchFamily="18" charset="2"/>
              </a:rPr>
              <a:t>Ti”</a:t>
            </a:r>
            <a:endParaRPr lang="en-US" sz="2200" dirty="0">
              <a:solidFill>
                <a:srgbClr val="00000A"/>
              </a:solidFill>
              <a:effectLst/>
              <a:latin typeface="Arial" panose="020B0604020202020204" pitchFamily="34" charset="0"/>
              <a:ea typeface="Calibri" panose="020F0502020204030204" pitchFamily="34" charset="0"/>
            </a:endParaRPr>
          </a:p>
        </p:txBody>
      </p:sp>
      <p:pic>
        <p:nvPicPr>
          <p:cNvPr id="5" name="Grafik 4" descr="Ein Bild, das Kreis, Uhr, Kompass enthält.&#10;&#10;Automatisch generierte Beschreibung">
            <a:extLst>
              <a:ext uri="{FF2B5EF4-FFF2-40B4-BE49-F238E27FC236}">
                <a16:creationId xmlns:a16="http://schemas.microsoft.com/office/drawing/2014/main" id="{35D4CFB2-784C-B38C-D0F4-D3C616123E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7909" y="4803786"/>
            <a:ext cx="1025144" cy="1025144"/>
          </a:xfrm>
          <a:prstGeom prst="rect">
            <a:avLst/>
          </a:prstGeom>
        </p:spPr>
      </p:pic>
      <p:pic>
        <p:nvPicPr>
          <p:cNvPr id="6" name="Picture 2" descr="NoSHADE">
            <a:extLst>
              <a:ext uri="{FF2B5EF4-FFF2-40B4-BE49-F238E27FC236}">
                <a16:creationId xmlns:a16="http://schemas.microsoft.com/office/drawing/2014/main" id="{CB382233-7B89-EF1E-1F7A-06213C8BE9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2309" y="3052692"/>
            <a:ext cx="1299003" cy="866002"/>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13">
            <a:extLst>
              <a:ext uri="{FF2B5EF4-FFF2-40B4-BE49-F238E27FC236}">
                <a16:creationId xmlns:a16="http://schemas.microsoft.com/office/drawing/2014/main" id="{9063BFA8-1A7B-4697-E97C-51063DFADA19}"/>
              </a:ext>
            </a:extLst>
          </p:cNvPr>
          <p:cNvPicPr>
            <a:picLocks noChangeAspect="1"/>
          </p:cNvPicPr>
          <p:nvPr/>
        </p:nvPicPr>
        <p:blipFill>
          <a:blip r:embed="rId5"/>
          <a:stretch>
            <a:fillRect/>
          </a:stretch>
        </p:blipFill>
        <p:spPr>
          <a:xfrm>
            <a:off x="6408449" y="5001108"/>
            <a:ext cx="1389851" cy="651283"/>
          </a:xfrm>
          <a:prstGeom prst="rect">
            <a:avLst/>
          </a:prstGeom>
        </p:spPr>
      </p:pic>
      <p:pic>
        <p:nvPicPr>
          <p:cNvPr id="8" name="Grafik 14">
            <a:extLst>
              <a:ext uri="{FF2B5EF4-FFF2-40B4-BE49-F238E27FC236}">
                <a16:creationId xmlns:a16="http://schemas.microsoft.com/office/drawing/2014/main" id="{B1788C88-1BCE-DF6B-AFFC-6F4B2FB5CC12}"/>
              </a:ext>
            </a:extLst>
          </p:cNvPr>
          <p:cNvPicPr>
            <a:picLocks noChangeAspect="1"/>
          </p:cNvPicPr>
          <p:nvPr/>
        </p:nvPicPr>
        <p:blipFill>
          <a:blip r:embed="rId5"/>
          <a:stretch>
            <a:fillRect/>
          </a:stretch>
        </p:blipFill>
        <p:spPr>
          <a:xfrm>
            <a:off x="6868179" y="3923879"/>
            <a:ext cx="1389851" cy="651283"/>
          </a:xfrm>
          <a:prstGeom prst="rect">
            <a:avLst/>
          </a:prstGeom>
        </p:spPr>
      </p:pic>
      <p:pic>
        <p:nvPicPr>
          <p:cNvPr id="9" name="Picture 6" descr="SABRE South : Dark Matter Direct Detection Experiment">
            <a:extLst>
              <a:ext uri="{FF2B5EF4-FFF2-40B4-BE49-F238E27FC236}">
                <a16:creationId xmlns:a16="http://schemas.microsoft.com/office/drawing/2014/main" id="{7BE7FD2F-93C2-BD3B-BE41-824D4C9B12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6202" y="3844349"/>
            <a:ext cx="957037" cy="861541"/>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17">
            <a:extLst>
              <a:ext uri="{FF2B5EF4-FFF2-40B4-BE49-F238E27FC236}">
                <a16:creationId xmlns:a16="http://schemas.microsoft.com/office/drawing/2014/main" id="{41C5EE47-20A0-A9F4-F9C6-70CA7773EF60}"/>
              </a:ext>
            </a:extLst>
          </p:cNvPr>
          <p:cNvPicPr>
            <a:picLocks noChangeAspect="1"/>
          </p:cNvPicPr>
          <p:nvPr/>
        </p:nvPicPr>
        <p:blipFill>
          <a:blip r:embed="rId7"/>
          <a:stretch>
            <a:fillRect/>
          </a:stretch>
        </p:blipFill>
        <p:spPr>
          <a:xfrm>
            <a:off x="5569176" y="1434028"/>
            <a:ext cx="1299003" cy="409864"/>
          </a:xfrm>
          <a:prstGeom prst="rect">
            <a:avLst/>
          </a:prstGeom>
        </p:spPr>
      </p:pic>
      <p:pic>
        <p:nvPicPr>
          <p:cNvPr id="11" name="Grafik 19">
            <a:extLst>
              <a:ext uri="{FF2B5EF4-FFF2-40B4-BE49-F238E27FC236}">
                <a16:creationId xmlns:a16="http://schemas.microsoft.com/office/drawing/2014/main" id="{8F8D7E3A-7056-7A87-B690-F673EF8E380D}"/>
              </a:ext>
            </a:extLst>
          </p:cNvPr>
          <p:cNvPicPr>
            <a:picLocks noChangeAspect="1"/>
          </p:cNvPicPr>
          <p:nvPr/>
        </p:nvPicPr>
        <p:blipFill>
          <a:blip r:embed="rId8"/>
          <a:stretch>
            <a:fillRect/>
          </a:stretch>
        </p:blipFill>
        <p:spPr>
          <a:xfrm>
            <a:off x="6561915" y="2087828"/>
            <a:ext cx="1074081" cy="445114"/>
          </a:xfrm>
          <a:prstGeom prst="rect">
            <a:avLst/>
          </a:prstGeom>
        </p:spPr>
      </p:pic>
      <p:pic>
        <p:nvPicPr>
          <p:cNvPr id="12" name="Picture 2" descr="Meteorite researcher Dr Stefan Peters sees the ‘Elmshorn’ meteorite as an extraordinary addition to the mineralogical collection at the Museum der Natur Hamburg. ‘Elmshorn’ contributes significantly to our understanding of the early solar system.">
            <a:extLst>
              <a:ext uri="{FF2B5EF4-FFF2-40B4-BE49-F238E27FC236}">
                <a16:creationId xmlns:a16="http://schemas.microsoft.com/office/drawing/2014/main" id="{6C849190-B206-3BAD-4369-8240C7D1BF9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23771" b="2768"/>
          <a:stretch/>
        </p:blipFill>
        <p:spPr bwMode="auto">
          <a:xfrm>
            <a:off x="7813552" y="1294624"/>
            <a:ext cx="1414248" cy="13546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3">
            <a:extLst>
              <a:ext uri="{FF2B5EF4-FFF2-40B4-BE49-F238E27FC236}">
                <a16:creationId xmlns:a16="http://schemas.microsoft.com/office/drawing/2014/main" id="{409CA14C-B5A0-7828-DE2E-4D234D076CD4}"/>
              </a:ext>
            </a:extLst>
          </p:cNvPr>
          <p:cNvSpPr txBox="1"/>
          <p:nvPr/>
        </p:nvSpPr>
        <p:spPr>
          <a:xfrm>
            <a:off x="9786906" y="6212955"/>
            <a:ext cx="1743039" cy="246221"/>
          </a:xfrm>
          <a:prstGeom prst="rect">
            <a:avLst/>
          </a:prstGeom>
          <a:noFill/>
        </p:spPr>
        <p:txBody>
          <a:bodyPr wrap="square">
            <a:spAutoFit/>
          </a:bodyPr>
          <a:lstStyle/>
          <a:p>
            <a:pPr algn="r"/>
            <a:r>
              <a:rPr lang="en-GB" sz="500" dirty="0"/>
              <a:t>https://www.sabre-experiment.org.au/</a:t>
            </a:r>
            <a:br>
              <a:rPr lang="en-GB" sz="500" dirty="0"/>
            </a:br>
            <a:r>
              <a:rPr lang="en-GB" sz="500" dirty="0"/>
              <a:t>https://idw-online.de/de/image?id=391934</a:t>
            </a:r>
          </a:p>
        </p:txBody>
      </p:sp>
    </p:spTree>
    <p:extLst>
      <p:ext uri="{BB962C8B-B14F-4D97-AF65-F5344CB8AC3E}">
        <p14:creationId xmlns:p14="http://schemas.microsoft.com/office/powerpoint/2010/main" val="3629957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2D7BBB-E646-8241-C6AB-6BC930C17F95}"/>
              </a:ext>
            </a:extLst>
          </p:cNvPr>
          <p:cNvSpPr>
            <a:spLocks noGrp="1"/>
          </p:cNvSpPr>
          <p:nvPr>
            <p:ph type="title"/>
          </p:nvPr>
        </p:nvSpPr>
        <p:spPr/>
        <p:txBody>
          <a:bodyPr/>
          <a:lstStyle/>
          <a:p>
            <a:endParaRPr lang="en-US" dirty="0"/>
          </a:p>
        </p:txBody>
      </p:sp>
      <p:sp>
        <p:nvSpPr>
          <p:cNvPr id="3" name="CasellaDiTesto 2">
            <a:extLst>
              <a:ext uri="{FF2B5EF4-FFF2-40B4-BE49-F238E27FC236}">
                <a16:creationId xmlns:a16="http://schemas.microsoft.com/office/drawing/2014/main" id="{187A9739-7290-54E8-45C8-FF26D02B4E63}"/>
              </a:ext>
            </a:extLst>
          </p:cNvPr>
          <p:cNvSpPr txBox="1"/>
          <p:nvPr/>
        </p:nvSpPr>
        <p:spPr>
          <a:xfrm>
            <a:off x="0" y="2413337"/>
            <a:ext cx="12192000" cy="1015663"/>
          </a:xfrm>
          <a:prstGeom prst="rect">
            <a:avLst/>
          </a:prstGeom>
          <a:noFill/>
        </p:spPr>
        <p:txBody>
          <a:bodyPr wrap="square" rtlCol="0">
            <a:spAutoFit/>
          </a:bodyPr>
          <a:lstStyle/>
          <a:p>
            <a:pPr algn="ctr"/>
            <a:r>
              <a:rPr lang="en-US" sz="6000" dirty="0"/>
              <a:t>THANKS FOR YOUR ATTENTION </a:t>
            </a:r>
          </a:p>
        </p:txBody>
      </p:sp>
    </p:spTree>
    <p:extLst>
      <p:ext uri="{BB962C8B-B14F-4D97-AF65-F5344CB8AC3E}">
        <p14:creationId xmlns:p14="http://schemas.microsoft.com/office/powerpoint/2010/main" val="1206912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893488-2EDF-F22E-4545-5DA9461F60F1}"/>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243905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A25A74-2606-00E8-9ACC-46E55F431D6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55433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5F4477-B8CD-4175-6670-2CA99B9422F8}"/>
              </a:ext>
            </a:extLst>
          </p:cNvPr>
          <p:cNvSpPr>
            <a:spLocks noGrp="1"/>
          </p:cNvSpPr>
          <p:nvPr>
            <p:ph type="title"/>
          </p:nvPr>
        </p:nvSpPr>
        <p:spPr/>
        <p:txBody>
          <a:bodyPr/>
          <a:lstStyle/>
          <a:p>
            <a:r>
              <a:rPr lang="en-US" dirty="0"/>
              <a:t>Deliverables </a:t>
            </a:r>
          </a:p>
        </p:txBody>
      </p:sp>
      <p:pic>
        <p:nvPicPr>
          <p:cNvPr id="3" name="Immagine 2">
            <a:extLst>
              <a:ext uri="{FF2B5EF4-FFF2-40B4-BE49-F238E27FC236}">
                <a16:creationId xmlns:a16="http://schemas.microsoft.com/office/drawing/2014/main" id="{478C85D0-F2E8-22DE-4E18-F2CA0C19E495}"/>
              </a:ext>
            </a:extLst>
          </p:cNvPr>
          <p:cNvPicPr>
            <a:picLocks noChangeAspect="1"/>
          </p:cNvPicPr>
          <p:nvPr/>
        </p:nvPicPr>
        <p:blipFill>
          <a:blip r:embed="rId2"/>
          <a:stretch>
            <a:fillRect/>
          </a:stretch>
        </p:blipFill>
        <p:spPr>
          <a:xfrm>
            <a:off x="0" y="4750929"/>
            <a:ext cx="5939002" cy="621964"/>
          </a:xfrm>
          <a:prstGeom prst="rect">
            <a:avLst/>
          </a:prstGeom>
        </p:spPr>
      </p:pic>
      <p:pic>
        <p:nvPicPr>
          <p:cNvPr id="4" name="Immagine 3" descr="Immagine che contiene testo&#10;&#10;Descrizione generata automaticamente">
            <a:extLst>
              <a:ext uri="{FF2B5EF4-FFF2-40B4-BE49-F238E27FC236}">
                <a16:creationId xmlns:a16="http://schemas.microsoft.com/office/drawing/2014/main" id="{C873B0B1-1B52-D73C-2714-543F259C6349}"/>
              </a:ext>
            </a:extLst>
          </p:cNvPr>
          <p:cNvPicPr>
            <a:picLocks noChangeAspect="1"/>
          </p:cNvPicPr>
          <p:nvPr/>
        </p:nvPicPr>
        <p:blipFill>
          <a:blip r:embed="rId3"/>
          <a:stretch>
            <a:fillRect/>
          </a:stretch>
        </p:blipFill>
        <p:spPr>
          <a:xfrm>
            <a:off x="5939002" y="4750929"/>
            <a:ext cx="5915877" cy="955873"/>
          </a:xfrm>
          <a:prstGeom prst="rect">
            <a:avLst/>
          </a:prstGeom>
        </p:spPr>
      </p:pic>
      <p:graphicFrame>
        <p:nvGraphicFramePr>
          <p:cNvPr id="5" name="Tabella 4">
            <a:extLst>
              <a:ext uri="{FF2B5EF4-FFF2-40B4-BE49-F238E27FC236}">
                <a16:creationId xmlns:a16="http://schemas.microsoft.com/office/drawing/2014/main" id="{40C9C0A6-0C9C-80C4-4BB5-9FA9DF473181}"/>
              </a:ext>
            </a:extLst>
          </p:cNvPr>
          <p:cNvGraphicFramePr>
            <a:graphicFrameLocks noGrp="1"/>
          </p:cNvGraphicFramePr>
          <p:nvPr>
            <p:extLst>
              <p:ext uri="{D42A27DB-BD31-4B8C-83A1-F6EECF244321}">
                <p14:modId xmlns:p14="http://schemas.microsoft.com/office/powerpoint/2010/main" val="1669710853"/>
              </p:ext>
            </p:extLst>
          </p:nvPr>
        </p:nvGraphicFramePr>
        <p:xfrm>
          <a:off x="986900" y="1049122"/>
          <a:ext cx="10218199" cy="3048000"/>
        </p:xfrm>
        <a:graphic>
          <a:graphicData uri="http://schemas.openxmlformats.org/drawingml/2006/table">
            <a:tbl>
              <a:tblPr>
                <a:tableStyleId>{5C22544A-7EE6-4342-B048-85BDC9FD1C3A}</a:tableStyleId>
              </a:tblPr>
              <a:tblGrid>
                <a:gridCol w="1192907">
                  <a:extLst>
                    <a:ext uri="{9D8B030D-6E8A-4147-A177-3AD203B41FA5}">
                      <a16:colId xmlns:a16="http://schemas.microsoft.com/office/drawing/2014/main" val="4026711932"/>
                    </a:ext>
                  </a:extLst>
                </a:gridCol>
                <a:gridCol w="9025292">
                  <a:extLst>
                    <a:ext uri="{9D8B030D-6E8A-4147-A177-3AD203B41FA5}">
                      <a16:colId xmlns:a16="http://schemas.microsoft.com/office/drawing/2014/main" val="787620654"/>
                    </a:ext>
                  </a:extLst>
                </a:gridCol>
              </a:tblGrid>
              <a:tr h="381000">
                <a:tc>
                  <a:txBody>
                    <a:bodyPr/>
                    <a:lstStyle/>
                    <a:p>
                      <a:pPr algn="l" fontAlgn="t"/>
                      <a:r>
                        <a:rPr lang="it-IT" sz="1100" u="none" strike="noStrike" dirty="0">
                          <a:effectLst/>
                        </a:rPr>
                        <a:t>D3.1</a:t>
                      </a:r>
                      <a:endParaRPr lang="it-IT" sz="11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it-IT" sz="1100" u="none" strike="noStrike" dirty="0">
                          <a:effectLst/>
                        </a:rPr>
                        <a:t>Report on the </a:t>
                      </a:r>
                      <a:r>
                        <a:rPr lang="it-IT" sz="1100" u="none" strike="noStrike" dirty="0" err="1">
                          <a:effectLst/>
                        </a:rPr>
                        <a:t>experimental</a:t>
                      </a:r>
                      <a:r>
                        <a:rPr lang="it-IT" sz="1100" u="none" strike="noStrike" dirty="0">
                          <a:effectLst/>
                        </a:rPr>
                        <a:t> </a:t>
                      </a:r>
                      <a:r>
                        <a:rPr lang="it-IT" sz="1100" u="none" strike="noStrike" dirty="0" err="1">
                          <a:effectLst/>
                        </a:rPr>
                        <a:t>techniques</a:t>
                      </a:r>
                      <a:r>
                        <a:rPr lang="it-IT" sz="1100" u="none" strike="noStrike" dirty="0">
                          <a:effectLst/>
                        </a:rPr>
                        <a:t> </a:t>
                      </a:r>
                      <a:r>
                        <a:rPr lang="it-IT" sz="1100" u="none" strike="noStrike" dirty="0" err="1">
                          <a:effectLst/>
                        </a:rPr>
                        <a:t>used</a:t>
                      </a:r>
                      <a:r>
                        <a:rPr lang="it-IT" sz="1100" u="none" strike="noStrike" dirty="0">
                          <a:effectLst/>
                        </a:rPr>
                        <a:t> for </a:t>
                      </a:r>
                      <a:r>
                        <a:rPr lang="it-IT" sz="1100" u="none" strike="noStrike" dirty="0" err="1">
                          <a:effectLst/>
                        </a:rPr>
                        <a:t>solid</a:t>
                      </a:r>
                      <a:r>
                        <a:rPr lang="it-IT" sz="1100" u="none" strike="noStrike" dirty="0">
                          <a:effectLst/>
                        </a:rPr>
                        <a:t> target production on the </a:t>
                      </a:r>
                      <a:r>
                        <a:rPr lang="it-IT" sz="1100" u="none" strike="noStrike" dirty="0" err="1">
                          <a:effectLst/>
                        </a:rPr>
                        <a:t>project</a:t>
                      </a:r>
                      <a:r>
                        <a:rPr lang="it-IT" sz="1100" u="none" strike="noStrike" dirty="0">
                          <a:effectLst/>
                        </a:rPr>
                        <a:t> web site</a:t>
                      </a:r>
                      <a:endParaRPr lang="it-IT" sz="11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170872083"/>
                  </a:ext>
                </a:extLst>
              </a:tr>
              <a:tr h="190500">
                <a:tc>
                  <a:txBody>
                    <a:bodyPr/>
                    <a:lstStyle/>
                    <a:p>
                      <a:pPr algn="l" fontAlgn="t"/>
                      <a:r>
                        <a:rPr lang="it-IT" sz="1100" u="none" strike="noStrike" dirty="0">
                          <a:effectLst/>
                        </a:rPr>
                        <a:t>D3.2</a:t>
                      </a:r>
                      <a:endParaRPr lang="it-IT" sz="11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it-IT" sz="1100" u="none" strike="noStrike" dirty="0">
                          <a:effectLst/>
                        </a:rPr>
                        <a:t>Report on the </a:t>
                      </a:r>
                      <a:r>
                        <a:rPr lang="it-IT" sz="1100" u="none" strike="noStrike" dirty="0" err="1">
                          <a:effectLst/>
                        </a:rPr>
                        <a:t>development</a:t>
                      </a:r>
                      <a:r>
                        <a:rPr lang="it-IT" sz="1100" u="none" strike="noStrike" dirty="0">
                          <a:effectLst/>
                        </a:rPr>
                        <a:t> of a gas-jet target with in-</a:t>
                      </a:r>
                      <a:r>
                        <a:rPr lang="it-IT" sz="1100" u="none" strike="noStrike" dirty="0" err="1">
                          <a:effectLst/>
                        </a:rPr>
                        <a:t>beam</a:t>
                      </a:r>
                      <a:r>
                        <a:rPr lang="it-IT" sz="1100" u="none" strike="noStrike" dirty="0">
                          <a:effectLst/>
                        </a:rPr>
                        <a:t> target </a:t>
                      </a:r>
                      <a:r>
                        <a:rPr lang="it-IT" sz="1100" u="none" strike="noStrike" dirty="0" err="1">
                          <a:effectLst/>
                        </a:rPr>
                        <a:t>thickness</a:t>
                      </a:r>
                      <a:r>
                        <a:rPr lang="it-IT" sz="1100" u="none" strike="noStrike" dirty="0">
                          <a:effectLst/>
                        </a:rPr>
                        <a:t> </a:t>
                      </a:r>
                      <a:r>
                        <a:rPr lang="it-IT" sz="1100" u="none" strike="noStrike" dirty="0" err="1">
                          <a:effectLst/>
                        </a:rPr>
                        <a:t>diagnostic</a:t>
                      </a:r>
                      <a:r>
                        <a:rPr lang="it-IT" sz="1100" u="none" strike="noStrike" dirty="0">
                          <a:effectLst/>
                        </a:rPr>
                        <a:t>, on the </a:t>
                      </a:r>
                      <a:r>
                        <a:rPr lang="it-IT" sz="1100" u="none" strike="noStrike" dirty="0" err="1">
                          <a:effectLst/>
                        </a:rPr>
                        <a:t>project</a:t>
                      </a:r>
                      <a:r>
                        <a:rPr lang="it-IT" sz="1100" u="none" strike="noStrike" dirty="0">
                          <a:effectLst/>
                        </a:rPr>
                        <a:t> web site and in a </a:t>
                      </a:r>
                      <a:r>
                        <a:rPr lang="it-IT" sz="1100" u="none" strike="noStrike" dirty="0" err="1">
                          <a:effectLst/>
                        </a:rPr>
                        <a:t>scientific</a:t>
                      </a:r>
                      <a:r>
                        <a:rPr lang="it-IT" sz="1100" u="none" strike="noStrike" dirty="0">
                          <a:effectLst/>
                        </a:rPr>
                        <a:t> journal</a:t>
                      </a:r>
                      <a:endParaRPr lang="it-IT" sz="11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841394671"/>
                  </a:ext>
                </a:extLst>
              </a:tr>
              <a:tr h="571500">
                <a:tc>
                  <a:txBody>
                    <a:bodyPr/>
                    <a:lstStyle/>
                    <a:p>
                      <a:pPr algn="l" fontAlgn="t"/>
                      <a:r>
                        <a:rPr lang="it-IT" sz="1100" u="none" strike="noStrike">
                          <a:effectLst/>
                        </a:rPr>
                        <a:t>D3.3</a:t>
                      </a:r>
                      <a:endParaRPr lang="it-IT" sz="1100" b="0" i="0" u="none" strike="noStrike">
                        <a:solidFill>
                          <a:srgbClr val="000000"/>
                        </a:solidFill>
                        <a:effectLst/>
                        <a:latin typeface="Arial" panose="020B0604020202020204" pitchFamily="34" charset="0"/>
                      </a:endParaRPr>
                    </a:p>
                  </a:txBody>
                  <a:tcPr marL="9525" marR="9525" marT="9525" marB="0"/>
                </a:tc>
                <a:tc>
                  <a:txBody>
                    <a:bodyPr/>
                    <a:lstStyle/>
                    <a:p>
                      <a:pPr algn="l" fontAlgn="t"/>
                      <a:r>
                        <a:rPr lang="it-IT" sz="1100" u="none" strike="noStrike" dirty="0" err="1">
                          <a:effectLst/>
                        </a:rPr>
                        <a:t>Provide</a:t>
                      </a:r>
                      <a:r>
                        <a:rPr lang="it-IT" sz="1100" u="none" strike="noStrike" dirty="0">
                          <a:effectLst/>
                        </a:rPr>
                        <a:t> to the community, </a:t>
                      </a:r>
                      <a:r>
                        <a:rPr lang="it-IT" sz="1100" u="none" strike="noStrike" dirty="0" err="1">
                          <a:effectLst/>
                        </a:rPr>
                        <a:t>upon</a:t>
                      </a:r>
                      <a:r>
                        <a:rPr lang="it-IT" sz="1100" u="none" strike="noStrike" dirty="0">
                          <a:effectLst/>
                        </a:rPr>
                        <a:t> </a:t>
                      </a:r>
                      <a:r>
                        <a:rPr lang="it-IT" sz="1100" u="none" strike="noStrike" dirty="0" err="1">
                          <a:effectLst/>
                        </a:rPr>
                        <a:t>request</a:t>
                      </a:r>
                      <a:r>
                        <a:rPr lang="it-IT" sz="1100" u="none" strike="noStrike" dirty="0">
                          <a:effectLst/>
                        </a:rPr>
                        <a:t>, </a:t>
                      </a:r>
                      <a:r>
                        <a:rPr lang="it-IT" sz="1100" u="none" strike="noStrike" dirty="0" err="1">
                          <a:effectLst/>
                        </a:rPr>
                        <a:t>one</a:t>
                      </a:r>
                      <a:r>
                        <a:rPr lang="it-IT" sz="1100" u="none" strike="noStrike" dirty="0">
                          <a:effectLst/>
                        </a:rPr>
                        <a:t> sample </a:t>
                      </a:r>
                      <a:r>
                        <a:rPr lang="it-IT" sz="1100" u="none" strike="noStrike" dirty="0" err="1">
                          <a:effectLst/>
                        </a:rPr>
                        <a:t>each</a:t>
                      </a:r>
                      <a:r>
                        <a:rPr lang="it-IT" sz="1100" u="none" strike="noStrike" dirty="0">
                          <a:effectLst/>
                        </a:rPr>
                        <a:t> of </a:t>
                      </a:r>
                      <a:r>
                        <a:rPr lang="it-IT" sz="1100" u="none" strike="noStrike" dirty="0" err="1">
                          <a:effectLst/>
                        </a:rPr>
                        <a:t>three</a:t>
                      </a:r>
                      <a:r>
                        <a:rPr lang="it-IT" sz="1100" u="none" strike="noStrike" dirty="0">
                          <a:effectLst/>
                        </a:rPr>
                        <a:t> </a:t>
                      </a:r>
                      <a:r>
                        <a:rPr lang="it-IT" sz="1100" u="none" strike="noStrike" dirty="0" err="1">
                          <a:effectLst/>
                        </a:rPr>
                        <a:t>possible</a:t>
                      </a:r>
                      <a:r>
                        <a:rPr lang="it-IT" sz="1100" u="none" strike="noStrike" dirty="0">
                          <a:effectLst/>
                        </a:rPr>
                        <a:t> </a:t>
                      </a:r>
                      <a:r>
                        <a:rPr lang="it-IT" sz="1100" u="none" strike="noStrike" dirty="0" err="1">
                          <a:effectLst/>
                        </a:rPr>
                        <a:t>scintillator</a:t>
                      </a:r>
                      <a:r>
                        <a:rPr lang="it-IT" sz="1100" u="none" strike="noStrike" dirty="0">
                          <a:effectLst/>
                        </a:rPr>
                        <a:t> </a:t>
                      </a:r>
                      <a:r>
                        <a:rPr lang="it-IT" sz="1100" u="none" strike="noStrike" dirty="0" err="1">
                          <a:effectLst/>
                        </a:rPr>
                        <a:t>materials</a:t>
                      </a:r>
                      <a:r>
                        <a:rPr lang="it-IT" sz="1100" u="none" strike="noStrike" dirty="0">
                          <a:effectLst/>
                        </a:rPr>
                        <a:t> for </a:t>
                      </a:r>
                      <a:r>
                        <a:rPr lang="it-IT" sz="1100" u="none" strike="noStrike" dirty="0" err="1">
                          <a:effectLst/>
                        </a:rPr>
                        <a:t>neutron</a:t>
                      </a:r>
                      <a:r>
                        <a:rPr lang="it-IT" sz="1100" u="none" strike="noStrike" dirty="0">
                          <a:effectLst/>
                        </a:rPr>
                        <a:t> detector in </a:t>
                      </a:r>
                      <a:r>
                        <a:rPr lang="it-IT" sz="1100" u="none" strike="noStrike" dirty="0" err="1">
                          <a:effectLst/>
                        </a:rPr>
                        <a:t>cooperation</a:t>
                      </a:r>
                      <a:r>
                        <a:rPr lang="it-IT" sz="1100" u="none" strike="noStrike" dirty="0">
                          <a:effectLst/>
                        </a:rPr>
                        <a:t> with </a:t>
                      </a:r>
                      <a:r>
                        <a:rPr lang="it-IT" sz="1100" u="none" strike="noStrike" dirty="0" err="1">
                          <a:effectLst/>
                        </a:rPr>
                        <a:t>industry</a:t>
                      </a:r>
                      <a:endParaRPr lang="it-IT" sz="11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220679833"/>
                  </a:ext>
                </a:extLst>
              </a:tr>
              <a:tr h="190500">
                <a:tc>
                  <a:txBody>
                    <a:bodyPr/>
                    <a:lstStyle/>
                    <a:p>
                      <a:pPr algn="l" fontAlgn="t"/>
                      <a:r>
                        <a:rPr lang="it-IT" sz="1100" u="none" strike="noStrike">
                          <a:effectLst/>
                        </a:rPr>
                        <a:t>D3.4</a:t>
                      </a:r>
                      <a:endParaRPr lang="it-IT" sz="1100" b="0" i="0" u="none" strike="noStrike">
                        <a:solidFill>
                          <a:srgbClr val="000000"/>
                        </a:solidFill>
                        <a:effectLst/>
                        <a:latin typeface="Arial" panose="020B0604020202020204" pitchFamily="34" charset="0"/>
                      </a:endParaRPr>
                    </a:p>
                  </a:txBody>
                  <a:tcPr marL="9525" marR="9525" marT="9525" marB="0"/>
                </a:tc>
                <a:tc>
                  <a:txBody>
                    <a:bodyPr/>
                    <a:lstStyle/>
                    <a:p>
                      <a:pPr algn="l" fontAlgn="t"/>
                      <a:r>
                        <a:rPr lang="it-IT" sz="1100" u="none" strike="noStrike">
                          <a:effectLst/>
                        </a:rPr>
                        <a:t>Report on testing by radioactive sources and beam bombardment of the solid targets produced</a:t>
                      </a:r>
                      <a:endParaRPr lang="it-IT" sz="11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242291188"/>
                  </a:ext>
                </a:extLst>
              </a:tr>
              <a:tr h="381000">
                <a:tc>
                  <a:txBody>
                    <a:bodyPr/>
                    <a:lstStyle/>
                    <a:p>
                      <a:pPr algn="l" fontAlgn="t"/>
                      <a:r>
                        <a:rPr lang="it-IT" sz="1100" u="none" strike="noStrike">
                          <a:effectLst/>
                        </a:rPr>
                        <a:t>D3.5</a:t>
                      </a:r>
                      <a:endParaRPr lang="it-IT" sz="1100" b="0" i="0" u="none" strike="noStrike">
                        <a:solidFill>
                          <a:srgbClr val="000000"/>
                        </a:solidFill>
                        <a:effectLst/>
                        <a:latin typeface="Arial" panose="020B0604020202020204" pitchFamily="34" charset="0"/>
                      </a:endParaRPr>
                    </a:p>
                  </a:txBody>
                  <a:tcPr marL="9525" marR="9525" marT="9525" marB="0"/>
                </a:tc>
                <a:tc>
                  <a:txBody>
                    <a:bodyPr/>
                    <a:lstStyle/>
                    <a:p>
                      <a:pPr algn="l" fontAlgn="t"/>
                      <a:r>
                        <a:rPr lang="it-IT" sz="1100" u="none" strike="noStrike" dirty="0">
                          <a:effectLst/>
                        </a:rPr>
                        <a:t>Report, on </a:t>
                      </a:r>
                      <a:r>
                        <a:rPr lang="it-IT" sz="1100" u="none" strike="noStrike" dirty="0" err="1">
                          <a:effectLst/>
                        </a:rPr>
                        <a:t>ChETEC</a:t>
                      </a:r>
                      <a:r>
                        <a:rPr lang="it-IT" sz="1100" u="none" strike="noStrike" dirty="0">
                          <a:effectLst/>
                        </a:rPr>
                        <a:t>-INFRA web site, on community-</a:t>
                      </a:r>
                      <a:r>
                        <a:rPr lang="it-IT" sz="1100" u="none" strike="noStrike" dirty="0" err="1">
                          <a:effectLst/>
                        </a:rPr>
                        <a:t>accepted</a:t>
                      </a:r>
                      <a:r>
                        <a:rPr lang="it-IT" sz="1100" u="none" strike="noStrike" dirty="0">
                          <a:effectLst/>
                        </a:rPr>
                        <a:t> </a:t>
                      </a:r>
                      <a:r>
                        <a:rPr lang="it-IT" sz="1100" u="none" strike="noStrike" dirty="0" err="1">
                          <a:effectLst/>
                        </a:rPr>
                        <a:t>methods</a:t>
                      </a:r>
                      <a:r>
                        <a:rPr lang="it-IT" sz="1100" u="none" strike="noStrike" dirty="0">
                          <a:effectLst/>
                        </a:rPr>
                        <a:t> to </a:t>
                      </a:r>
                      <a:r>
                        <a:rPr lang="it-IT" sz="1100" u="none" strike="noStrike" dirty="0" err="1">
                          <a:effectLst/>
                        </a:rPr>
                        <a:t>measure</a:t>
                      </a:r>
                      <a:r>
                        <a:rPr lang="it-IT" sz="1100" u="none" strike="noStrike" dirty="0">
                          <a:effectLst/>
                        </a:rPr>
                        <a:t> </a:t>
                      </a:r>
                      <a:r>
                        <a:rPr lang="it-IT" sz="1100" u="none" strike="noStrike" dirty="0" err="1">
                          <a:effectLst/>
                        </a:rPr>
                        <a:t>two</a:t>
                      </a:r>
                      <a:r>
                        <a:rPr lang="it-IT" sz="1100" u="none" strike="noStrike" dirty="0">
                          <a:effectLst/>
                        </a:rPr>
                        <a:t> non-routine AMS </a:t>
                      </a:r>
                      <a:r>
                        <a:rPr lang="it-IT" sz="1100" u="none" strike="noStrike" dirty="0" err="1">
                          <a:effectLst/>
                        </a:rPr>
                        <a:t>isotopes</a:t>
                      </a:r>
                      <a:r>
                        <a:rPr lang="it-IT" sz="1100" u="none" strike="noStrike" dirty="0">
                          <a:effectLst/>
                        </a:rPr>
                        <a:t> of </a:t>
                      </a:r>
                      <a:r>
                        <a:rPr lang="it-IT" sz="1100" u="none" strike="noStrike" dirty="0" err="1">
                          <a:effectLst/>
                        </a:rPr>
                        <a:t>astrophysical</a:t>
                      </a:r>
                      <a:r>
                        <a:rPr lang="it-IT" sz="1100" u="none" strike="noStrike" dirty="0">
                          <a:effectLst/>
                        </a:rPr>
                        <a:t> </a:t>
                      </a:r>
                      <a:r>
                        <a:rPr lang="it-IT" sz="1100" u="none" strike="noStrike" dirty="0" err="1">
                          <a:effectLst/>
                        </a:rPr>
                        <a:t>relevance</a:t>
                      </a:r>
                      <a:endParaRPr lang="it-IT" sz="11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203515269"/>
                  </a:ext>
                </a:extLst>
              </a:tr>
              <a:tr h="381000">
                <a:tc>
                  <a:txBody>
                    <a:bodyPr/>
                    <a:lstStyle/>
                    <a:p>
                      <a:pPr algn="l" fontAlgn="t"/>
                      <a:r>
                        <a:rPr lang="it-IT" sz="1100" u="none" strike="noStrike">
                          <a:effectLst/>
                        </a:rPr>
                        <a:t>D3.6</a:t>
                      </a:r>
                      <a:endParaRPr lang="it-IT" sz="1100" b="0" i="0" u="none" strike="noStrike">
                        <a:solidFill>
                          <a:srgbClr val="000000"/>
                        </a:solidFill>
                        <a:effectLst/>
                        <a:latin typeface="Arial" panose="020B0604020202020204" pitchFamily="34" charset="0"/>
                      </a:endParaRPr>
                    </a:p>
                  </a:txBody>
                  <a:tcPr marL="9525" marR="9525" marT="9525" marB="0"/>
                </a:tc>
                <a:tc>
                  <a:txBody>
                    <a:bodyPr/>
                    <a:lstStyle/>
                    <a:p>
                      <a:pPr algn="l" fontAlgn="t"/>
                      <a:r>
                        <a:rPr lang="it-IT" sz="1100" u="none" strike="noStrike" dirty="0" err="1">
                          <a:effectLst/>
                        </a:rPr>
                        <a:t>Scientific</a:t>
                      </a:r>
                      <a:r>
                        <a:rPr lang="it-IT" sz="1100" u="none" strike="noStrike" dirty="0">
                          <a:effectLst/>
                        </a:rPr>
                        <a:t> </a:t>
                      </a:r>
                      <a:r>
                        <a:rPr lang="it-IT" sz="1100" u="none" strike="noStrike" dirty="0" err="1">
                          <a:effectLst/>
                        </a:rPr>
                        <a:t>publication</a:t>
                      </a:r>
                      <a:r>
                        <a:rPr lang="it-IT" sz="1100" u="none" strike="noStrike" dirty="0">
                          <a:effectLst/>
                        </a:rPr>
                        <a:t> on </a:t>
                      </a:r>
                      <a:r>
                        <a:rPr lang="it-IT" sz="1100" u="none" strike="noStrike" dirty="0" err="1">
                          <a:effectLst/>
                        </a:rPr>
                        <a:t>isobar</a:t>
                      </a:r>
                      <a:r>
                        <a:rPr lang="it-IT" sz="1100" u="none" strike="noStrike" dirty="0">
                          <a:effectLst/>
                        </a:rPr>
                        <a:t> </a:t>
                      </a:r>
                      <a:r>
                        <a:rPr lang="it-IT" sz="1100" u="none" strike="noStrike" dirty="0" err="1">
                          <a:effectLst/>
                        </a:rPr>
                        <a:t>suppression</a:t>
                      </a:r>
                      <a:r>
                        <a:rPr lang="it-IT" sz="1100" u="none" strike="noStrike" dirty="0">
                          <a:effectLst/>
                        </a:rPr>
                        <a:t> by </a:t>
                      </a:r>
                      <a:r>
                        <a:rPr lang="it-IT" sz="1100" u="none" strike="noStrike" dirty="0" err="1">
                          <a:effectLst/>
                        </a:rPr>
                        <a:t>ion</a:t>
                      </a:r>
                      <a:r>
                        <a:rPr lang="it-IT" sz="1100" u="none" strike="noStrike" dirty="0">
                          <a:effectLst/>
                        </a:rPr>
                        <a:t>-gas or </a:t>
                      </a:r>
                      <a:r>
                        <a:rPr lang="it-IT" sz="1100" u="none" strike="noStrike" dirty="0" err="1">
                          <a:effectLst/>
                        </a:rPr>
                        <a:t>ion</a:t>
                      </a:r>
                      <a:r>
                        <a:rPr lang="it-IT" sz="1100" u="none" strike="noStrike" dirty="0">
                          <a:effectLst/>
                        </a:rPr>
                        <a:t>-laser-</a:t>
                      </a:r>
                      <a:r>
                        <a:rPr lang="it-IT" sz="1100" u="none" strike="noStrike" dirty="0" err="1">
                          <a:effectLst/>
                        </a:rPr>
                        <a:t>interaction</a:t>
                      </a:r>
                      <a:endParaRPr lang="it-IT" sz="11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2345897424"/>
                  </a:ext>
                </a:extLst>
              </a:tr>
              <a:tr h="571500">
                <a:tc>
                  <a:txBody>
                    <a:bodyPr/>
                    <a:lstStyle/>
                    <a:p>
                      <a:pPr algn="l" fontAlgn="t"/>
                      <a:r>
                        <a:rPr lang="it-IT" sz="1100" u="none" strike="noStrike">
                          <a:effectLst/>
                        </a:rPr>
                        <a:t>D3.7</a:t>
                      </a:r>
                      <a:endParaRPr lang="it-IT" sz="1100" b="0" i="0" u="none" strike="noStrike">
                        <a:solidFill>
                          <a:srgbClr val="000000"/>
                        </a:solidFill>
                        <a:effectLst/>
                        <a:latin typeface="Arial" panose="020B0604020202020204" pitchFamily="34" charset="0"/>
                      </a:endParaRPr>
                    </a:p>
                  </a:txBody>
                  <a:tcPr marL="9525" marR="9525" marT="9525" marB="0"/>
                </a:tc>
                <a:tc>
                  <a:txBody>
                    <a:bodyPr/>
                    <a:lstStyle/>
                    <a:p>
                      <a:pPr algn="l" fontAlgn="t"/>
                      <a:r>
                        <a:rPr lang="it-IT" sz="1100" u="none" strike="noStrike">
                          <a:effectLst/>
                        </a:rPr>
                        <a:t>Publication on ChETEC-INFRA web site and in a scientific journal of target production protocols, characterization procedures, and results</a:t>
                      </a:r>
                      <a:endParaRPr lang="it-IT" sz="11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2680157637"/>
                  </a:ext>
                </a:extLst>
              </a:tr>
              <a:tr h="190500">
                <a:tc>
                  <a:txBody>
                    <a:bodyPr/>
                    <a:lstStyle/>
                    <a:p>
                      <a:pPr algn="l" fontAlgn="t"/>
                      <a:r>
                        <a:rPr lang="it-IT" sz="1100" u="none" strike="noStrike">
                          <a:effectLst/>
                        </a:rPr>
                        <a:t>D3.8</a:t>
                      </a:r>
                      <a:endParaRPr lang="it-IT" sz="1100" b="0" i="0" u="none" strike="noStrike">
                        <a:solidFill>
                          <a:srgbClr val="000000"/>
                        </a:solidFill>
                        <a:effectLst/>
                        <a:latin typeface="Arial" panose="020B0604020202020204" pitchFamily="34" charset="0"/>
                      </a:endParaRPr>
                    </a:p>
                  </a:txBody>
                  <a:tcPr marL="9525" marR="9525" marT="9525" marB="0"/>
                </a:tc>
                <a:tc>
                  <a:txBody>
                    <a:bodyPr/>
                    <a:lstStyle/>
                    <a:p>
                      <a:pPr algn="l" fontAlgn="t"/>
                      <a:r>
                        <a:rPr lang="it-IT" sz="1100" u="none" strike="noStrike" dirty="0">
                          <a:effectLst/>
                        </a:rPr>
                        <a:t>Report on the </a:t>
                      </a:r>
                      <a:r>
                        <a:rPr lang="it-IT" sz="1100" u="none" strike="noStrike" dirty="0" err="1">
                          <a:effectLst/>
                        </a:rPr>
                        <a:t>development</a:t>
                      </a:r>
                      <a:r>
                        <a:rPr lang="it-IT" sz="1100" u="none" strike="noStrike" dirty="0">
                          <a:effectLst/>
                        </a:rPr>
                        <a:t> of a gas </a:t>
                      </a:r>
                      <a:r>
                        <a:rPr lang="it-IT" sz="1100" u="none" strike="noStrike" dirty="0" err="1">
                          <a:effectLst/>
                        </a:rPr>
                        <a:t>cell</a:t>
                      </a:r>
                      <a:r>
                        <a:rPr lang="it-IT" sz="1100" u="none" strike="noStrike" dirty="0">
                          <a:effectLst/>
                        </a:rPr>
                        <a:t> target to be </a:t>
                      </a:r>
                      <a:r>
                        <a:rPr lang="it-IT" sz="1100" u="none" strike="noStrike" dirty="0" err="1">
                          <a:effectLst/>
                        </a:rPr>
                        <a:t>used</a:t>
                      </a:r>
                      <a:r>
                        <a:rPr lang="it-IT" sz="1100" u="none" strike="noStrike" dirty="0">
                          <a:effectLst/>
                        </a:rPr>
                        <a:t> for </a:t>
                      </a:r>
                      <a:r>
                        <a:rPr lang="it-IT" sz="1100" u="none" strike="noStrike" dirty="0" err="1">
                          <a:effectLst/>
                        </a:rPr>
                        <a:t>angular</a:t>
                      </a:r>
                      <a:r>
                        <a:rPr lang="it-IT" sz="1100" u="none" strike="noStrike" dirty="0">
                          <a:effectLst/>
                        </a:rPr>
                        <a:t> </a:t>
                      </a:r>
                      <a:r>
                        <a:rPr lang="it-IT" sz="1100" u="none" strike="noStrike" dirty="0" err="1">
                          <a:effectLst/>
                        </a:rPr>
                        <a:t>distribution</a:t>
                      </a:r>
                      <a:r>
                        <a:rPr lang="it-IT" sz="1100" u="none" strike="noStrike" dirty="0">
                          <a:effectLst/>
                        </a:rPr>
                        <a:t> </a:t>
                      </a:r>
                      <a:r>
                        <a:rPr lang="it-IT" sz="1100" u="none" strike="noStrike" dirty="0" err="1">
                          <a:effectLst/>
                        </a:rPr>
                        <a:t>measurements</a:t>
                      </a:r>
                      <a:r>
                        <a:rPr lang="it-IT" sz="1100" u="none" strike="noStrike" dirty="0">
                          <a:effectLst/>
                        </a:rPr>
                        <a:t>, on the </a:t>
                      </a:r>
                      <a:r>
                        <a:rPr lang="it-IT" sz="1100" u="none" strike="noStrike" dirty="0" err="1">
                          <a:effectLst/>
                        </a:rPr>
                        <a:t>project</a:t>
                      </a:r>
                      <a:r>
                        <a:rPr lang="it-IT" sz="1100" u="none" strike="noStrike" dirty="0">
                          <a:effectLst/>
                        </a:rPr>
                        <a:t> web site and in a </a:t>
                      </a:r>
                      <a:r>
                        <a:rPr lang="it-IT" sz="1100" u="none" strike="noStrike" dirty="0" err="1">
                          <a:effectLst/>
                        </a:rPr>
                        <a:t>scientific</a:t>
                      </a:r>
                      <a:r>
                        <a:rPr lang="it-IT" sz="1100" u="none" strike="noStrike" dirty="0">
                          <a:effectLst/>
                        </a:rPr>
                        <a:t> journal</a:t>
                      </a:r>
                      <a:endParaRPr lang="it-IT" sz="11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442107806"/>
                  </a:ext>
                </a:extLst>
              </a:tr>
              <a:tr h="190500">
                <a:tc>
                  <a:txBody>
                    <a:bodyPr/>
                    <a:lstStyle/>
                    <a:p>
                      <a:pPr algn="l" fontAlgn="t"/>
                      <a:r>
                        <a:rPr lang="it-IT" sz="1100" u="none" strike="noStrike">
                          <a:effectLst/>
                        </a:rPr>
                        <a:t>D3.9</a:t>
                      </a:r>
                      <a:endParaRPr lang="it-IT" sz="1100" b="0" i="0" u="none" strike="noStrike">
                        <a:solidFill>
                          <a:srgbClr val="000000"/>
                        </a:solidFill>
                        <a:effectLst/>
                        <a:latin typeface="Arial" panose="020B0604020202020204" pitchFamily="34" charset="0"/>
                      </a:endParaRPr>
                    </a:p>
                  </a:txBody>
                  <a:tcPr marL="9525" marR="9525" marT="9525" marB="0"/>
                </a:tc>
                <a:tc>
                  <a:txBody>
                    <a:bodyPr/>
                    <a:lstStyle/>
                    <a:p>
                      <a:pPr algn="l" fontAlgn="t"/>
                      <a:r>
                        <a:rPr lang="it-IT" sz="1100" u="none" strike="noStrike" dirty="0">
                          <a:effectLst/>
                        </a:rPr>
                        <a:t>Report on the </a:t>
                      </a:r>
                      <a:r>
                        <a:rPr lang="it-IT" sz="1100" u="none" strike="noStrike" dirty="0" err="1">
                          <a:effectLst/>
                        </a:rPr>
                        <a:t>ChETEC</a:t>
                      </a:r>
                      <a:r>
                        <a:rPr lang="it-IT" sz="1100" u="none" strike="noStrike" dirty="0">
                          <a:effectLst/>
                        </a:rPr>
                        <a:t>-INFRA web site on </a:t>
                      </a:r>
                      <a:r>
                        <a:rPr lang="it-IT" sz="1100" u="none" strike="noStrike" dirty="0" err="1">
                          <a:effectLst/>
                        </a:rPr>
                        <a:t>different</a:t>
                      </a:r>
                      <a:r>
                        <a:rPr lang="it-IT" sz="1100" u="none" strike="noStrike" dirty="0">
                          <a:effectLst/>
                        </a:rPr>
                        <a:t> </a:t>
                      </a:r>
                      <a:r>
                        <a:rPr lang="it-IT" sz="1100" u="none" strike="noStrike" dirty="0" err="1">
                          <a:effectLst/>
                        </a:rPr>
                        <a:t>materials</a:t>
                      </a:r>
                      <a:r>
                        <a:rPr lang="it-IT" sz="1100" u="none" strike="noStrike" dirty="0">
                          <a:effectLst/>
                        </a:rPr>
                        <a:t> </a:t>
                      </a:r>
                      <a:r>
                        <a:rPr lang="it-IT" sz="1100" u="none" strike="noStrike" dirty="0" err="1">
                          <a:effectLst/>
                        </a:rPr>
                        <a:t>studied</a:t>
                      </a:r>
                      <a:r>
                        <a:rPr lang="it-IT" sz="1100" u="none" strike="noStrike" dirty="0">
                          <a:effectLst/>
                        </a:rPr>
                        <a:t> for </a:t>
                      </a:r>
                      <a:r>
                        <a:rPr lang="it-IT" sz="1100" u="none" strike="noStrike" dirty="0" err="1">
                          <a:effectLst/>
                        </a:rPr>
                        <a:t>neutron</a:t>
                      </a:r>
                      <a:r>
                        <a:rPr lang="it-IT" sz="1100" u="none" strike="noStrike" dirty="0">
                          <a:effectLst/>
                        </a:rPr>
                        <a:t> </a:t>
                      </a:r>
                      <a:r>
                        <a:rPr lang="it-IT" sz="1100" u="none" strike="noStrike" dirty="0" err="1">
                          <a:effectLst/>
                        </a:rPr>
                        <a:t>detection</a:t>
                      </a:r>
                      <a:r>
                        <a:rPr lang="it-IT" sz="1100" u="none" strike="noStrike" dirty="0">
                          <a:effectLst/>
                        </a:rPr>
                        <a:t> and position sensitive </a:t>
                      </a:r>
                      <a:r>
                        <a:rPr lang="it-IT" sz="1100" u="none" strike="noStrike" dirty="0" err="1">
                          <a:effectLst/>
                        </a:rPr>
                        <a:t>neutron</a:t>
                      </a:r>
                      <a:r>
                        <a:rPr lang="it-IT" sz="1100" u="none" strike="noStrike" dirty="0">
                          <a:effectLst/>
                        </a:rPr>
                        <a:t> detectors</a:t>
                      </a:r>
                      <a:endParaRPr lang="it-IT" sz="11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2113112418"/>
                  </a:ext>
                </a:extLst>
              </a:tr>
            </a:tbl>
          </a:graphicData>
        </a:graphic>
      </p:graphicFrame>
    </p:spTree>
    <p:extLst>
      <p:ext uri="{BB962C8B-B14F-4D97-AF65-F5344CB8AC3E}">
        <p14:creationId xmlns:p14="http://schemas.microsoft.com/office/powerpoint/2010/main" val="2167708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1FD41A-9B90-2BAD-8821-CB8A14C1CC91}"/>
              </a:ext>
            </a:extLst>
          </p:cNvPr>
          <p:cNvSpPr>
            <a:spLocks noGrp="1"/>
          </p:cNvSpPr>
          <p:nvPr>
            <p:ph type="title"/>
          </p:nvPr>
        </p:nvSpPr>
        <p:spPr/>
        <p:txBody>
          <a:bodyPr/>
          <a:lstStyle/>
          <a:p>
            <a:r>
              <a:rPr lang="en-US" dirty="0"/>
              <a:t>Gantt chart</a:t>
            </a:r>
          </a:p>
        </p:txBody>
      </p:sp>
      <p:pic>
        <p:nvPicPr>
          <p:cNvPr id="4" name="Immagine 3">
            <a:extLst>
              <a:ext uri="{FF2B5EF4-FFF2-40B4-BE49-F238E27FC236}">
                <a16:creationId xmlns:a16="http://schemas.microsoft.com/office/drawing/2014/main" id="{57875F60-D3A8-68AA-0CC2-92FBF4C9A84D}"/>
              </a:ext>
            </a:extLst>
          </p:cNvPr>
          <p:cNvPicPr>
            <a:picLocks noChangeAspect="1"/>
          </p:cNvPicPr>
          <p:nvPr/>
        </p:nvPicPr>
        <p:blipFill rotWithShape="1">
          <a:blip r:embed="rId2">
            <a:extLst>
              <a:ext uri="{28A0092B-C50C-407E-A947-70E740481C1C}">
                <a14:useLocalDpi xmlns:a14="http://schemas.microsoft.com/office/drawing/2010/main" val="0"/>
              </a:ext>
            </a:extLst>
          </a:blip>
          <a:srcRect t="2941" b="38754"/>
          <a:stretch/>
        </p:blipFill>
        <p:spPr>
          <a:xfrm>
            <a:off x="0" y="755999"/>
            <a:ext cx="12192000" cy="5492919"/>
          </a:xfrm>
          <a:prstGeom prst="rect">
            <a:avLst/>
          </a:prstGeom>
        </p:spPr>
      </p:pic>
    </p:spTree>
    <p:extLst>
      <p:ext uri="{BB962C8B-B14F-4D97-AF65-F5344CB8AC3E}">
        <p14:creationId xmlns:p14="http://schemas.microsoft.com/office/powerpoint/2010/main" val="50490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45E337-CA6B-55E8-8D1F-B29DE018AB78}"/>
              </a:ext>
            </a:extLst>
          </p:cNvPr>
          <p:cNvSpPr>
            <a:spLocks noGrp="1"/>
          </p:cNvSpPr>
          <p:nvPr>
            <p:ph type="title"/>
          </p:nvPr>
        </p:nvSpPr>
        <p:spPr/>
        <p:txBody>
          <a:bodyPr/>
          <a:lstStyle/>
          <a:p>
            <a:r>
              <a:rPr lang="en-US" dirty="0"/>
              <a:t>Task 3.1 General overview</a:t>
            </a:r>
          </a:p>
        </p:txBody>
      </p:sp>
      <p:sp>
        <p:nvSpPr>
          <p:cNvPr id="3" name="Segnaposto contenuto 2">
            <a:extLst>
              <a:ext uri="{FF2B5EF4-FFF2-40B4-BE49-F238E27FC236}">
                <a16:creationId xmlns:a16="http://schemas.microsoft.com/office/drawing/2014/main" id="{8916D06E-7EF0-450C-E263-07F230458ACB}"/>
              </a:ext>
            </a:extLst>
          </p:cNvPr>
          <p:cNvSpPr txBox="1">
            <a:spLocks/>
          </p:cNvSpPr>
          <p:nvPr/>
        </p:nvSpPr>
        <p:spPr>
          <a:xfrm>
            <a:off x="1029919" y="1012032"/>
            <a:ext cx="10132162" cy="4150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ultra-pure material targets for low reaction yields to be studied</a:t>
            </a:r>
          </a:p>
          <a:p>
            <a:r>
              <a:rPr lang="en-US" sz="2400" dirty="0"/>
              <a:t>noble gases targets implanted into a host material</a:t>
            </a:r>
          </a:p>
          <a:p>
            <a:r>
              <a:rPr lang="en-US" sz="2400" dirty="0"/>
              <a:t>Characterization of targets using sources and in-beam approaches (thickness, contaminants, long-term stability…)</a:t>
            </a:r>
          </a:p>
          <a:p>
            <a:endParaRPr lang="en-US" sz="2400" dirty="0"/>
          </a:p>
          <a:p>
            <a:pPr marL="0" indent="0">
              <a:buFont typeface="Arial" panose="020B0604020202020204" pitchFamily="34" charset="0"/>
              <a:buNone/>
            </a:pPr>
            <a:r>
              <a:rPr lang="en-US" sz="2400" dirty="0"/>
              <a:t>Also (proposal to be implemented):</a:t>
            </a:r>
          </a:p>
          <a:p>
            <a:r>
              <a:rPr lang="it-IT" sz="2400" dirty="0"/>
              <a:t> </a:t>
            </a:r>
            <a:r>
              <a:rPr lang="it-IT" sz="2400" dirty="0" err="1"/>
              <a:t>thin</a:t>
            </a:r>
            <a:r>
              <a:rPr lang="it-IT" sz="2400" dirty="0"/>
              <a:t> self-</a:t>
            </a:r>
            <a:r>
              <a:rPr lang="it-IT" sz="2400" dirty="0" err="1"/>
              <a:t>supporting</a:t>
            </a:r>
            <a:r>
              <a:rPr lang="it-IT" sz="2400" dirty="0"/>
              <a:t> </a:t>
            </a:r>
            <a:r>
              <a:rPr lang="it-IT" sz="2400" dirty="0" err="1"/>
              <a:t>rotating</a:t>
            </a:r>
            <a:r>
              <a:rPr lang="it-IT" sz="2400" dirty="0"/>
              <a:t> target </a:t>
            </a:r>
            <a:r>
              <a:rPr lang="it-IT" sz="2400" dirty="0" err="1"/>
              <a:t>systems</a:t>
            </a:r>
            <a:r>
              <a:rPr lang="it-IT" sz="2400" dirty="0"/>
              <a:t> (1000 </a:t>
            </a:r>
            <a:r>
              <a:rPr lang="it-IT" sz="2400" dirty="0" err="1"/>
              <a:t>rpm</a:t>
            </a:r>
            <a:r>
              <a:rPr lang="it-IT" sz="2400" dirty="0"/>
              <a:t>)</a:t>
            </a:r>
          </a:p>
          <a:p>
            <a:endParaRPr lang="it-IT" sz="2400" dirty="0"/>
          </a:p>
          <a:p>
            <a:pPr marL="0" indent="0">
              <a:buNone/>
            </a:pPr>
            <a:r>
              <a:rPr lang="en-US" sz="2400" b="1" dirty="0"/>
              <a:t>R. </a:t>
            </a:r>
            <a:r>
              <a:rPr lang="en-US" sz="2400" b="1" dirty="0" err="1"/>
              <a:t>Spartà</a:t>
            </a:r>
            <a:r>
              <a:rPr lang="en-US" sz="2400" dirty="0"/>
              <a:t>, T. </a:t>
            </a:r>
            <a:r>
              <a:rPr lang="en-US" sz="2400" dirty="0" err="1"/>
              <a:t>Szücs</a:t>
            </a:r>
            <a:r>
              <a:rPr lang="en-US" sz="2400" dirty="0"/>
              <a:t>, M. Heine, M. </a:t>
            </a:r>
            <a:r>
              <a:rPr lang="en-US" sz="2400" dirty="0" err="1"/>
              <a:t>Moukaddam</a:t>
            </a:r>
            <a:r>
              <a:rPr lang="en-US" sz="2400" dirty="0"/>
              <a:t>, S. Courtin, L. </a:t>
            </a:r>
            <a:r>
              <a:rPr lang="en-US" sz="2400" dirty="0" err="1"/>
              <a:t>Trache</a:t>
            </a:r>
            <a:r>
              <a:rPr lang="en-US" sz="2400" dirty="0"/>
              <a:t>, M. La </a:t>
            </a:r>
            <a:r>
              <a:rPr lang="en-US" sz="2400" dirty="0" err="1"/>
              <a:t>Cognata</a:t>
            </a:r>
            <a:r>
              <a:rPr lang="en-US" sz="2400" dirty="0"/>
              <a:t>, A. </a:t>
            </a:r>
            <a:r>
              <a:rPr lang="en-US" sz="2400" dirty="0" err="1"/>
              <a:t>Caciolli</a:t>
            </a:r>
            <a:r>
              <a:rPr lang="en-US" sz="2400" dirty="0"/>
              <a:t>, D. </a:t>
            </a:r>
            <a:r>
              <a:rPr lang="en-US" sz="2400" dirty="0" err="1"/>
              <a:t>Mengoni</a:t>
            </a:r>
            <a:r>
              <a:rPr lang="en-US" sz="2400" dirty="0"/>
              <a:t>, A. </a:t>
            </a:r>
            <a:r>
              <a:rPr lang="en-US" sz="2400" dirty="0" err="1"/>
              <a:t>Tumino</a:t>
            </a:r>
            <a:r>
              <a:rPr lang="en-US" sz="2400" dirty="0"/>
              <a:t>, G. </a:t>
            </a:r>
            <a:r>
              <a:rPr lang="en-US" sz="2400" dirty="0" err="1"/>
              <a:t>Lanzalone</a:t>
            </a:r>
            <a:r>
              <a:rPr lang="en-US" sz="2400" dirty="0"/>
              <a:t>, A. </a:t>
            </a:r>
            <a:r>
              <a:rPr lang="en-US" sz="2400" dirty="0" err="1"/>
              <a:t>Zilges</a:t>
            </a:r>
            <a:r>
              <a:rPr lang="en-US" sz="2400" dirty="0"/>
              <a:t>, A. </a:t>
            </a:r>
            <a:r>
              <a:rPr lang="en-US" sz="2400" dirty="0" err="1"/>
              <a:t>Blazhev</a:t>
            </a:r>
            <a:r>
              <a:rPr lang="en-US" sz="2400" dirty="0"/>
              <a:t>, S. </a:t>
            </a:r>
            <a:r>
              <a:rPr lang="en-US" sz="2400" dirty="0" err="1"/>
              <a:t>Prill</a:t>
            </a:r>
            <a:r>
              <a:rPr lang="en-US" sz="2400" dirty="0"/>
              <a:t>, S. Wilden, F. Heim, …</a:t>
            </a:r>
          </a:p>
          <a:p>
            <a:pPr marL="0" indent="0">
              <a:buNone/>
            </a:pPr>
            <a:endParaRPr lang="it-IT" sz="2400" dirty="0"/>
          </a:p>
          <a:p>
            <a:endParaRPr lang="en-US" sz="2400" dirty="0"/>
          </a:p>
        </p:txBody>
      </p:sp>
    </p:spTree>
    <p:extLst>
      <p:ext uri="{BB962C8B-B14F-4D97-AF65-F5344CB8AC3E}">
        <p14:creationId xmlns:p14="http://schemas.microsoft.com/office/powerpoint/2010/main" val="192014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AAE4EE-D96A-37D0-CDB0-AC30407D7F89}"/>
              </a:ext>
            </a:extLst>
          </p:cNvPr>
          <p:cNvSpPr>
            <a:spLocks noGrp="1"/>
          </p:cNvSpPr>
          <p:nvPr>
            <p:ph type="title"/>
          </p:nvPr>
        </p:nvSpPr>
        <p:spPr/>
        <p:txBody>
          <a:bodyPr/>
          <a:lstStyle/>
          <a:p>
            <a:r>
              <a:rPr lang="en-US" dirty="0"/>
              <a:t>Deliverable 3.4</a:t>
            </a:r>
          </a:p>
        </p:txBody>
      </p:sp>
      <p:sp>
        <p:nvSpPr>
          <p:cNvPr id="4" name="CasellaDiTesto 3">
            <a:extLst>
              <a:ext uri="{FF2B5EF4-FFF2-40B4-BE49-F238E27FC236}">
                <a16:creationId xmlns:a16="http://schemas.microsoft.com/office/drawing/2014/main" id="{8A618A68-2F9D-0C28-E903-421A4F61A27F}"/>
              </a:ext>
            </a:extLst>
          </p:cNvPr>
          <p:cNvSpPr txBox="1"/>
          <p:nvPr/>
        </p:nvSpPr>
        <p:spPr>
          <a:xfrm>
            <a:off x="88323" y="876984"/>
            <a:ext cx="11944350" cy="369332"/>
          </a:xfrm>
          <a:prstGeom prst="rect">
            <a:avLst/>
          </a:prstGeom>
          <a:noFill/>
        </p:spPr>
        <p:txBody>
          <a:bodyPr wrap="square">
            <a:spAutoFit/>
          </a:bodyPr>
          <a:lstStyle/>
          <a:p>
            <a:pPr algn="ctr"/>
            <a:r>
              <a:rPr lang="en-US" sz="1800" b="1" kern="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Report on testing by radioactive sources and beam bombardment of the solid targets produced </a:t>
            </a:r>
            <a:endParaRPr lang="it-IT" dirty="0"/>
          </a:p>
        </p:txBody>
      </p:sp>
      <p:sp>
        <p:nvSpPr>
          <p:cNvPr id="6" name="CasellaDiTesto 5">
            <a:extLst>
              <a:ext uri="{FF2B5EF4-FFF2-40B4-BE49-F238E27FC236}">
                <a16:creationId xmlns:a16="http://schemas.microsoft.com/office/drawing/2014/main" id="{55CFEA11-52A0-29E5-AF38-388687673552}"/>
              </a:ext>
            </a:extLst>
          </p:cNvPr>
          <p:cNvSpPr txBox="1"/>
          <p:nvPr/>
        </p:nvSpPr>
        <p:spPr>
          <a:xfrm>
            <a:off x="88323" y="1445067"/>
            <a:ext cx="11944350" cy="4801314"/>
          </a:xfrm>
          <a:prstGeom prst="rect">
            <a:avLst/>
          </a:prstGeom>
          <a:noFill/>
        </p:spPr>
        <p:txBody>
          <a:bodyPr wrap="square">
            <a:spAutoFit/>
          </a:bodyPr>
          <a:lstStyle/>
          <a:p>
            <a:pPr algn="just"/>
            <a:r>
              <a:rPr lang="en-GB" sz="1800" kern="0" dirty="0">
                <a:effectLst/>
                <a:latin typeface="Aptos" panose="020B0004020202020204" pitchFamily="34" charset="0"/>
                <a:ea typeface="Aptos" panose="020B0004020202020204" pitchFamily="34" charset="0"/>
                <a:cs typeface="Times New Roman" panose="02020603050405020304" pitchFamily="18" charset="0"/>
              </a:rPr>
              <a:t>The STAR work has continued producing new ultrapure targets to meet the latest experimental needs, and testing them, under radioactive source or beam bombardment. </a:t>
            </a:r>
          </a:p>
          <a:p>
            <a:pPr algn="just"/>
            <a:endParaRPr lang="en-GB" kern="0" dirty="0">
              <a:latin typeface="Aptos" panose="020B0004020202020204" pitchFamily="34" charset="0"/>
              <a:cs typeface="Times New Roman" panose="02020603050405020304" pitchFamily="18" charset="0"/>
            </a:endParaRPr>
          </a:p>
          <a:p>
            <a:pPr algn="just"/>
            <a:r>
              <a:rPr lang="en-US" sz="1800" dirty="0">
                <a:effectLst/>
                <a:latin typeface="Aptos" panose="020B0004020202020204" pitchFamily="34" charset="0"/>
                <a:ea typeface="Aptos" panose="020B0004020202020204" pitchFamily="34" charset="0"/>
                <a:cs typeface="Times New Roman" panose="02020603050405020304" pitchFamily="18" charset="0"/>
              </a:rPr>
              <a:t>Standardized testing of the produced targets has been implemented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was also offered as a service for the community, including contaminant identification and stability tests.</a:t>
            </a:r>
          </a:p>
          <a:p>
            <a:pPr algn="just"/>
            <a:endParaRPr lang="en-US" kern="100" dirty="0">
              <a:latin typeface="Aptos" panose="020B0004020202020204" pitchFamily="34" charset="0"/>
              <a:ea typeface="Aptos" panose="020B0004020202020204" pitchFamily="34" charset="0"/>
              <a:cs typeface="Times New Roman" panose="02020603050405020304" pitchFamily="18" charset="0"/>
            </a:endParaRPr>
          </a:p>
          <a:p>
            <a:pPr algn="just"/>
            <a:r>
              <a:rPr lang="en-US" sz="1800" kern="100" dirty="0">
                <a:effectLst/>
                <a:latin typeface="Aptos" panose="020B0004020202020204" pitchFamily="34" charset="0"/>
                <a:ea typeface="Aptos" panose="020B0004020202020204" pitchFamily="34" charset="0"/>
                <a:cs typeface="Times New Roman" panose="02020603050405020304" pitchFamily="18" charset="0"/>
              </a:rPr>
              <a:t>Laboratories involved: INFN-LNS, INFN-LNL, </a:t>
            </a:r>
            <a:r>
              <a:rPr lang="en-US" sz="1800" dirty="0">
                <a:effectLst/>
                <a:latin typeface="Aptos" panose="020B0004020202020204" pitchFamily="34" charset="0"/>
                <a:ea typeface="Aptos" panose="020B0004020202020204" pitchFamily="34" charset="0"/>
                <a:cs typeface="Times New Roman" panose="02020603050405020304" pitchFamily="18" charset="0"/>
              </a:rPr>
              <a:t>University of Cologne, IFIN-HH</a:t>
            </a:r>
            <a:r>
              <a:rPr lang="it-IT" dirty="0">
                <a:effectLst/>
              </a:rPr>
              <a:t> </a:t>
            </a:r>
          </a:p>
          <a:p>
            <a:pPr algn="just"/>
            <a:endParaRPr lang="it-IT" sz="1800" kern="100" dirty="0">
              <a:latin typeface="Aptos" panose="020B0004020202020204" pitchFamily="34" charset="0"/>
              <a:ea typeface="Aptos" panose="020B0004020202020204" pitchFamily="34" charset="0"/>
              <a:cs typeface="Times New Roman" panose="02020603050405020304" pitchFamily="18" charset="0"/>
            </a:endParaRPr>
          </a:p>
          <a:p>
            <a:pPr algn="just"/>
            <a:r>
              <a:rPr lang="it-IT" kern="100" dirty="0">
                <a:effectLst/>
                <a:latin typeface="Aptos" panose="020B0004020202020204" pitchFamily="34" charset="0"/>
                <a:ea typeface="Aptos" panose="020B0004020202020204" pitchFamily="34" charset="0"/>
                <a:cs typeface="Times New Roman" panose="02020603050405020304" pitchFamily="18" charset="0"/>
              </a:rPr>
              <a:t>So far, 11 </a:t>
            </a:r>
            <a:r>
              <a:rPr lang="it-IT" kern="100" dirty="0" err="1">
                <a:effectLst/>
                <a:latin typeface="Aptos" panose="020B0004020202020204" pitchFamily="34" charset="0"/>
                <a:ea typeface="Aptos" panose="020B0004020202020204" pitchFamily="34" charset="0"/>
                <a:cs typeface="Times New Roman" panose="02020603050405020304" pitchFamily="18" charset="0"/>
              </a:rPr>
              <a:t>novel</a:t>
            </a:r>
            <a:r>
              <a:rPr lang="it-IT" kern="100" dirty="0">
                <a:effectLst/>
                <a:latin typeface="Aptos" panose="020B0004020202020204" pitchFamily="34" charset="0"/>
                <a:ea typeface="Aptos" panose="020B0004020202020204" pitchFamily="34" charset="0"/>
                <a:cs typeface="Times New Roman" panose="02020603050405020304" pitchFamily="18" charset="0"/>
              </a:rPr>
              <a:t> targets </a:t>
            </a:r>
            <a:r>
              <a:rPr lang="it-IT" kern="100" dirty="0" err="1">
                <a:effectLst/>
                <a:latin typeface="Aptos" panose="020B0004020202020204" pitchFamily="34" charset="0"/>
                <a:ea typeface="Aptos" panose="020B0004020202020204" pitchFamily="34" charset="0"/>
                <a:cs typeface="Times New Roman" panose="02020603050405020304" pitchFamily="18" charset="0"/>
              </a:rPr>
              <a:t>successfully</a:t>
            </a:r>
            <a:r>
              <a:rPr lang="it-IT" kern="100" dirty="0">
                <a:effectLst/>
                <a:latin typeface="Aptos" panose="020B0004020202020204" pitchFamily="34" charset="0"/>
                <a:ea typeface="Aptos" panose="020B0004020202020204" pitchFamily="34" charset="0"/>
                <a:cs typeface="Times New Roman" panose="02020603050405020304" pitchFamily="18" charset="0"/>
              </a:rPr>
              <a:t> </a:t>
            </a:r>
            <a:r>
              <a:rPr lang="it-IT" kern="100" dirty="0" err="1">
                <a:effectLst/>
                <a:latin typeface="Aptos" panose="020B0004020202020204" pitchFamily="34" charset="0"/>
                <a:ea typeface="Aptos" panose="020B0004020202020204" pitchFamily="34" charset="0"/>
                <a:cs typeface="Times New Roman" panose="02020603050405020304" pitchFamily="18" charset="0"/>
              </a:rPr>
              <a:t>tested</a:t>
            </a:r>
            <a:r>
              <a:rPr lang="it-IT" kern="100" dirty="0">
                <a:latin typeface="Aptos" panose="020B0004020202020204" pitchFamily="34" charset="0"/>
                <a:ea typeface="Aptos" panose="020B0004020202020204" pitchFamily="34" charset="0"/>
                <a:cs typeface="Times New Roman" panose="02020603050405020304" pitchFamily="18" charset="0"/>
              </a:rPr>
              <a:t> </a:t>
            </a:r>
            <a:r>
              <a:rPr lang="it-IT" kern="100" dirty="0">
                <a:latin typeface="Aptos" panose="020B0004020202020204" pitchFamily="34" charset="0"/>
                <a:ea typeface="Aptos" panose="020B0004020202020204" pitchFamily="34" charset="0"/>
                <a:cs typeface="Times New Roman" panose="02020603050405020304" pitchFamily="18" charset="0"/>
                <a:sym typeface="Wingdings" pitchFamily="2" charset="2"/>
              </a:rPr>
              <a:t>   </a:t>
            </a:r>
            <a:r>
              <a:rPr lang="it-IT" kern="100" dirty="0" err="1">
                <a:highlight>
                  <a:srgbClr val="FFFF00"/>
                </a:highlight>
                <a:latin typeface="Aptos" panose="020B0004020202020204" pitchFamily="34" charset="0"/>
                <a:ea typeface="Aptos" panose="020B0004020202020204" pitchFamily="34" charset="0"/>
                <a:cs typeface="Times New Roman" panose="02020603050405020304" pitchFamily="18" charset="0"/>
                <a:sym typeface="Wingdings" pitchFamily="2" charset="2"/>
              </a:rPr>
              <a:t>see</a:t>
            </a:r>
            <a:r>
              <a:rPr lang="it-IT" kern="100" dirty="0">
                <a:highlight>
                  <a:srgbClr val="FFFF00"/>
                </a:highlight>
                <a:latin typeface="Aptos" panose="020B0004020202020204" pitchFamily="34" charset="0"/>
                <a:ea typeface="Aptos" panose="020B0004020202020204" pitchFamily="34" charset="0"/>
                <a:cs typeface="Times New Roman" panose="02020603050405020304" pitchFamily="18" charset="0"/>
                <a:sym typeface="Wingdings" pitchFamily="2" charset="2"/>
              </a:rPr>
              <a:t> </a:t>
            </a:r>
            <a:r>
              <a:rPr lang="it-IT" kern="100" dirty="0" err="1">
                <a:highlight>
                  <a:srgbClr val="FFFF00"/>
                </a:highlight>
                <a:latin typeface="Aptos" panose="020B0004020202020204" pitchFamily="34" charset="0"/>
                <a:ea typeface="Aptos" panose="020B0004020202020204" pitchFamily="34" charset="0"/>
                <a:cs typeface="Times New Roman" panose="02020603050405020304" pitchFamily="18" charset="0"/>
                <a:sym typeface="Wingdings" pitchFamily="2" charset="2"/>
              </a:rPr>
              <a:t>table</a:t>
            </a:r>
            <a:r>
              <a:rPr lang="it-IT" kern="100" dirty="0">
                <a:highlight>
                  <a:srgbClr val="FFFF00"/>
                </a:highlight>
                <a:latin typeface="Aptos" panose="020B0004020202020204" pitchFamily="34" charset="0"/>
                <a:ea typeface="Aptos" panose="020B0004020202020204" pitchFamily="34" charset="0"/>
                <a:cs typeface="Times New Roman" panose="02020603050405020304" pitchFamily="18" charset="0"/>
                <a:sym typeface="Wingdings" pitchFamily="2" charset="2"/>
              </a:rPr>
              <a:t> </a:t>
            </a:r>
            <a:r>
              <a:rPr lang="it-IT" kern="100" dirty="0" err="1">
                <a:highlight>
                  <a:srgbClr val="FFFF00"/>
                </a:highlight>
                <a:latin typeface="Aptos" panose="020B0004020202020204" pitchFamily="34" charset="0"/>
                <a:ea typeface="Aptos" panose="020B0004020202020204" pitchFamily="34" charset="0"/>
                <a:cs typeface="Times New Roman" panose="02020603050405020304" pitchFamily="18" charset="0"/>
                <a:sym typeface="Wingdings" pitchFamily="2" charset="2"/>
              </a:rPr>
              <a:t>at</a:t>
            </a:r>
            <a:r>
              <a:rPr lang="it-IT" kern="100" dirty="0">
                <a:highlight>
                  <a:srgbClr val="FFFF00"/>
                </a:highlight>
                <a:latin typeface="Aptos" panose="020B0004020202020204" pitchFamily="34" charset="0"/>
                <a:ea typeface="Aptos" panose="020B0004020202020204" pitchFamily="34" charset="0"/>
                <a:cs typeface="Times New Roman" panose="02020603050405020304" pitchFamily="18" charset="0"/>
                <a:sym typeface="Wingdings" pitchFamily="2" charset="2"/>
              </a:rPr>
              <a:t> </a:t>
            </a:r>
            <a:r>
              <a:rPr lang="it-IT" kern="100" dirty="0" err="1">
                <a:highlight>
                  <a:srgbClr val="FFFF00"/>
                </a:highlight>
                <a:latin typeface="Aptos" panose="020B0004020202020204" pitchFamily="34" charset="0"/>
                <a:ea typeface="Aptos" panose="020B0004020202020204" pitchFamily="34" charset="0"/>
                <a:cs typeface="Times New Roman" panose="02020603050405020304" pitchFamily="18" charset="0"/>
                <a:sym typeface="Wingdings" pitchFamily="2" charset="2"/>
              </a:rPr>
              <a:t>this</a:t>
            </a:r>
            <a:r>
              <a:rPr lang="it-IT" kern="100" dirty="0">
                <a:highlight>
                  <a:srgbClr val="FFFF00"/>
                </a:highlight>
                <a:latin typeface="Aptos" panose="020B0004020202020204" pitchFamily="34" charset="0"/>
                <a:ea typeface="Aptos" panose="020B0004020202020204" pitchFamily="34" charset="0"/>
                <a:cs typeface="Times New Roman" panose="02020603050405020304" pitchFamily="18" charset="0"/>
                <a:sym typeface="Wingdings" pitchFamily="2" charset="2"/>
              </a:rPr>
              <a:t> link:</a:t>
            </a:r>
            <a:endParaRPr lang="it-IT"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algn="just"/>
            <a:endParaRPr lang="it-IT" sz="1800" kern="100" dirty="0">
              <a:latin typeface="Aptos" panose="020B0004020202020204" pitchFamily="34" charset="0"/>
              <a:ea typeface="Aptos" panose="020B0004020202020204" pitchFamily="34" charset="0"/>
              <a:cs typeface="Times New Roman" panose="02020603050405020304" pitchFamily="18" charset="0"/>
            </a:endParaRPr>
          </a:p>
          <a:p>
            <a:pPr algn="just"/>
            <a:r>
              <a:rPr lang="it-IT" kern="100" dirty="0">
                <a:latin typeface="Aptos" panose="020B0004020202020204" pitchFamily="34" charset="0"/>
                <a:ea typeface="Aptos" panose="020B0004020202020204" pitchFamily="34" charset="0"/>
                <a:cs typeface="Times New Roman" panose="02020603050405020304" pitchFamily="18" charset="0"/>
              </a:rPr>
              <a:t>The deliverable </a:t>
            </a:r>
            <a:r>
              <a:rPr lang="it-IT" kern="100" dirty="0" err="1">
                <a:latin typeface="Aptos" panose="020B0004020202020204" pitchFamily="34" charset="0"/>
                <a:ea typeface="Aptos" panose="020B0004020202020204" pitchFamily="34" charset="0"/>
                <a:cs typeface="Times New Roman" panose="02020603050405020304" pitchFamily="18" charset="0"/>
              </a:rPr>
              <a:t>was</a:t>
            </a:r>
            <a:r>
              <a:rPr lang="it-IT" kern="100" dirty="0">
                <a:latin typeface="Aptos" panose="020B0004020202020204" pitchFamily="34" charset="0"/>
                <a:ea typeface="Aptos" panose="020B0004020202020204" pitchFamily="34" charset="0"/>
                <a:cs typeface="Times New Roman" panose="02020603050405020304" pitchFamily="18" charset="0"/>
              </a:rPr>
              <a:t> </a:t>
            </a:r>
            <a:r>
              <a:rPr lang="it-IT" kern="100" dirty="0" err="1">
                <a:latin typeface="Aptos" panose="020B0004020202020204" pitchFamily="34" charset="0"/>
                <a:ea typeface="Aptos" panose="020B0004020202020204" pitchFamily="34" charset="0"/>
                <a:cs typeface="Times New Roman" panose="02020603050405020304" pitchFamily="18" charset="0"/>
              </a:rPr>
              <a:t>completed</a:t>
            </a:r>
            <a:r>
              <a:rPr lang="it-IT" kern="100" dirty="0">
                <a:latin typeface="Aptos" panose="020B0004020202020204" pitchFamily="34" charset="0"/>
                <a:ea typeface="Aptos" panose="020B0004020202020204" pitchFamily="34" charset="0"/>
                <a:cs typeface="Times New Roman" panose="02020603050405020304" pitchFamily="18" charset="0"/>
              </a:rPr>
              <a:t> in due time, </a:t>
            </a:r>
          </a:p>
          <a:p>
            <a:pPr algn="just"/>
            <a:r>
              <a:rPr lang="it-IT" kern="100" dirty="0">
                <a:latin typeface="Aptos" panose="020B0004020202020204" pitchFamily="34" charset="0"/>
                <a:ea typeface="Aptos" panose="020B0004020202020204" pitchFamily="34" charset="0"/>
                <a:cs typeface="Times New Roman" panose="02020603050405020304" pitchFamily="18" charset="0"/>
              </a:rPr>
              <a:t>and </a:t>
            </a:r>
            <a:r>
              <a:rPr lang="en-GB" sz="1800" dirty="0">
                <a:effectLst/>
                <a:latin typeface="Aptos" panose="020B0004020202020204" pitchFamily="34" charset="0"/>
                <a:ea typeface="Aptos" panose="020B0004020202020204" pitchFamily="34" charset="0"/>
                <a:cs typeface="Times New Roman" panose="02020603050405020304" pitchFamily="18" charset="0"/>
              </a:rPr>
              <a:t>the report is available at the link </a:t>
            </a:r>
            <a:r>
              <a:rPr lang="en-US" sz="1800" u="sng" dirty="0">
                <a:solidFill>
                  <a:srgbClr val="0000FF"/>
                </a:solidFill>
                <a:effectLst/>
                <a:latin typeface="Arial" panose="020B0604020202020204" pitchFamily="34" charset="0"/>
                <a:ea typeface="Aptos" panose="020B0004020202020204" pitchFamily="34" charset="0"/>
                <a:cs typeface="Times New Roman" panose="02020603050405020304" pitchFamily="18" charset="0"/>
                <a:hlinkClick r:id="rId2"/>
              </a:rPr>
              <a:t>https://www.chetec-infra.eu/jra/startest.</a:t>
            </a:r>
            <a:endParaRPr lang="it-IT" sz="18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it-IT" sz="1800"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it-IT" dirty="0"/>
              <a:t>University of Cologne </a:t>
            </a:r>
            <a:r>
              <a:rPr lang="it-IT" dirty="0" err="1"/>
              <a:t>aknowledges</a:t>
            </a:r>
            <a:r>
              <a:rPr lang="it-IT" dirty="0"/>
              <a:t> the PhD </a:t>
            </a:r>
            <a:r>
              <a:rPr lang="it-IT" dirty="0" err="1"/>
              <a:t>Student</a:t>
            </a:r>
            <a:r>
              <a:rPr lang="it-IT" dirty="0"/>
              <a:t> </a:t>
            </a:r>
            <a:r>
              <a:rPr lang="it-IT" dirty="0" err="1"/>
              <a:t>granted</a:t>
            </a:r>
            <a:r>
              <a:rPr lang="it-IT" dirty="0"/>
              <a:t> by </a:t>
            </a:r>
            <a:r>
              <a:rPr lang="it-IT" dirty="0" err="1"/>
              <a:t>ChETEC</a:t>
            </a:r>
            <a:r>
              <a:rPr lang="it-IT" dirty="0"/>
              <a:t>-INFRA</a:t>
            </a:r>
          </a:p>
          <a:p>
            <a:pPr marL="0" indent="0">
              <a:buNone/>
            </a:pPr>
            <a:r>
              <a:rPr lang="it-IT" dirty="0"/>
              <a:t>(Markus </a:t>
            </a:r>
            <a:r>
              <a:rPr lang="it-IT" dirty="0" err="1"/>
              <a:t>Muellenmeister</a:t>
            </a:r>
            <a:r>
              <a:rPr lang="it-IT" dirty="0"/>
              <a:t>)</a:t>
            </a:r>
          </a:p>
          <a:p>
            <a:pPr algn="just"/>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it-IT" dirty="0"/>
          </a:p>
        </p:txBody>
      </p:sp>
      <p:pic>
        <p:nvPicPr>
          <p:cNvPr id="7" name="Immagine 6" descr="Immagine che contiene testo, lavandino, interno, macchina&#10;&#10;Descrizione generata automaticamente">
            <a:extLst>
              <a:ext uri="{FF2B5EF4-FFF2-40B4-BE49-F238E27FC236}">
                <a16:creationId xmlns:a16="http://schemas.microsoft.com/office/drawing/2014/main" id="{9C093108-B7C2-26A2-B905-B58B0386EF31}"/>
              </a:ext>
            </a:extLst>
          </p:cNvPr>
          <p:cNvPicPr>
            <a:picLocks noChangeAspect="1"/>
          </p:cNvPicPr>
          <p:nvPr/>
        </p:nvPicPr>
        <p:blipFill rotWithShape="1">
          <a:blip r:embed="rId3">
            <a:extLst>
              <a:ext uri="{28A0092B-C50C-407E-A947-70E740481C1C}">
                <a14:useLocalDpi xmlns:a14="http://schemas.microsoft.com/office/drawing/2010/main" val="0"/>
              </a:ext>
            </a:extLst>
          </a:blip>
          <a:srcRect l="4243"/>
          <a:stretch/>
        </p:blipFill>
        <p:spPr>
          <a:xfrm>
            <a:off x="9781886" y="2907973"/>
            <a:ext cx="2321791" cy="3073043"/>
          </a:xfrm>
          <a:prstGeom prst="rect">
            <a:avLst/>
          </a:prstGeom>
        </p:spPr>
      </p:pic>
      <p:pic>
        <p:nvPicPr>
          <p:cNvPr id="9" name="Immagine 8" descr="Immagine che contiene modello, quadrato, pixel, design&#10;&#10;Descrizione generata automaticamente">
            <a:extLst>
              <a:ext uri="{FF2B5EF4-FFF2-40B4-BE49-F238E27FC236}">
                <a16:creationId xmlns:a16="http://schemas.microsoft.com/office/drawing/2014/main" id="{A05BA28A-4722-F841-2FB7-78956D586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1735" y="2907973"/>
            <a:ext cx="2100151" cy="2036936"/>
          </a:xfrm>
          <a:prstGeom prst="rect">
            <a:avLst/>
          </a:prstGeom>
        </p:spPr>
      </p:pic>
    </p:spTree>
    <p:extLst>
      <p:ext uri="{BB962C8B-B14F-4D97-AF65-F5344CB8AC3E}">
        <p14:creationId xmlns:p14="http://schemas.microsoft.com/office/powerpoint/2010/main" val="3846894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ECB9BA-A9CA-EDF0-EB77-F927DCD4F3DF}"/>
              </a:ext>
            </a:extLst>
          </p:cNvPr>
          <p:cNvSpPr>
            <a:spLocks noGrp="1"/>
          </p:cNvSpPr>
          <p:nvPr>
            <p:ph type="title"/>
          </p:nvPr>
        </p:nvSpPr>
        <p:spPr/>
        <p:txBody>
          <a:bodyPr/>
          <a:lstStyle/>
          <a:p>
            <a:r>
              <a:rPr lang="en-US" dirty="0"/>
              <a:t>Other successful implementations </a:t>
            </a:r>
          </a:p>
        </p:txBody>
      </p:sp>
      <p:sp>
        <p:nvSpPr>
          <p:cNvPr id="3" name="Segnaposto contenuto 2">
            <a:extLst>
              <a:ext uri="{FF2B5EF4-FFF2-40B4-BE49-F238E27FC236}">
                <a16:creationId xmlns:a16="http://schemas.microsoft.com/office/drawing/2014/main" id="{A05ACD69-4708-97D2-3C0D-00B4A7C247CB}"/>
              </a:ext>
            </a:extLst>
          </p:cNvPr>
          <p:cNvSpPr txBox="1">
            <a:spLocks/>
          </p:cNvSpPr>
          <p:nvPr/>
        </p:nvSpPr>
        <p:spPr>
          <a:xfrm>
            <a:off x="381920" y="756000"/>
            <a:ext cx="11557236" cy="51463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2400" dirty="0">
                <a:solidFill>
                  <a:srgbClr val="000000"/>
                </a:solidFill>
                <a:highlight>
                  <a:srgbClr val="FFFF00"/>
                </a:highlight>
                <a:latin typeface="Calibri" panose="020F0502020204030204" pitchFamily="34" charset="0"/>
                <a:sym typeface="Wingdings" panose="05000000000000000000" pitchFamily="2" charset="2"/>
              </a:rPr>
              <a:t>For more </a:t>
            </a:r>
            <a:r>
              <a:rPr lang="it-IT" sz="2400" dirty="0" err="1">
                <a:solidFill>
                  <a:srgbClr val="000000"/>
                </a:solidFill>
                <a:highlight>
                  <a:srgbClr val="FFFF00"/>
                </a:highlight>
                <a:latin typeface="Calibri" panose="020F0502020204030204" pitchFamily="34" charset="0"/>
                <a:sym typeface="Wingdings" panose="05000000000000000000" pitchFamily="2" charset="2"/>
              </a:rPr>
              <a:t>details</a:t>
            </a:r>
            <a:r>
              <a:rPr lang="it-IT" sz="2400" dirty="0">
                <a:solidFill>
                  <a:srgbClr val="000000"/>
                </a:solidFill>
                <a:highlight>
                  <a:srgbClr val="FFFF00"/>
                </a:highlight>
                <a:latin typeface="Calibri" panose="020F0502020204030204" pitchFamily="34" charset="0"/>
                <a:sym typeface="Wingdings" panose="05000000000000000000" pitchFamily="2" charset="2"/>
              </a:rPr>
              <a:t> </a:t>
            </a:r>
            <a:r>
              <a:rPr lang="it-IT" sz="2400" dirty="0" err="1">
                <a:solidFill>
                  <a:srgbClr val="000000"/>
                </a:solidFill>
                <a:highlight>
                  <a:srgbClr val="FFFF00"/>
                </a:highlight>
                <a:latin typeface="Calibri" panose="020F0502020204030204" pitchFamily="34" charset="0"/>
                <a:sym typeface="Wingdings" panose="05000000000000000000" pitchFamily="2" charset="2"/>
              </a:rPr>
              <a:t>please</a:t>
            </a:r>
            <a:r>
              <a:rPr lang="it-IT" sz="2400" dirty="0">
                <a:solidFill>
                  <a:srgbClr val="000000"/>
                </a:solidFill>
                <a:highlight>
                  <a:srgbClr val="FFFF00"/>
                </a:highlight>
                <a:latin typeface="Calibri" panose="020F0502020204030204" pitchFamily="34" charset="0"/>
                <a:sym typeface="Wingdings" panose="05000000000000000000" pitchFamily="2" charset="2"/>
              </a:rPr>
              <a:t> check </a:t>
            </a:r>
          </a:p>
          <a:p>
            <a:pPr marL="0" indent="0">
              <a:buFont typeface="Arial" panose="020B0604020202020204" pitchFamily="34" charset="0"/>
              <a:buNone/>
            </a:pPr>
            <a:r>
              <a:rPr lang="it-IT" sz="2400" dirty="0">
                <a:solidFill>
                  <a:srgbClr val="000000"/>
                </a:solidFill>
                <a:latin typeface="Calibri" panose="020F0502020204030204" pitchFamily="34" charset="0"/>
                <a:sym typeface="Wingdings" panose="05000000000000000000" pitchFamily="2" charset="2"/>
              </a:rPr>
              <a:t>@13.55 talk «New </a:t>
            </a:r>
            <a:r>
              <a:rPr lang="it-IT" sz="2400" dirty="0" err="1">
                <a:solidFill>
                  <a:srgbClr val="000000"/>
                </a:solidFill>
                <a:latin typeface="Calibri" panose="020F0502020204030204" pitchFamily="34" charset="0"/>
                <a:sym typeface="Wingdings" panose="05000000000000000000" pitchFamily="2" charset="2"/>
              </a:rPr>
              <a:t>solid</a:t>
            </a:r>
            <a:r>
              <a:rPr lang="it-IT" sz="2400" dirty="0">
                <a:solidFill>
                  <a:srgbClr val="000000"/>
                </a:solidFill>
                <a:latin typeface="Calibri" panose="020F0502020204030204" pitchFamily="34" charset="0"/>
                <a:sym typeface="Wingdings" panose="05000000000000000000" pitchFamily="2" charset="2"/>
              </a:rPr>
              <a:t> targets for </a:t>
            </a:r>
            <a:r>
              <a:rPr lang="it-IT" sz="2400" dirty="0" err="1">
                <a:solidFill>
                  <a:srgbClr val="000000"/>
                </a:solidFill>
                <a:latin typeface="Calibri" panose="020F0502020204030204" pitchFamily="34" charset="0"/>
                <a:sym typeface="Wingdings" panose="05000000000000000000" pitchFamily="2" charset="2"/>
              </a:rPr>
              <a:t>nuclear</a:t>
            </a:r>
            <a:r>
              <a:rPr lang="it-IT" sz="2400" dirty="0">
                <a:solidFill>
                  <a:srgbClr val="000000"/>
                </a:solidFill>
                <a:latin typeface="Calibri" panose="020F0502020204030204" pitchFamily="34" charset="0"/>
                <a:sym typeface="Wingdings" panose="05000000000000000000" pitchFamily="2" charset="2"/>
              </a:rPr>
              <a:t> </a:t>
            </a:r>
            <a:r>
              <a:rPr lang="it-IT" sz="2400" dirty="0" err="1">
                <a:solidFill>
                  <a:srgbClr val="000000"/>
                </a:solidFill>
                <a:latin typeface="Calibri" panose="020F0502020204030204" pitchFamily="34" charset="0"/>
                <a:sym typeface="Wingdings" panose="05000000000000000000" pitchFamily="2" charset="2"/>
              </a:rPr>
              <a:t>astrophysics</a:t>
            </a:r>
            <a:r>
              <a:rPr lang="it-IT" sz="2400" dirty="0">
                <a:solidFill>
                  <a:srgbClr val="000000"/>
                </a:solidFill>
                <a:latin typeface="Calibri" panose="020F0502020204030204" pitchFamily="34" charset="0"/>
                <a:sym typeface="Wingdings" panose="05000000000000000000" pitchFamily="2" charset="2"/>
              </a:rPr>
              <a:t> </a:t>
            </a:r>
            <a:r>
              <a:rPr lang="it-IT" sz="2400" dirty="0" err="1">
                <a:solidFill>
                  <a:srgbClr val="000000"/>
                </a:solidFill>
                <a:latin typeface="Calibri" panose="020F0502020204030204" pitchFamily="34" charset="0"/>
                <a:sym typeface="Wingdings" panose="05000000000000000000" pitchFamily="2" charset="2"/>
              </a:rPr>
              <a:t>experiments</a:t>
            </a:r>
            <a:r>
              <a:rPr lang="it-IT" sz="2400" dirty="0">
                <a:solidFill>
                  <a:srgbClr val="000000"/>
                </a:solidFill>
                <a:latin typeface="Calibri" panose="020F0502020204030204" pitchFamily="34" charset="0"/>
                <a:sym typeface="Wingdings" panose="05000000000000000000" pitchFamily="2" charset="2"/>
              </a:rPr>
              <a:t>»</a:t>
            </a:r>
          </a:p>
          <a:p>
            <a:pPr marL="0" indent="0">
              <a:buFont typeface="Arial" panose="020B0604020202020204" pitchFamily="34" charset="0"/>
              <a:buNone/>
            </a:pPr>
            <a:endParaRPr lang="it-IT" sz="2400" dirty="0">
              <a:solidFill>
                <a:srgbClr val="000000"/>
              </a:solidFill>
              <a:latin typeface="Calibri" panose="020F0502020204030204" pitchFamily="34" charset="0"/>
              <a:sym typeface="Wingdings" panose="05000000000000000000" pitchFamily="2" charset="2"/>
            </a:endParaRPr>
          </a:p>
          <a:p>
            <a:pPr marL="0" indent="0">
              <a:buFont typeface="Arial" panose="020B0604020202020204" pitchFamily="34" charset="0"/>
              <a:buNone/>
            </a:pPr>
            <a:r>
              <a:rPr lang="it-IT" sz="2400" dirty="0">
                <a:solidFill>
                  <a:srgbClr val="000000"/>
                </a:solidFill>
                <a:latin typeface="Calibri" panose="020F0502020204030204" pitchFamily="34" charset="0"/>
                <a:sym typeface="Wingdings" panose="05000000000000000000" pitchFamily="2" charset="2"/>
              </a:rPr>
              <a:t> </a:t>
            </a:r>
            <a:r>
              <a:rPr lang="it-IT" sz="2400" dirty="0" err="1">
                <a:solidFill>
                  <a:srgbClr val="000000"/>
                </a:solidFill>
                <a:latin typeface="Calibri" panose="020F0502020204030204" pitchFamily="34" charset="0"/>
                <a:sym typeface="Wingdings" panose="05000000000000000000" pitchFamily="2" charset="2"/>
              </a:rPr>
              <a:t>R</a:t>
            </a:r>
            <a:r>
              <a:rPr lang="it-IT" sz="2400" dirty="0">
                <a:solidFill>
                  <a:srgbClr val="000000"/>
                </a:solidFill>
                <a:latin typeface="Calibri" panose="020F0502020204030204" pitchFamily="34" charset="0"/>
                <a:sym typeface="Wingdings" panose="05000000000000000000" pitchFamily="2" charset="2"/>
              </a:rPr>
              <a:t>. Spartà (INFN-LNS &amp; UKE)</a:t>
            </a:r>
            <a:endParaRPr lang="it-IT" sz="2400" dirty="0">
              <a:solidFill>
                <a:srgbClr val="000000"/>
              </a:solidFill>
              <a:latin typeface="Calibri" panose="020F0502020204030204" pitchFamily="34" charset="0"/>
            </a:endParaRPr>
          </a:p>
          <a:p>
            <a:pPr>
              <a:buFontTx/>
              <a:buChar char="-"/>
            </a:pPr>
            <a:r>
              <a:rPr lang="it-IT" sz="2400" dirty="0">
                <a:solidFill>
                  <a:srgbClr val="000000"/>
                </a:solidFill>
                <a:latin typeface="Calibri" panose="020F0502020204030204" pitchFamily="34" charset="0"/>
              </a:rPr>
              <a:t>Report on deliverables status</a:t>
            </a:r>
          </a:p>
          <a:p>
            <a:pPr>
              <a:buFontTx/>
              <a:buChar char="-"/>
            </a:pPr>
            <a:r>
              <a:rPr lang="it-IT" sz="2400" dirty="0">
                <a:solidFill>
                  <a:srgbClr val="000000"/>
                </a:solidFill>
                <a:latin typeface="Calibri" panose="020F0502020204030204" pitchFamily="34" charset="0"/>
              </a:rPr>
              <a:t>Target </a:t>
            </a:r>
            <a:r>
              <a:rPr lang="it-IT" sz="2400" dirty="0" err="1">
                <a:solidFill>
                  <a:srgbClr val="000000"/>
                </a:solidFill>
                <a:latin typeface="Calibri" panose="020F0502020204030204" pitchFamily="34" charset="0"/>
              </a:rPr>
              <a:t>produced</a:t>
            </a:r>
            <a:r>
              <a:rPr lang="it-IT" sz="2400" dirty="0">
                <a:solidFill>
                  <a:srgbClr val="000000"/>
                </a:solidFill>
                <a:latin typeface="Calibri" panose="020F0502020204030204" pitchFamily="34" charset="0"/>
              </a:rPr>
              <a:t> @INFN-LNS, @INFN-LNL </a:t>
            </a:r>
          </a:p>
          <a:p>
            <a:pPr>
              <a:buFontTx/>
              <a:buChar char="-"/>
            </a:pPr>
            <a:r>
              <a:rPr lang="it-IT" sz="2400" dirty="0">
                <a:solidFill>
                  <a:srgbClr val="000000"/>
                </a:solidFill>
                <a:latin typeface="Calibri" panose="020F0502020204030204" pitchFamily="34" charset="0"/>
              </a:rPr>
              <a:t>Noble </a:t>
            </a:r>
            <a:r>
              <a:rPr lang="it-IT" sz="2400" dirty="0" err="1">
                <a:solidFill>
                  <a:srgbClr val="000000"/>
                </a:solidFill>
                <a:latin typeface="Calibri" panose="020F0502020204030204" pitchFamily="34" charset="0"/>
              </a:rPr>
              <a:t>elements</a:t>
            </a:r>
            <a:r>
              <a:rPr lang="it-IT" sz="2400" dirty="0">
                <a:solidFill>
                  <a:srgbClr val="000000"/>
                </a:solidFill>
                <a:latin typeface="Calibri" panose="020F0502020204030204" pitchFamily="34" charset="0"/>
              </a:rPr>
              <a:t> </a:t>
            </a:r>
            <a:r>
              <a:rPr lang="it-IT" sz="2400" dirty="0" err="1">
                <a:solidFill>
                  <a:srgbClr val="000000"/>
                </a:solidFill>
                <a:latin typeface="Calibri" panose="020F0502020204030204" pitchFamily="34" charset="0"/>
              </a:rPr>
              <a:t>solid</a:t>
            </a:r>
            <a:r>
              <a:rPr lang="it-IT" sz="2400" dirty="0">
                <a:solidFill>
                  <a:srgbClr val="000000"/>
                </a:solidFill>
                <a:latin typeface="Calibri" panose="020F0502020204030204" pitchFamily="34" charset="0"/>
              </a:rPr>
              <a:t> targets facility status</a:t>
            </a:r>
          </a:p>
          <a:p>
            <a:pPr>
              <a:buFontTx/>
              <a:buChar char="-"/>
            </a:pPr>
            <a:r>
              <a:rPr lang="it-IT" sz="2400" dirty="0" err="1">
                <a:solidFill>
                  <a:srgbClr val="000000"/>
                </a:solidFill>
                <a:latin typeface="Calibri" panose="020F0502020204030204" pitchFamily="34" charset="0"/>
              </a:rPr>
              <a:t>Perspectives</a:t>
            </a:r>
            <a:endParaRPr lang="it-IT" sz="2400" dirty="0">
              <a:solidFill>
                <a:srgbClr val="000000"/>
              </a:solidFill>
              <a:latin typeface="Calibri" panose="020F0502020204030204" pitchFamily="34" charset="0"/>
            </a:endParaRPr>
          </a:p>
          <a:p>
            <a:pPr>
              <a:buFontTx/>
              <a:buChar char="-"/>
            </a:pPr>
            <a:endParaRPr lang="it-IT" sz="2400" dirty="0">
              <a:solidFill>
                <a:srgbClr val="000000"/>
              </a:solidFill>
              <a:latin typeface="Calibri" panose="020F0502020204030204" pitchFamily="34" charset="0"/>
            </a:endParaRPr>
          </a:p>
          <a:p>
            <a:pPr>
              <a:buFont typeface="Wingdings" panose="05000000000000000000" pitchFamily="2" charset="2"/>
              <a:buChar char="à"/>
            </a:pPr>
            <a:r>
              <a:rPr lang="it-IT" sz="2400" dirty="0">
                <a:solidFill>
                  <a:srgbClr val="000000"/>
                </a:solidFill>
                <a:latin typeface="Calibri" panose="020F0502020204030204" pitchFamily="34" charset="0"/>
                <a:sym typeface="Wingdings" panose="05000000000000000000" pitchFamily="2" charset="2"/>
              </a:rPr>
              <a:t>A. Spiridon (IFIN-HH)</a:t>
            </a:r>
          </a:p>
          <a:p>
            <a:pPr marL="0" indent="0">
              <a:buFont typeface="Arial" panose="020B0604020202020204" pitchFamily="34" charset="0"/>
              <a:buNone/>
            </a:pPr>
            <a:r>
              <a:rPr lang="it-IT" sz="2400" dirty="0">
                <a:solidFill>
                  <a:srgbClr val="000000"/>
                </a:solidFill>
                <a:latin typeface="Calibri" panose="020F0502020204030204" pitchFamily="34" charset="0"/>
                <a:sym typeface="Wingdings" panose="05000000000000000000" pitchFamily="2" charset="2"/>
              </a:rPr>
              <a:t>- Report on targets </a:t>
            </a:r>
            <a:r>
              <a:rPr lang="it-IT" sz="2400" dirty="0" err="1">
                <a:solidFill>
                  <a:srgbClr val="000000"/>
                </a:solidFill>
                <a:latin typeface="Calibri" panose="020F0502020204030204" pitchFamily="34" charset="0"/>
                <a:sym typeface="Wingdings" panose="05000000000000000000" pitchFamily="2" charset="2"/>
              </a:rPr>
              <a:t>produced</a:t>
            </a:r>
            <a:r>
              <a:rPr lang="it-IT" sz="2400" dirty="0">
                <a:solidFill>
                  <a:srgbClr val="000000"/>
                </a:solidFill>
                <a:latin typeface="Calibri" panose="020F0502020204030204" pitchFamily="34" charset="0"/>
                <a:sym typeface="Wingdings" panose="05000000000000000000" pitchFamily="2" charset="2"/>
              </a:rPr>
              <a:t> @IFIN-HH </a:t>
            </a:r>
            <a:endParaRPr lang="it-IT" sz="2400" dirty="0"/>
          </a:p>
        </p:txBody>
      </p:sp>
    </p:spTree>
    <p:extLst>
      <p:ext uri="{BB962C8B-B14F-4D97-AF65-F5344CB8AC3E}">
        <p14:creationId xmlns:p14="http://schemas.microsoft.com/office/powerpoint/2010/main" val="2981454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ECB9BA-A9CA-EDF0-EB77-F927DCD4F3DF}"/>
              </a:ext>
            </a:extLst>
          </p:cNvPr>
          <p:cNvSpPr>
            <a:spLocks noGrp="1"/>
          </p:cNvSpPr>
          <p:nvPr>
            <p:ph type="title"/>
          </p:nvPr>
        </p:nvSpPr>
        <p:spPr/>
        <p:txBody>
          <a:bodyPr/>
          <a:lstStyle/>
          <a:p>
            <a:r>
              <a:rPr lang="en-US" dirty="0"/>
              <a:t>Task 3.2 General overview</a:t>
            </a:r>
          </a:p>
        </p:txBody>
      </p:sp>
      <p:sp>
        <p:nvSpPr>
          <p:cNvPr id="3" name="Segnaposto contenuto 2">
            <a:extLst>
              <a:ext uri="{FF2B5EF4-FFF2-40B4-BE49-F238E27FC236}">
                <a16:creationId xmlns:a16="http://schemas.microsoft.com/office/drawing/2014/main" id="{7BFBEA6E-AF3C-CE15-B11D-C85DADB5B770}"/>
              </a:ext>
            </a:extLst>
          </p:cNvPr>
          <p:cNvSpPr txBox="1">
            <a:spLocks/>
          </p:cNvSpPr>
          <p:nvPr/>
        </p:nvSpPr>
        <p:spPr>
          <a:xfrm>
            <a:off x="838200" y="1042899"/>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Windowless targets</a:t>
            </a:r>
          </a:p>
          <a:p>
            <a:r>
              <a:rPr lang="en-US" dirty="0"/>
              <a:t>Thin-window gas-cell targets</a:t>
            </a:r>
          </a:p>
          <a:p>
            <a:r>
              <a:rPr lang="en-US" dirty="0"/>
              <a:t>Diagnostics</a:t>
            </a:r>
          </a:p>
          <a:p>
            <a:pPr lvl="1"/>
            <a:r>
              <a:rPr lang="en-US" dirty="0"/>
              <a:t>effective gas thickness</a:t>
            </a:r>
          </a:p>
          <a:p>
            <a:pPr lvl="1"/>
            <a:r>
              <a:rPr lang="en-US" dirty="0"/>
              <a:t>Composition</a:t>
            </a:r>
          </a:p>
          <a:p>
            <a:pPr lvl="1"/>
            <a:r>
              <a:rPr lang="en-US" dirty="0"/>
              <a:t>Long term stability</a:t>
            </a:r>
          </a:p>
          <a:p>
            <a:pPr marL="457200" lvl="1" indent="0">
              <a:buFont typeface="Arial" panose="020B0604020202020204" pitchFamily="34" charset="0"/>
              <a:buNone/>
            </a:pPr>
            <a:r>
              <a:rPr lang="it-IT" dirty="0" err="1"/>
              <a:t>Nuclear</a:t>
            </a:r>
            <a:r>
              <a:rPr lang="it-IT" dirty="0"/>
              <a:t> </a:t>
            </a:r>
            <a:r>
              <a:rPr lang="it-IT" dirty="0" err="1"/>
              <a:t>Resonance</a:t>
            </a:r>
            <a:r>
              <a:rPr lang="it-IT" dirty="0"/>
              <a:t>, off-</a:t>
            </a:r>
            <a:r>
              <a:rPr lang="it-IT" dirty="0" err="1"/>
              <a:t>beam</a:t>
            </a:r>
            <a:r>
              <a:rPr lang="it-IT" dirty="0"/>
              <a:t> XRF and in-</a:t>
            </a:r>
            <a:r>
              <a:rPr lang="it-IT" dirty="0" err="1"/>
              <a:t>beam</a:t>
            </a:r>
            <a:r>
              <a:rPr lang="it-IT" dirty="0"/>
              <a:t> PIXE, RBS </a:t>
            </a:r>
            <a:br>
              <a:rPr lang="it-IT" dirty="0"/>
            </a:br>
            <a:r>
              <a:rPr lang="it-IT" dirty="0" err="1"/>
              <a:t>setups</a:t>
            </a:r>
            <a:r>
              <a:rPr lang="it-IT" dirty="0"/>
              <a:t>. </a:t>
            </a:r>
            <a:r>
              <a:rPr lang="it-IT" dirty="0" err="1"/>
              <a:t>Cyclotron</a:t>
            </a:r>
            <a:r>
              <a:rPr lang="it-IT" dirty="0"/>
              <a:t>/</a:t>
            </a:r>
            <a:r>
              <a:rPr lang="it-IT" dirty="0" err="1"/>
              <a:t>tandetron</a:t>
            </a:r>
            <a:r>
              <a:rPr lang="it-IT" dirty="0"/>
              <a:t> </a:t>
            </a:r>
            <a:r>
              <a:rPr lang="it-IT" dirty="0" err="1"/>
              <a:t>accelerator</a:t>
            </a:r>
            <a:r>
              <a:rPr lang="it-IT" dirty="0"/>
              <a:t> for target </a:t>
            </a:r>
            <a:r>
              <a:rPr lang="it-IT" dirty="0" err="1"/>
              <a:t>analysis</a:t>
            </a:r>
            <a:r>
              <a:rPr lang="it-IT" dirty="0"/>
              <a:t>.</a:t>
            </a:r>
          </a:p>
          <a:p>
            <a:pPr marL="457200" lvl="1" indent="0">
              <a:buFont typeface="Arial" panose="020B0604020202020204" pitchFamily="34" charset="0"/>
              <a:buNone/>
            </a:pPr>
            <a:endParaRPr lang="it-IT" b="1" dirty="0"/>
          </a:p>
          <a:p>
            <a:pPr marL="457200" lvl="1" indent="0">
              <a:buFont typeface="Arial" panose="020B0604020202020204" pitchFamily="34" charset="0"/>
              <a:buNone/>
            </a:pPr>
            <a:r>
              <a:rPr lang="en-US" b="1" dirty="0"/>
              <a:t>T. </a:t>
            </a:r>
            <a:r>
              <a:rPr lang="en-US" b="1" dirty="0" err="1"/>
              <a:t>Szücs</a:t>
            </a:r>
            <a:r>
              <a:rPr lang="en-US" dirty="0"/>
              <a:t>, M. Heine, M. </a:t>
            </a:r>
            <a:r>
              <a:rPr lang="en-US" dirty="0" err="1"/>
              <a:t>Moukaddam</a:t>
            </a:r>
            <a:r>
              <a:rPr lang="en-US" dirty="0"/>
              <a:t>, S. Courtin, D. </a:t>
            </a:r>
            <a:r>
              <a:rPr lang="en-US" dirty="0" err="1"/>
              <a:t>Bemmerer</a:t>
            </a:r>
            <a:r>
              <a:rPr lang="en-US" dirty="0"/>
              <a:t>, U. </a:t>
            </a:r>
            <a:r>
              <a:rPr lang="en-US" dirty="0" err="1"/>
              <a:t>Bilow</a:t>
            </a:r>
            <a:r>
              <a:rPr lang="en-US" dirty="0"/>
              <a:t>, K. Zuber, A. </a:t>
            </a:r>
            <a:r>
              <a:rPr lang="en-US" dirty="0" err="1"/>
              <a:t>Guglielmetti</a:t>
            </a:r>
            <a:r>
              <a:rPr lang="en-US" dirty="0"/>
              <a:t>, A. </a:t>
            </a:r>
            <a:r>
              <a:rPr lang="en-US" dirty="0" err="1"/>
              <a:t>Caciolli</a:t>
            </a:r>
            <a:r>
              <a:rPr lang="en-US" dirty="0"/>
              <a:t>, D. </a:t>
            </a:r>
            <a:r>
              <a:rPr lang="en-US" dirty="0" err="1"/>
              <a:t>Mengoni</a:t>
            </a:r>
            <a:r>
              <a:rPr lang="en-US" dirty="0"/>
              <a:t>, R. </a:t>
            </a:r>
            <a:r>
              <a:rPr lang="en-US" dirty="0" err="1"/>
              <a:t>Depalo</a:t>
            </a:r>
            <a:r>
              <a:rPr lang="en-US" dirty="0"/>
              <a:t>, …</a:t>
            </a:r>
          </a:p>
          <a:p>
            <a:pPr marL="457200" lvl="1" indent="0">
              <a:buFont typeface="Arial" panose="020B0604020202020204" pitchFamily="34" charset="0"/>
              <a:buNone/>
            </a:pPr>
            <a:endParaRPr lang="it-IT" dirty="0"/>
          </a:p>
        </p:txBody>
      </p:sp>
    </p:spTree>
    <p:extLst>
      <p:ext uri="{BB962C8B-B14F-4D97-AF65-F5344CB8AC3E}">
        <p14:creationId xmlns:p14="http://schemas.microsoft.com/office/powerpoint/2010/main" val="89822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4F85BC-BA72-0B60-12FA-8368B8D7C29E}"/>
              </a:ext>
            </a:extLst>
          </p:cNvPr>
          <p:cNvSpPr>
            <a:spLocks noGrp="1"/>
          </p:cNvSpPr>
          <p:nvPr>
            <p:ph type="title"/>
          </p:nvPr>
        </p:nvSpPr>
        <p:spPr/>
        <p:txBody>
          <a:bodyPr/>
          <a:lstStyle/>
          <a:p>
            <a:r>
              <a:rPr lang="en-US" dirty="0"/>
              <a:t>Deliverable 3.8</a:t>
            </a:r>
            <a:endParaRPr lang="it-IT" dirty="0"/>
          </a:p>
        </p:txBody>
      </p:sp>
      <p:sp>
        <p:nvSpPr>
          <p:cNvPr id="4" name="CasellaDiTesto 3">
            <a:extLst>
              <a:ext uri="{FF2B5EF4-FFF2-40B4-BE49-F238E27FC236}">
                <a16:creationId xmlns:a16="http://schemas.microsoft.com/office/drawing/2014/main" id="{370676A4-4961-FB8E-ABA5-BEDFB98653DE}"/>
              </a:ext>
            </a:extLst>
          </p:cNvPr>
          <p:cNvSpPr txBox="1"/>
          <p:nvPr/>
        </p:nvSpPr>
        <p:spPr>
          <a:xfrm>
            <a:off x="83126" y="852785"/>
            <a:ext cx="12011891" cy="646331"/>
          </a:xfrm>
          <a:prstGeom prst="rect">
            <a:avLst/>
          </a:prstGeom>
          <a:noFill/>
        </p:spPr>
        <p:txBody>
          <a:bodyPr wrap="square">
            <a:spAutoFit/>
          </a:bodyPr>
          <a:lstStyle/>
          <a:p>
            <a:pPr algn="l" fontAlgn="t"/>
            <a:r>
              <a:rPr lang="it-IT" sz="1800" b="1" u="none" strike="noStrike" dirty="0">
                <a:effectLst/>
              </a:rPr>
              <a:t>Report on the </a:t>
            </a:r>
            <a:r>
              <a:rPr lang="it-IT" sz="1800" b="1" u="none" strike="noStrike" dirty="0" err="1">
                <a:effectLst/>
              </a:rPr>
              <a:t>development</a:t>
            </a:r>
            <a:r>
              <a:rPr lang="it-IT" sz="1800" b="1" u="none" strike="noStrike" dirty="0">
                <a:effectLst/>
              </a:rPr>
              <a:t> of a gas </a:t>
            </a:r>
            <a:r>
              <a:rPr lang="it-IT" sz="1800" b="1" u="none" strike="noStrike" dirty="0" err="1">
                <a:effectLst/>
              </a:rPr>
              <a:t>cell</a:t>
            </a:r>
            <a:r>
              <a:rPr lang="it-IT" sz="1800" b="1" u="none" strike="noStrike" dirty="0">
                <a:effectLst/>
              </a:rPr>
              <a:t> target to be </a:t>
            </a:r>
            <a:r>
              <a:rPr lang="it-IT" sz="1800" b="1" u="none" strike="noStrike" dirty="0" err="1">
                <a:effectLst/>
              </a:rPr>
              <a:t>used</a:t>
            </a:r>
            <a:r>
              <a:rPr lang="it-IT" sz="1800" b="1" u="none" strike="noStrike" dirty="0">
                <a:effectLst/>
              </a:rPr>
              <a:t> for </a:t>
            </a:r>
            <a:r>
              <a:rPr lang="it-IT" sz="1800" b="1" u="none" strike="noStrike" dirty="0" err="1">
                <a:effectLst/>
              </a:rPr>
              <a:t>angular</a:t>
            </a:r>
            <a:r>
              <a:rPr lang="it-IT" sz="1800" b="1" u="none" strike="noStrike" dirty="0">
                <a:effectLst/>
              </a:rPr>
              <a:t> </a:t>
            </a:r>
            <a:r>
              <a:rPr lang="it-IT" sz="1800" b="1" u="none" strike="noStrike" dirty="0" err="1">
                <a:effectLst/>
              </a:rPr>
              <a:t>distribution</a:t>
            </a:r>
            <a:r>
              <a:rPr lang="it-IT" sz="1800" b="1" u="none" strike="noStrike" dirty="0">
                <a:effectLst/>
              </a:rPr>
              <a:t> </a:t>
            </a:r>
            <a:r>
              <a:rPr lang="it-IT" sz="1800" b="1" u="none" strike="noStrike" dirty="0" err="1">
                <a:effectLst/>
              </a:rPr>
              <a:t>measurements</a:t>
            </a:r>
            <a:r>
              <a:rPr lang="it-IT" sz="1800" b="1" u="none" strike="noStrike" dirty="0">
                <a:effectLst/>
              </a:rPr>
              <a:t>, on the project web site and in a </a:t>
            </a:r>
            <a:r>
              <a:rPr lang="it-IT" sz="1800" b="1" u="none" strike="noStrike" dirty="0" err="1">
                <a:effectLst/>
              </a:rPr>
              <a:t>scientific</a:t>
            </a:r>
            <a:r>
              <a:rPr lang="it-IT" sz="1800" b="1" u="none" strike="noStrike" dirty="0">
                <a:effectLst/>
              </a:rPr>
              <a:t> journal</a:t>
            </a:r>
            <a:endParaRPr lang="it-IT" sz="1800" b="1" i="0" u="none" strike="noStrike" dirty="0">
              <a:solidFill>
                <a:srgbClr val="000000"/>
              </a:solidFill>
              <a:effectLst/>
              <a:latin typeface="Arial" panose="020B0604020202020204" pitchFamily="34" charset="0"/>
            </a:endParaRPr>
          </a:p>
        </p:txBody>
      </p:sp>
      <p:sp>
        <p:nvSpPr>
          <p:cNvPr id="6" name="CasellaDiTesto 5">
            <a:extLst>
              <a:ext uri="{FF2B5EF4-FFF2-40B4-BE49-F238E27FC236}">
                <a16:creationId xmlns:a16="http://schemas.microsoft.com/office/drawing/2014/main" id="{CE311881-3B92-83F1-84B6-FB5EEADF3BEC}"/>
              </a:ext>
            </a:extLst>
          </p:cNvPr>
          <p:cNvSpPr txBox="1"/>
          <p:nvPr/>
        </p:nvSpPr>
        <p:spPr>
          <a:xfrm>
            <a:off x="171450" y="1919771"/>
            <a:ext cx="6956714" cy="3139321"/>
          </a:xfrm>
          <a:prstGeom prst="rect">
            <a:avLst/>
          </a:prstGeom>
          <a:noFill/>
        </p:spPr>
        <p:txBody>
          <a:bodyPr wrap="square">
            <a:spAutoFit/>
          </a:bodyPr>
          <a:lstStyle/>
          <a:p>
            <a:r>
              <a:rPr lang="en-US" dirty="0">
                <a:highlight>
                  <a:srgbClr val="FFFF00"/>
                </a:highlight>
              </a:rPr>
              <a:t>Progress on the deliverable (due in April 2025):</a:t>
            </a:r>
          </a:p>
          <a:p>
            <a:endParaRPr lang="en-US" dirty="0">
              <a:highlight>
                <a:srgbClr val="FFFF00"/>
              </a:highlight>
            </a:endParaRPr>
          </a:p>
          <a:p>
            <a:pPr marL="285750" indent="-285750">
              <a:buFont typeface="Arial" panose="020B0604020202020204" pitchFamily="34" charset="0"/>
              <a:buChar char="•"/>
            </a:pPr>
            <a:r>
              <a:rPr lang="en-US" dirty="0"/>
              <a:t>Vacuum tight windows were acquired and successfully installed, though their thickness is big for low energy alpha measurements.</a:t>
            </a:r>
          </a:p>
          <a:p>
            <a:pPr marL="285750" indent="-285750">
              <a:buFont typeface="Arial" panose="020B0604020202020204" pitchFamily="34" charset="0"/>
              <a:buChar char="•"/>
            </a:pPr>
            <a:r>
              <a:rPr lang="en-US" dirty="0"/>
              <a:t>Irradiations have been done with proton beam, above given power the windows were failing.</a:t>
            </a:r>
          </a:p>
          <a:p>
            <a:pPr marL="285750" indent="-285750">
              <a:buFont typeface="Arial" panose="020B0604020202020204" pitchFamily="34" charset="0"/>
              <a:buChar char="•"/>
            </a:pPr>
            <a:r>
              <a:rPr lang="en-US" dirty="0"/>
              <a:t>Changes in the design of the cell is planned.</a:t>
            </a:r>
          </a:p>
          <a:p>
            <a:pPr marL="285750" indent="-285750">
              <a:buFont typeface="Arial" panose="020B0604020202020204" pitchFamily="34" charset="0"/>
              <a:buChar char="•"/>
            </a:pPr>
            <a:endParaRPr lang="en-US" dirty="0"/>
          </a:p>
          <a:p>
            <a:pPr algn="r"/>
            <a:r>
              <a:rPr lang="en-US" dirty="0">
                <a:solidFill>
                  <a:srgbClr val="FF0000"/>
                </a:solidFill>
              </a:rPr>
              <a:t>Picture of the first prototype </a:t>
            </a:r>
            <a:r>
              <a:rPr lang="en-US" dirty="0">
                <a:solidFill>
                  <a:srgbClr val="FF0000"/>
                </a:solidFill>
                <a:sym typeface="Wingdings" pitchFamily="2" charset="2"/>
              </a:rPr>
              <a:t></a:t>
            </a:r>
            <a:endParaRPr lang="en-US" dirty="0">
              <a:solidFill>
                <a:srgbClr val="FF0000"/>
              </a:solidFill>
            </a:endParaRPr>
          </a:p>
          <a:p>
            <a:pPr marL="285750" indent="-285750">
              <a:buFont typeface="Arial" panose="020B0604020202020204" pitchFamily="34" charset="0"/>
              <a:buChar char="•"/>
            </a:pPr>
            <a:endParaRPr lang="en-US" dirty="0"/>
          </a:p>
        </p:txBody>
      </p:sp>
      <p:pic>
        <p:nvPicPr>
          <p:cNvPr id="8" name="Kép 11">
            <a:extLst>
              <a:ext uri="{FF2B5EF4-FFF2-40B4-BE49-F238E27FC236}">
                <a16:creationId xmlns:a16="http://schemas.microsoft.com/office/drawing/2014/main" id="{405FCFE5-8EDD-65CE-D6E0-EE41208FA5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528" r="34444"/>
          <a:stretch/>
        </p:blipFill>
        <p:spPr>
          <a:xfrm rot="5400000">
            <a:off x="7539616" y="1947756"/>
            <a:ext cx="3759484" cy="3450633"/>
          </a:xfrm>
          <a:prstGeom prst="rect">
            <a:avLst/>
          </a:prstGeom>
        </p:spPr>
      </p:pic>
    </p:spTree>
    <p:extLst>
      <p:ext uri="{BB962C8B-B14F-4D97-AF65-F5344CB8AC3E}">
        <p14:creationId xmlns:p14="http://schemas.microsoft.com/office/powerpoint/2010/main" val="664847370"/>
      </p:ext>
    </p:extLst>
  </p:cSld>
  <p:clrMapOvr>
    <a:masterClrMapping/>
  </p:clrMapOvr>
</p:sld>
</file>

<file path=ppt/theme/theme1.xml><?xml version="1.0" encoding="utf-8"?>
<a:theme xmlns:a="http://schemas.openxmlformats.org/drawingml/2006/main" name="Office Theme">
  <a:themeElements>
    <a:clrScheme name="ChETEC-INFRA">
      <a:dk1>
        <a:sysClr val="windowText" lastClr="000000"/>
      </a:dk1>
      <a:lt1>
        <a:sysClr val="window" lastClr="FFFFFF"/>
      </a:lt1>
      <a:dk2>
        <a:srgbClr val="005AA0"/>
      </a:dk2>
      <a:lt2>
        <a:srgbClr val="FAAF00"/>
      </a:lt2>
      <a:accent1>
        <a:srgbClr val="003399"/>
      </a:accent1>
      <a:accent2>
        <a:srgbClr val="FFCC00"/>
      </a:accent2>
      <a:accent3>
        <a:srgbClr val="F0781E"/>
      </a:accent3>
      <a:accent4>
        <a:srgbClr val="6699CC"/>
      </a:accent4>
      <a:accent5>
        <a:srgbClr val="EE99AA"/>
      </a:accent5>
      <a:accent6>
        <a:srgbClr val="EECC66"/>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3442</TotalTime>
  <Words>2297</Words>
  <Application>Microsoft Macintosh PowerPoint</Application>
  <PresentationFormat>Widescreen</PresentationFormat>
  <Paragraphs>223</Paragraphs>
  <Slides>26</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26</vt:i4>
      </vt:variant>
    </vt:vector>
  </HeadingPairs>
  <TitlesOfParts>
    <vt:vector size="32" baseType="lpstr">
      <vt:lpstr>Aptos</vt:lpstr>
      <vt:lpstr>Arial</vt:lpstr>
      <vt:lpstr>Calibri</vt:lpstr>
      <vt:lpstr>Courier New</vt:lpstr>
      <vt:lpstr>Wingdings</vt:lpstr>
      <vt:lpstr>Office Theme</vt:lpstr>
      <vt:lpstr>Astronuclear Laboratory improvements (JRA1)</vt:lpstr>
      <vt:lpstr>Overview </vt:lpstr>
      <vt:lpstr>Deliverables </vt:lpstr>
      <vt:lpstr>Gantt chart</vt:lpstr>
      <vt:lpstr>Task 3.1 General overview</vt:lpstr>
      <vt:lpstr>Deliverable 3.4</vt:lpstr>
      <vt:lpstr>Other successful implementations </vt:lpstr>
      <vt:lpstr>Task 3.2 General overview</vt:lpstr>
      <vt:lpstr>Deliverable 3.8</vt:lpstr>
      <vt:lpstr>Other successful implementations </vt:lpstr>
      <vt:lpstr>Task 3.3 General overview</vt:lpstr>
      <vt:lpstr>Deliverable 3.9</vt:lpstr>
      <vt:lpstr>Deliverable 3.9</vt:lpstr>
      <vt:lpstr>Other successful implementations </vt:lpstr>
      <vt:lpstr>Other successful implementations </vt:lpstr>
      <vt:lpstr>Preliminary results</vt:lpstr>
      <vt:lpstr>Task 3.4 General overview</vt:lpstr>
      <vt:lpstr>Deliverable 3.5</vt:lpstr>
      <vt:lpstr>Deliverable 3.5</vt:lpstr>
      <vt:lpstr>Milestone 9</vt:lpstr>
      <vt:lpstr>Milestone 9</vt:lpstr>
      <vt:lpstr>Milestone 9</vt:lpstr>
      <vt:lpstr>“Other” nuclides (via TNA)</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ChETEC-INFRA</dc:creator>
  <cp:lastModifiedBy>MARCO SALVATORE MARIA LA COGNATA</cp:lastModifiedBy>
  <cp:revision>18</cp:revision>
  <dcterms:created xsi:type="dcterms:W3CDTF">2021-12-14T05:19:19Z</dcterms:created>
  <dcterms:modified xsi:type="dcterms:W3CDTF">2024-05-20T12:58:53Z</dcterms:modified>
</cp:coreProperties>
</file>