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5" r:id="rId1"/>
  </p:sldMasterIdLst>
  <p:notesMasterIdLst>
    <p:notesMasterId r:id="rId14"/>
  </p:notesMasterIdLst>
  <p:sldIdLst>
    <p:sldId id="286" r:id="rId2"/>
    <p:sldId id="303" r:id="rId3"/>
    <p:sldId id="291" r:id="rId4"/>
    <p:sldId id="313" r:id="rId5"/>
    <p:sldId id="294" r:id="rId6"/>
    <p:sldId id="293" r:id="rId7"/>
    <p:sldId id="295" r:id="rId8"/>
    <p:sldId id="317" r:id="rId9"/>
    <p:sldId id="301" r:id="rId10"/>
    <p:sldId id="308" r:id="rId11"/>
    <p:sldId id="315" r:id="rId12"/>
    <p:sldId id="29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(MS)" panose="020F0502020204030204" pitchFamily="34" charset="0"/>
      <p:regular r:id="rId19"/>
      <p:bold r:id="rId20"/>
      <p:italic r:id="rId21"/>
      <p:boldItalic r:id="rId22"/>
    </p:embeddedFont>
    <p:embeddedFont>
      <p:font typeface="Calibri (MS) Bold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76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787"/>
  </p:normalViewPr>
  <p:slideViewPr>
    <p:cSldViewPr snapToGrid="0">
      <p:cViewPr varScale="1">
        <p:scale>
          <a:sx n="122" d="100"/>
          <a:sy n="122" d="100"/>
        </p:scale>
        <p:origin x="224" y="592"/>
      </p:cViewPr>
      <p:guideLst>
        <p:guide orient="horz" pos="1776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2600f079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92600f07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061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2600f079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92600f07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962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2600f079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92600f07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97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2600f079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92600f07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3131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2600f079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92600f07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76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2600f079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92600f07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36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2600f079f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92600f079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46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2600f079f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92600f079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4468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2600f079f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92600f079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584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mit Bild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90876"/>
            <a:ext cx="12201020" cy="55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85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1"/>
          </p:nvPr>
        </p:nvSpPr>
        <p:spPr>
          <a:xfrm>
            <a:off x="407989" y="1517500"/>
            <a:ext cx="946785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None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•"/>
              <a:def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Textseite (zweispaltig)">
  <p:cSld name="Layout Textseite (zweispaltig)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85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85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407989" y="1532240"/>
            <a:ext cx="55435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6240464" y="1532240"/>
            <a:ext cx="55435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yout Schlussfolie mit Bild">
  <p:cSld name="Layout Schlussfolie mit Bil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/>
          <p:nvPr/>
        </p:nvSpPr>
        <p:spPr>
          <a:xfrm>
            <a:off x="4378383" y="3851039"/>
            <a:ext cx="34352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www.casus.science</a:t>
            </a:r>
            <a:endParaRPr/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3619" y="1629625"/>
            <a:ext cx="4864763" cy="172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6"/>
          <p:cNvGrpSpPr/>
          <p:nvPr/>
        </p:nvGrpSpPr>
        <p:grpSpPr>
          <a:xfrm>
            <a:off x="330350" y="5883090"/>
            <a:ext cx="11462380" cy="832574"/>
            <a:chOff x="330350" y="5883090"/>
            <a:chExt cx="11462380" cy="832574"/>
          </a:xfrm>
        </p:grpSpPr>
        <p:cxnSp>
          <p:nvCxnSpPr>
            <p:cNvPr id="58" name="Google Shape;58;p6"/>
            <p:cNvCxnSpPr/>
            <p:nvPr/>
          </p:nvCxnSpPr>
          <p:spPr>
            <a:xfrm>
              <a:off x="8805413" y="5883090"/>
              <a:ext cx="0" cy="832574"/>
            </a:xfrm>
            <a:prstGeom prst="straightConnector1">
              <a:avLst/>
            </a:prstGeom>
            <a:noFill/>
            <a:ln w="9525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59" name="Google Shape;59;p6"/>
            <p:cNvGrpSpPr/>
            <p:nvPr/>
          </p:nvGrpSpPr>
          <p:grpSpPr>
            <a:xfrm>
              <a:off x="330350" y="5979357"/>
              <a:ext cx="11462380" cy="657671"/>
              <a:chOff x="330350" y="5979357"/>
              <a:chExt cx="11462380" cy="657671"/>
            </a:xfrm>
          </p:grpSpPr>
          <p:pic>
            <p:nvPicPr>
              <p:cNvPr id="60" name="Google Shape;60;p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770848" y="6131026"/>
                <a:ext cx="1080000" cy="4316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30350" y="6085009"/>
                <a:ext cx="1116000" cy="5520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62;p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589418" y="6170086"/>
                <a:ext cx="1080000" cy="3131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Google Shape;63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802795" y="6151228"/>
                <a:ext cx="1080000" cy="3508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Google Shape;64;p6"/>
              <p:cNvPicPr preferRelativeResize="0"/>
              <p:nvPr/>
            </p:nvPicPr>
            <p:blipFill rotWithShape="1">
              <a:blip r:embed="rId8">
                <a:alphaModFix/>
              </a:blip>
              <a:srcRect l="8621" t="7765" r="28637" b="20174"/>
              <a:stretch/>
            </p:blipFill>
            <p:spPr>
              <a:xfrm>
                <a:off x="9075743" y="5979357"/>
                <a:ext cx="758776" cy="5994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0028481" y="6170086"/>
                <a:ext cx="1764249" cy="2415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66;p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773283" y="5990985"/>
                <a:ext cx="2126127" cy="6167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FBAE40"/>
          </p15:clr>
        </p15:guide>
        <p15:guide id="3" pos="75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ayout Titelseite (Variante 1)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306"/>
            <a:ext cx="12192000" cy="34564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7988" y="322263"/>
            <a:ext cx="8056851" cy="4154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/>
            </a:lvl1pPr>
          </a:lstStyle>
          <a:p>
            <a:pPr marL="0" lvl="0"/>
            <a:r>
              <a:rPr lang="de-DE" dirty="0"/>
              <a:t>Headline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07988" y="808978"/>
            <a:ext cx="8056851" cy="4154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de-DE" sz="2400" b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407988" y="1335123"/>
            <a:ext cx="8056562" cy="29238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de-DE" sz="1900" b="1" smtClean="0">
                <a:solidFill>
                  <a:schemeClr val="accent1"/>
                </a:solidFill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de-DE"/>
              <a:t>Textmasterformat bearbeiten</a:t>
            </a:r>
          </a:p>
        </p:txBody>
      </p:sp>
      <p:sp>
        <p:nvSpPr>
          <p:cNvPr id="30" name="Textfeld 29"/>
          <p:cNvSpPr txBox="1"/>
          <p:nvPr userDrawn="1"/>
        </p:nvSpPr>
        <p:spPr>
          <a:xfrm>
            <a:off x="9850313" y="1613458"/>
            <a:ext cx="1902765" cy="238527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de-DE" sz="1900" b="0" dirty="0" smtClean="0">
                <a:solidFill>
                  <a:schemeClr val="accent1"/>
                </a:solidFill>
                <a:ea typeface="+mj-ea"/>
                <a:cs typeface="+mj-cs"/>
              </a:defRPr>
            </a:lvl1pPr>
            <a:lvl2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de-DE" sz="1500" dirty="0" smtClean="0"/>
            </a:lvl2pPr>
            <a:lvl3pPr marL="360000" indent="-1800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de-DE" sz="1500" dirty="0" smtClean="0"/>
            </a:lvl3pPr>
            <a:lvl4pPr marL="540000" indent="-1800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de-DE" sz="1500" dirty="0" smtClean="0"/>
            </a:lvl4pPr>
            <a:lvl5pPr marL="756000" indent="-1800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de-DE" sz="1500" dirty="0" smtClean="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de-DE" sz="155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www.casus.science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78" y="318925"/>
            <a:ext cx="3168000" cy="1125297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330350" y="5883090"/>
            <a:ext cx="11462380" cy="832574"/>
            <a:chOff x="330350" y="5883090"/>
            <a:chExt cx="11462380" cy="832574"/>
          </a:xfrm>
        </p:grpSpPr>
        <p:cxnSp>
          <p:nvCxnSpPr>
            <p:cNvPr id="24" name="Gerader Verbinder 23"/>
            <p:cNvCxnSpPr/>
            <p:nvPr userDrawn="1"/>
          </p:nvCxnSpPr>
          <p:spPr>
            <a:xfrm>
              <a:off x="8805413" y="5883090"/>
              <a:ext cx="0" cy="83257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7"/>
            <p:cNvGrpSpPr/>
            <p:nvPr userDrawn="1"/>
          </p:nvGrpSpPr>
          <p:grpSpPr>
            <a:xfrm>
              <a:off x="330350" y="5979357"/>
              <a:ext cx="11462380" cy="657671"/>
              <a:chOff x="330350" y="5979357"/>
              <a:chExt cx="11462380" cy="657671"/>
            </a:xfrm>
          </p:grpSpPr>
          <p:pic>
            <p:nvPicPr>
              <p:cNvPr id="7" name="Grafik 6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0848" y="6131026"/>
                <a:ext cx="1080000" cy="431634"/>
              </a:xfrm>
              <a:prstGeom prst="rect">
                <a:avLst/>
              </a:prstGeom>
            </p:spPr>
          </p:pic>
          <p:pic>
            <p:nvPicPr>
              <p:cNvPr id="10" name="Grafik 9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350" y="6085009"/>
                <a:ext cx="1116000" cy="552019"/>
              </a:xfrm>
              <a:prstGeom prst="rect">
                <a:avLst/>
              </a:prstGeom>
            </p:spPr>
          </p:pic>
          <p:pic>
            <p:nvPicPr>
              <p:cNvPr id="12" name="Grafik 11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9418" y="6170086"/>
                <a:ext cx="1080000" cy="313119"/>
              </a:xfrm>
              <a:prstGeom prst="rect">
                <a:avLst/>
              </a:prstGeom>
            </p:spPr>
          </p:pic>
          <p:pic>
            <p:nvPicPr>
              <p:cNvPr id="15" name="Grafik 14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2795" y="6151228"/>
                <a:ext cx="1080000" cy="350833"/>
              </a:xfrm>
              <a:prstGeom prst="rect">
                <a:avLst/>
              </a:prstGeom>
            </p:spPr>
          </p:pic>
          <p:pic>
            <p:nvPicPr>
              <p:cNvPr id="23" name="Grafik 22"/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21" t="7765" r="28637" b="20175"/>
              <a:stretch/>
            </p:blipFill>
            <p:spPr>
              <a:xfrm>
                <a:off x="9075743" y="5979357"/>
                <a:ext cx="758776" cy="599415"/>
              </a:xfrm>
              <a:prstGeom prst="rect">
                <a:avLst/>
              </a:prstGeom>
            </p:spPr>
          </p:pic>
          <p:pic>
            <p:nvPicPr>
              <p:cNvPr id="4" name="Grafik 3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8481" y="6170086"/>
                <a:ext cx="1764249" cy="241548"/>
              </a:xfrm>
              <a:prstGeom prst="rect">
                <a:avLst/>
              </a:prstGeom>
            </p:spPr>
          </p:pic>
          <p:pic>
            <p:nvPicPr>
              <p:cNvPr id="6" name="Grafik 5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3283" y="5990985"/>
                <a:ext cx="2126127" cy="6167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7461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FBAE40"/>
          </p15:clr>
        </p15:guide>
        <p15:guide id="3" pos="7593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4133">
          <p15:clr>
            <a:srgbClr val="FBAE40"/>
          </p15:clr>
        </p15:guide>
        <p15:guide id="7" orient="horz" pos="38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6498000"/>
            <a:ext cx="12192000" cy="360000"/>
            <a:chOff x="0" y="6109127"/>
            <a:chExt cx="12192000" cy="360000"/>
          </a:xfrm>
        </p:grpSpPr>
        <p:sp>
          <p:nvSpPr>
            <p:cNvPr id="11" name="Google Shape;11;p1"/>
            <p:cNvSpPr/>
            <p:nvPr/>
          </p:nvSpPr>
          <p:spPr>
            <a:xfrm>
              <a:off x="0" y="6109127"/>
              <a:ext cx="12192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                                                                                    Thomas D. Kühne   |   </a:t>
              </a:r>
              <a:r>
                <a:rPr lang="de-DE" sz="12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t.kuehne@hzdr.de</a:t>
              </a:r>
              <a:r>
                <a:rPr lang="de-DE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		</a:t>
              </a:r>
              <a:endParaRPr sz="1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0" y="6109127"/>
              <a:ext cx="442913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1202139" y="6109127"/>
              <a:ext cx="360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711863" y="6109127"/>
              <a:ext cx="106099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921001" y="6109127"/>
              <a:ext cx="792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859068" y="6109127"/>
              <a:ext cx="3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442913" y="333375"/>
            <a:ext cx="943292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442913" y="1930488"/>
            <a:ext cx="9432925" cy="403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" name="Google Shape;2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7241" y="200939"/>
            <a:ext cx="1674000" cy="59461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57">
          <p15:clr>
            <a:srgbClr val="F26B43"/>
          </p15:clr>
        </p15:guide>
        <p15:guide id="3" pos="6221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203">
          <p15:clr>
            <a:srgbClr val="F26B43"/>
          </p15:clr>
        </p15:guide>
        <p15:guide id="6" pos="7423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orient="horz" pos="1003">
          <p15:clr>
            <a:srgbClr val="F26B43"/>
          </p15:clr>
        </p15:guide>
        <p15:guide id="9" pos="3931">
          <p15:clr>
            <a:srgbClr val="F26B43"/>
          </p15:clr>
        </p15:guide>
        <p15:guide id="10" pos="3749">
          <p15:clr>
            <a:srgbClr val="F26B43"/>
          </p15:clr>
        </p15:guide>
        <p15:guide id="11" orient="horz" pos="12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19F68FA2-BA1F-9987-1F12-EC049F59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22263"/>
            <a:ext cx="8056851" cy="7148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Center</a:t>
            </a:r>
            <a:r>
              <a:rPr lang="en-GB" dirty="0"/>
              <a:t> for Advanced Systems Understanding</a:t>
            </a:r>
            <a:endParaRPr lang="en-DE" dirty="0"/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F4FDB839-F5ED-7E52-809C-3D2EDDA15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1123309"/>
            <a:ext cx="8056851" cy="415498"/>
          </a:xfrm>
        </p:spPr>
        <p:txBody>
          <a:bodyPr/>
          <a:lstStyle/>
          <a:p>
            <a:r>
              <a:rPr lang="en-DE"/>
              <a:t>P</a:t>
            </a:r>
            <a:r>
              <a:rPr lang="de-DE" dirty="0" err="1"/>
              <a:t>rof</a:t>
            </a:r>
            <a:r>
              <a:rPr lang="de-DE" dirty="0"/>
              <a:t>.</a:t>
            </a:r>
            <a:r>
              <a:rPr lang="en-DE"/>
              <a:t> Dr.</a:t>
            </a:r>
            <a:r>
              <a:rPr lang="de-DE" dirty="0"/>
              <a:t> Sc.</a:t>
            </a:r>
            <a:r>
              <a:rPr lang="en-DE"/>
              <a:t> </a:t>
            </a:r>
            <a:r>
              <a:rPr lang="de-DE" dirty="0"/>
              <a:t>Thomas D. Kühne</a:t>
            </a:r>
            <a:r>
              <a:rPr lang="en-DE"/>
              <a:t> | </a:t>
            </a:r>
            <a:r>
              <a:rPr lang="de-DE" dirty="0" err="1"/>
              <a:t>Director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CASUS</a:t>
            </a:r>
            <a:endParaRPr lang="en-DE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06C05D1-686A-1EFB-7725-7A7CCB288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1625052"/>
            <a:ext cx="8056562" cy="304122"/>
          </a:xfrm>
        </p:spPr>
        <p:txBody>
          <a:bodyPr/>
          <a:lstStyle/>
          <a:p>
            <a:r>
              <a:rPr lang="de-DE" b="0" dirty="0"/>
              <a:t>25</a:t>
            </a:r>
            <a:r>
              <a:rPr lang="en-DE" b="0"/>
              <a:t>.10.2023 | </a:t>
            </a:r>
            <a:r>
              <a:rPr lang="de-DE" b="0" dirty="0"/>
              <a:t>Meeting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Scientific Advisory Board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HZDR</a:t>
            </a:r>
            <a:endParaRPr lang="en-DE" b="0" dirty="0"/>
          </a:p>
        </p:txBody>
      </p:sp>
    </p:spTree>
    <p:extLst>
      <p:ext uri="{BB962C8B-B14F-4D97-AF65-F5344CB8AC3E}">
        <p14:creationId xmlns:p14="http://schemas.microsoft.com/office/powerpoint/2010/main" val="259958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Strategic </a:t>
            </a:r>
            <a:r>
              <a:rPr lang="de-DE" dirty="0" err="1"/>
              <a:t>Collaborations</a:t>
            </a:r>
            <a:endParaRPr dirty="0"/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407989" y="1446376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de-DE" dirty="0"/>
              <a:t>Large-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centres</a:t>
            </a:r>
            <a:endParaRPr dirty="0"/>
          </a:p>
        </p:txBody>
      </p:sp>
      <p:sp>
        <p:nvSpPr>
          <p:cNvPr id="102" name="Google Shape;102;p11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6" name="Google Shape;100;p11">
            <a:extLst>
              <a:ext uri="{FF2B5EF4-FFF2-40B4-BE49-F238E27FC236}">
                <a16:creationId xmlns:a16="http://schemas.microsoft.com/office/drawing/2014/main" id="{829177DD-F4D7-3F09-5370-6B52BF47FCE5}"/>
              </a:ext>
            </a:extLst>
          </p:cNvPr>
          <p:cNvSpPr txBox="1">
            <a:spLocks/>
          </p:cNvSpPr>
          <p:nvPr/>
        </p:nvSpPr>
        <p:spPr>
          <a:xfrm>
            <a:off x="407989" y="4110652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de-DE" dirty="0"/>
              <a:t>Central Scientific </a:t>
            </a:r>
            <a:r>
              <a:rPr lang="de-DE" dirty="0" err="1"/>
              <a:t>Institutions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442FE8-265D-AA57-1F1D-EB9DBF09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29" y="2007376"/>
            <a:ext cx="2813425" cy="1529035"/>
          </a:xfrm>
          <a:prstGeom prst="rect">
            <a:avLst/>
          </a:prstGeom>
        </p:spPr>
      </p:pic>
      <p:pic>
        <p:nvPicPr>
          <p:cNvPr id="10" name="Grafik 9" descr="Ein Bild, das Schrift, Grafiken, Text, Grafikdesign enthält.&#10;&#10;Automatisch generierte Beschreibung">
            <a:extLst>
              <a:ext uri="{FF2B5EF4-FFF2-40B4-BE49-F238E27FC236}">
                <a16:creationId xmlns:a16="http://schemas.microsoft.com/office/drawing/2014/main" id="{EA9960DE-C1AE-561E-96FC-48688BDDF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9" y="2007377"/>
            <a:ext cx="4051371" cy="15384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C19B221-C7BB-AEC8-8F53-DF78D0D559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947"/>
          <a:stretch/>
        </p:blipFill>
        <p:spPr>
          <a:xfrm>
            <a:off x="7355184" y="2275773"/>
            <a:ext cx="4774985" cy="1045817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045D6638-EFD6-D84D-8454-9AA9BBBA1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9" y="4642760"/>
            <a:ext cx="2941028" cy="183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B45991EF-EF0B-6297-F9D1-336031D9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28" y="4667106"/>
            <a:ext cx="3909344" cy="18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caDS.AI Logo">
            <a:extLst>
              <a:ext uri="{FF2B5EF4-FFF2-40B4-BE49-F238E27FC236}">
                <a16:creationId xmlns:a16="http://schemas.microsoft.com/office/drawing/2014/main" id="{76D56955-2FF5-FF6B-0474-54D14061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13" y="4666989"/>
            <a:ext cx="4061591" cy="178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4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CASUS </a:t>
            </a:r>
            <a:r>
              <a:rPr lang="de-DE" dirty="0" err="1"/>
              <a:t>Distinguished</a:t>
            </a:r>
            <a:r>
              <a:rPr lang="de-DE" dirty="0"/>
              <a:t> Fellows</a:t>
            </a:r>
            <a:endParaRPr dirty="0"/>
          </a:p>
        </p:txBody>
      </p:sp>
      <p:sp>
        <p:nvSpPr>
          <p:cNvPr id="102" name="Google Shape;102;p11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E1E13D-0BED-46A9-68DA-46506CA37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Menschliches Gesicht, Mann, Vorderkopf, Kinn enthält.&#10;&#10;Automatisch generierte Beschreibung">
            <a:extLst>
              <a:ext uri="{FF2B5EF4-FFF2-40B4-BE49-F238E27FC236}">
                <a16:creationId xmlns:a16="http://schemas.microsoft.com/office/drawing/2014/main" id="{AC1C4C15-25CB-0F64-3B79-6FD57718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660" y="2203962"/>
            <a:ext cx="3224449" cy="3163839"/>
          </a:xfrm>
          <a:prstGeom prst="rect">
            <a:avLst/>
          </a:prstGeom>
        </p:spPr>
      </p:pic>
      <p:pic>
        <p:nvPicPr>
          <p:cNvPr id="9" name="Grafik 8" descr="Ein Bild, das Menschliches Gesicht, Brille, Mann, Vorderkopf enthält.&#10;&#10;Automatisch generierte Beschreibung">
            <a:extLst>
              <a:ext uri="{FF2B5EF4-FFF2-40B4-BE49-F238E27FC236}">
                <a16:creationId xmlns:a16="http://schemas.microsoft.com/office/drawing/2014/main" id="{B64542D1-9B3B-17A6-ECF5-7C1FC2B2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47" y="2218201"/>
            <a:ext cx="3007513" cy="3149600"/>
          </a:xfrm>
          <a:prstGeom prst="rect">
            <a:avLst/>
          </a:prstGeom>
        </p:spPr>
      </p:pic>
      <p:pic>
        <p:nvPicPr>
          <p:cNvPr id="13314" name="Picture 2" descr="Heine, Thomas">
            <a:extLst>
              <a:ext uri="{FF2B5EF4-FFF2-40B4-BE49-F238E27FC236}">
                <a16:creationId xmlns:a16="http://schemas.microsoft.com/office/drawing/2014/main" id="{3E7B1FDC-586D-D1DF-D859-73EDA0F2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09" y="2218201"/>
            <a:ext cx="30480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428CB69E-1CA4-AB75-C1CF-22CB7B6FF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/>
        </p:blipFill>
        <p:spPr bwMode="auto">
          <a:xfrm>
            <a:off x="9701715" y="2218201"/>
            <a:ext cx="2273138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3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03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19F68FA2-BA1F-9987-1F12-EC049F59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322263"/>
            <a:ext cx="8056851" cy="7148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Center</a:t>
            </a:r>
            <a:r>
              <a:rPr lang="en-GB" dirty="0"/>
              <a:t> for Advanced Systems Understanding</a:t>
            </a:r>
            <a:endParaRPr lang="en-DE" dirty="0"/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F4FDB839-F5ED-7E52-809C-3D2EDDA15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1123309"/>
            <a:ext cx="8056851" cy="415498"/>
          </a:xfrm>
        </p:spPr>
        <p:txBody>
          <a:bodyPr/>
          <a:lstStyle/>
          <a:p>
            <a:r>
              <a:rPr lang="en-DE"/>
              <a:t>P</a:t>
            </a:r>
            <a:r>
              <a:rPr lang="de-DE" dirty="0" err="1"/>
              <a:t>rof</a:t>
            </a:r>
            <a:r>
              <a:rPr lang="de-DE" dirty="0"/>
              <a:t>.</a:t>
            </a:r>
            <a:r>
              <a:rPr lang="en-DE"/>
              <a:t> Dr.</a:t>
            </a:r>
            <a:r>
              <a:rPr lang="de-DE" dirty="0"/>
              <a:t> Sc.</a:t>
            </a:r>
            <a:r>
              <a:rPr lang="en-DE"/>
              <a:t> </a:t>
            </a:r>
            <a:r>
              <a:rPr lang="de-DE" dirty="0"/>
              <a:t>Thomas D. Kühne</a:t>
            </a:r>
            <a:r>
              <a:rPr lang="en-DE"/>
              <a:t> | </a:t>
            </a:r>
            <a:r>
              <a:rPr lang="de-DE" dirty="0" err="1"/>
              <a:t>Director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CASUS</a:t>
            </a:r>
            <a:endParaRPr lang="en-DE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06C05D1-686A-1EFB-7725-7A7CCB288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988" y="1625052"/>
            <a:ext cx="8056562" cy="304122"/>
          </a:xfrm>
        </p:spPr>
        <p:txBody>
          <a:bodyPr/>
          <a:lstStyle/>
          <a:p>
            <a:r>
              <a:rPr lang="de-DE" b="0" dirty="0"/>
              <a:t>25</a:t>
            </a:r>
            <a:r>
              <a:rPr lang="en-DE" b="0"/>
              <a:t>.10.2023 | </a:t>
            </a:r>
            <a:r>
              <a:rPr lang="de-DE" b="0" dirty="0"/>
              <a:t>Meeting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Scientific Advisory Board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HZDR</a:t>
            </a:r>
            <a:endParaRPr lang="en-DE" b="0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37F350A-88E6-0815-A451-5E0BA636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780" y="2113389"/>
            <a:ext cx="12213109" cy="36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Systems Understanding</a:t>
            </a:r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de-DE"/>
              <a:t>Overview</a:t>
            </a:r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80C9CDF-0EE8-52AE-BBE6-B04EE2B7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7989" y="1559169"/>
            <a:ext cx="11307566" cy="33528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8B025A0-A77A-252A-1B73-BD6BE6D6F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82" y="5040109"/>
            <a:ext cx="11673979" cy="117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9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CASUS </a:t>
            </a:r>
            <a:r>
              <a:rPr lang="de-DE" dirty="0" err="1"/>
              <a:t>as</a:t>
            </a:r>
            <a:r>
              <a:rPr lang="de-DE" dirty="0"/>
              <a:t> an international </a:t>
            </a:r>
            <a:r>
              <a:rPr lang="de-DE" dirty="0" err="1"/>
              <a:t>meeting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scientists</a:t>
            </a:r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endParaRPr dirty="0"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FBD286A-83C2-1C8C-7F6C-96E50E7DAE65}"/>
              </a:ext>
            </a:extLst>
          </p:cNvPr>
          <p:cNvGrpSpPr/>
          <p:nvPr/>
        </p:nvGrpSpPr>
        <p:grpSpPr>
          <a:xfrm>
            <a:off x="2721779" y="342300"/>
            <a:ext cx="6748441" cy="6243300"/>
            <a:chOff x="1962912" y="1011936"/>
            <a:chExt cx="5937504" cy="5388864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8EC59755-3340-FC69-6C27-025D71AE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9240"/>
            <a:stretch>
              <a:fillRect/>
            </a:stretch>
          </p:blipFill>
          <p:spPr>
            <a:xfrm>
              <a:off x="1962912" y="1011936"/>
              <a:ext cx="5937504" cy="5388864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5A143AF7-53B9-DE5B-5129-0EF26333D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628083" y="3875837"/>
              <a:ext cx="863194" cy="345034"/>
            </a:xfrm>
            <a:prstGeom prst="rect">
              <a:avLst/>
            </a:prstGeom>
          </p:spPr>
        </p:pic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5AA0D532-8D2E-50B5-322F-9610C38DB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137965" y="4219651"/>
              <a:ext cx="893674" cy="441350"/>
            </a:xfrm>
            <a:prstGeom prst="rect">
              <a:avLst/>
            </a:prstGeom>
          </p:spPr>
        </p:pic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1B9EF542-81B2-BF2B-AF8E-599E44B10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81984" y="3941674"/>
              <a:ext cx="863194" cy="251155"/>
            </a:xfrm>
            <a:prstGeom prst="rect">
              <a:avLst/>
            </a:prstGeom>
          </p:spPr>
        </p:pic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FCD3CF04-A324-9090-B8F0-906348307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660746" y="3523488"/>
              <a:ext cx="863194" cy="280416"/>
            </a:xfrm>
            <a:prstGeom prst="rect">
              <a:avLst/>
            </a:prstGeom>
          </p:spPr>
        </p:pic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3929B500-4202-7243-4A24-BC1EDB399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7989" y="2617924"/>
            <a:ext cx="2240736" cy="2237282"/>
          </a:xfrm>
          <a:prstGeom prst="rect">
            <a:avLst/>
          </a:prstGeom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D3FC7C14-EDA5-491F-43BF-FDE3765B8617}"/>
              </a:ext>
            </a:extLst>
          </p:cNvPr>
          <p:cNvSpPr txBox="1"/>
          <p:nvPr/>
        </p:nvSpPr>
        <p:spPr>
          <a:xfrm>
            <a:off x="531812" y="3999885"/>
            <a:ext cx="1667552" cy="497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6"/>
              </a:lnSpc>
            </a:pPr>
            <a:r>
              <a:rPr lang="en-US" sz="1440" dirty="0">
                <a:solidFill>
                  <a:srgbClr val="FFFFFF"/>
                </a:solidFill>
                <a:latin typeface="Calibri (MS) Bold"/>
              </a:rPr>
              <a:t>Scientific Computing Core</a:t>
            </a: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06CA4ABD-D0F4-50BF-4041-B7C8AA170AB9}"/>
              </a:ext>
            </a:extLst>
          </p:cNvPr>
          <p:cNvSpPr txBox="1"/>
          <p:nvPr/>
        </p:nvSpPr>
        <p:spPr>
          <a:xfrm>
            <a:off x="529169" y="3370204"/>
            <a:ext cx="1998376" cy="497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441" dirty="0">
                <a:solidFill>
                  <a:srgbClr val="FFFFFF"/>
                </a:solidFill>
                <a:latin typeface="Calibri (MS) Bold"/>
              </a:rPr>
              <a:t>Independent Young Investigator Groups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234AF6FD-7331-C515-A12E-15F58E52EB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35572" y="2617924"/>
            <a:ext cx="2240735" cy="2237282"/>
          </a:xfrm>
          <a:prstGeom prst="rect">
            <a:avLst/>
          </a:prstGeom>
        </p:spPr>
      </p:pic>
      <p:sp>
        <p:nvSpPr>
          <p:cNvPr id="15" name="TextBox 23">
            <a:extLst>
              <a:ext uri="{FF2B5EF4-FFF2-40B4-BE49-F238E27FC236}">
                <a16:creationId xmlns:a16="http://schemas.microsoft.com/office/drawing/2014/main" id="{9AB86095-5035-6156-642E-2C61766D535D}"/>
              </a:ext>
            </a:extLst>
          </p:cNvPr>
          <p:cNvSpPr txBox="1"/>
          <p:nvPr/>
        </p:nvSpPr>
        <p:spPr>
          <a:xfrm>
            <a:off x="9789072" y="3381886"/>
            <a:ext cx="1994938" cy="497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6"/>
              </a:lnSpc>
            </a:pPr>
            <a:r>
              <a:rPr lang="en-US" sz="1440" dirty="0">
                <a:solidFill>
                  <a:srgbClr val="FFFFFF"/>
                </a:solidFill>
                <a:latin typeface="Calibri (MS) Bold"/>
              </a:rPr>
              <a:t>Workshops and Conferences</a:t>
            </a: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FE3AC894-7A75-DF7A-ECE2-8C484536993E}"/>
              </a:ext>
            </a:extLst>
          </p:cNvPr>
          <p:cNvSpPr txBox="1"/>
          <p:nvPr/>
        </p:nvSpPr>
        <p:spPr>
          <a:xfrm>
            <a:off x="9789072" y="2722747"/>
            <a:ext cx="1994938" cy="497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441" dirty="0">
                <a:solidFill>
                  <a:srgbClr val="FFFFFF"/>
                </a:solidFill>
                <a:latin typeface="Calibri (MS) Bold"/>
              </a:rPr>
              <a:t>Long- and short-term visitors </a:t>
            </a: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2EA421B2-E3EF-FA62-5803-7B63A861F7F1}"/>
              </a:ext>
            </a:extLst>
          </p:cNvPr>
          <p:cNvSpPr txBox="1"/>
          <p:nvPr/>
        </p:nvSpPr>
        <p:spPr>
          <a:xfrm>
            <a:off x="9789072" y="4027542"/>
            <a:ext cx="1403307" cy="241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441" dirty="0" err="1">
                <a:solidFill>
                  <a:srgbClr val="FFFFFF"/>
                </a:solidFill>
                <a:latin typeface="Calibri (MS) Bold"/>
              </a:rPr>
              <a:t>Scultetus</a:t>
            </a:r>
            <a:r>
              <a:rPr lang="en-US" sz="1441" dirty="0">
                <a:solidFill>
                  <a:srgbClr val="FFFFFF"/>
                </a:solidFill>
                <a:latin typeface="Calibri (MS) Bold"/>
              </a:rPr>
              <a:t> Center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4EC70456-6FEA-7DBC-F7B8-AE74418144F6}"/>
              </a:ext>
            </a:extLst>
          </p:cNvPr>
          <p:cNvSpPr txBox="1"/>
          <p:nvPr/>
        </p:nvSpPr>
        <p:spPr>
          <a:xfrm>
            <a:off x="9789072" y="4396041"/>
            <a:ext cx="1930397" cy="241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441" dirty="0">
                <a:solidFill>
                  <a:srgbClr val="FFFFFF"/>
                </a:solidFill>
                <a:latin typeface="Calibri (MS) Bold"/>
              </a:rPr>
              <a:t>German-polish relations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FA36AFC0-A94E-17E1-19B6-80B41F3A3EB8}"/>
              </a:ext>
            </a:extLst>
          </p:cNvPr>
          <p:cNvSpPr txBox="1"/>
          <p:nvPr/>
        </p:nvSpPr>
        <p:spPr>
          <a:xfrm>
            <a:off x="529169" y="2722746"/>
            <a:ext cx="1998376" cy="497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441" dirty="0">
                <a:solidFill>
                  <a:srgbClr val="FFFFFF"/>
                </a:solidFill>
                <a:latin typeface="Calibri (MS) Bold"/>
              </a:rPr>
              <a:t>Joint professorial appointments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345114-BB8D-6165-2FE1-7C5045DA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33" y="2605832"/>
            <a:ext cx="1769513" cy="5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425250-F940-B316-AFC8-8E49CFA0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97" y="2570754"/>
            <a:ext cx="1198393" cy="42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2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Systems Understanding</a:t>
            </a:r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de-DE"/>
              <a:t>Overview</a:t>
            </a:r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59191D4-1A60-C380-1B7F-F6D2ADE6F921}"/>
              </a:ext>
            </a:extLst>
          </p:cNvPr>
          <p:cNvGrpSpPr/>
          <p:nvPr/>
        </p:nvGrpSpPr>
        <p:grpSpPr>
          <a:xfrm>
            <a:off x="1049215" y="1617785"/>
            <a:ext cx="10093569" cy="4352263"/>
            <a:chOff x="0" y="1956816"/>
            <a:chExt cx="9753600" cy="4095293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CBC97ADC-B1E9-564D-8870-C6E9B69918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1956816"/>
              <a:ext cx="9753600" cy="4095293"/>
              <a:chOff x="0" y="0"/>
              <a:chExt cx="16256000" cy="6825488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09DE8C39-7FAE-0B52-B4CF-04B35385AF5B}"/>
                  </a:ext>
                </a:extLst>
              </p:cNvPr>
              <p:cNvSpPr/>
              <p:nvPr/>
            </p:nvSpPr>
            <p:spPr>
              <a:xfrm>
                <a:off x="0" y="0"/>
                <a:ext cx="16256000" cy="6825488"/>
              </a:xfrm>
              <a:custGeom>
                <a:avLst/>
                <a:gdLst/>
                <a:ahLst/>
                <a:cxnLst/>
                <a:rect l="l" t="t" r="r" b="b"/>
                <a:pathLst>
                  <a:path w="16256000" h="6825488">
                    <a:moveTo>
                      <a:pt x="406400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825488"/>
                    </a:lnTo>
                    <a:lnTo>
                      <a:pt x="0" y="6825488"/>
                    </a:lnTo>
                    <a:lnTo>
                      <a:pt x="16256000" y="6825488"/>
                    </a:lnTo>
                    <a:lnTo>
                      <a:pt x="162560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ACE68803-615E-B25E-F1F2-26E72A7C2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1546" y="2067763"/>
              <a:ext cx="8488680" cy="38727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E9F9B5-5861-B549-4887-EC3E33FCF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828288" y="3663696"/>
              <a:ext cx="1917802" cy="681533"/>
            </a:xfrm>
            <a:prstGeom prst="rect">
              <a:avLst/>
            </a:prstGeom>
          </p:spPr>
        </p:pic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E59538E0-EC0B-1553-E044-8EA061026DDB}"/>
                </a:ext>
              </a:extLst>
            </p:cNvPr>
            <p:cNvSpPr txBox="1"/>
            <p:nvPr/>
          </p:nvSpPr>
          <p:spPr>
            <a:xfrm>
              <a:off x="2786885" y="3545868"/>
              <a:ext cx="1026178" cy="913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04"/>
                </a:lnSpc>
              </a:pPr>
              <a:r>
                <a:rPr lang="en-US" sz="1920" dirty="0">
                  <a:solidFill>
                    <a:srgbClr val="FFFFFF"/>
                  </a:solidFill>
                  <a:latin typeface="Calibri (MS) Bold"/>
                </a:rPr>
                <a:t>Complex Systems Science</a:t>
              </a: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4AD4A034-E79B-28A3-E919-D0124DADAC28}"/>
                </a:ext>
              </a:extLst>
            </p:cNvPr>
            <p:cNvSpPr txBox="1"/>
            <p:nvPr/>
          </p:nvSpPr>
          <p:spPr>
            <a:xfrm>
              <a:off x="2500616" y="4624976"/>
              <a:ext cx="2513465" cy="96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78"/>
                </a:lnSpc>
              </a:pP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Effective Models</a:t>
              </a:r>
            </a:p>
            <a:p>
              <a:pPr algn="l">
                <a:lnSpc>
                  <a:spcPts val="3278"/>
                </a:lnSpc>
              </a:pP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Uncertainty</a:t>
              </a:r>
            </a:p>
            <a:p>
              <a:pPr algn="l">
                <a:lnSpc>
                  <a:spcPts val="720"/>
                </a:lnSpc>
              </a:pP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Quantification</a:t>
              </a:r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161AB404-B30C-5A3C-5407-AA96921BC57A}"/>
                </a:ext>
              </a:extLst>
            </p:cNvPr>
            <p:cNvSpPr txBox="1"/>
            <p:nvPr/>
          </p:nvSpPr>
          <p:spPr>
            <a:xfrm>
              <a:off x="2500616" y="2498864"/>
              <a:ext cx="3117999" cy="654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728"/>
                </a:lnSpc>
              </a:pP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Nonlinear</a:t>
              </a:r>
              <a:r>
                <a:rPr lang="en-US" sz="1440" dirty="0">
                  <a:solidFill>
                    <a:srgbClr val="000000"/>
                  </a:solidFill>
                  <a:latin typeface="Calibri (MS)"/>
                </a:rPr>
                <a:t> </a:t>
              </a: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Dynamics</a:t>
              </a:r>
            </a:p>
            <a:p>
              <a:pPr algn="l">
                <a:lnSpc>
                  <a:spcPts val="1728"/>
                </a:lnSpc>
              </a:pP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Multiscale Modelling</a:t>
              </a:r>
            </a:p>
            <a:p>
              <a:pPr algn="l">
                <a:lnSpc>
                  <a:spcPts val="1728"/>
                </a:lnSpc>
              </a:pPr>
              <a:r>
                <a:rPr lang="en-US" sz="1440" dirty="0">
                  <a:solidFill>
                    <a:srgbClr val="BFBFBF"/>
                  </a:solidFill>
                  <a:latin typeface="Calibri (MS)"/>
                </a:rPr>
                <a:t>Emergent Phenomena</a:t>
              </a:r>
            </a:p>
          </p:txBody>
        </p: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D38882EB-8B13-AF56-C344-A42F7CD9F8B2}"/>
                </a:ext>
              </a:extLst>
            </p:cNvPr>
            <p:cNvSpPr txBox="1"/>
            <p:nvPr/>
          </p:nvSpPr>
          <p:spPr>
            <a:xfrm>
              <a:off x="5627585" y="2572297"/>
              <a:ext cx="3324759" cy="3039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81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Machine </a:t>
              </a:r>
              <a:r>
                <a:rPr lang="en-US" sz="1441" dirty="0">
                  <a:solidFill>
                    <a:srgbClr val="7F7F7F"/>
                  </a:solidFill>
                  <a:latin typeface="Calibri (MS)"/>
                </a:rPr>
                <a:t>Learning</a:t>
              </a:r>
              <a:endParaRPr lang="en-US" sz="1440" dirty="0">
                <a:solidFill>
                  <a:srgbClr val="7F7F7F"/>
                </a:solidFill>
                <a:latin typeface="Calibri (MS)"/>
              </a:endParaRPr>
            </a:p>
            <a:p>
              <a:pPr algn="l">
                <a:lnSpc>
                  <a:spcPts val="1783"/>
                </a:lnSpc>
              </a:pPr>
              <a:r>
                <a:rPr lang="en-US" sz="1441" dirty="0">
                  <a:solidFill>
                    <a:srgbClr val="7F7F7F"/>
                  </a:solidFill>
                  <a:latin typeface="Calibri (MS)"/>
                </a:rPr>
                <a:t>High Performance Computing </a:t>
              </a:r>
            </a:p>
            <a:p>
              <a:pPr algn="l">
                <a:lnSpc>
                  <a:spcPts val="1783"/>
                </a:lnSpc>
              </a:pPr>
              <a:r>
                <a:rPr lang="en-US" sz="1441" dirty="0">
                  <a:solidFill>
                    <a:srgbClr val="7F7F7F"/>
                  </a:solidFill>
                  <a:latin typeface="Calibri (MS)"/>
                </a:rPr>
                <a:t>Realtime Analytics</a:t>
              </a:r>
            </a:p>
            <a:p>
              <a:pPr algn="l">
                <a:lnSpc>
                  <a:spcPts val="1507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Quantum Computing</a:t>
              </a:r>
            </a:p>
            <a:p>
              <a:pPr algn="l">
                <a:lnSpc>
                  <a:spcPts val="1507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F.A.I.R. Data</a:t>
              </a:r>
            </a:p>
            <a:p>
              <a:pPr algn="l">
                <a:lnSpc>
                  <a:spcPts val="1507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	  </a:t>
              </a:r>
            </a:p>
            <a:p>
              <a:pPr algn="l">
                <a:lnSpc>
                  <a:spcPts val="1507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	</a:t>
              </a:r>
              <a:r>
                <a:rPr lang="en-US" sz="1920" dirty="0">
                  <a:solidFill>
                    <a:srgbClr val="005096"/>
                  </a:solidFill>
                  <a:latin typeface="Calibri (MS) Bold"/>
                </a:rPr>
                <a:t>AI &amp; Data-driven</a:t>
              </a:r>
              <a:r>
                <a:rPr lang="en-US" sz="1920" dirty="0">
                  <a:solidFill>
                    <a:srgbClr val="7F7F7F"/>
                  </a:solidFill>
                  <a:latin typeface="Calibri (MS)"/>
                </a:rPr>
                <a:t>	</a:t>
              </a:r>
              <a:r>
                <a:rPr lang="en-US" sz="1920" dirty="0">
                  <a:solidFill>
                    <a:srgbClr val="005096"/>
                  </a:solidFill>
                  <a:latin typeface="Calibri (MS) Bold"/>
                </a:rPr>
                <a:t>Science</a:t>
              </a:r>
              <a:r>
                <a:rPr lang="en-US" sz="1920" dirty="0">
                  <a:solidFill>
                    <a:srgbClr val="000000"/>
                  </a:solidFill>
                  <a:latin typeface="Calibri (MS)"/>
                </a:rPr>
                <a:t> </a:t>
              </a:r>
              <a:endParaRPr lang="en-US" sz="1920" dirty="0">
                <a:solidFill>
                  <a:srgbClr val="7F7F7F"/>
                </a:solidFill>
                <a:latin typeface="Calibri (MS)"/>
              </a:endParaRPr>
            </a:p>
            <a:p>
              <a:pPr algn="r">
                <a:lnSpc>
                  <a:spcPts val="732"/>
                </a:lnSpc>
              </a:pPr>
              <a:endParaRPr lang="en-US" sz="1440" dirty="0">
                <a:solidFill>
                  <a:srgbClr val="7F7F7F"/>
                </a:solidFill>
                <a:latin typeface="Calibri (MS)"/>
              </a:endParaRPr>
            </a:p>
            <a:p>
              <a:pPr algn="l">
                <a:lnSpc>
                  <a:spcPts val="3600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Interactive</a:t>
              </a:r>
            </a:p>
            <a:p>
              <a:pPr algn="l">
                <a:lnSpc>
                  <a:spcPts val="720"/>
                </a:lnSpc>
              </a:pPr>
              <a:r>
                <a:rPr lang="en-US" sz="1440" dirty="0" err="1">
                  <a:solidFill>
                    <a:srgbClr val="7F7F7F"/>
                  </a:solidFill>
                  <a:latin typeface="Calibri (MS)"/>
                </a:rPr>
                <a:t>Visualisation</a:t>
              </a:r>
              <a:endParaRPr lang="en-US" sz="1440" dirty="0">
                <a:solidFill>
                  <a:srgbClr val="7F7F7F"/>
                </a:solidFill>
                <a:latin typeface="Calibri (MS)"/>
              </a:endParaRPr>
            </a:p>
            <a:p>
              <a:pPr algn="l">
                <a:lnSpc>
                  <a:spcPts val="2733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Optimization</a:t>
              </a:r>
            </a:p>
            <a:p>
              <a:pPr algn="l">
                <a:lnSpc>
                  <a:spcPts val="720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Parallel Algorithms</a:t>
              </a:r>
            </a:p>
            <a:p>
              <a:pPr algn="l">
                <a:lnSpc>
                  <a:spcPts val="2736"/>
                </a:lnSpc>
              </a:pPr>
              <a:r>
                <a:rPr lang="en-US" sz="1440" dirty="0">
                  <a:solidFill>
                    <a:srgbClr val="7F7F7F"/>
                  </a:solidFill>
                  <a:latin typeface="Calibri (MS)"/>
                </a:rPr>
                <a:t>&amp; Data Structures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B607091B-A908-03EB-66F0-4AAD825B734F}"/>
                </a:ext>
              </a:extLst>
            </p:cNvPr>
            <p:cNvSpPr txBox="1"/>
            <p:nvPr/>
          </p:nvSpPr>
          <p:spPr>
            <a:xfrm>
              <a:off x="1355510" y="3464817"/>
              <a:ext cx="814121" cy="497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018"/>
                </a:lnSpc>
              </a:pPr>
              <a:r>
                <a:rPr lang="en-US" sz="1441" dirty="0">
                  <a:solidFill>
                    <a:srgbClr val="BFBFBF"/>
                  </a:solidFill>
                  <a:latin typeface="Calibri (MS)"/>
                </a:rPr>
                <a:t>Surrogate</a:t>
              </a:r>
            </a:p>
            <a:p>
              <a:pPr algn="l">
                <a:lnSpc>
                  <a:spcPts val="2018"/>
                </a:lnSpc>
              </a:pPr>
              <a:r>
                <a:rPr lang="en-US" sz="1441" dirty="0">
                  <a:solidFill>
                    <a:srgbClr val="BFBFBF"/>
                  </a:solidFill>
                  <a:latin typeface="Calibri (MS)"/>
                </a:rPr>
                <a:t>Modeling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BBE69500-7ED3-28EB-9C96-FC5C555D240C}"/>
                </a:ext>
              </a:extLst>
            </p:cNvPr>
            <p:cNvSpPr txBox="1"/>
            <p:nvPr/>
          </p:nvSpPr>
          <p:spPr>
            <a:xfrm>
              <a:off x="1328597" y="4099404"/>
              <a:ext cx="1120849" cy="497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018"/>
                </a:lnSpc>
              </a:pPr>
              <a:r>
                <a:rPr lang="en-US" sz="1441" dirty="0">
                  <a:solidFill>
                    <a:srgbClr val="BFBFBF"/>
                  </a:solidFill>
                  <a:latin typeface="Calibri (MS)"/>
                </a:rPr>
                <a:t>Interpolation/</a:t>
              </a:r>
            </a:p>
            <a:p>
              <a:pPr algn="l">
                <a:lnSpc>
                  <a:spcPts val="2018"/>
                </a:lnSpc>
              </a:pPr>
              <a:r>
                <a:rPr lang="en-US" sz="1441" dirty="0">
                  <a:solidFill>
                    <a:srgbClr val="BFBFBF"/>
                  </a:solidFill>
                  <a:latin typeface="Calibri (MS)"/>
                </a:rPr>
                <a:t>Extrapolation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17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Center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Systems Understanding</a:t>
            </a:r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de-DE"/>
              <a:t>Overview</a:t>
            </a:r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pic>
        <p:nvPicPr>
          <p:cNvPr id="2" name="Grafik 1" descr="Ein Bild, das Text, Kreis, Screenshot, Schrift enthält.&#10;&#10;Automatisch generierte Beschreibung">
            <a:extLst>
              <a:ext uri="{FF2B5EF4-FFF2-40B4-BE49-F238E27FC236}">
                <a16:creationId xmlns:a16="http://schemas.microsoft.com/office/drawing/2014/main" id="{C5A399F8-4FC9-110C-3A99-1E7AD9869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" b="5019"/>
          <a:stretch/>
        </p:blipFill>
        <p:spPr>
          <a:xfrm>
            <a:off x="84817" y="1211247"/>
            <a:ext cx="12022366" cy="49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CASUS</a:t>
            </a:r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endParaRPr dirty="0"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CE029B5-5743-429A-0337-BA6350213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324" y="333375"/>
            <a:ext cx="6113351" cy="60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CASUS</a:t>
            </a:r>
            <a:endParaRPr dirty="0"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1"/>
          </p:nvPr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endParaRPr dirty="0"/>
          </a:p>
        </p:txBody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4674C8-B123-5915-73C8-48CE8F55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099" y="333375"/>
            <a:ext cx="6187801" cy="601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407989" y="333375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Open Sans"/>
              <a:buNone/>
            </a:pPr>
            <a:r>
              <a:rPr lang="de-DE" dirty="0"/>
              <a:t>DFG-</a:t>
            </a:r>
            <a:r>
              <a:rPr lang="de-DE" dirty="0" err="1"/>
              <a:t>funded</a:t>
            </a:r>
            <a:r>
              <a:rPr lang="de-DE" dirty="0"/>
              <a:t> Collaborative Research </a:t>
            </a:r>
            <a:r>
              <a:rPr lang="de-DE" dirty="0" err="1"/>
              <a:t>Programs</a:t>
            </a:r>
            <a:endParaRPr dirty="0"/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407989" y="1446376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de-DE" dirty="0"/>
              <a:t>Excellence Clusters</a:t>
            </a:r>
            <a:endParaRPr dirty="0"/>
          </a:p>
        </p:txBody>
      </p:sp>
      <p:sp>
        <p:nvSpPr>
          <p:cNvPr id="102" name="Google Shape;102;p11"/>
          <p:cNvSpPr txBox="1">
            <a:spLocks noGrp="1"/>
          </p:cNvSpPr>
          <p:nvPr>
            <p:ph type="sldNum" idx="12"/>
          </p:nvPr>
        </p:nvSpPr>
        <p:spPr>
          <a:xfrm>
            <a:off x="11719469" y="6585600"/>
            <a:ext cx="41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0800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216E6E3-984C-B183-F179-A75B0AE6DBC2}"/>
              </a:ext>
            </a:extLst>
          </p:cNvPr>
          <p:cNvGrpSpPr/>
          <p:nvPr/>
        </p:nvGrpSpPr>
        <p:grpSpPr>
          <a:xfrm>
            <a:off x="406328" y="2271767"/>
            <a:ext cx="11356410" cy="1428995"/>
            <a:chOff x="407989" y="1625010"/>
            <a:chExt cx="11356410" cy="1428995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D6114D9-D062-55A8-D604-519427BE2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9" b="24636"/>
            <a:stretch/>
          </p:blipFill>
          <p:spPr bwMode="auto">
            <a:xfrm>
              <a:off x="407989" y="1625010"/>
              <a:ext cx="2144115" cy="14289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E64706A-FABF-6102-BE6F-6863E76A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91" y="1625010"/>
              <a:ext cx="3800647" cy="1428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F259A72-2A24-B986-7667-B925C130B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2526" y="1625010"/>
              <a:ext cx="3651873" cy="1428994"/>
            </a:xfrm>
            <a:prstGeom prst="rect">
              <a:avLst/>
            </a:prstGeom>
          </p:spPr>
        </p:pic>
      </p:grpSp>
      <p:sp>
        <p:nvSpPr>
          <p:cNvPr id="6" name="Google Shape;100;p11">
            <a:extLst>
              <a:ext uri="{FF2B5EF4-FFF2-40B4-BE49-F238E27FC236}">
                <a16:creationId xmlns:a16="http://schemas.microsoft.com/office/drawing/2014/main" id="{829177DD-F4D7-3F09-5370-6B52BF47FCE5}"/>
              </a:ext>
            </a:extLst>
          </p:cNvPr>
          <p:cNvSpPr txBox="1">
            <a:spLocks/>
          </p:cNvSpPr>
          <p:nvPr/>
        </p:nvSpPr>
        <p:spPr>
          <a:xfrm>
            <a:off x="407989" y="4110652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de-DE" dirty="0"/>
              <a:t>Collaborative Research </a:t>
            </a:r>
            <a:r>
              <a:rPr lang="de-DE" dirty="0" err="1"/>
              <a:t>Centres</a:t>
            </a:r>
            <a:endParaRPr lang="de-DE" dirty="0"/>
          </a:p>
        </p:txBody>
      </p:sp>
      <p:pic>
        <p:nvPicPr>
          <p:cNvPr id="1026" name="Picture 2" descr="CRC 1415 Logo">
            <a:extLst>
              <a:ext uri="{FF2B5EF4-FFF2-40B4-BE49-F238E27FC236}">
                <a16:creationId xmlns:a16="http://schemas.microsoft.com/office/drawing/2014/main" id="{4DB52E75-E356-85C7-E74F-E3B56B58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" y="4526152"/>
            <a:ext cx="2784887" cy="15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6E1300-2FEB-7A89-7469-736305A0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49" y="4871367"/>
            <a:ext cx="3995965" cy="12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0;p11">
            <a:extLst>
              <a:ext uri="{FF2B5EF4-FFF2-40B4-BE49-F238E27FC236}">
                <a16:creationId xmlns:a16="http://schemas.microsoft.com/office/drawing/2014/main" id="{A8E95384-6454-4FDA-60A2-77F23CA58FA2}"/>
              </a:ext>
            </a:extLst>
          </p:cNvPr>
          <p:cNvSpPr txBox="1">
            <a:spLocks/>
          </p:cNvSpPr>
          <p:nvPr/>
        </p:nvSpPr>
        <p:spPr>
          <a:xfrm>
            <a:off x="407989" y="772311"/>
            <a:ext cx="946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de-DE" dirty="0"/>
              <a:t>Incl. possible </a:t>
            </a:r>
            <a:r>
              <a:rPr lang="de-DE" dirty="0" err="1"/>
              <a:t>joint</a:t>
            </a:r>
            <a:r>
              <a:rPr lang="de-DE" dirty="0"/>
              <a:t> </a:t>
            </a:r>
            <a:r>
              <a:rPr lang="de-DE" dirty="0" err="1"/>
              <a:t>professorships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039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ASU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096"/>
      </a:accent1>
      <a:accent2>
        <a:srgbClr val="00C3FF"/>
      </a:accent2>
      <a:accent3>
        <a:srgbClr val="A0E300"/>
      </a:accent3>
      <a:accent4>
        <a:srgbClr val="A1A1A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Macintosh PowerPoint</Application>
  <PresentationFormat>Breitbild</PresentationFormat>
  <Paragraphs>63</Paragraphs>
  <Slides>12</Slides>
  <Notes>9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Calibri (MS)</vt:lpstr>
      <vt:lpstr>Open Sans</vt:lpstr>
      <vt:lpstr>Calibri (MS) Bold</vt:lpstr>
      <vt:lpstr>Calibri</vt:lpstr>
      <vt:lpstr>Arial</vt:lpstr>
      <vt:lpstr>Office</vt:lpstr>
      <vt:lpstr>The Center for Advanced Systems Understanding</vt:lpstr>
      <vt:lpstr>The Center for Advanced Systems Understanding</vt:lpstr>
      <vt:lpstr>Center for Advanced Systems Understanding</vt:lpstr>
      <vt:lpstr>CASUS as an international meeting place for scientists</vt:lpstr>
      <vt:lpstr>Center for Advanced Systems Understanding</vt:lpstr>
      <vt:lpstr>Center for Advanced Systems Understanding</vt:lpstr>
      <vt:lpstr>Structure of CASUS</vt:lpstr>
      <vt:lpstr>Structure of CASUS</vt:lpstr>
      <vt:lpstr>DFG-funded Collaborative Research Programs</vt:lpstr>
      <vt:lpstr>Strategic Collaborations</vt:lpstr>
      <vt:lpstr>CASUS Distinguished Fellows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Artificial Intelligence: Exploring the Cosmos and Creating Tomorrow's Materials</dc:title>
  <cp:lastModifiedBy>Thomas Kühne</cp:lastModifiedBy>
  <cp:revision>69</cp:revision>
  <cp:lastPrinted>2023-10-25T10:40:00Z</cp:lastPrinted>
  <dcterms:modified xsi:type="dcterms:W3CDTF">2023-12-04T07:25:30Z</dcterms:modified>
</cp:coreProperties>
</file>