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48" r:id="rId1"/>
    <p:sldMasterId id="2147483661" r:id="rId2"/>
  </p:sldMasterIdLst>
  <p:notesMasterIdLst>
    <p:notesMasterId r:id="rId22"/>
  </p:notesMasterIdLst>
  <p:sldIdLst>
    <p:sldId id="395" r:id="rId3"/>
    <p:sldId id="259" r:id="rId4"/>
    <p:sldId id="919" r:id="rId5"/>
    <p:sldId id="269" r:id="rId6"/>
    <p:sldId id="1023" r:id="rId7"/>
    <p:sldId id="950" r:id="rId8"/>
    <p:sldId id="1022" r:id="rId9"/>
    <p:sldId id="896" r:id="rId10"/>
    <p:sldId id="262" r:id="rId11"/>
    <p:sldId id="263" r:id="rId12"/>
    <p:sldId id="264" r:id="rId13"/>
    <p:sldId id="265" r:id="rId14"/>
    <p:sldId id="266" r:id="rId15"/>
    <p:sldId id="267" r:id="rId16"/>
    <p:sldId id="268" r:id="rId17"/>
    <p:sldId id="1024" r:id="rId18"/>
    <p:sldId id="270" r:id="rId19"/>
    <p:sldId id="948" r:id="rId20"/>
    <p:sldId id="1025" r:id="rId21"/>
  </p:sldIdLst>
  <p:sldSz cx="9144000" cy="6858000" type="screen4x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64"/>
    <p:restoredTop sz="94729"/>
  </p:normalViewPr>
  <p:slideViewPr>
    <p:cSldViewPr snapToGrid="0" snapToObjects="1">
      <p:cViewPr varScale="1">
        <p:scale>
          <a:sx n="105" d="100"/>
          <a:sy n="105" d="100"/>
        </p:scale>
        <p:origin x="220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0" name="PlaceHolder 1"/>
          <p:cNvSpPr>
            <a:spLocks noGrp="1"/>
          </p:cNvSpPr>
          <p:nvPr>
            <p:ph type="body"/>
          </p:nvPr>
        </p:nvSpPr>
        <p:spPr>
          <a:xfrm>
            <a:off x="777240" y="4777560"/>
            <a:ext cx="6217560" cy="452592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381" name="PlaceHolder 2"/>
          <p:cNvSpPr>
            <a:spLocks noGrp="1"/>
          </p:cNvSpPr>
          <p:nvPr>
            <p:ph type="hdr"/>
          </p:nvPr>
        </p:nvSpPr>
        <p:spPr>
          <a:xfrm>
            <a:off x="0" y="0"/>
            <a:ext cx="3372840" cy="50256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&lt;header&gt;</a:t>
            </a:r>
          </a:p>
        </p:txBody>
      </p:sp>
      <p:sp>
        <p:nvSpPr>
          <p:cNvPr id="382" name="PlaceHolder 3"/>
          <p:cNvSpPr>
            <a:spLocks noGrp="1"/>
          </p:cNvSpPr>
          <p:nvPr>
            <p:ph type="dt"/>
          </p:nvPr>
        </p:nvSpPr>
        <p:spPr>
          <a:xfrm>
            <a:off x="4399200" y="0"/>
            <a:ext cx="3372840" cy="50256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&lt;date/time&gt;</a:t>
            </a:r>
          </a:p>
        </p:txBody>
      </p:sp>
      <p:sp>
        <p:nvSpPr>
          <p:cNvPr id="383" name="PlaceHolder 4"/>
          <p:cNvSpPr>
            <a:spLocks noGrp="1"/>
          </p:cNvSpPr>
          <p:nvPr>
            <p:ph type="ftr"/>
          </p:nvPr>
        </p:nvSpPr>
        <p:spPr>
          <a:xfrm>
            <a:off x="0" y="9555480"/>
            <a:ext cx="3372840" cy="50256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&lt;footer&gt;</a:t>
            </a:r>
          </a:p>
        </p:txBody>
      </p:sp>
      <p:sp>
        <p:nvSpPr>
          <p:cNvPr id="384" name="PlaceHolder 5"/>
          <p:cNvSpPr>
            <a:spLocks noGrp="1"/>
          </p:cNvSpPr>
          <p:nvPr>
            <p:ph type="sldNum"/>
          </p:nvPr>
        </p:nvSpPr>
        <p:spPr>
          <a:xfrm>
            <a:off x="4399200" y="9555480"/>
            <a:ext cx="3372840" cy="502560"/>
          </a:xfrm>
          <a:prstGeom prst="rect">
            <a:avLst/>
          </a:prstGeom>
        </p:spPr>
        <p:txBody>
          <a:bodyPr lIns="0" tIns="0" rIns="0" bIns="0" anchor="b"/>
          <a:lstStyle/>
          <a:p>
            <a:pPr algn="r"/>
            <a:fld id="{2067D824-112A-4F1B-BD21-A5DE7A7EA95E}"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43ad64a905_0_5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43ad64a905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2067D824-112A-4F1B-BD21-A5DE7A7EA95E}" type="slidenum">
              <a:rPr lang="en-US" sz="1400" b="0" strike="noStrike" spc="-1" smtClean="0">
                <a:solidFill>
                  <a:srgbClr val="000000"/>
                </a:solidFill>
                <a:uFill>
                  <a:solidFill>
                    <a:srgbClr val="FFFFFF"/>
                  </a:solidFill>
                </a:uFill>
                <a:latin typeface="Times New Roman"/>
              </a:rPr>
              <a:t>19</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881525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2067D824-112A-4F1B-BD21-A5DE7A7EA95E}" type="slidenum">
              <a:rPr lang="en-US" sz="1400" b="0" strike="noStrike" spc="-1" smtClean="0">
                <a:solidFill>
                  <a:srgbClr val="000000"/>
                </a:solidFill>
                <a:uFill>
                  <a:solidFill>
                    <a:srgbClr val="FFFFFF"/>
                  </a:solidFill>
                </a:uFill>
                <a:latin typeface="Times New Roman"/>
              </a:rPr>
              <a:t>20</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37061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43ad64a905_0_2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43ad64a905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89bbf74baa_0_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89bbf74baa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43ad64a905_0_2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43ad64a905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43ad64a905_0_3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43ad64a905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43ad64a905_0_5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43ad64a905_0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43478ec133_0_12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43478ec133_0_1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43ad64a905_0_5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43ad64a905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43ad64a905_0_5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43ad64a905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5"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7"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1"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2"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7"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8"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3"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5"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arxiv.org/abs/2309.08775"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ui.adsabs.harvard.edu/abs/2022arXiv221209733L"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hyperlink" Target="http://doi.org/10.48550/arXiv.2210.10931" TargetMode="External"/><Relationship Id="rId3" Type="http://schemas.openxmlformats.org/officeDocument/2006/relationships/image" Target="../media/image41.gif"/><Relationship Id="rId7" Type="http://schemas.openxmlformats.org/officeDocument/2006/relationships/image" Target="../media/image43.gif"/><Relationship Id="rId12" Type="http://schemas.openxmlformats.org/officeDocument/2006/relationships/hyperlink" Target="http://doi.org/10.1103/PhysRevD.104.122004"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2.gif"/><Relationship Id="rId11" Type="http://schemas.openxmlformats.org/officeDocument/2006/relationships/hyperlink" Target="https://iopscience.iop.org/article/10.3847/1538-4357/ab0e15" TargetMode="External"/><Relationship Id="rId5" Type="http://schemas.openxmlformats.org/officeDocument/2006/relationships/hyperlink" Target="http://doi.org/10.1103/PhysRevD.101.103009" TargetMode="External"/><Relationship Id="rId15" Type="http://schemas.openxmlformats.org/officeDocument/2006/relationships/hyperlink" Target="https://arxiv.org/abs/2206.14515" TargetMode="External"/><Relationship Id="rId10" Type="http://schemas.openxmlformats.org/officeDocument/2006/relationships/hyperlink" Target="https://iopscience.iop.org/article/10.3847/1538-4357/acef1f" TargetMode="External"/><Relationship Id="rId4" Type="http://schemas.openxmlformats.org/officeDocument/2006/relationships/hyperlink" Target="https://doi.org/10.1103/PhysRevD.82.104002" TargetMode="External"/><Relationship Id="rId9" Type="http://schemas.openxmlformats.org/officeDocument/2006/relationships/image" Target="../media/image45.png"/><Relationship Id="rId14" Type="http://schemas.openxmlformats.org/officeDocument/2006/relationships/hyperlink" Target="https://doi.org/10.48550/arXiv.2203.1203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1.gif"/><Relationship Id="rId5" Type="http://schemas.openxmlformats.org/officeDocument/2006/relationships/image" Target="../media/image42.gif"/><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https://www.atnf.csiro.au/people/pulsar/psrcat/" TargetMode="External"/><Relationship Id="rId4" Type="http://schemas.openxmlformats.org/officeDocument/2006/relationships/hyperlink" Target="https://www.jb.man.ac.uk/pulsar/glitches.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dx.doi.org/10.1103/PhysRevC.96.045809" TargetMode="External"/><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hyperlink" Target="https://doi.org/10.3390/universe4090094"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hyperlink" Target="http://dx.doi.org/10.1103/PhysRevC.97.045802" TargetMode="External"/><Relationship Id="rId5" Type="http://schemas.openxmlformats.org/officeDocument/2006/relationships/image" Target="../media/image20.png"/><Relationship Id="rId15" Type="http://schemas.openxmlformats.org/officeDocument/2006/relationships/image" Target="../media/image25.png"/><Relationship Id="rId10" Type="http://schemas.openxmlformats.org/officeDocument/2006/relationships/hyperlink" Target="https://www.epj-conferences.org/articles/epjconf/abs/2018/08/epjconf_mmcp2018_03003/epjconf_mmcp2018_03003.html" TargetMode="External"/><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hyperlink" Target="http://dx.doi.org/10.1103/PhysRevD.97.08403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CustomShape 1"/>
          <p:cNvSpPr/>
          <p:nvPr/>
        </p:nvSpPr>
        <p:spPr>
          <a:xfrm>
            <a:off x="380322" y="935626"/>
            <a:ext cx="8383356" cy="1400912"/>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ctr"/>
            <a:r>
              <a:rPr lang="en-US" sz="3600" b="1" dirty="0"/>
              <a:t>Probing hadron-quark mixed phase in twin stars using f-modes</a:t>
            </a:r>
          </a:p>
          <a:p>
            <a:pPr algn="ctr"/>
            <a:r>
              <a:rPr lang="en-US" sz="2800" b="1" dirty="0">
                <a:hlinkClick r:id="rId2"/>
              </a:rPr>
              <a:t>arXiv:2309.08775</a:t>
            </a:r>
            <a:endParaRPr lang="en-US" sz="2800" b="1" dirty="0"/>
          </a:p>
        </p:txBody>
      </p:sp>
      <p:sp>
        <p:nvSpPr>
          <p:cNvPr id="386" name="CustomShape 2"/>
          <p:cNvSpPr/>
          <p:nvPr/>
        </p:nvSpPr>
        <p:spPr>
          <a:xfrm>
            <a:off x="921780" y="2904960"/>
            <a:ext cx="7300440" cy="2071184"/>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n-US" sz="2400" b="0" strike="noStrike" spc="-1" dirty="0">
                <a:solidFill>
                  <a:srgbClr val="000000"/>
                </a:solidFill>
                <a:uFill>
                  <a:solidFill>
                    <a:srgbClr val="FFFFFF"/>
                  </a:solidFill>
                </a:uFill>
                <a:latin typeface="Helvetica Light"/>
                <a:ea typeface="Helvetica Light"/>
              </a:rPr>
              <a:t>David Álvarez Castillo</a:t>
            </a:r>
            <a:endParaRPr lang="en-US" b="1" i="1" strike="noStrike" spc="-1" dirty="0">
              <a:solidFill>
                <a:srgbClr val="000000"/>
              </a:solidFill>
              <a:uFill>
                <a:solidFill>
                  <a:srgbClr val="FFFFFF"/>
                </a:solidFill>
              </a:uFill>
              <a:latin typeface="Helvetica Light"/>
              <a:ea typeface="Helvetica Light"/>
            </a:endParaRPr>
          </a:p>
          <a:p>
            <a:pPr algn="ctr">
              <a:lnSpc>
                <a:spcPct val="100000"/>
              </a:lnSpc>
            </a:pPr>
            <a:endParaRPr lang="en-US" b="1" i="1" spc="-1" dirty="0">
              <a:solidFill>
                <a:srgbClr val="000000"/>
              </a:solidFill>
              <a:uFill>
                <a:solidFill>
                  <a:srgbClr val="FFFFFF"/>
                </a:solidFill>
              </a:uFill>
              <a:latin typeface="Helvetica Light"/>
            </a:endParaRPr>
          </a:p>
          <a:p>
            <a:pPr algn="ctr">
              <a:lnSpc>
                <a:spcPct val="100000"/>
              </a:lnSpc>
            </a:pPr>
            <a:r>
              <a:rPr lang="en-US" sz="2000" b="1" i="1" spc="-1" dirty="0">
                <a:solidFill>
                  <a:srgbClr val="000000"/>
                </a:solidFill>
                <a:uFill>
                  <a:solidFill>
                    <a:srgbClr val="FFFFFF"/>
                  </a:solidFill>
                </a:uFill>
                <a:latin typeface="Helvetica Light"/>
              </a:rPr>
              <a:t>Institute of Nuclear Physics PAS</a:t>
            </a:r>
          </a:p>
          <a:p>
            <a:pPr algn="ctr">
              <a:lnSpc>
                <a:spcPct val="100000"/>
              </a:lnSpc>
            </a:pPr>
            <a:r>
              <a:rPr lang="en-US" sz="2000" b="1" i="1" spc="-1" dirty="0">
                <a:solidFill>
                  <a:srgbClr val="000000"/>
                </a:solidFill>
                <a:uFill>
                  <a:solidFill>
                    <a:srgbClr val="FFFFFF"/>
                  </a:solidFill>
                </a:uFill>
                <a:latin typeface="Helvetica Light"/>
              </a:rPr>
              <a:t>Cracow, Poland</a:t>
            </a:r>
          </a:p>
        </p:txBody>
      </p:sp>
      <p:pic>
        <p:nvPicPr>
          <p:cNvPr id="387" name="compstarLogo.jpg"/>
          <p:cNvPicPr/>
          <p:nvPr/>
        </p:nvPicPr>
        <p:blipFill>
          <a:blip r:embed="rId3"/>
          <a:stretch/>
        </p:blipFill>
        <p:spPr>
          <a:xfrm>
            <a:off x="6836807" y="5136201"/>
            <a:ext cx="2305800" cy="1609920"/>
          </a:xfrm>
          <a:prstGeom prst="rect">
            <a:avLst/>
          </a:prstGeom>
          <a:ln w="12600">
            <a:noFill/>
          </a:ln>
        </p:spPr>
      </p:pic>
      <p:sp>
        <p:nvSpPr>
          <p:cNvPr id="388" name="CustomShape 3"/>
          <p:cNvSpPr/>
          <p:nvPr/>
        </p:nvSpPr>
        <p:spPr>
          <a:xfrm>
            <a:off x="1174053" y="4591022"/>
            <a:ext cx="7220880" cy="82692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r>
              <a:rPr lang="en-US" sz="2000" b="1" spc="-1" dirty="0">
                <a:solidFill>
                  <a:srgbClr val="000000"/>
                </a:solidFill>
                <a:uFill>
                  <a:solidFill>
                    <a:srgbClr val="FFFFFF"/>
                  </a:solidFill>
                </a:uFill>
                <a:latin typeface="Helvetica Light"/>
                <a:ea typeface="Helvetica Light"/>
              </a:rPr>
              <a:t>Many-Particle Systems Under Extreme Conditions</a:t>
            </a:r>
          </a:p>
          <a:p>
            <a:pPr algn="ctr"/>
            <a:r>
              <a:rPr lang="en-US" sz="2000" b="1" spc="-1" dirty="0">
                <a:solidFill>
                  <a:srgbClr val="000000"/>
                </a:solidFill>
                <a:uFill>
                  <a:solidFill>
                    <a:srgbClr val="FFFFFF"/>
                  </a:solidFill>
                </a:uFill>
                <a:latin typeface="Helvetica Light"/>
                <a:ea typeface="Helvetica Light"/>
              </a:rPr>
              <a:t>Polish-German WE-Heraeus Seminar &amp; Max Born Symposium</a:t>
            </a:r>
          </a:p>
          <a:p>
            <a:pPr algn="ctr"/>
            <a:r>
              <a:rPr lang="en-US" sz="2000" b="1" spc="-1" dirty="0" err="1">
                <a:solidFill>
                  <a:srgbClr val="000000"/>
                </a:solidFill>
                <a:uFill>
                  <a:solidFill>
                    <a:srgbClr val="FFFFFF"/>
                  </a:solidFill>
                </a:uFill>
                <a:latin typeface="Helvetica Light"/>
                <a:ea typeface="Helvetica Light"/>
              </a:rPr>
              <a:t>Synagoge</a:t>
            </a:r>
            <a:r>
              <a:rPr lang="en-US" sz="2000" b="1" spc="-1" dirty="0">
                <a:solidFill>
                  <a:srgbClr val="000000"/>
                </a:solidFill>
                <a:uFill>
                  <a:solidFill>
                    <a:srgbClr val="FFFFFF"/>
                  </a:solidFill>
                </a:uFill>
                <a:latin typeface="Helvetica Light"/>
                <a:ea typeface="Helvetica Light"/>
              </a:rPr>
              <a:t> </a:t>
            </a:r>
            <a:r>
              <a:rPr lang="en-US" sz="2000" b="1" spc="-1" dirty="0" err="1">
                <a:solidFill>
                  <a:srgbClr val="000000"/>
                </a:solidFill>
                <a:uFill>
                  <a:solidFill>
                    <a:srgbClr val="FFFFFF"/>
                  </a:solidFill>
                </a:uFill>
                <a:latin typeface="Helvetica Light"/>
                <a:ea typeface="Helvetica Light"/>
              </a:rPr>
              <a:t>Görlitz</a:t>
            </a:r>
            <a:r>
              <a:rPr lang="en-US" sz="2000" b="1" spc="-1" dirty="0">
                <a:solidFill>
                  <a:srgbClr val="000000"/>
                </a:solidFill>
                <a:uFill>
                  <a:solidFill>
                    <a:srgbClr val="FFFFFF"/>
                  </a:solidFill>
                </a:uFill>
                <a:latin typeface="Helvetica Light"/>
                <a:ea typeface="Helvetica Light"/>
              </a:rPr>
              <a:t>, Germany</a:t>
            </a:r>
          </a:p>
          <a:p>
            <a:pPr algn="ctr"/>
            <a:r>
              <a:rPr lang="en-US" sz="2000" b="1" spc="-1" dirty="0">
                <a:solidFill>
                  <a:srgbClr val="000000"/>
                </a:solidFill>
                <a:uFill>
                  <a:solidFill>
                    <a:srgbClr val="FFFFFF"/>
                  </a:solidFill>
                </a:uFill>
                <a:latin typeface="Helvetica Light"/>
                <a:ea typeface="Helvetica Light"/>
              </a:rPr>
              <a:t>4 Dec. 2023</a:t>
            </a:r>
          </a:p>
        </p:txBody>
      </p:sp>
      <p:pic>
        <p:nvPicPr>
          <p:cNvPr id="3" name="Picture 2">
            <a:extLst>
              <a:ext uri="{FF2B5EF4-FFF2-40B4-BE49-F238E27FC236}">
                <a16:creationId xmlns:a16="http://schemas.microsoft.com/office/drawing/2014/main" id="{F9388A62-F556-8047-A472-744C44CD74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4496" y="5756449"/>
            <a:ext cx="4208855" cy="980704"/>
          </a:xfrm>
          <a:prstGeom prst="rect">
            <a:avLst/>
          </a:prstGeom>
        </p:spPr>
      </p:pic>
      <p:pic>
        <p:nvPicPr>
          <p:cNvPr id="4" name="Picture 3">
            <a:extLst>
              <a:ext uri="{FF2B5EF4-FFF2-40B4-BE49-F238E27FC236}">
                <a16:creationId xmlns:a16="http://schemas.microsoft.com/office/drawing/2014/main" id="{3E41E967-F42C-3040-9A3B-27DE4A001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59995"/>
            <a:ext cx="2712378" cy="2287194"/>
          </a:xfrm>
          <a:prstGeom prst="rect">
            <a:avLst/>
          </a:prstGeom>
        </p:spPr>
      </p:pic>
      <p:pic>
        <p:nvPicPr>
          <p:cNvPr id="2" name="Picture 6">
            <a:extLst>
              <a:ext uri="{FF2B5EF4-FFF2-40B4-BE49-F238E27FC236}">
                <a16:creationId xmlns:a16="http://schemas.microsoft.com/office/drawing/2014/main" id="{171359FD-4566-4AEF-3152-FADF9063F7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01" y="5661111"/>
            <a:ext cx="2712378" cy="11080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1F84A83-8157-DC2B-CE47-60979882E388}"/>
              </a:ext>
            </a:extLst>
          </p:cNvPr>
          <p:cNvSpPr txBox="1"/>
          <p:nvPr/>
        </p:nvSpPr>
        <p:spPr>
          <a:xfrm>
            <a:off x="401458" y="5226832"/>
            <a:ext cx="1930337" cy="338554"/>
          </a:xfrm>
          <a:prstGeom prst="rect">
            <a:avLst/>
          </a:prstGeom>
          <a:noFill/>
        </p:spPr>
        <p:txBody>
          <a:bodyPr wrap="none" rtlCol="0">
            <a:spAutoFit/>
          </a:bodyPr>
          <a:lstStyle/>
          <a:p>
            <a:r>
              <a:rPr lang="en-US" sz="1600" u="sng" dirty="0" err="1"/>
              <a:t>dalvarez@ifj.edu.pl</a:t>
            </a:r>
            <a:endParaRPr lang="en-US" sz="1600" u="sng" dirty="0"/>
          </a:p>
        </p:txBody>
      </p:sp>
    </p:spTree>
    <p:extLst>
      <p:ext uri="{BB962C8B-B14F-4D97-AF65-F5344CB8AC3E}">
        <p14:creationId xmlns:p14="http://schemas.microsoft.com/office/powerpoint/2010/main" val="363705742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0"/>
          <p:cNvSpPr txBox="1"/>
          <p:nvPr/>
        </p:nvSpPr>
        <p:spPr>
          <a:xfrm>
            <a:off x="360800" y="1026151"/>
            <a:ext cx="6694200" cy="461635"/>
          </a:xfrm>
          <a:prstGeom prst="rect">
            <a:avLst/>
          </a:prstGeom>
          <a:noFill/>
          <a:ln>
            <a:noFill/>
          </a:ln>
        </p:spPr>
        <p:txBody>
          <a:bodyPr spcFirstLastPara="1" wrap="square" lIns="91425" tIns="91425" rIns="91425" bIns="91425" anchor="t" anchorCtr="0">
            <a:spAutoFit/>
          </a:bodyPr>
          <a:lstStyle/>
          <a:p>
            <a:endParaRPr b="1">
              <a:solidFill>
                <a:srgbClr val="4C1130"/>
              </a:solidFill>
              <a:latin typeface="Roboto"/>
              <a:ea typeface="Roboto"/>
              <a:cs typeface="Roboto"/>
              <a:sym typeface="Roboto"/>
            </a:endParaRPr>
          </a:p>
        </p:txBody>
      </p:sp>
      <p:pic>
        <p:nvPicPr>
          <p:cNvPr id="210" name="Google Shape;210;p20"/>
          <p:cNvPicPr preferRelativeResize="0"/>
          <p:nvPr/>
        </p:nvPicPr>
        <p:blipFill>
          <a:blip r:embed="rId3">
            <a:alphaModFix/>
          </a:blip>
          <a:stretch>
            <a:fillRect/>
          </a:stretch>
        </p:blipFill>
        <p:spPr>
          <a:xfrm>
            <a:off x="233050" y="1766442"/>
            <a:ext cx="2947426" cy="2819203"/>
          </a:xfrm>
          <a:prstGeom prst="rect">
            <a:avLst/>
          </a:prstGeom>
          <a:noFill/>
          <a:ln>
            <a:noFill/>
          </a:ln>
        </p:spPr>
      </p:pic>
      <p:pic>
        <p:nvPicPr>
          <p:cNvPr id="212" name="Google Shape;212;p20"/>
          <p:cNvPicPr preferRelativeResize="0"/>
          <p:nvPr/>
        </p:nvPicPr>
        <p:blipFill>
          <a:blip r:embed="rId4">
            <a:alphaModFix/>
          </a:blip>
          <a:stretch>
            <a:fillRect/>
          </a:stretch>
        </p:blipFill>
        <p:spPr>
          <a:xfrm>
            <a:off x="5963524" y="1730052"/>
            <a:ext cx="2947426" cy="2819203"/>
          </a:xfrm>
          <a:prstGeom prst="rect">
            <a:avLst/>
          </a:prstGeom>
          <a:noFill/>
          <a:ln>
            <a:noFill/>
          </a:ln>
        </p:spPr>
      </p:pic>
      <p:pic>
        <p:nvPicPr>
          <p:cNvPr id="213" name="Google Shape;213;p20"/>
          <p:cNvPicPr preferRelativeResize="0"/>
          <p:nvPr/>
        </p:nvPicPr>
        <p:blipFill>
          <a:blip r:embed="rId5">
            <a:alphaModFix/>
          </a:blip>
          <a:stretch>
            <a:fillRect/>
          </a:stretch>
        </p:blipFill>
        <p:spPr>
          <a:xfrm>
            <a:off x="3102422" y="1730052"/>
            <a:ext cx="2861102" cy="2855593"/>
          </a:xfrm>
          <a:prstGeom prst="rect">
            <a:avLst/>
          </a:prstGeom>
          <a:noFill/>
          <a:ln>
            <a:noFill/>
          </a:ln>
        </p:spPr>
      </p:pic>
      <p:sp>
        <p:nvSpPr>
          <p:cNvPr id="214" name="Google Shape;214;p20"/>
          <p:cNvSpPr txBox="1"/>
          <p:nvPr/>
        </p:nvSpPr>
        <p:spPr>
          <a:xfrm>
            <a:off x="79250" y="5063233"/>
            <a:ext cx="8904000" cy="965400"/>
          </a:xfrm>
          <a:prstGeom prst="rect">
            <a:avLst/>
          </a:prstGeom>
          <a:noFill/>
          <a:ln>
            <a:noFill/>
          </a:ln>
        </p:spPr>
        <p:txBody>
          <a:bodyPr spcFirstLastPara="1" wrap="square" lIns="91425" tIns="91425" rIns="91425" bIns="91425" anchor="t" anchorCtr="0">
            <a:noAutofit/>
          </a:bodyPr>
          <a:lstStyle/>
          <a:p>
            <a:pPr marL="457200" indent="-304800">
              <a:buSzPts val="1200"/>
              <a:buFont typeface="Lato"/>
              <a:buChar char="❖"/>
            </a:pPr>
            <a:r>
              <a:rPr lang="en-GB" sz="1400" dirty="0">
                <a:latin typeface="Lato"/>
                <a:ea typeface="Lato"/>
                <a:cs typeface="Lato"/>
                <a:sym typeface="Lato"/>
              </a:rPr>
              <a:t>The second and third family merge to form a single branch for </a:t>
            </a:r>
            <a:r>
              <a:rPr lang="en-GB" sz="1400" dirty="0" err="1">
                <a:latin typeface="Lato"/>
                <a:ea typeface="Lato"/>
                <a:cs typeface="Lato"/>
                <a:sym typeface="Lato"/>
              </a:rPr>
              <a:t>Δp</a:t>
            </a:r>
            <a:r>
              <a:rPr lang="en-GB" sz="1400" dirty="0">
                <a:latin typeface="Lato"/>
                <a:ea typeface="Lato"/>
                <a:cs typeface="Lato"/>
                <a:sym typeface="Lato"/>
              </a:rPr>
              <a:t> &gt; 4% .</a:t>
            </a:r>
            <a:endParaRPr sz="1400" dirty="0">
              <a:latin typeface="Lato"/>
              <a:ea typeface="Lato"/>
              <a:cs typeface="Lato"/>
              <a:sym typeface="Lato"/>
            </a:endParaRPr>
          </a:p>
          <a:p>
            <a:pPr marL="457200" indent="-304800">
              <a:buSzPts val="1200"/>
              <a:buFont typeface="Lato"/>
              <a:buChar char="❖"/>
            </a:pPr>
            <a:r>
              <a:rPr lang="en-GB" sz="1400" dirty="0">
                <a:latin typeface="Lato"/>
                <a:ea typeface="Lato"/>
                <a:cs typeface="Lato"/>
                <a:sym typeface="Lato"/>
              </a:rPr>
              <a:t>Precise measurement of </a:t>
            </a:r>
            <a:r>
              <a:rPr lang="en-GB" sz="1400" i="1" dirty="0">
                <a:latin typeface="Lato"/>
                <a:ea typeface="Lato"/>
                <a:cs typeface="Lato"/>
                <a:sym typeface="Lato"/>
              </a:rPr>
              <a:t>M-R  </a:t>
            </a:r>
            <a:r>
              <a:rPr lang="en-GB" sz="1400" dirty="0">
                <a:latin typeface="Lato"/>
                <a:ea typeface="Lato"/>
                <a:cs typeface="Lato"/>
                <a:sym typeface="Lato"/>
              </a:rPr>
              <a:t> required for detection of twin  star.</a:t>
            </a:r>
            <a:endParaRPr sz="1400" dirty="0">
              <a:latin typeface="Lato"/>
              <a:ea typeface="Lato"/>
              <a:cs typeface="Lato"/>
              <a:sym typeface="Lato"/>
            </a:endParaRPr>
          </a:p>
          <a:p>
            <a:pPr marL="457200" indent="-304800">
              <a:buSzPts val="1200"/>
              <a:buFont typeface="Lato"/>
              <a:buChar char="❖"/>
            </a:pPr>
            <a:r>
              <a:rPr lang="en-GB" sz="1400" dirty="0">
                <a:latin typeface="Lato"/>
                <a:ea typeface="Lato"/>
                <a:cs typeface="Lato"/>
                <a:sym typeface="Lato"/>
              </a:rPr>
              <a:t>The jump ΔΛ (if any) can be measured ~15 % (&lt; 90% CI) with next-generation GW detectors</a:t>
            </a:r>
          </a:p>
          <a:p>
            <a:pPr marL="152400">
              <a:buSzPts val="1200"/>
            </a:pPr>
            <a:r>
              <a:rPr lang="en-GB" sz="1400" dirty="0">
                <a:latin typeface="Lato"/>
                <a:ea typeface="Lato"/>
                <a:cs typeface="Lato"/>
                <a:sym typeface="Lato"/>
              </a:rPr>
              <a:t>       ( </a:t>
            </a:r>
            <a:r>
              <a:rPr lang="en-GB" sz="1400" u="sng" dirty="0">
                <a:solidFill>
                  <a:schemeClr val="hlink"/>
                </a:solidFill>
                <a:latin typeface="Lato"/>
                <a:ea typeface="Lato"/>
                <a:cs typeface="Lato"/>
                <a:sym typeface="Lato"/>
                <a:hlinkClick r:id="rId6"/>
              </a:rPr>
              <a:t>P. Landry &amp; K. Chakravarti , arXiv:2212.09733 ,2022</a:t>
            </a:r>
            <a:r>
              <a:rPr lang="en-GB" sz="1200" dirty="0">
                <a:latin typeface="Lato"/>
                <a:ea typeface="Lato"/>
                <a:cs typeface="Lato"/>
                <a:sym typeface="Lato"/>
              </a:rPr>
              <a:t>).</a:t>
            </a:r>
            <a:endParaRPr sz="1200" dirty="0">
              <a:latin typeface="Lato"/>
              <a:ea typeface="Lato"/>
              <a:cs typeface="Lato"/>
              <a:sym typeface="Lato"/>
            </a:endParaRPr>
          </a:p>
        </p:txBody>
      </p:sp>
      <p:sp>
        <p:nvSpPr>
          <p:cNvPr id="2" name="Google Shape;188;p19">
            <a:extLst>
              <a:ext uri="{FF2B5EF4-FFF2-40B4-BE49-F238E27FC236}">
                <a16:creationId xmlns:a16="http://schemas.microsoft.com/office/drawing/2014/main" id="{CFE57AA3-EBD6-EE24-0B2E-CBF71F81B7C6}"/>
              </a:ext>
            </a:extLst>
          </p:cNvPr>
          <p:cNvSpPr txBox="1"/>
          <p:nvPr/>
        </p:nvSpPr>
        <p:spPr>
          <a:xfrm>
            <a:off x="865485" y="554150"/>
            <a:ext cx="7164823" cy="393600"/>
          </a:xfrm>
          <a:prstGeom prst="rect">
            <a:avLst/>
          </a:prstGeom>
          <a:noFill/>
          <a:ln>
            <a:noFill/>
          </a:ln>
        </p:spPr>
        <p:txBody>
          <a:bodyPr spcFirstLastPara="1" wrap="square" lIns="91425" tIns="91425" rIns="91425" bIns="91425" anchor="t" anchorCtr="0">
            <a:noAutofit/>
          </a:bodyPr>
          <a:lstStyle/>
          <a:p>
            <a:pPr algn="ctr"/>
            <a:r>
              <a:rPr lang="en-GB" sz="3600" b="1" dirty="0">
                <a:latin typeface="Lato"/>
                <a:ea typeface="Lato"/>
                <a:cs typeface="Lato"/>
                <a:sym typeface="Lato"/>
              </a:rPr>
              <a:t>Stellar Properties</a:t>
            </a:r>
            <a:endParaRPr sz="3600" b="1" dirty="0">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20" name="Google Shape;220;p21"/>
          <p:cNvPicPr preferRelativeResize="0"/>
          <p:nvPr/>
        </p:nvPicPr>
        <p:blipFill>
          <a:blip r:embed="rId3">
            <a:alphaModFix/>
          </a:blip>
          <a:stretch>
            <a:fillRect/>
          </a:stretch>
        </p:blipFill>
        <p:spPr>
          <a:xfrm>
            <a:off x="729381" y="1482235"/>
            <a:ext cx="2351292" cy="2269150"/>
          </a:xfrm>
          <a:prstGeom prst="rect">
            <a:avLst/>
          </a:prstGeom>
          <a:noFill/>
          <a:ln>
            <a:noFill/>
          </a:ln>
        </p:spPr>
      </p:pic>
      <p:sp>
        <p:nvSpPr>
          <p:cNvPr id="221" name="Google Shape;221;p21"/>
          <p:cNvSpPr txBox="1"/>
          <p:nvPr/>
        </p:nvSpPr>
        <p:spPr>
          <a:xfrm>
            <a:off x="760604" y="3727446"/>
            <a:ext cx="2545304" cy="400079"/>
          </a:xfrm>
          <a:prstGeom prst="rect">
            <a:avLst/>
          </a:prstGeom>
          <a:noFill/>
          <a:ln>
            <a:noFill/>
          </a:ln>
        </p:spPr>
        <p:txBody>
          <a:bodyPr spcFirstLastPara="1" wrap="square" lIns="91425" tIns="91425" rIns="91425" bIns="91425" anchor="t" anchorCtr="0">
            <a:spAutoFit/>
          </a:bodyPr>
          <a:lstStyle/>
          <a:p>
            <a:r>
              <a:rPr lang="en-GB" sz="1400" dirty="0">
                <a:latin typeface="Lato"/>
                <a:ea typeface="Lato"/>
                <a:cs typeface="Lato"/>
                <a:sym typeface="Lato"/>
              </a:rPr>
              <a:t>Credit: C. Hanna and B. Owen</a:t>
            </a:r>
            <a:endParaRPr sz="1400" dirty="0">
              <a:latin typeface="Lato"/>
              <a:ea typeface="Lato"/>
              <a:cs typeface="Lato"/>
              <a:sym typeface="Lato"/>
            </a:endParaRPr>
          </a:p>
        </p:txBody>
      </p:sp>
      <p:sp>
        <p:nvSpPr>
          <p:cNvPr id="223" name="Google Shape;223;p21"/>
          <p:cNvSpPr txBox="1"/>
          <p:nvPr/>
        </p:nvSpPr>
        <p:spPr>
          <a:xfrm>
            <a:off x="3094892" y="1388098"/>
            <a:ext cx="5990110" cy="3154679"/>
          </a:xfrm>
          <a:prstGeom prst="rect">
            <a:avLst/>
          </a:prstGeom>
          <a:noFill/>
          <a:ln>
            <a:noFill/>
          </a:ln>
        </p:spPr>
        <p:txBody>
          <a:bodyPr spcFirstLastPara="1" wrap="square" lIns="91425" tIns="91425" rIns="91425" bIns="91425" anchor="t" anchorCtr="0">
            <a:spAutoFit/>
          </a:bodyPr>
          <a:lstStyle/>
          <a:p>
            <a:pPr marL="457200" indent="-298450">
              <a:buClr>
                <a:schemeClr val="dk2"/>
              </a:buClr>
              <a:buSzPts val="1100"/>
              <a:buFont typeface="Lato"/>
              <a:buChar char="●"/>
            </a:pPr>
            <a:r>
              <a:rPr lang="en-GB" sz="1400" dirty="0">
                <a:latin typeface="Lato"/>
                <a:ea typeface="Lato"/>
                <a:cs typeface="Lato"/>
                <a:sym typeface="Lato"/>
              </a:rPr>
              <a:t>Non-radial QNMs raised from time varying quadrupole deformations are source of GWs.</a:t>
            </a:r>
            <a:endParaRPr sz="1400" dirty="0">
              <a:latin typeface="Lato"/>
              <a:ea typeface="Lato"/>
              <a:cs typeface="Lato"/>
              <a:sym typeface="Lato"/>
            </a:endParaRPr>
          </a:p>
          <a:p>
            <a:pPr marL="914400"/>
            <a:endParaRPr sz="1400" dirty="0">
              <a:latin typeface="Lato"/>
              <a:ea typeface="Lato"/>
              <a:cs typeface="Lato"/>
              <a:sym typeface="Lato"/>
            </a:endParaRPr>
          </a:p>
          <a:p>
            <a:pPr marL="914400" indent="-298450">
              <a:buClr>
                <a:schemeClr val="dk2"/>
              </a:buClr>
              <a:buSzPts val="1100"/>
              <a:buFont typeface="Lato"/>
              <a:buChar char="●"/>
            </a:pPr>
            <a:r>
              <a:rPr lang="en-GB" sz="1400" dirty="0">
                <a:latin typeface="Lato"/>
                <a:ea typeface="Lato"/>
                <a:cs typeface="Lato"/>
                <a:sym typeface="Lato"/>
              </a:rPr>
              <a:t> fundamental  (f) mode, </a:t>
            </a:r>
            <a:endParaRPr sz="1400" dirty="0">
              <a:latin typeface="Lato"/>
              <a:ea typeface="Lato"/>
              <a:cs typeface="Lato"/>
              <a:sym typeface="Lato"/>
            </a:endParaRPr>
          </a:p>
          <a:p>
            <a:pPr marL="1371600" lvl="1" indent="-298450">
              <a:buClr>
                <a:schemeClr val="dk2"/>
              </a:buClr>
              <a:buSzPts val="1100"/>
              <a:buFont typeface="Lato"/>
              <a:buChar char="○"/>
            </a:pPr>
            <a:r>
              <a:rPr lang="en-GB" sz="1400" dirty="0">
                <a:latin typeface="Lato"/>
                <a:ea typeface="Lato"/>
                <a:cs typeface="Lato"/>
                <a:sym typeface="Lato"/>
              </a:rPr>
              <a:t> no node,  probe for mean density,(1 kHz &lt; f &lt; 3kHz)</a:t>
            </a:r>
            <a:endParaRPr sz="1400" dirty="0">
              <a:latin typeface="Lato"/>
              <a:ea typeface="Lato"/>
              <a:cs typeface="Lato"/>
              <a:sym typeface="Lato"/>
            </a:endParaRPr>
          </a:p>
          <a:p>
            <a:pPr marL="914400" indent="-298450">
              <a:buClr>
                <a:schemeClr val="dk2"/>
              </a:buClr>
              <a:buSzPts val="1100"/>
              <a:buFont typeface="Lato"/>
              <a:buChar char="●"/>
            </a:pPr>
            <a:r>
              <a:rPr lang="en-GB" sz="1400" dirty="0">
                <a:latin typeface="Lato"/>
                <a:ea typeface="Lato"/>
                <a:cs typeface="Lato"/>
                <a:sym typeface="Lato"/>
              </a:rPr>
              <a:t> pressure  (p) mode,  </a:t>
            </a:r>
            <a:endParaRPr sz="1400" dirty="0">
              <a:latin typeface="Lato"/>
              <a:ea typeface="Lato"/>
              <a:cs typeface="Lato"/>
              <a:sym typeface="Lato"/>
            </a:endParaRPr>
          </a:p>
          <a:p>
            <a:pPr marL="1371600" lvl="1" indent="-298450">
              <a:buClr>
                <a:schemeClr val="dk2"/>
              </a:buClr>
              <a:buSzPts val="1100"/>
              <a:buFont typeface="Lato"/>
              <a:buChar char="○"/>
            </a:pPr>
            <a:r>
              <a:rPr lang="en-GB" sz="1400" dirty="0">
                <a:latin typeface="Lato"/>
                <a:ea typeface="Lato"/>
                <a:cs typeface="Lato"/>
                <a:sym typeface="Lato"/>
              </a:rPr>
              <a:t>Sound speed, (5 kHz &lt; f &lt; 10kHz)</a:t>
            </a:r>
            <a:endParaRPr sz="1400" dirty="0">
              <a:latin typeface="Lato"/>
              <a:ea typeface="Lato"/>
              <a:cs typeface="Lato"/>
              <a:sym typeface="Lato"/>
            </a:endParaRPr>
          </a:p>
          <a:p>
            <a:pPr marL="914400" indent="-298450">
              <a:buClr>
                <a:schemeClr val="dk2"/>
              </a:buClr>
              <a:buSzPts val="1100"/>
              <a:buFont typeface="Lato"/>
              <a:buChar char="●"/>
            </a:pPr>
            <a:r>
              <a:rPr lang="en-GB" sz="1400" dirty="0">
                <a:latin typeface="Lato"/>
                <a:ea typeface="Lato"/>
                <a:cs typeface="Lato"/>
                <a:sym typeface="Lato"/>
              </a:rPr>
              <a:t>gravity (g) mode,</a:t>
            </a:r>
            <a:endParaRPr sz="1400" dirty="0">
              <a:latin typeface="Lato"/>
              <a:ea typeface="Lato"/>
              <a:cs typeface="Lato"/>
              <a:sym typeface="Lato"/>
            </a:endParaRPr>
          </a:p>
          <a:p>
            <a:pPr marL="1371600" lvl="1" indent="-298450">
              <a:buClr>
                <a:schemeClr val="dk2"/>
              </a:buClr>
              <a:buSzPts val="1100"/>
              <a:buFont typeface="Lato"/>
              <a:buChar char="○"/>
            </a:pPr>
            <a:r>
              <a:rPr lang="en-GB" sz="1400" dirty="0">
                <a:latin typeface="Lato"/>
                <a:ea typeface="Lato"/>
                <a:cs typeface="Lato"/>
                <a:sym typeface="Lato"/>
              </a:rPr>
              <a:t>(50 Hz &lt; f &lt; 500 Hz)</a:t>
            </a:r>
            <a:endParaRPr sz="1400" dirty="0">
              <a:latin typeface="Lato"/>
              <a:ea typeface="Lato"/>
              <a:cs typeface="Lato"/>
              <a:sym typeface="Lato"/>
            </a:endParaRPr>
          </a:p>
          <a:p>
            <a:pPr marL="457200" indent="-298450">
              <a:buClr>
                <a:schemeClr val="dk2"/>
              </a:buClr>
              <a:buSzPts val="1100"/>
              <a:buFont typeface="Lato"/>
              <a:buChar char="●"/>
            </a:pPr>
            <a:r>
              <a:rPr lang="en-GB" sz="1400" dirty="0">
                <a:latin typeface="Lato"/>
                <a:ea typeface="Lato"/>
                <a:cs typeface="Lato"/>
                <a:sym typeface="Lato"/>
              </a:rPr>
              <a:t>R-mode, for rotating stars only.</a:t>
            </a:r>
            <a:endParaRPr sz="1400" dirty="0">
              <a:latin typeface="Lato"/>
              <a:ea typeface="Lato"/>
              <a:cs typeface="Lato"/>
              <a:sym typeface="Lato"/>
            </a:endParaRPr>
          </a:p>
          <a:p>
            <a:pPr marL="914400" lvl="1" indent="-298450">
              <a:buClr>
                <a:schemeClr val="dk2"/>
              </a:buClr>
              <a:buSzPts val="1100"/>
              <a:buFont typeface="Lato"/>
              <a:buChar char="○"/>
            </a:pPr>
            <a:r>
              <a:rPr lang="en-GB" sz="1400" dirty="0">
                <a:latin typeface="Lato"/>
                <a:ea typeface="Lato"/>
                <a:cs typeface="Lato"/>
                <a:sym typeface="Lato"/>
              </a:rPr>
              <a:t>Viscosity, (0.5 kHz &lt; f &lt; 2kHz)</a:t>
            </a:r>
            <a:endParaRPr sz="1400" dirty="0">
              <a:latin typeface="Lato"/>
              <a:ea typeface="Lato"/>
              <a:cs typeface="Lato"/>
              <a:sym typeface="Lato"/>
            </a:endParaRPr>
          </a:p>
          <a:p>
            <a:pPr marL="457200" indent="-298450">
              <a:buClr>
                <a:schemeClr val="dk2"/>
              </a:buClr>
              <a:buSzPts val="1100"/>
              <a:buFont typeface="Lato"/>
              <a:buChar char="●"/>
            </a:pPr>
            <a:r>
              <a:rPr lang="en-GB" sz="1400" dirty="0">
                <a:latin typeface="Lato"/>
                <a:ea typeface="Lato"/>
                <a:cs typeface="Lato"/>
                <a:sym typeface="Lato"/>
              </a:rPr>
              <a:t>Space-time (w) mode.     </a:t>
            </a:r>
            <a:endParaRPr sz="1400" dirty="0">
              <a:latin typeface="Lato"/>
              <a:ea typeface="Lato"/>
              <a:cs typeface="Lato"/>
              <a:sym typeface="Lato"/>
            </a:endParaRPr>
          </a:p>
          <a:p>
            <a:pPr marL="914400" lvl="1" indent="-298450">
              <a:buClr>
                <a:schemeClr val="dk2"/>
              </a:buClr>
              <a:buSzPts val="1100"/>
              <a:buFont typeface="Lato"/>
              <a:buChar char="○"/>
            </a:pPr>
            <a:r>
              <a:rPr lang="en-GB" sz="1400" dirty="0">
                <a:latin typeface="Lato"/>
                <a:ea typeface="Lato"/>
                <a:cs typeface="Lato"/>
                <a:sym typeface="Lato"/>
              </a:rPr>
              <a:t>5 kHz&lt; f           </a:t>
            </a:r>
            <a:endParaRPr sz="1400" dirty="0">
              <a:latin typeface="Lato"/>
              <a:ea typeface="Lato"/>
              <a:cs typeface="Lato"/>
              <a:sym typeface="Lato"/>
            </a:endParaRPr>
          </a:p>
          <a:p>
            <a:pPr marL="457200"/>
            <a:endParaRPr sz="1100" dirty="0">
              <a:solidFill>
                <a:schemeClr val="dk2"/>
              </a:solidFill>
              <a:latin typeface="Lato"/>
              <a:ea typeface="Lato"/>
              <a:cs typeface="Lato"/>
              <a:sym typeface="Lato"/>
            </a:endParaRPr>
          </a:p>
        </p:txBody>
      </p:sp>
      <p:pic>
        <p:nvPicPr>
          <p:cNvPr id="224" name="Google Shape;224;p21"/>
          <p:cNvPicPr preferRelativeResize="0"/>
          <p:nvPr/>
        </p:nvPicPr>
        <p:blipFill>
          <a:blip r:embed="rId4">
            <a:alphaModFix/>
          </a:blip>
          <a:stretch>
            <a:fillRect/>
          </a:stretch>
        </p:blipFill>
        <p:spPr>
          <a:xfrm>
            <a:off x="934554" y="4142698"/>
            <a:ext cx="1956000" cy="1743110"/>
          </a:xfrm>
          <a:prstGeom prst="rect">
            <a:avLst/>
          </a:prstGeom>
          <a:noFill/>
          <a:ln>
            <a:noFill/>
          </a:ln>
        </p:spPr>
      </p:pic>
      <p:sp>
        <p:nvSpPr>
          <p:cNvPr id="225" name="Google Shape;225;p21"/>
          <p:cNvSpPr txBox="1"/>
          <p:nvPr/>
        </p:nvSpPr>
        <p:spPr>
          <a:xfrm>
            <a:off x="973906" y="5876890"/>
            <a:ext cx="1956000" cy="400079"/>
          </a:xfrm>
          <a:prstGeom prst="rect">
            <a:avLst/>
          </a:prstGeom>
          <a:noFill/>
          <a:ln>
            <a:noFill/>
          </a:ln>
        </p:spPr>
        <p:txBody>
          <a:bodyPr spcFirstLastPara="1" wrap="square" lIns="91425" tIns="91425" rIns="91425" bIns="91425" anchor="t" anchorCtr="0">
            <a:spAutoFit/>
          </a:bodyPr>
          <a:lstStyle/>
          <a:p>
            <a:r>
              <a:rPr lang="en-GB" sz="1400" dirty="0">
                <a:latin typeface="Lato"/>
                <a:ea typeface="Lato"/>
                <a:cs typeface="Lato"/>
                <a:sym typeface="Lato"/>
              </a:rPr>
              <a:t>Credit: CERN/Indico</a:t>
            </a:r>
            <a:endParaRPr sz="1400" dirty="0">
              <a:latin typeface="Lato"/>
              <a:ea typeface="Lato"/>
              <a:cs typeface="Lato"/>
              <a:sym typeface="Lato"/>
            </a:endParaRPr>
          </a:p>
        </p:txBody>
      </p:sp>
      <p:pic>
        <p:nvPicPr>
          <p:cNvPr id="226" name="Google Shape;226;p21"/>
          <p:cNvPicPr preferRelativeResize="0"/>
          <p:nvPr/>
        </p:nvPicPr>
        <p:blipFill>
          <a:blip r:embed="rId5">
            <a:alphaModFix/>
          </a:blip>
          <a:stretch>
            <a:fillRect/>
          </a:stretch>
        </p:blipFill>
        <p:spPr>
          <a:xfrm>
            <a:off x="4191640" y="4335178"/>
            <a:ext cx="3796613" cy="2522822"/>
          </a:xfrm>
          <a:prstGeom prst="rect">
            <a:avLst/>
          </a:prstGeom>
          <a:noFill/>
          <a:ln>
            <a:noFill/>
          </a:ln>
        </p:spPr>
      </p:pic>
      <p:sp>
        <p:nvSpPr>
          <p:cNvPr id="227" name="Google Shape;227;p21"/>
          <p:cNvSpPr txBox="1"/>
          <p:nvPr/>
        </p:nvSpPr>
        <p:spPr>
          <a:xfrm>
            <a:off x="729381" y="6205000"/>
            <a:ext cx="2963387" cy="400079"/>
          </a:xfrm>
          <a:prstGeom prst="rect">
            <a:avLst/>
          </a:prstGeom>
          <a:noFill/>
          <a:ln>
            <a:noFill/>
          </a:ln>
        </p:spPr>
        <p:txBody>
          <a:bodyPr spcFirstLastPara="1" wrap="square" lIns="91425" tIns="91425" rIns="91425" bIns="91425" anchor="t" anchorCtr="0">
            <a:spAutoFit/>
          </a:bodyPr>
          <a:lstStyle/>
          <a:p>
            <a:r>
              <a:rPr lang="en-GB" sz="1400" dirty="0">
                <a:latin typeface="Lato"/>
                <a:ea typeface="Lato"/>
                <a:cs typeface="Lato"/>
                <a:sym typeface="Lato"/>
              </a:rPr>
              <a:t>PC: </a:t>
            </a:r>
            <a:r>
              <a:rPr lang="en-GB" sz="1400" dirty="0" err="1">
                <a:latin typeface="Lato"/>
                <a:ea typeface="Lato"/>
                <a:cs typeface="Lato"/>
                <a:sym typeface="Lato"/>
              </a:rPr>
              <a:t>cosmicexplorer.org</a:t>
            </a:r>
            <a:r>
              <a:rPr lang="en-GB" sz="1400" dirty="0">
                <a:latin typeface="Lato"/>
                <a:ea typeface="Lato"/>
                <a:cs typeface="Lato"/>
                <a:sym typeface="Lato"/>
              </a:rPr>
              <a:t>/sensitivity</a:t>
            </a:r>
            <a:endParaRPr sz="1400" dirty="0">
              <a:latin typeface="Lato"/>
              <a:ea typeface="Lato"/>
              <a:cs typeface="Lato"/>
              <a:sym typeface="Lato"/>
            </a:endParaRPr>
          </a:p>
        </p:txBody>
      </p:sp>
      <p:sp>
        <p:nvSpPr>
          <p:cNvPr id="2" name="Google Shape;188;p19">
            <a:extLst>
              <a:ext uri="{FF2B5EF4-FFF2-40B4-BE49-F238E27FC236}">
                <a16:creationId xmlns:a16="http://schemas.microsoft.com/office/drawing/2014/main" id="{BC65665C-55A2-CE27-2B1D-5FDAF28F46FB}"/>
              </a:ext>
            </a:extLst>
          </p:cNvPr>
          <p:cNvSpPr txBox="1"/>
          <p:nvPr/>
        </p:nvSpPr>
        <p:spPr>
          <a:xfrm>
            <a:off x="865485" y="554150"/>
            <a:ext cx="7164823" cy="393600"/>
          </a:xfrm>
          <a:prstGeom prst="rect">
            <a:avLst/>
          </a:prstGeom>
          <a:noFill/>
          <a:ln>
            <a:noFill/>
          </a:ln>
        </p:spPr>
        <p:txBody>
          <a:bodyPr spcFirstLastPara="1" wrap="square" lIns="91425" tIns="91425" rIns="91425" bIns="91425" anchor="t" anchorCtr="0">
            <a:noAutofit/>
          </a:bodyPr>
          <a:lstStyle/>
          <a:p>
            <a:pPr algn="ctr"/>
            <a:r>
              <a:rPr lang="en-GB" sz="3600" b="1" dirty="0">
                <a:latin typeface="Lato"/>
                <a:ea typeface="Lato"/>
                <a:cs typeface="Lato"/>
                <a:sym typeface="Lato"/>
              </a:rPr>
              <a:t>Gravitational Waves from NS</a:t>
            </a:r>
            <a:endParaRPr sz="3600" b="1" dirty="0">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2"/>
          <p:cNvSpPr txBox="1"/>
          <p:nvPr/>
        </p:nvSpPr>
        <p:spPr>
          <a:xfrm>
            <a:off x="360800" y="1026151"/>
            <a:ext cx="6694200" cy="461635"/>
          </a:xfrm>
          <a:prstGeom prst="rect">
            <a:avLst/>
          </a:prstGeom>
          <a:noFill/>
          <a:ln>
            <a:noFill/>
          </a:ln>
        </p:spPr>
        <p:txBody>
          <a:bodyPr spcFirstLastPara="1" wrap="square" lIns="91425" tIns="91425" rIns="91425" bIns="91425" anchor="t" anchorCtr="0">
            <a:spAutoFit/>
          </a:bodyPr>
          <a:lstStyle/>
          <a:p>
            <a:endParaRPr b="1">
              <a:solidFill>
                <a:srgbClr val="4C1130"/>
              </a:solidFill>
              <a:latin typeface="Roboto"/>
              <a:ea typeface="Roboto"/>
              <a:cs typeface="Roboto"/>
              <a:sym typeface="Roboto"/>
            </a:endParaRPr>
          </a:p>
        </p:txBody>
      </p:sp>
      <p:pic>
        <p:nvPicPr>
          <p:cNvPr id="235" name="Google Shape;235;p22"/>
          <p:cNvPicPr preferRelativeResize="0"/>
          <p:nvPr/>
        </p:nvPicPr>
        <p:blipFill>
          <a:blip r:embed="rId3">
            <a:alphaModFix/>
          </a:blip>
          <a:stretch>
            <a:fillRect/>
          </a:stretch>
        </p:blipFill>
        <p:spPr>
          <a:xfrm>
            <a:off x="212412" y="1336300"/>
            <a:ext cx="3753176" cy="3198576"/>
          </a:xfrm>
          <a:prstGeom prst="rect">
            <a:avLst/>
          </a:prstGeom>
          <a:noFill/>
          <a:ln>
            <a:noFill/>
          </a:ln>
        </p:spPr>
      </p:pic>
      <p:pic>
        <p:nvPicPr>
          <p:cNvPr id="236" name="Google Shape;236;p22"/>
          <p:cNvPicPr preferRelativeResize="0"/>
          <p:nvPr/>
        </p:nvPicPr>
        <p:blipFill>
          <a:blip r:embed="rId4">
            <a:alphaModFix/>
          </a:blip>
          <a:stretch>
            <a:fillRect/>
          </a:stretch>
        </p:blipFill>
        <p:spPr>
          <a:xfrm>
            <a:off x="4572000" y="1390301"/>
            <a:ext cx="4211200" cy="3144575"/>
          </a:xfrm>
          <a:prstGeom prst="rect">
            <a:avLst/>
          </a:prstGeom>
          <a:noFill/>
          <a:ln>
            <a:noFill/>
          </a:ln>
        </p:spPr>
      </p:pic>
      <p:sp>
        <p:nvSpPr>
          <p:cNvPr id="237" name="Google Shape;237;p22"/>
          <p:cNvSpPr txBox="1"/>
          <p:nvPr/>
        </p:nvSpPr>
        <p:spPr>
          <a:xfrm>
            <a:off x="144075" y="4949000"/>
            <a:ext cx="4754400" cy="626700"/>
          </a:xfrm>
          <a:prstGeom prst="rect">
            <a:avLst/>
          </a:prstGeom>
          <a:noFill/>
          <a:ln>
            <a:noFill/>
          </a:ln>
        </p:spPr>
        <p:txBody>
          <a:bodyPr spcFirstLastPara="1" wrap="square" lIns="91425" tIns="91425" rIns="91425" bIns="91425" anchor="t" anchorCtr="0">
            <a:noAutofit/>
          </a:bodyPr>
          <a:lstStyle/>
          <a:p>
            <a:endParaRPr>
              <a:latin typeface="Lato"/>
              <a:ea typeface="Lato"/>
              <a:cs typeface="Lato"/>
              <a:sym typeface="Lato"/>
            </a:endParaRPr>
          </a:p>
        </p:txBody>
      </p:sp>
      <p:sp>
        <p:nvSpPr>
          <p:cNvPr id="238" name="Google Shape;238;p22"/>
          <p:cNvSpPr txBox="1"/>
          <p:nvPr/>
        </p:nvSpPr>
        <p:spPr>
          <a:xfrm>
            <a:off x="-1" y="5019891"/>
            <a:ext cx="8747335" cy="863100"/>
          </a:xfrm>
          <a:prstGeom prst="rect">
            <a:avLst/>
          </a:prstGeom>
          <a:noFill/>
          <a:ln>
            <a:noFill/>
          </a:ln>
        </p:spPr>
        <p:txBody>
          <a:bodyPr spcFirstLastPara="1" wrap="square" lIns="91425" tIns="91425" rIns="91425" bIns="91425" anchor="t" anchorCtr="0">
            <a:noAutofit/>
          </a:bodyPr>
          <a:lstStyle/>
          <a:p>
            <a:pPr marL="457200" indent="-304800">
              <a:buSzPts val="1200"/>
              <a:buFont typeface="Lato"/>
              <a:buChar char="➢"/>
            </a:pPr>
            <a:r>
              <a:rPr lang="en-GB" sz="1400" dirty="0">
                <a:latin typeface="Lato"/>
                <a:ea typeface="Lato"/>
                <a:cs typeface="Lato"/>
                <a:sym typeface="Lato"/>
              </a:rPr>
              <a:t>f-mode characteristics are obtained within </a:t>
            </a:r>
            <a:r>
              <a:rPr lang="en-GB" sz="1400" b="1" i="1" dirty="0">
                <a:latin typeface="Lato"/>
                <a:ea typeface="Lato"/>
                <a:cs typeface="Lato"/>
                <a:sym typeface="Lato"/>
              </a:rPr>
              <a:t>General relativistic</a:t>
            </a:r>
            <a:r>
              <a:rPr lang="en-GB" sz="1400" dirty="0">
                <a:latin typeface="Lato"/>
                <a:ea typeface="Lato"/>
                <a:cs typeface="Lato"/>
                <a:sym typeface="Lato"/>
              </a:rPr>
              <a:t> formalism.</a:t>
            </a:r>
            <a:endParaRPr sz="1400" dirty="0">
              <a:latin typeface="Lato"/>
              <a:ea typeface="Lato"/>
              <a:cs typeface="Lato"/>
              <a:sym typeface="Lato"/>
            </a:endParaRPr>
          </a:p>
          <a:p>
            <a:pPr marL="457200" indent="-304800">
              <a:buSzPts val="1200"/>
              <a:buFont typeface="Lato"/>
              <a:buChar char="➢"/>
            </a:pPr>
            <a:r>
              <a:rPr lang="en-GB" sz="1400" dirty="0">
                <a:latin typeface="Lato"/>
                <a:ea typeface="Lato"/>
                <a:cs typeface="Lato"/>
                <a:sym typeface="Lato"/>
              </a:rPr>
              <a:t>Sudden increase (decrease ) in the  frequency (damping time)  observed with appearance of twin star.</a:t>
            </a:r>
            <a:endParaRPr sz="1400" dirty="0">
              <a:latin typeface="Lato"/>
              <a:ea typeface="Lato"/>
              <a:cs typeface="Lato"/>
              <a:sym typeface="Lato"/>
            </a:endParaRPr>
          </a:p>
          <a:p>
            <a:pPr marL="457200" indent="-304800">
              <a:buSzPts val="1200"/>
              <a:buFont typeface="Lato"/>
              <a:buChar char="➢"/>
            </a:pPr>
            <a:r>
              <a:rPr lang="en-GB" sz="1400" dirty="0">
                <a:latin typeface="Lato"/>
                <a:ea typeface="Lato"/>
                <a:cs typeface="Lato"/>
                <a:sym typeface="Lato"/>
              </a:rPr>
              <a:t>Detections of f-mode GWs from compact stars with known mass may reveal the presence of twin stars. </a:t>
            </a:r>
            <a:endParaRPr sz="1400" dirty="0">
              <a:latin typeface="Lato"/>
              <a:ea typeface="Lato"/>
              <a:cs typeface="Lato"/>
              <a:sym typeface="Lato"/>
            </a:endParaRPr>
          </a:p>
          <a:p>
            <a:pPr marL="457200" indent="-304800">
              <a:buSzPts val="1200"/>
              <a:buFont typeface="Lato"/>
              <a:buChar char="➢"/>
            </a:pPr>
            <a:r>
              <a:rPr lang="en-GB" sz="1400" dirty="0">
                <a:latin typeface="Lato"/>
                <a:ea typeface="Lato"/>
                <a:cs typeface="Lato"/>
                <a:sym typeface="Lato"/>
              </a:rPr>
              <a:t>Simultaneous measurement of </a:t>
            </a:r>
            <a:r>
              <a:rPr lang="en-GB" sz="1400" i="1" dirty="0">
                <a:latin typeface="Lato"/>
                <a:ea typeface="Lato"/>
                <a:cs typeface="Lato"/>
                <a:sym typeface="Lato"/>
              </a:rPr>
              <a:t>M-f </a:t>
            </a:r>
            <a:r>
              <a:rPr lang="en-GB" sz="1400" dirty="0">
                <a:latin typeface="Lato"/>
                <a:ea typeface="Lato"/>
                <a:cs typeface="Lato"/>
                <a:sym typeface="Lato"/>
              </a:rPr>
              <a:t> (from binary system) can be used to comment on twin stars.</a:t>
            </a:r>
            <a:endParaRPr sz="1400" dirty="0">
              <a:latin typeface="Lato"/>
              <a:ea typeface="Lato"/>
              <a:cs typeface="Lato"/>
              <a:sym typeface="Lato"/>
            </a:endParaRPr>
          </a:p>
        </p:txBody>
      </p:sp>
      <p:sp>
        <p:nvSpPr>
          <p:cNvPr id="2" name="Google Shape;188;p19">
            <a:extLst>
              <a:ext uri="{FF2B5EF4-FFF2-40B4-BE49-F238E27FC236}">
                <a16:creationId xmlns:a16="http://schemas.microsoft.com/office/drawing/2014/main" id="{28C2326A-A482-B4D3-0D09-B21B6F787B46}"/>
              </a:ext>
            </a:extLst>
          </p:cNvPr>
          <p:cNvSpPr txBox="1"/>
          <p:nvPr/>
        </p:nvSpPr>
        <p:spPr>
          <a:xfrm>
            <a:off x="865485" y="554150"/>
            <a:ext cx="7164823" cy="393600"/>
          </a:xfrm>
          <a:prstGeom prst="rect">
            <a:avLst/>
          </a:prstGeom>
          <a:noFill/>
          <a:ln>
            <a:noFill/>
          </a:ln>
        </p:spPr>
        <p:txBody>
          <a:bodyPr spcFirstLastPara="1" wrap="square" lIns="91425" tIns="91425" rIns="91425" bIns="91425" anchor="t" anchorCtr="0">
            <a:noAutofit/>
          </a:bodyPr>
          <a:lstStyle/>
          <a:p>
            <a:pPr algn="ctr"/>
            <a:r>
              <a:rPr lang="en-GB" sz="3600" b="1" dirty="0">
                <a:latin typeface="Lato"/>
                <a:ea typeface="Lato"/>
                <a:cs typeface="Lato"/>
                <a:sym typeface="Lato"/>
              </a:rPr>
              <a:t>f-mode characteristics</a:t>
            </a:r>
            <a:endParaRPr sz="3600" b="1" dirty="0">
              <a:latin typeface="Lato"/>
              <a:ea typeface="Lato"/>
              <a:cs typeface="Lato"/>
              <a:sym typeface="Lato"/>
            </a:endParaRPr>
          </a:p>
        </p:txBody>
      </p:sp>
      <p:sp>
        <p:nvSpPr>
          <p:cNvPr id="3" name="TextBox 2">
            <a:extLst>
              <a:ext uri="{FF2B5EF4-FFF2-40B4-BE49-F238E27FC236}">
                <a16:creationId xmlns:a16="http://schemas.microsoft.com/office/drawing/2014/main" id="{9D2CBE25-BADC-BA18-217D-7BC3F34EFB24}"/>
              </a:ext>
            </a:extLst>
          </p:cNvPr>
          <p:cNvSpPr txBox="1"/>
          <p:nvPr/>
        </p:nvSpPr>
        <p:spPr>
          <a:xfrm>
            <a:off x="550989" y="6449108"/>
            <a:ext cx="8196346" cy="338554"/>
          </a:xfrm>
          <a:prstGeom prst="rect">
            <a:avLst/>
          </a:prstGeom>
          <a:noFill/>
        </p:spPr>
        <p:txBody>
          <a:bodyPr wrap="none" rtlCol="0">
            <a:spAutoFit/>
          </a:bodyPr>
          <a:lstStyle/>
          <a:p>
            <a:r>
              <a:rPr lang="en-US" sz="1600" u="sng" dirty="0"/>
              <a:t>David Alvarez-Castillo, Bikram </a:t>
            </a:r>
            <a:r>
              <a:rPr lang="en-US" sz="1600" u="sng" dirty="0" err="1"/>
              <a:t>Keshari</a:t>
            </a:r>
            <a:r>
              <a:rPr lang="en-US" sz="1600" u="sng" dirty="0"/>
              <a:t> Pradhan, </a:t>
            </a:r>
            <a:r>
              <a:rPr lang="en-US" sz="1600" u="sng" dirty="0" err="1"/>
              <a:t>Debarati</a:t>
            </a:r>
            <a:r>
              <a:rPr lang="en-US" sz="1600" u="sng" dirty="0"/>
              <a:t> Chatterjee - arXiv:2309.08775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4" name="Google Shape;244;p23"/>
          <p:cNvSpPr txBox="1"/>
          <p:nvPr/>
        </p:nvSpPr>
        <p:spPr>
          <a:xfrm>
            <a:off x="154425" y="1673595"/>
            <a:ext cx="8135700" cy="400079"/>
          </a:xfrm>
          <a:prstGeom prst="rect">
            <a:avLst/>
          </a:prstGeom>
          <a:noFill/>
          <a:ln>
            <a:noFill/>
          </a:ln>
        </p:spPr>
        <p:txBody>
          <a:bodyPr spcFirstLastPara="1" wrap="square" lIns="91425" tIns="91425" rIns="91425" bIns="91425" anchor="t" anchorCtr="0">
            <a:spAutoFit/>
          </a:bodyPr>
          <a:lstStyle/>
          <a:p>
            <a:pPr marL="457200" indent="-307975">
              <a:buSzPts val="1250"/>
              <a:buChar char="❏"/>
            </a:pPr>
            <a:r>
              <a:rPr lang="en-GB" sz="1400" dirty="0"/>
              <a:t>URs among f-mode characteristics (</a:t>
            </a:r>
            <a:r>
              <a:rPr lang="en-GB" sz="1400" i="1" dirty="0"/>
              <a:t>f, </a:t>
            </a:r>
            <a:r>
              <a:rPr lang="en-GB" sz="1400" i="1" dirty="0" err="1"/>
              <a:t>τ</a:t>
            </a:r>
            <a:r>
              <a:rPr lang="en-GB" sz="1400" i="1" baseline="-25000" dirty="0" err="1"/>
              <a:t>f</a:t>
            </a:r>
            <a:r>
              <a:rPr lang="en-GB" sz="1400" i="1" dirty="0"/>
              <a:t> </a:t>
            </a:r>
            <a:r>
              <a:rPr lang="en-GB" sz="1400" dirty="0"/>
              <a:t>or </a:t>
            </a:r>
            <a:r>
              <a:rPr lang="en-GB" sz="1400" i="1" dirty="0"/>
              <a:t>⍵=</a:t>
            </a:r>
            <a:r>
              <a:rPr lang="en-GB" sz="1400" dirty="0"/>
              <a:t>2π</a:t>
            </a:r>
            <a:r>
              <a:rPr lang="en-GB" sz="1400" i="1" dirty="0"/>
              <a:t>f</a:t>
            </a:r>
            <a:r>
              <a:rPr lang="en-GB" sz="1400" dirty="0"/>
              <a:t>+1/</a:t>
            </a:r>
            <a:r>
              <a:rPr lang="en-GB" sz="1400" i="1" dirty="0" err="1"/>
              <a:t>τ</a:t>
            </a:r>
            <a:r>
              <a:rPr lang="en-GB" sz="1400" i="1" baseline="-25000" dirty="0" err="1"/>
              <a:t>f</a:t>
            </a:r>
            <a:r>
              <a:rPr lang="en-GB" sz="1400" i="1" dirty="0"/>
              <a:t> </a:t>
            </a:r>
            <a:r>
              <a:rPr lang="en-GB" sz="1400" dirty="0"/>
              <a:t> ) and NS observables.</a:t>
            </a:r>
            <a:endParaRPr sz="1400" dirty="0"/>
          </a:p>
        </p:txBody>
      </p:sp>
      <p:pic>
        <p:nvPicPr>
          <p:cNvPr id="246" name="Google Shape;246;p23"/>
          <p:cNvPicPr preferRelativeResize="0"/>
          <p:nvPr/>
        </p:nvPicPr>
        <p:blipFill>
          <a:blip r:embed="rId3">
            <a:alphaModFix/>
          </a:blip>
          <a:stretch>
            <a:fillRect/>
          </a:stretch>
        </p:blipFill>
        <p:spPr>
          <a:xfrm>
            <a:off x="2698847" y="2798413"/>
            <a:ext cx="3030763" cy="2567009"/>
          </a:xfrm>
          <a:prstGeom prst="rect">
            <a:avLst/>
          </a:prstGeom>
          <a:noFill/>
          <a:ln>
            <a:noFill/>
          </a:ln>
        </p:spPr>
      </p:pic>
      <p:pic>
        <p:nvPicPr>
          <p:cNvPr id="247" name="Google Shape;247;p23"/>
          <p:cNvPicPr preferRelativeResize="0"/>
          <p:nvPr/>
        </p:nvPicPr>
        <p:blipFill>
          <a:blip r:embed="rId4">
            <a:alphaModFix/>
          </a:blip>
          <a:stretch>
            <a:fillRect/>
          </a:stretch>
        </p:blipFill>
        <p:spPr>
          <a:xfrm>
            <a:off x="330978" y="2158991"/>
            <a:ext cx="1919622" cy="668600"/>
          </a:xfrm>
          <a:prstGeom prst="rect">
            <a:avLst/>
          </a:prstGeom>
          <a:noFill/>
          <a:ln w="9525" cap="flat" cmpd="sng">
            <a:solidFill>
              <a:srgbClr val="B4A7D6"/>
            </a:solidFill>
            <a:prstDash val="solid"/>
            <a:round/>
            <a:headEnd type="none" w="sm" len="sm"/>
            <a:tailEnd type="none" w="sm" len="sm"/>
          </a:ln>
        </p:spPr>
      </p:pic>
      <p:sp>
        <p:nvSpPr>
          <p:cNvPr id="248" name="Google Shape;248;p23"/>
          <p:cNvSpPr/>
          <p:nvPr/>
        </p:nvSpPr>
        <p:spPr>
          <a:xfrm>
            <a:off x="2626775" y="2360465"/>
            <a:ext cx="3174908" cy="400078"/>
          </a:xfrm>
          <a:prstGeom prst="round2DiagRect">
            <a:avLst>
              <a:gd name="adj1" fmla="val 16667"/>
              <a:gd name="adj2" fmla="val 0"/>
            </a:avLst>
          </a:prstGeom>
          <a:solidFill>
            <a:srgbClr val="EFEFEF"/>
          </a:solidFill>
          <a:ln w="9525" cap="flat" cmpd="sng">
            <a:solidFill>
              <a:srgbClr val="4BA173"/>
            </a:solidFill>
            <a:prstDash val="solid"/>
            <a:round/>
            <a:headEnd type="none" w="sm" len="sm"/>
            <a:tailEnd type="none" w="sm" len="sm"/>
          </a:ln>
        </p:spPr>
        <p:txBody>
          <a:bodyPr spcFirstLastPara="1" wrap="square" lIns="91425" tIns="91425" rIns="91425" bIns="91425" anchor="ctr" anchorCtr="0">
            <a:noAutofit/>
          </a:bodyPr>
          <a:lstStyle/>
          <a:p>
            <a:pPr algn="ctr"/>
            <a:r>
              <a:rPr lang="en-GB" sz="1400" dirty="0">
                <a:latin typeface="Lato"/>
                <a:ea typeface="Lato"/>
                <a:cs typeface="Lato"/>
                <a:sym typeface="Lato"/>
              </a:rPr>
              <a:t>Empirical relations (EOS dependent)</a:t>
            </a:r>
            <a:endParaRPr sz="1400" dirty="0">
              <a:latin typeface="Lato"/>
              <a:ea typeface="Lato"/>
              <a:cs typeface="Lato"/>
              <a:sym typeface="Lato"/>
            </a:endParaRPr>
          </a:p>
        </p:txBody>
      </p:sp>
      <p:cxnSp>
        <p:nvCxnSpPr>
          <p:cNvPr id="249" name="Google Shape;249;p23"/>
          <p:cNvCxnSpPr>
            <a:cxnSpLocks/>
            <a:endCxn id="248" idx="2"/>
          </p:cNvCxnSpPr>
          <p:nvPr/>
        </p:nvCxnSpPr>
        <p:spPr>
          <a:xfrm flipV="1">
            <a:off x="2250600" y="2560504"/>
            <a:ext cx="376175" cy="85186"/>
          </a:xfrm>
          <a:prstGeom prst="straightConnector1">
            <a:avLst/>
          </a:prstGeom>
          <a:noFill/>
          <a:ln w="9525" cap="flat" cmpd="sng">
            <a:solidFill>
              <a:schemeClr val="dk2"/>
            </a:solidFill>
            <a:prstDash val="solid"/>
            <a:round/>
            <a:headEnd type="none" w="med" len="med"/>
            <a:tailEnd type="triangle" w="med" len="med"/>
          </a:ln>
        </p:spPr>
      </p:cxnSp>
      <p:sp>
        <p:nvSpPr>
          <p:cNvPr id="250" name="Google Shape;250;p23"/>
          <p:cNvSpPr txBox="1"/>
          <p:nvPr/>
        </p:nvSpPr>
        <p:spPr>
          <a:xfrm>
            <a:off x="239650" y="5292045"/>
            <a:ext cx="6090900" cy="744600"/>
          </a:xfrm>
          <a:prstGeom prst="rect">
            <a:avLst/>
          </a:prstGeom>
          <a:noFill/>
          <a:ln>
            <a:noFill/>
          </a:ln>
        </p:spPr>
        <p:txBody>
          <a:bodyPr spcFirstLastPara="1" wrap="square" lIns="91425" tIns="91425" rIns="91425" bIns="91425" anchor="t" anchorCtr="0">
            <a:noAutofit/>
          </a:bodyPr>
          <a:lstStyle/>
          <a:p>
            <a:pPr marL="457200" indent="-304800">
              <a:buSzPts val="1200"/>
              <a:buFont typeface="Lato"/>
              <a:buChar char="●"/>
            </a:pPr>
            <a:r>
              <a:rPr lang="en-GB" sz="1400" dirty="0">
                <a:latin typeface="Lato"/>
                <a:ea typeface="Lato"/>
                <a:cs typeface="Lato"/>
                <a:sym typeface="Lato"/>
              </a:rPr>
              <a:t>Scaled Universal relations are more useful.</a:t>
            </a:r>
            <a:endParaRPr sz="1400" dirty="0">
              <a:latin typeface="Lato"/>
              <a:ea typeface="Lato"/>
              <a:cs typeface="Lato"/>
              <a:sym typeface="Lato"/>
            </a:endParaRPr>
          </a:p>
          <a:p>
            <a:pPr marL="457200" indent="-304800">
              <a:buSzPts val="1200"/>
              <a:buFont typeface="Lato"/>
              <a:buChar char="●"/>
            </a:pPr>
            <a:r>
              <a:rPr lang="en-GB" sz="1400" dirty="0">
                <a:latin typeface="Lato"/>
                <a:ea typeface="Lato"/>
                <a:cs typeface="Lato"/>
                <a:sym typeface="Lato"/>
              </a:rPr>
              <a:t>The URs can be used for </a:t>
            </a:r>
            <a:r>
              <a:rPr lang="en-GB" sz="1400" dirty="0" err="1">
                <a:latin typeface="Lato"/>
                <a:ea typeface="Lato"/>
                <a:cs typeface="Lato"/>
                <a:sym typeface="Lato"/>
              </a:rPr>
              <a:t>EoS</a:t>
            </a:r>
            <a:r>
              <a:rPr lang="en-GB" sz="1400" dirty="0">
                <a:latin typeface="Lato"/>
                <a:ea typeface="Lato"/>
                <a:cs typeface="Lato"/>
                <a:sym typeface="Lato"/>
              </a:rPr>
              <a:t> inference.</a:t>
            </a:r>
            <a:endParaRPr sz="1400" dirty="0">
              <a:latin typeface="Lato"/>
              <a:ea typeface="Lato"/>
              <a:cs typeface="Lato"/>
              <a:sym typeface="Lato"/>
            </a:endParaRPr>
          </a:p>
          <a:p>
            <a:pPr marL="457200" indent="-304800">
              <a:buSzPts val="1200"/>
              <a:buFont typeface="Lato"/>
              <a:buChar char="●"/>
            </a:pPr>
            <a:r>
              <a:rPr lang="en-GB" sz="1400" dirty="0">
                <a:latin typeface="Lato"/>
                <a:ea typeface="Lato"/>
                <a:cs typeface="Lato"/>
                <a:sym typeface="Lato"/>
              </a:rPr>
              <a:t>URs involving tidal deformability  have also been examined.</a:t>
            </a:r>
            <a:endParaRPr sz="1400" dirty="0">
              <a:latin typeface="Lato"/>
              <a:ea typeface="Lato"/>
              <a:cs typeface="Lato"/>
              <a:sym typeface="Lato"/>
            </a:endParaRPr>
          </a:p>
        </p:txBody>
      </p:sp>
      <p:pic>
        <p:nvPicPr>
          <p:cNvPr id="251" name="Google Shape;251;p23"/>
          <p:cNvPicPr preferRelativeResize="0"/>
          <p:nvPr/>
        </p:nvPicPr>
        <p:blipFill>
          <a:blip r:embed="rId5">
            <a:alphaModFix/>
          </a:blip>
          <a:stretch>
            <a:fillRect/>
          </a:stretch>
        </p:blipFill>
        <p:spPr>
          <a:xfrm>
            <a:off x="239650" y="4254668"/>
            <a:ext cx="2417487" cy="501926"/>
          </a:xfrm>
          <a:prstGeom prst="rect">
            <a:avLst/>
          </a:prstGeom>
          <a:noFill/>
          <a:ln>
            <a:noFill/>
          </a:ln>
        </p:spPr>
      </p:pic>
      <p:pic>
        <p:nvPicPr>
          <p:cNvPr id="252" name="Google Shape;252;p23"/>
          <p:cNvPicPr preferRelativeResize="0"/>
          <p:nvPr/>
        </p:nvPicPr>
        <p:blipFill>
          <a:blip r:embed="rId6">
            <a:alphaModFix/>
          </a:blip>
          <a:stretch>
            <a:fillRect/>
          </a:stretch>
        </p:blipFill>
        <p:spPr>
          <a:xfrm>
            <a:off x="239650" y="3593031"/>
            <a:ext cx="2060897" cy="476446"/>
          </a:xfrm>
          <a:prstGeom prst="rect">
            <a:avLst/>
          </a:prstGeom>
          <a:noFill/>
          <a:ln>
            <a:noFill/>
          </a:ln>
        </p:spPr>
      </p:pic>
      <p:pic>
        <p:nvPicPr>
          <p:cNvPr id="253" name="Google Shape;253;p23"/>
          <p:cNvPicPr preferRelativeResize="0"/>
          <p:nvPr/>
        </p:nvPicPr>
        <p:blipFill>
          <a:blip r:embed="rId7">
            <a:alphaModFix/>
          </a:blip>
          <a:stretch>
            <a:fillRect/>
          </a:stretch>
        </p:blipFill>
        <p:spPr>
          <a:xfrm>
            <a:off x="5801683" y="3331680"/>
            <a:ext cx="3308882" cy="1315084"/>
          </a:xfrm>
          <a:prstGeom prst="rect">
            <a:avLst/>
          </a:prstGeom>
          <a:noFill/>
          <a:ln>
            <a:noFill/>
          </a:ln>
        </p:spPr>
      </p:pic>
      <p:sp>
        <p:nvSpPr>
          <p:cNvPr id="2" name="TextBox 1">
            <a:extLst>
              <a:ext uri="{FF2B5EF4-FFF2-40B4-BE49-F238E27FC236}">
                <a16:creationId xmlns:a16="http://schemas.microsoft.com/office/drawing/2014/main" id="{CA7AEEF3-47EF-B720-63AE-4E803D911286}"/>
              </a:ext>
            </a:extLst>
          </p:cNvPr>
          <p:cNvSpPr txBox="1"/>
          <p:nvPr/>
        </p:nvSpPr>
        <p:spPr>
          <a:xfrm>
            <a:off x="550989" y="6449108"/>
            <a:ext cx="8196346" cy="338554"/>
          </a:xfrm>
          <a:prstGeom prst="rect">
            <a:avLst/>
          </a:prstGeom>
          <a:noFill/>
        </p:spPr>
        <p:txBody>
          <a:bodyPr wrap="none" rtlCol="0">
            <a:spAutoFit/>
          </a:bodyPr>
          <a:lstStyle/>
          <a:p>
            <a:r>
              <a:rPr lang="en-US" sz="1600" u="sng" dirty="0"/>
              <a:t>David Alvarez-Castillo, Bikram </a:t>
            </a:r>
            <a:r>
              <a:rPr lang="en-US" sz="1600" u="sng" dirty="0" err="1"/>
              <a:t>Keshari</a:t>
            </a:r>
            <a:r>
              <a:rPr lang="en-US" sz="1600" u="sng" dirty="0"/>
              <a:t> Pradhan, </a:t>
            </a:r>
            <a:r>
              <a:rPr lang="en-US" sz="1600" u="sng" dirty="0" err="1"/>
              <a:t>Debarati</a:t>
            </a:r>
            <a:r>
              <a:rPr lang="en-US" sz="1600" u="sng" dirty="0"/>
              <a:t> Chatterjee - arXiv:2309.08775</a:t>
            </a:r>
          </a:p>
        </p:txBody>
      </p:sp>
      <p:sp>
        <p:nvSpPr>
          <p:cNvPr id="3" name="Google Shape;188;p19">
            <a:extLst>
              <a:ext uri="{FF2B5EF4-FFF2-40B4-BE49-F238E27FC236}">
                <a16:creationId xmlns:a16="http://schemas.microsoft.com/office/drawing/2014/main" id="{D4F2C676-763B-723E-FA87-A7852A3DE2E2}"/>
              </a:ext>
            </a:extLst>
          </p:cNvPr>
          <p:cNvSpPr txBox="1"/>
          <p:nvPr/>
        </p:nvSpPr>
        <p:spPr>
          <a:xfrm>
            <a:off x="239650" y="331413"/>
            <a:ext cx="8711267" cy="393600"/>
          </a:xfrm>
          <a:prstGeom prst="rect">
            <a:avLst/>
          </a:prstGeom>
          <a:noFill/>
          <a:ln>
            <a:noFill/>
          </a:ln>
        </p:spPr>
        <p:txBody>
          <a:bodyPr spcFirstLastPara="1" wrap="square" lIns="91425" tIns="91425" rIns="91425" bIns="91425" anchor="t" anchorCtr="0">
            <a:noAutofit/>
          </a:bodyPr>
          <a:lstStyle/>
          <a:p>
            <a:pPr algn="ctr"/>
            <a:r>
              <a:rPr lang="en-GB" sz="3600" b="1" dirty="0">
                <a:latin typeface="Lato"/>
                <a:ea typeface="Lato"/>
                <a:cs typeface="Lato"/>
                <a:sym typeface="Lato"/>
              </a:rPr>
              <a:t>Asteroseismology and Universal Relations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60" name="Google Shape;260;p24"/>
          <p:cNvPicPr preferRelativeResize="0"/>
          <p:nvPr/>
        </p:nvPicPr>
        <p:blipFill>
          <a:blip r:embed="rId3">
            <a:alphaModFix/>
          </a:blip>
          <a:stretch>
            <a:fillRect/>
          </a:stretch>
        </p:blipFill>
        <p:spPr>
          <a:xfrm>
            <a:off x="6026572" y="2737333"/>
            <a:ext cx="2974400" cy="2133527"/>
          </a:xfrm>
          <a:prstGeom prst="rect">
            <a:avLst/>
          </a:prstGeom>
          <a:noFill/>
          <a:ln>
            <a:noFill/>
          </a:ln>
        </p:spPr>
      </p:pic>
      <p:pic>
        <p:nvPicPr>
          <p:cNvPr id="261" name="Google Shape;261;p24"/>
          <p:cNvPicPr preferRelativeResize="0"/>
          <p:nvPr/>
        </p:nvPicPr>
        <p:blipFill>
          <a:blip r:embed="rId4">
            <a:alphaModFix/>
          </a:blip>
          <a:stretch>
            <a:fillRect/>
          </a:stretch>
        </p:blipFill>
        <p:spPr>
          <a:xfrm>
            <a:off x="3024554" y="2836035"/>
            <a:ext cx="2974401" cy="2034826"/>
          </a:xfrm>
          <a:prstGeom prst="rect">
            <a:avLst/>
          </a:prstGeom>
          <a:noFill/>
          <a:ln>
            <a:noFill/>
          </a:ln>
        </p:spPr>
      </p:pic>
      <p:sp>
        <p:nvSpPr>
          <p:cNvPr id="262" name="Google Shape;262;p24"/>
          <p:cNvSpPr txBox="1"/>
          <p:nvPr/>
        </p:nvSpPr>
        <p:spPr>
          <a:xfrm>
            <a:off x="706371" y="1690818"/>
            <a:ext cx="8197654" cy="657600"/>
          </a:xfrm>
          <a:prstGeom prst="rect">
            <a:avLst/>
          </a:prstGeom>
          <a:noFill/>
          <a:ln>
            <a:noFill/>
          </a:ln>
        </p:spPr>
        <p:txBody>
          <a:bodyPr spcFirstLastPara="1" wrap="square" lIns="91425" tIns="91425" rIns="91425" bIns="91425" anchor="t" anchorCtr="0">
            <a:noAutofit/>
          </a:bodyPr>
          <a:lstStyle/>
          <a:p>
            <a:pPr marL="457200" indent="-317500">
              <a:buSzPts val="1400"/>
              <a:buFont typeface="Lato"/>
              <a:buChar char="❖"/>
            </a:pPr>
            <a:r>
              <a:rPr lang="en-GB" dirty="0">
                <a:latin typeface="Lato"/>
                <a:ea typeface="Lato"/>
                <a:cs typeface="Lato"/>
                <a:sym typeface="Lato"/>
              </a:rPr>
              <a:t>Determination under the assumption that </a:t>
            </a:r>
            <a:r>
              <a:rPr lang="en-GB" i="1" dirty="0">
                <a:latin typeface="Lato"/>
                <a:ea typeface="Lato"/>
                <a:cs typeface="Lato"/>
                <a:sym typeface="Lato"/>
              </a:rPr>
              <a:t>f, </a:t>
            </a:r>
            <a:r>
              <a:rPr lang="en-GB" i="1" dirty="0" err="1">
                <a:latin typeface="Lato"/>
                <a:ea typeface="Lato"/>
                <a:cs typeface="Lato"/>
                <a:sym typeface="Lato"/>
              </a:rPr>
              <a:t>τ</a:t>
            </a:r>
            <a:r>
              <a:rPr lang="en-GB" i="1" dirty="0">
                <a:latin typeface="Lato"/>
                <a:ea typeface="Lato"/>
                <a:cs typeface="Lato"/>
                <a:sym typeface="Lato"/>
              </a:rPr>
              <a:t> </a:t>
            </a:r>
            <a:r>
              <a:rPr lang="en-GB" dirty="0">
                <a:latin typeface="Lato"/>
                <a:ea typeface="Lato"/>
                <a:cs typeface="Lato"/>
                <a:sym typeface="Lato"/>
              </a:rPr>
              <a:t> are measured precisely.</a:t>
            </a:r>
            <a:endParaRPr dirty="0">
              <a:latin typeface="Lato"/>
              <a:ea typeface="Lato"/>
              <a:cs typeface="Lato"/>
              <a:sym typeface="Lato"/>
            </a:endParaRPr>
          </a:p>
          <a:p>
            <a:pPr marL="457200" indent="-317500">
              <a:buSzPts val="1400"/>
              <a:buFont typeface="Lato"/>
              <a:buChar char="❖"/>
            </a:pPr>
            <a:r>
              <a:rPr lang="en-GB" dirty="0">
                <a:latin typeface="Lato"/>
                <a:ea typeface="Lato"/>
                <a:cs typeface="Lato"/>
                <a:sym typeface="Lato"/>
              </a:rPr>
              <a:t> Errors on UR results  uncertainties on </a:t>
            </a:r>
            <a:r>
              <a:rPr lang="en-GB" i="1" dirty="0">
                <a:latin typeface="Lato"/>
                <a:ea typeface="Lato"/>
                <a:cs typeface="Lato"/>
                <a:sym typeface="Lato"/>
              </a:rPr>
              <a:t>M-R</a:t>
            </a:r>
            <a:r>
              <a:rPr lang="en-GB" dirty="0">
                <a:latin typeface="Lato"/>
                <a:ea typeface="Lato"/>
                <a:cs typeface="Lato"/>
                <a:sym typeface="Lato"/>
              </a:rPr>
              <a:t>.</a:t>
            </a:r>
            <a:endParaRPr dirty="0">
              <a:latin typeface="Lato"/>
              <a:ea typeface="Lato"/>
              <a:cs typeface="Lato"/>
              <a:sym typeface="Lato"/>
            </a:endParaRPr>
          </a:p>
        </p:txBody>
      </p:sp>
      <p:sp>
        <p:nvSpPr>
          <p:cNvPr id="263" name="Google Shape;263;p24"/>
          <p:cNvSpPr txBox="1"/>
          <p:nvPr/>
        </p:nvSpPr>
        <p:spPr>
          <a:xfrm>
            <a:off x="167109" y="5141602"/>
            <a:ext cx="8861700" cy="1138200"/>
          </a:xfrm>
          <a:prstGeom prst="rect">
            <a:avLst/>
          </a:prstGeom>
          <a:noFill/>
          <a:ln>
            <a:noFill/>
          </a:ln>
        </p:spPr>
        <p:txBody>
          <a:bodyPr spcFirstLastPara="1" wrap="square" lIns="91425" tIns="91425" rIns="91425" bIns="91425" anchor="t" anchorCtr="0">
            <a:noAutofit/>
          </a:bodyPr>
          <a:lstStyle/>
          <a:p>
            <a:pPr marL="457200" indent="-304800">
              <a:buSzPts val="1200"/>
              <a:buFont typeface="Lato"/>
              <a:buChar char="★"/>
            </a:pPr>
            <a:r>
              <a:rPr lang="en-GB" sz="1400" dirty="0">
                <a:latin typeface="Lato"/>
                <a:ea typeface="Lato"/>
                <a:cs typeface="Lato"/>
                <a:sym typeface="Lato"/>
              </a:rPr>
              <a:t>The presence of the twins maybe confirmed with exact measurement of </a:t>
            </a:r>
            <a:r>
              <a:rPr lang="en-GB" sz="1400" i="1" dirty="0">
                <a:latin typeface="Lato"/>
                <a:ea typeface="Lato"/>
                <a:cs typeface="Lato"/>
                <a:sym typeface="Lato"/>
              </a:rPr>
              <a:t>f, and </a:t>
            </a:r>
            <a:r>
              <a:rPr lang="en-GB" sz="1400" i="1" dirty="0" err="1">
                <a:latin typeface="Lato"/>
                <a:ea typeface="Lato"/>
                <a:cs typeface="Lato"/>
                <a:sym typeface="Lato"/>
              </a:rPr>
              <a:t>τ</a:t>
            </a:r>
            <a:r>
              <a:rPr lang="en-GB" sz="1400" dirty="0">
                <a:latin typeface="Lato"/>
                <a:ea typeface="Lato"/>
                <a:cs typeface="Lato"/>
                <a:sym typeface="Lato"/>
              </a:rPr>
              <a:t> .</a:t>
            </a:r>
            <a:endParaRPr sz="1400" dirty="0">
              <a:latin typeface="Lato"/>
              <a:ea typeface="Lato"/>
              <a:cs typeface="Lato"/>
              <a:sym typeface="Lato"/>
            </a:endParaRPr>
          </a:p>
          <a:p>
            <a:pPr marL="457200"/>
            <a:endParaRPr sz="1400" dirty="0">
              <a:latin typeface="Lato"/>
              <a:ea typeface="Lato"/>
              <a:cs typeface="Lato"/>
              <a:sym typeface="Lato"/>
            </a:endParaRPr>
          </a:p>
          <a:p>
            <a:pPr marL="457200" indent="-304800">
              <a:buSzPts val="1200"/>
              <a:buFont typeface="Lato"/>
              <a:buChar char="★"/>
            </a:pPr>
            <a:r>
              <a:rPr lang="en-GB" sz="1400" dirty="0">
                <a:latin typeface="Lato"/>
                <a:ea typeface="Lato"/>
                <a:cs typeface="Lato"/>
                <a:sym typeface="Lato"/>
              </a:rPr>
              <a:t>The unstable branch of </a:t>
            </a:r>
            <a:r>
              <a:rPr lang="en-GB" sz="1400" dirty="0" err="1">
                <a:latin typeface="Lato"/>
                <a:ea typeface="Lato"/>
                <a:cs typeface="Lato"/>
                <a:sym typeface="Lato"/>
              </a:rPr>
              <a:t>Δp</a:t>
            </a:r>
            <a:r>
              <a:rPr lang="en-GB" sz="1400" dirty="0">
                <a:latin typeface="Lato"/>
                <a:ea typeface="Lato"/>
                <a:cs typeface="Lato"/>
                <a:sym typeface="Lato"/>
              </a:rPr>
              <a:t> = 0% can be distinguished from the connecting stable branch of </a:t>
            </a:r>
            <a:r>
              <a:rPr lang="en-GB" sz="1400" dirty="0" err="1">
                <a:latin typeface="Lato"/>
                <a:ea typeface="Lato"/>
                <a:cs typeface="Lato"/>
                <a:sym typeface="Lato"/>
              </a:rPr>
              <a:t>Δp</a:t>
            </a:r>
            <a:r>
              <a:rPr lang="en-GB" sz="1400" dirty="0">
                <a:latin typeface="Lato"/>
                <a:ea typeface="Lato"/>
                <a:cs typeface="Lato"/>
                <a:sym typeface="Lato"/>
              </a:rPr>
              <a:t> =8%.</a:t>
            </a:r>
            <a:endParaRPr sz="1400" dirty="0">
              <a:latin typeface="Lato"/>
              <a:ea typeface="Lato"/>
              <a:cs typeface="Lato"/>
              <a:sym typeface="Lato"/>
            </a:endParaRPr>
          </a:p>
          <a:p>
            <a:pPr marL="457200"/>
            <a:endParaRPr sz="1400" dirty="0">
              <a:latin typeface="Lato"/>
              <a:ea typeface="Lato"/>
              <a:cs typeface="Lato"/>
              <a:sym typeface="Lato"/>
            </a:endParaRPr>
          </a:p>
          <a:p>
            <a:pPr marL="457200" indent="-304800">
              <a:buSzPts val="1200"/>
              <a:buFont typeface="Lato"/>
              <a:buChar char="★"/>
            </a:pPr>
            <a:r>
              <a:rPr lang="en-GB" sz="1400" dirty="0">
                <a:latin typeface="Lato"/>
                <a:ea typeface="Lato"/>
                <a:cs typeface="Lato"/>
                <a:sym typeface="Lato"/>
              </a:rPr>
              <a:t>Differentiating among </a:t>
            </a:r>
            <a:r>
              <a:rPr lang="en-GB" sz="1400" dirty="0" err="1">
                <a:latin typeface="Lato"/>
                <a:ea typeface="Lato"/>
                <a:cs typeface="Lato"/>
                <a:sym typeface="Lato"/>
              </a:rPr>
              <a:t>Δp</a:t>
            </a:r>
            <a:r>
              <a:rPr lang="en-GB" sz="1400" dirty="0">
                <a:latin typeface="Lato"/>
                <a:ea typeface="Lato"/>
                <a:cs typeface="Lato"/>
                <a:sym typeface="Lato"/>
              </a:rPr>
              <a:t> =0% and </a:t>
            </a:r>
            <a:r>
              <a:rPr lang="en-GB" sz="1400" dirty="0" err="1">
                <a:latin typeface="Lato"/>
                <a:ea typeface="Lato"/>
                <a:cs typeface="Lato"/>
                <a:sym typeface="Lato"/>
              </a:rPr>
              <a:t>Δp</a:t>
            </a:r>
            <a:r>
              <a:rPr lang="en-GB" sz="1400" dirty="0">
                <a:latin typeface="Lato"/>
                <a:ea typeface="Lato"/>
                <a:cs typeface="Lato"/>
                <a:sym typeface="Lato"/>
              </a:rPr>
              <a:t> =5% is more challenging.</a:t>
            </a:r>
            <a:endParaRPr sz="1400" dirty="0">
              <a:latin typeface="Lato"/>
              <a:ea typeface="Lato"/>
              <a:cs typeface="Lato"/>
              <a:sym typeface="Lato"/>
            </a:endParaRPr>
          </a:p>
        </p:txBody>
      </p:sp>
      <p:pic>
        <p:nvPicPr>
          <p:cNvPr id="264" name="Google Shape;264;p24"/>
          <p:cNvPicPr preferRelativeResize="0"/>
          <p:nvPr/>
        </p:nvPicPr>
        <p:blipFill>
          <a:blip r:embed="rId5">
            <a:alphaModFix/>
          </a:blip>
          <a:stretch>
            <a:fillRect/>
          </a:stretch>
        </p:blipFill>
        <p:spPr>
          <a:xfrm>
            <a:off x="234462" y="2616378"/>
            <a:ext cx="2468119" cy="2377650"/>
          </a:xfrm>
          <a:prstGeom prst="rect">
            <a:avLst/>
          </a:prstGeom>
          <a:noFill/>
          <a:ln>
            <a:noFill/>
          </a:ln>
        </p:spPr>
      </p:pic>
      <p:sp>
        <p:nvSpPr>
          <p:cNvPr id="2" name="TextBox 1">
            <a:extLst>
              <a:ext uri="{FF2B5EF4-FFF2-40B4-BE49-F238E27FC236}">
                <a16:creationId xmlns:a16="http://schemas.microsoft.com/office/drawing/2014/main" id="{AC145FF1-8873-4D69-F6BF-7F0529DF8F87}"/>
              </a:ext>
            </a:extLst>
          </p:cNvPr>
          <p:cNvSpPr txBox="1"/>
          <p:nvPr/>
        </p:nvSpPr>
        <p:spPr>
          <a:xfrm>
            <a:off x="550989" y="6449108"/>
            <a:ext cx="8196346" cy="338554"/>
          </a:xfrm>
          <a:prstGeom prst="rect">
            <a:avLst/>
          </a:prstGeom>
          <a:noFill/>
        </p:spPr>
        <p:txBody>
          <a:bodyPr wrap="none" rtlCol="0">
            <a:spAutoFit/>
          </a:bodyPr>
          <a:lstStyle/>
          <a:p>
            <a:r>
              <a:rPr lang="en-US" sz="1600" u="sng" dirty="0"/>
              <a:t>David Alvarez-Castillo, Bikram </a:t>
            </a:r>
            <a:r>
              <a:rPr lang="en-US" sz="1600" u="sng" dirty="0" err="1"/>
              <a:t>Keshari</a:t>
            </a:r>
            <a:r>
              <a:rPr lang="en-US" sz="1600" u="sng" dirty="0"/>
              <a:t> Pradhan, </a:t>
            </a:r>
            <a:r>
              <a:rPr lang="en-US" sz="1600" u="sng" dirty="0" err="1"/>
              <a:t>Debarati</a:t>
            </a:r>
            <a:r>
              <a:rPr lang="en-US" sz="1600" u="sng" dirty="0"/>
              <a:t> Chatterjee - arXiv:2309.08775</a:t>
            </a:r>
          </a:p>
        </p:txBody>
      </p:sp>
      <p:sp>
        <p:nvSpPr>
          <p:cNvPr id="3" name="Google Shape;188;p19">
            <a:extLst>
              <a:ext uri="{FF2B5EF4-FFF2-40B4-BE49-F238E27FC236}">
                <a16:creationId xmlns:a16="http://schemas.microsoft.com/office/drawing/2014/main" id="{4A84BC57-2C54-827C-F31F-499D5C73316C}"/>
              </a:ext>
            </a:extLst>
          </p:cNvPr>
          <p:cNvSpPr txBox="1"/>
          <p:nvPr/>
        </p:nvSpPr>
        <p:spPr>
          <a:xfrm>
            <a:off x="239650" y="331413"/>
            <a:ext cx="8711267" cy="393600"/>
          </a:xfrm>
          <a:prstGeom prst="rect">
            <a:avLst/>
          </a:prstGeom>
          <a:noFill/>
          <a:ln>
            <a:noFill/>
          </a:ln>
        </p:spPr>
        <p:txBody>
          <a:bodyPr spcFirstLastPara="1" wrap="square" lIns="91425" tIns="91425" rIns="91425" bIns="91425" anchor="t" anchorCtr="0">
            <a:noAutofit/>
          </a:bodyPr>
          <a:lstStyle/>
          <a:p>
            <a:pPr algn="ctr"/>
            <a:r>
              <a:rPr lang="en-GB" sz="3600" b="1" dirty="0">
                <a:latin typeface="Lato"/>
                <a:ea typeface="Lato"/>
                <a:cs typeface="Lato"/>
                <a:sym typeface="Lato"/>
              </a:rPr>
              <a:t>Compact star observables from f-mode observations: the role of UR Uncertainty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25" descr="&#10;h(t)=h_{0}\exp{(-t/ \tau_f)} \sin{(2\pi \nu_f t)}, \ t&gt;0&#10;"/>
          <p:cNvPicPr preferRelativeResize="0"/>
          <p:nvPr/>
        </p:nvPicPr>
        <p:blipFill>
          <a:blip r:embed="rId3">
            <a:alphaModFix/>
          </a:blip>
          <a:stretch>
            <a:fillRect/>
          </a:stretch>
        </p:blipFill>
        <p:spPr>
          <a:xfrm>
            <a:off x="522563" y="2200664"/>
            <a:ext cx="3538576" cy="218483"/>
          </a:xfrm>
          <a:prstGeom prst="rect">
            <a:avLst/>
          </a:prstGeom>
          <a:noFill/>
          <a:ln>
            <a:noFill/>
          </a:ln>
        </p:spPr>
      </p:pic>
      <p:sp>
        <p:nvSpPr>
          <p:cNvPr id="271" name="Google Shape;271;p25"/>
          <p:cNvSpPr txBox="1"/>
          <p:nvPr/>
        </p:nvSpPr>
        <p:spPr>
          <a:xfrm>
            <a:off x="-1" y="1328575"/>
            <a:ext cx="7526215" cy="615523"/>
          </a:xfrm>
          <a:prstGeom prst="rect">
            <a:avLst/>
          </a:prstGeom>
          <a:noFill/>
          <a:ln>
            <a:noFill/>
          </a:ln>
        </p:spPr>
        <p:txBody>
          <a:bodyPr spcFirstLastPara="1" wrap="square" lIns="91425" tIns="91425" rIns="91425" bIns="91425" anchor="t" anchorCtr="0">
            <a:spAutoFit/>
          </a:bodyPr>
          <a:lstStyle/>
          <a:p>
            <a:pPr marL="457200" indent="-298450">
              <a:buClr>
                <a:schemeClr val="dk2"/>
              </a:buClr>
              <a:buSzPts val="1100"/>
              <a:buFont typeface="Lato"/>
              <a:buChar char="●"/>
            </a:pPr>
            <a:r>
              <a:rPr lang="en-GB" sz="1400" dirty="0">
                <a:latin typeface="Lato"/>
                <a:ea typeface="Lato"/>
                <a:cs typeface="Lato"/>
                <a:sym typeface="Lato"/>
              </a:rPr>
              <a:t>F-mode being excited during pulsar glitches. All the energy radiated through GW.</a:t>
            </a:r>
            <a:endParaRPr sz="1400" dirty="0">
              <a:latin typeface="Lato"/>
              <a:ea typeface="Lato"/>
              <a:cs typeface="Lato"/>
              <a:sym typeface="Lato"/>
            </a:endParaRPr>
          </a:p>
          <a:p>
            <a:pPr marL="457200" indent="-298450">
              <a:buClr>
                <a:schemeClr val="dk2"/>
              </a:buClr>
              <a:buSzPts val="1100"/>
              <a:buFont typeface="Lato"/>
              <a:buChar char="●"/>
            </a:pPr>
            <a:r>
              <a:rPr lang="en-GB" sz="1400" dirty="0">
                <a:latin typeface="Lato"/>
                <a:ea typeface="Lato"/>
                <a:cs typeface="Lato"/>
                <a:sym typeface="Lato"/>
              </a:rPr>
              <a:t>The burst waveform is modelled as an exponentially damped oscillation.</a:t>
            </a:r>
            <a:endParaRPr sz="1400" dirty="0">
              <a:latin typeface="Lato"/>
              <a:ea typeface="Lato"/>
              <a:cs typeface="Lato"/>
              <a:sym typeface="Lato"/>
            </a:endParaRPr>
          </a:p>
        </p:txBody>
      </p:sp>
      <p:sp>
        <p:nvSpPr>
          <p:cNvPr id="272" name="Google Shape;272;p25"/>
          <p:cNvSpPr txBox="1"/>
          <p:nvPr/>
        </p:nvSpPr>
        <p:spPr>
          <a:xfrm>
            <a:off x="4649162" y="2080256"/>
            <a:ext cx="2922700" cy="400079"/>
          </a:xfrm>
          <a:prstGeom prst="rect">
            <a:avLst/>
          </a:prstGeom>
          <a:noFill/>
          <a:ln>
            <a:noFill/>
          </a:ln>
        </p:spPr>
        <p:txBody>
          <a:bodyPr spcFirstLastPara="1" wrap="square" lIns="91425" tIns="91425" rIns="91425" bIns="91425" anchor="t" anchorCtr="0">
            <a:spAutoFit/>
          </a:bodyPr>
          <a:lstStyle/>
          <a:p>
            <a:r>
              <a:rPr lang="en-GB" sz="1400" dirty="0"/>
              <a:t>(</a:t>
            </a:r>
            <a:r>
              <a:rPr lang="en-GB" sz="1400" u="sng" dirty="0">
                <a:solidFill>
                  <a:schemeClr val="hlink"/>
                </a:solidFill>
                <a:hlinkClick r:id="rId4"/>
              </a:rPr>
              <a:t>B.J. Owen,2010</a:t>
            </a:r>
            <a:r>
              <a:rPr lang="en-GB" sz="1400" dirty="0"/>
              <a:t>, </a:t>
            </a:r>
            <a:r>
              <a:rPr lang="en-GB" sz="1400" u="sng" dirty="0">
                <a:solidFill>
                  <a:schemeClr val="accent5"/>
                </a:solidFill>
                <a:hlinkClick r:id="rId5">
                  <a:extLst>
                    <a:ext uri="{A12FA001-AC4F-418D-AE19-62706E023703}">
                      <ahyp:hlinkClr xmlns:ahyp="http://schemas.microsoft.com/office/drawing/2018/hyperlinkcolor" val="tx"/>
                    </a:ext>
                  </a:extLst>
                </a:hlinkClick>
              </a:rPr>
              <a:t>Ho et al. 2020</a:t>
            </a:r>
            <a:r>
              <a:rPr lang="en-GB" sz="1400" dirty="0"/>
              <a:t> )</a:t>
            </a:r>
            <a:endParaRPr sz="1400" dirty="0"/>
          </a:p>
        </p:txBody>
      </p:sp>
      <p:sp>
        <p:nvSpPr>
          <p:cNvPr id="273" name="Google Shape;273;p2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9pPr>
          </a:lstStyle>
          <a:p>
            <a:pPr algn="r"/>
            <a:fld id="{00000000-1234-1234-1234-123412341234}" type="slidenum">
              <a:rPr lang="en-GB" smtClean="0"/>
              <a:pPr/>
              <a:t>16</a:t>
            </a:fld>
            <a:endParaRPr>
              <a:solidFill>
                <a:schemeClr val="accent1"/>
              </a:solidFill>
              <a:latin typeface="Lato"/>
              <a:ea typeface="Lato"/>
              <a:cs typeface="Lato"/>
              <a:sym typeface="Lato"/>
            </a:endParaRPr>
          </a:p>
        </p:txBody>
      </p:sp>
      <p:pic>
        <p:nvPicPr>
          <p:cNvPr id="274" name="Google Shape;274;p25" descr="h_{0}= 4.85  \times 10^{-17} \sqrt{\frac{E_{\rm gw}}{M_{\odot}c^2}} \sqrt{\frac{0.1 {\rm sec}}{\tau_f}} \frac{1 \rm{kpc}}{d}\left(\frac{1 \rm{kHz}}{\nu&#10;_f}\right)"/>
          <p:cNvPicPr preferRelativeResize="0"/>
          <p:nvPr/>
        </p:nvPicPr>
        <p:blipFill>
          <a:blip r:embed="rId6">
            <a:alphaModFix/>
          </a:blip>
          <a:stretch>
            <a:fillRect/>
          </a:stretch>
        </p:blipFill>
        <p:spPr>
          <a:xfrm>
            <a:off x="522571" y="2567509"/>
            <a:ext cx="2841951" cy="566778"/>
          </a:xfrm>
          <a:prstGeom prst="rect">
            <a:avLst/>
          </a:prstGeom>
          <a:noFill/>
          <a:ln>
            <a:noFill/>
          </a:ln>
        </p:spPr>
      </p:pic>
      <p:pic>
        <p:nvPicPr>
          <p:cNvPr id="275" name="Google Shape;275;p25" descr="E_{\text{gw}}=E_{\text{glitch}}=4\pi^2I\nu^2 (\frac{\Delta \nu}{\nu})"/>
          <p:cNvPicPr preferRelativeResize="0"/>
          <p:nvPr/>
        </p:nvPicPr>
        <p:blipFill>
          <a:blip r:embed="rId7">
            <a:alphaModFix/>
          </a:blip>
          <a:stretch>
            <a:fillRect/>
          </a:stretch>
        </p:blipFill>
        <p:spPr>
          <a:xfrm>
            <a:off x="180499" y="4140338"/>
            <a:ext cx="2060986" cy="401096"/>
          </a:xfrm>
          <a:prstGeom prst="rect">
            <a:avLst/>
          </a:prstGeom>
          <a:noFill/>
          <a:ln>
            <a:noFill/>
          </a:ln>
        </p:spPr>
      </p:pic>
      <p:pic>
        <p:nvPicPr>
          <p:cNvPr id="276" name="Google Shape;276;p25"/>
          <p:cNvPicPr preferRelativeResize="0"/>
          <p:nvPr/>
        </p:nvPicPr>
        <p:blipFill>
          <a:blip r:embed="rId8">
            <a:alphaModFix/>
          </a:blip>
          <a:stretch>
            <a:fillRect/>
          </a:stretch>
        </p:blipFill>
        <p:spPr>
          <a:xfrm>
            <a:off x="2485428" y="3169456"/>
            <a:ext cx="2971746" cy="2163102"/>
          </a:xfrm>
          <a:prstGeom prst="rect">
            <a:avLst/>
          </a:prstGeom>
          <a:noFill/>
          <a:ln>
            <a:noFill/>
          </a:ln>
        </p:spPr>
      </p:pic>
      <p:sp>
        <p:nvSpPr>
          <p:cNvPr id="277" name="Google Shape;277;p25"/>
          <p:cNvSpPr txBox="1"/>
          <p:nvPr/>
        </p:nvSpPr>
        <p:spPr>
          <a:xfrm>
            <a:off x="3619150" y="5345775"/>
            <a:ext cx="2158200" cy="323100"/>
          </a:xfrm>
          <a:prstGeom prst="rect">
            <a:avLst/>
          </a:prstGeom>
          <a:noFill/>
          <a:ln>
            <a:noFill/>
          </a:ln>
        </p:spPr>
        <p:txBody>
          <a:bodyPr spcFirstLastPara="1" wrap="square" lIns="91425" tIns="91425" rIns="91425" bIns="91425" anchor="t" anchorCtr="0">
            <a:spAutoFit/>
          </a:bodyPr>
          <a:lstStyle/>
          <a:p>
            <a:r>
              <a:rPr lang="en-GB" sz="900" b="1" u="sng">
                <a:solidFill>
                  <a:srgbClr val="0000FF"/>
                </a:solidFill>
                <a:hlinkClick r:id="rId5">
                  <a:extLst>
                    <a:ext uri="{A12FA001-AC4F-418D-AE19-62706E023703}">
                      <ahyp:hlinkClr xmlns:ahyp="http://schemas.microsoft.com/office/drawing/2018/hyperlinkcolor" val="tx"/>
                    </a:ext>
                  </a:extLst>
                </a:hlinkClick>
              </a:rPr>
              <a:t>Ho et al ,PRD 101, 103009 (2020)</a:t>
            </a:r>
            <a:endParaRPr sz="900" b="1" u="sng">
              <a:solidFill>
                <a:srgbClr val="0000FF"/>
              </a:solidFill>
            </a:endParaRPr>
          </a:p>
        </p:txBody>
      </p:sp>
      <p:pic>
        <p:nvPicPr>
          <p:cNvPr id="278" name="Google Shape;278;p25"/>
          <p:cNvPicPr preferRelativeResize="0"/>
          <p:nvPr/>
        </p:nvPicPr>
        <p:blipFill>
          <a:blip r:embed="rId9">
            <a:alphaModFix/>
          </a:blip>
          <a:stretch>
            <a:fillRect/>
          </a:stretch>
        </p:blipFill>
        <p:spPr>
          <a:xfrm>
            <a:off x="5652072" y="3041459"/>
            <a:ext cx="3311430" cy="2389184"/>
          </a:xfrm>
          <a:prstGeom prst="rect">
            <a:avLst/>
          </a:prstGeom>
          <a:noFill/>
          <a:ln>
            <a:noFill/>
          </a:ln>
        </p:spPr>
      </p:pic>
      <p:sp>
        <p:nvSpPr>
          <p:cNvPr id="279" name="Google Shape;279;p25"/>
          <p:cNvSpPr txBox="1"/>
          <p:nvPr/>
        </p:nvSpPr>
        <p:spPr>
          <a:xfrm>
            <a:off x="6040800" y="5403425"/>
            <a:ext cx="3117600" cy="461700"/>
          </a:xfrm>
          <a:prstGeom prst="rect">
            <a:avLst/>
          </a:prstGeom>
          <a:noFill/>
          <a:ln>
            <a:noFill/>
          </a:ln>
        </p:spPr>
        <p:txBody>
          <a:bodyPr spcFirstLastPara="1" wrap="square" lIns="91425" tIns="91425" rIns="91425" bIns="91425" anchor="t" anchorCtr="0">
            <a:spAutoFit/>
          </a:bodyPr>
          <a:lstStyle/>
          <a:p>
            <a:r>
              <a:rPr lang="en-GB" sz="900" b="1" u="sng">
                <a:solidFill>
                  <a:srgbClr val="0000FF"/>
                </a:solidFill>
                <a:latin typeface="Lato"/>
                <a:ea typeface="Lato"/>
                <a:cs typeface="Lato"/>
                <a:sym typeface="Lato"/>
              </a:rPr>
              <a:t>B. K. Pradhan, D. Pathak, and D. Chatterjee</a:t>
            </a:r>
            <a:r>
              <a:rPr lang="en-GB" sz="900" u="sng">
                <a:solidFill>
                  <a:srgbClr val="0000FF"/>
                </a:solidFill>
                <a:latin typeface="Lato"/>
                <a:ea typeface="Lato"/>
                <a:cs typeface="Lato"/>
                <a:sym typeface="Lato"/>
              </a:rPr>
              <a:t>, </a:t>
            </a:r>
            <a:endParaRPr sz="900" u="sng">
              <a:solidFill>
                <a:srgbClr val="0000FF"/>
              </a:solidFill>
              <a:latin typeface="Lato"/>
              <a:ea typeface="Lato"/>
              <a:cs typeface="Lato"/>
              <a:sym typeface="Lato"/>
            </a:endParaRPr>
          </a:p>
          <a:p>
            <a:r>
              <a:rPr lang="en-GB" sz="900" i="1" u="sng">
                <a:solidFill>
                  <a:srgbClr val="0000FF"/>
                </a:solidFill>
                <a:latin typeface="Lato"/>
                <a:ea typeface="Lato"/>
                <a:cs typeface="Lato"/>
                <a:sym typeface="Lato"/>
                <a:hlinkClick r:id="rId10">
                  <a:extLst>
                    <a:ext uri="{A12FA001-AC4F-418D-AE19-62706E023703}">
                      <ahyp:hlinkClr xmlns:ahyp="http://schemas.microsoft.com/office/drawing/2018/hyperlinkcolor" val="tx"/>
                    </a:ext>
                  </a:extLst>
                </a:hlinkClick>
              </a:rPr>
              <a:t>ApJ</a:t>
            </a:r>
            <a:r>
              <a:rPr lang="en-GB" sz="900" u="sng">
                <a:solidFill>
                  <a:srgbClr val="0000FF"/>
                </a:solidFill>
                <a:latin typeface="Lato"/>
                <a:ea typeface="Lato"/>
                <a:cs typeface="Lato"/>
                <a:sym typeface="Lato"/>
                <a:hlinkClick r:id="rId10">
                  <a:extLst>
                    <a:ext uri="{A12FA001-AC4F-418D-AE19-62706E023703}">
                      <ahyp:hlinkClr xmlns:ahyp="http://schemas.microsoft.com/office/drawing/2018/hyperlinkcolor" val="tx"/>
                    </a:ext>
                  </a:extLst>
                </a:hlinkClick>
              </a:rPr>
              <a:t> </a:t>
            </a:r>
            <a:r>
              <a:rPr lang="en-GB" sz="900" b="1" u="sng">
                <a:solidFill>
                  <a:srgbClr val="0000FF"/>
                </a:solidFill>
                <a:latin typeface="Lato"/>
                <a:ea typeface="Lato"/>
                <a:cs typeface="Lato"/>
                <a:sym typeface="Lato"/>
                <a:hlinkClick r:id="rId10">
                  <a:extLst>
                    <a:ext uri="{A12FA001-AC4F-418D-AE19-62706E023703}">
                      <ahyp:hlinkClr xmlns:ahyp="http://schemas.microsoft.com/office/drawing/2018/hyperlinkcolor" val="tx"/>
                    </a:ext>
                  </a:extLst>
                </a:hlinkClick>
              </a:rPr>
              <a:t>956</a:t>
            </a:r>
            <a:r>
              <a:rPr lang="en-GB" sz="900" u="sng">
                <a:solidFill>
                  <a:srgbClr val="0000FF"/>
                </a:solidFill>
                <a:latin typeface="Lato"/>
                <a:ea typeface="Lato"/>
                <a:cs typeface="Lato"/>
                <a:sym typeface="Lato"/>
                <a:hlinkClick r:id="rId10">
                  <a:extLst>
                    <a:ext uri="{A12FA001-AC4F-418D-AE19-62706E023703}">
                      <ahyp:hlinkClr xmlns:ahyp="http://schemas.microsoft.com/office/drawing/2018/hyperlinkcolor" val="tx"/>
                    </a:ext>
                  </a:extLst>
                </a:hlinkClick>
              </a:rPr>
              <a:t> 38, ( 2023 )</a:t>
            </a:r>
            <a:endParaRPr sz="900" u="sng">
              <a:solidFill>
                <a:srgbClr val="0000FF"/>
              </a:solidFill>
              <a:latin typeface="Lato"/>
              <a:ea typeface="Lato"/>
              <a:cs typeface="Lato"/>
              <a:sym typeface="Lato"/>
            </a:endParaRPr>
          </a:p>
        </p:txBody>
      </p:sp>
      <p:sp>
        <p:nvSpPr>
          <p:cNvPr id="280" name="Google Shape;280;p25"/>
          <p:cNvSpPr txBox="1"/>
          <p:nvPr/>
        </p:nvSpPr>
        <p:spPr>
          <a:xfrm>
            <a:off x="-221304" y="5439719"/>
            <a:ext cx="5026310" cy="1251803"/>
          </a:xfrm>
          <a:prstGeom prst="rect">
            <a:avLst/>
          </a:prstGeom>
          <a:noFill/>
          <a:ln>
            <a:noFill/>
          </a:ln>
        </p:spPr>
        <p:txBody>
          <a:bodyPr spcFirstLastPara="1" wrap="square" lIns="91425" tIns="91425" rIns="91425" bIns="91425" anchor="t" anchorCtr="0">
            <a:noAutofit/>
          </a:bodyPr>
          <a:lstStyle/>
          <a:p>
            <a:pPr marL="457200" indent="-292100">
              <a:buSzPts val="1000"/>
              <a:buFont typeface="Lato"/>
              <a:buChar char="●"/>
            </a:pPr>
            <a:r>
              <a:rPr lang="en-GB" sz="1200" dirty="0">
                <a:latin typeface="Lato"/>
                <a:ea typeface="Lato"/>
                <a:cs typeface="Lato"/>
                <a:sym typeface="Lato"/>
              </a:rPr>
              <a:t>B. Abbott et </a:t>
            </a:r>
            <a:r>
              <a:rPr lang="en-GB" sz="1200" dirty="0" err="1">
                <a:latin typeface="Lato"/>
                <a:ea typeface="Lato"/>
                <a:cs typeface="Lato"/>
                <a:sym typeface="Lato"/>
              </a:rPr>
              <a:t>al.,LVC</a:t>
            </a:r>
            <a:r>
              <a:rPr lang="en-GB" sz="1200" dirty="0">
                <a:latin typeface="Lato"/>
                <a:ea typeface="Lato"/>
                <a:cs typeface="Lato"/>
                <a:sym typeface="Lato"/>
              </a:rPr>
              <a:t>,  </a:t>
            </a:r>
            <a:r>
              <a:rPr lang="en-GB" sz="1200" i="1" u="sng" dirty="0">
                <a:solidFill>
                  <a:schemeClr val="hlink"/>
                </a:solidFill>
                <a:latin typeface="Lato"/>
                <a:ea typeface="Lato"/>
                <a:cs typeface="Lato"/>
                <a:sym typeface="Lato"/>
                <a:hlinkClick r:id="rId11"/>
              </a:rPr>
              <a:t>ApJ</a:t>
            </a:r>
            <a:r>
              <a:rPr lang="en-GB" sz="1200" u="sng" dirty="0">
                <a:solidFill>
                  <a:schemeClr val="hlink"/>
                </a:solidFill>
                <a:latin typeface="Lato"/>
                <a:ea typeface="Lato"/>
                <a:cs typeface="Lato"/>
                <a:sym typeface="Lato"/>
                <a:hlinkClick r:id="rId11"/>
              </a:rPr>
              <a:t> </a:t>
            </a:r>
            <a:r>
              <a:rPr lang="en-GB" sz="1200" b="1" u="sng" dirty="0">
                <a:solidFill>
                  <a:schemeClr val="hlink"/>
                </a:solidFill>
                <a:latin typeface="Lato"/>
                <a:ea typeface="Lato"/>
                <a:cs typeface="Lato"/>
                <a:sym typeface="Lato"/>
                <a:hlinkClick r:id="rId11"/>
              </a:rPr>
              <a:t>874</a:t>
            </a:r>
            <a:r>
              <a:rPr lang="en-GB" sz="1200" u="sng" dirty="0">
                <a:solidFill>
                  <a:schemeClr val="hlink"/>
                </a:solidFill>
                <a:latin typeface="Lato"/>
                <a:ea typeface="Lato"/>
                <a:cs typeface="Lato"/>
                <a:sym typeface="Lato"/>
                <a:hlinkClick r:id="rId11"/>
              </a:rPr>
              <a:t> 163</a:t>
            </a:r>
            <a:r>
              <a:rPr lang="en-GB" sz="1200" dirty="0">
                <a:latin typeface="Lato"/>
                <a:ea typeface="Lato"/>
                <a:cs typeface="Lato"/>
                <a:sym typeface="Lato"/>
              </a:rPr>
              <a:t>,</a:t>
            </a:r>
            <a:r>
              <a:rPr lang="en-GB" sz="1200" u="sng" dirty="0">
                <a:solidFill>
                  <a:schemeClr val="hlink"/>
                </a:solidFill>
                <a:latin typeface="Lato"/>
                <a:ea typeface="Lato"/>
                <a:cs typeface="Lato"/>
                <a:sym typeface="Lato"/>
                <a:hlinkClick r:id="rId11"/>
              </a:rPr>
              <a:t> 2019</a:t>
            </a:r>
            <a:r>
              <a:rPr lang="en-GB" sz="1200" u="sng" dirty="0">
                <a:solidFill>
                  <a:schemeClr val="hlink"/>
                </a:solidFill>
                <a:latin typeface="Lato"/>
                <a:ea typeface="Lato"/>
                <a:cs typeface="Lato"/>
                <a:sym typeface="Lato"/>
              </a:rPr>
              <a:t>.</a:t>
            </a:r>
            <a:r>
              <a:rPr lang="en-GB" sz="1200" dirty="0">
                <a:latin typeface="Lato"/>
                <a:ea typeface="Lato"/>
                <a:cs typeface="Lato"/>
                <a:sym typeface="Lato"/>
              </a:rPr>
              <a:t> </a:t>
            </a:r>
            <a:endParaRPr sz="1200" dirty="0">
              <a:latin typeface="Lato"/>
              <a:ea typeface="Lato"/>
              <a:cs typeface="Lato"/>
              <a:sym typeface="Lato"/>
            </a:endParaRPr>
          </a:p>
          <a:p>
            <a:pPr marL="457200" indent="-292100">
              <a:buSzPts val="1000"/>
              <a:buFont typeface="Lato"/>
              <a:buChar char="●"/>
            </a:pPr>
            <a:r>
              <a:rPr lang="en-GB" sz="1200" dirty="0">
                <a:latin typeface="Lato"/>
                <a:ea typeface="Lato"/>
                <a:cs typeface="Lato"/>
                <a:sym typeface="Lato"/>
              </a:rPr>
              <a:t>R. Abbott et </a:t>
            </a:r>
            <a:r>
              <a:rPr lang="en-GB" sz="1200" dirty="0" err="1">
                <a:latin typeface="Lato"/>
                <a:ea typeface="Lato"/>
                <a:cs typeface="Lato"/>
                <a:sym typeface="Lato"/>
              </a:rPr>
              <a:t>al.,LVK</a:t>
            </a:r>
            <a:r>
              <a:rPr lang="en-GB" sz="1200" dirty="0">
                <a:latin typeface="Lato"/>
                <a:ea typeface="Lato"/>
                <a:cs typeface="Lato"/>
                <a:sym typeface="Lato"/>
              </a:rPr>
              <a:t>, </a:t>
            </a:r>
            <a:r>
              <a:rPr lang="en-GB" sz="1200" u="sng" dirty="0">
                <a:solidFill>
                  <a:schemeClr val="hlink"/>
                </a:solidFill>
                <a:latin typeface="Lato"/>
                <a:ea typeface="Lato"/>
                <a:cs typeface="Lato"/>
                <a:sym typeface="Lato"/>
                <a:hlinkClick r:id="rId12"/>
              </a:rPr>
              <a:t>PhRvD, 104, 122004, 2021</a:t>
            </a:r>
            <a:r>
              <a:rPr lang="en-GB" sz="1200" dirty="0">
                <a:latin typeface="Lato"/>
                <a:ea typeface="Lato"/>
                <a:cs typeface="Lato"/>
                <a:sym typeface="Lato"/>
              </a:rPr>
              <a:t>.</a:t>
            </a:r>
            <a:endParaRPr sz="1200" dirty="0">
              <a:latin typeface="Lato"/>
              <a:ea typeface="Lato"/>
              <a:cs typeface="Lato"/>
              <a:sym typeface="Lato"/>
            </a:endParaRPr>
          </a:p>
          <a:p>
            <a:pPr marL="457200" indent="-292100">
              <a:buSzPts val="1000"/>
              <a:buFont typeface="Lato"/>
              <a:buChar char="●"/>
            </a:pPr>
            <a:r>
              <a:rPr lang="en-GB" sz="1200" dirty="0">
                <a:latin typeface="Lato"/>
                <a:ea typeface="Lato"/>
                <a:cs typeface="Lato"/>
                <a:sym typeface="Lato"/>
              </a:rPr>
              <a:t>R. Abbott, et al., LVK,  </a:t>
            </a:r>
            <a:r>
              <a:rPr lang="en-GB" sz="1200" u="sng" dirty="0">
                <a:solidFill>
                  <a:schemeClr val="hlink"/>
                </a:solidFill>
                <a:latin typeface="Lato"/>
                <a:ea typeface="Lato"/>
                <a:cs typeface="Lato"/>
                <a:sym typeface="Lato"/>
                <a:hlinkClick r:id="rId13"/>
              </a:rPr>
              <a:t>arXiv:2210.10931, 2022</a:t>
            </a:r>
            <a:r>
              <a:rPr lang="en-GB" sz="1200" dirty="0">
                <a:latin typeface="Lato"/>
                <a:ea typeface="Lato"/>
                <a:cs typeface="Lato"/>
                <a:sym typeface="Lato"/>
              </a:rPr>
              <a:t>.</a:t>
            </a:r>
            <a:endParaRPr sz="1200" dirty="0">
              <a:latin typeface="Lato"/>
              <a:ea typeface="Lato"/>
              <a:cs typeface="Lato"/>
              <a:sym typeface="Lato"/>
            </a:endParaRPr>
          </a:p>
          <a:p>
            <a:pPr marL="457200" indent="-292100">
              <a:buSzPts val="1000"/>
              <a:buFont typeface="Lato"/>
              <a:buChar char="●"/>
            </a:pPr>
            <a:r>
              <a:rPr lang="en-GB" sz="1200" dirty="0">
                <a:latin typeface="Lato"/>
                <a:ea typeface="Lato"/>
                <a:cs typeface="Lato"/>
                <a:sym typeface="Lato"/>
              </a:rPr>
              <a:t>R. Abbott, et al., LVK,  </a:t>
            </a:r>
            <a:r>
              <a:rPr lang="en-GB" sz="1200" u="sng" dirty="0">
                <a:solidFill>
                  <a:schemeClr val="hlink"/>
                </a:solidFill>
                <a:latin typeface="Lato"/>
                <a:ea typeface="Lato"/>
                <a:cs typeface="Lato"/>
                <a:sym typeface="Lato"/>
                <a:hlinkClick r:id="rId14"/>
              </a:rPr>
              <a:t>arXiv:2203.12038, 2022</a:t>
            </a:r>
            <a:r>
              <a:rPr lang="en-GB" sz="1200" dirty="0">
                <a:latin typeface="Lato"/>
                <a:ea typeface="Lato"/>
                <a:cs typeface="Lato"/>
                <a:sym typeface="Lato"/>
              </a:rPr>
              <a:t>.</a:t>
            </a:r>
            <a:endParaRPr sz="1200" dirty="0">
              <a:latin typeface="Lato"/>
              <a:ea typeface="Lato"/>
              <a:cs typeface="Lato"/>
              <a:sym typeface="Lato"/>
            </a:endParaRPr>
          </a:p>
          <a:p>
            <a:pPr marL="457200" indent="-292100">
              <a:buSzPts val="1000"/>
              <a:buFont typeface="Lato"/>
              <a:buChar char="●"/>
            </a:pPr>
            <a:r>
              <a:rPr lang="en-GB" sz="1200" dirty="0">
                <a:latin typeface="Lato"/>
                <a:ea typeface="Lato"/>
                <a:cs typeface="Lato"/>
                <a:sym typeface="Lato"/>
              </a:rPr>
              <a:t>D. Lopez et al., </a:t>
            </a:r>
            <a:r>
              <a:rPr lang="en-GB" sz="1200" u="sng" dirty="0">
                <a:solidFill>
                  <a:schemeClr val="hlink"/>
                </a:solidFill>
                <a:latin typeface="Lato"/>
                <a:ea typeface="Lato"/>
                <a:cs typeface="Lato"/>
                <a:sym typeface="Lato"/>
                <a:hlinkClick r:id="rId15"/>
              </a:rPr>
              <a:t>PhRvD, 106, 103037, 2022</a:t>
            </a:r>
            <a:endParaRPr sz="1200" dirty="0">
              <a:latin typeface="Lato"/>
              <a:ea typeface="Lato"/>
              <a:cs typeface="Lato"/>
              <a:sym typeface="Lato"/>
            </a:endParaRPr>
          </a:p>
          <a:p>
            <a:pPr marL="457200"/>
            <a:endParaRPr sz="1200" dirty="0">
              <a:latin typeface="Lato"/>
              <a:ea typeface="Lato"/>
              <a:cs typeface="Lato"/>
              <a:sym typeface="Lato"/>
            </a:endParaRPr>
          </a:p>
        </p:txBody>
      </p:sp>
      <p:sp>
        <p:nvSpPr>
          <p:cNvPr id="281" name="Google Shape;281;p25"/>
          <p:cNvSpPr txBox="1"/>
          <p:nvPr/>
        </p:nvSpPr>
        <p:spPr>
          <a:xfrm>
            <a:off x="289407" y="3584317"/>
            <a:ext cx="1739855" cy="369300"/>
          </a:xfrm>
          <a:prstGeom prst="rect">
            <a:avLst/>
          </a:prstGeom>
          <a:solidFill>
            <a:srgbClr val="C9DAF8"/>
          </a:solidFill>
          <a:ln>
            <a:noFill/>
          </a:ln>
        </p:spPr>
        <p:txBody>
          <a:bodyPr spcFirstLastPara="1" wrap="square" lIns="91425" tIns="91425" rIns="91425" bIns="91425" anchor="t" anchorCtr="0">
            <a:noAutofit/>
          </a:bodyPr>
          <a:lstStyle/>
          <a:p>
            <a:r>
              <a:rPr lang="en-GB" dirty="0">
                <a:latin typeface="Lato"/>
                <a:ea typeface="Lato"/>
                <a:cs typeface="Lato"/>
                <a:sym typeface="Lato"/>
              </a:rPr>
              <a:t>f-modes GW  </a:t>
            </a:r>
            <a:endParaRPr dirty="0">
              <a:latin typeface="Lato"/>
              <a:ea typeface="Lato"/>
              <a:cs typeface="Lato"/>
              <a:sym typeface="Lato"/>
            </a:endParaRPr>
          </a:p>
        </p:txBody>
      </p:sp>
      <p:sp>
        <p:nvSpPr>
          <p:cNvPr id="2" name="TextBox 1">
            <a:extLst>
              <a:ext uri="{FF2B5EF4-FFF2-40B4-BE49-F238E27FC236}">
                <a16:creationId xmlns:a16="http://schemas.microsoft.com/office/drawing/2014/main" id="{08D16883-B411-16FD-3160-131D4BA124F4}"/>
              </a:ext>
            </a:extLst>
          </p:cNvPr>
          <p:cNvSpPr txBox="1"/>
          <p:nvPr/>
        </p:nvSpPr>
        <p:spPr>
          <a:xfrm>
            <a:off x="550989" y="6449108"/>
            <a:ext cx="8196346" cy="338554"/>
          </a:xfrm>
          <a:prstGeom prst="rect">
            <a:avLst/>
          </a:prstGeom>
          <a:noFill/>
        </p:spPr>
        <p:txBody>
          <a:bodyPr wrap="none" rtlCol="0">
            <a:spAutoFit/>
          </a:bodyPr>
          <a:lstStyle/>
          <a:p>
            <a:r>
              <a:rPr lang="en-US" sz="1600" u="sng" dirty="0"/>
              <a:t>David Alvarez-Castillo, Bikram </a:t>
            </a:r>
            <a:r>
              <a:rPr lang="en-US" sz="1600" u="sng" dirty="0" err="1"/>
              <a:t>Keshari</a:t>
            </a:r>
            <a:r>
              <a:rPr lang="en-US" sz="1600" u="sng" dirty="0"/>
              <a:t> Pradhan, </a:t>
            </a:r>
            <a:r>
              <a:rPr lang="en-US" sz="1600" u="sng" dirty="0" err="1"/>
              <a:t>Debarati</a:t>
            </a:r>
            <a:r>
              <a:rPr lang="en-US" sz="1600" u="sng" dirty="0"/>
              <a:t> Chatterjee - arXiv:2309.08775</a:t>
            </a:r>
          </a:p>
        </p:txBody>
      </p:sp>
      <p:sp>
        <p:nvSpPr>
          <p:cNvPr id="3" name="Google Shape;188;p19">
            <a:extLst>
              <a:ext uri="{FF2B5EF4-FFF2-40B4-BE49-F238E27FC236}">
                <a16:creationId xmlns:a16="http://schemas.microsoft.com/office/drawing/2014/main" id="{C3E2B019-3A47-0826-3046-8A2A1931CF50}"/>
              </a:ext>
            </a:extLst>
          </p:cNvPr>
          <p:cNvSpPr txBox="1"/>
          <p:nvPr/>
        </p:nvSpPr>
        <p:spPr>
          <a:xfrm>
            <a:off x="239650" y="331413"/>
            <a:ext cx="8711267" cy="393600"/>
          </a:xfrm>
          <a:prstGeom prst="rect">
            <a:avLst/>
          </a:prstGeom>
          <a:noFill/>
          <a:ln>
            <a:noFill/>
          </a:ln>
        </p:spPr>
        <p:txBody>
          <a:bodyPr spcFirstLastPara="1" wrap="square" lIns="91425" tIns="91425" rIns="91425" bIns="91425" anchor="t" anchorCtr="0">
            <a:noAutofit/>
          </a:bodyPr>
          <a:lstStyle/>
          <a:p>
            <a:pPr algn="ctr"/>
            <a:r>
              <a:rPr lang="en-GB" sz="3600" b="1" dirty="0">
                <a:latin typeface="Lato"/>
                <a:ea typeface="Lato"/>
                <a:cs typeface="Lato"/>
                <a:sym typeface="Lato"/>
              </a:rPr>
              <a:t>Inclusion of Observational Uncertainties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9pPr>
          </a:lstStyle>
          <a:p>
            <a:pPr algn="r"/>
            <a:fld id="{00000000-1234-1234-1234-123412341234}" type="slidenum">
              <a:rPr lang="en-GB" smtClean="0"/>
              <a:pPr/>
              <a:t>17</a:t>
            </a:fld>
            <a:endParaRPr/>
          </a:p>
        </p:txBody>
      </p:sp>
      <p:pic>
        <p:nvPicPr>
          <p:cNvPr id="287" name="Google Shape;287;p26"/>
          <p:cNvPicPr preferRelativeResize="0"/>
          <p:nvPr/>
        </p:nvPicPr>
        <p:blipFill>
          <a:blip r:embed="rId3">
            <a:alphaModFix/>
          </a:blip>
          <a:stretch>
            <a:fillRect/>
          </a:stretch>
        </p:blipFill>
        <p:spPr>
          <a:xfrm>
            <a:off x="4008976" y="3505763"/>
            <a:ext cx="2069349" cy="2237950"/>
          </a:xfrm>
          <a:prstGeom prst="rect">
            <a:avLst/>
          </a:prstGeom>
          <a:noFill/>
          <a:ln w="9525" cap="flat" cmpd="sng">
            <a:solidFill>
              <a:srgbClr val="9900FF"/>
            </a:solidFill>
            <a:prstDash val="solid"/>
            <a:round/>
            <a:headEnd type="none" w="sm" len="sm"/>
            <a:tailEnd type="none" w="sm" len="sm"/>
          </a:ln>
        </p:spPr>
      </p:pic>
      <p:pic>
        <p:nvPicPr>
          <p:cNvPr id="288" name="Google Shape;288;p26"/>
          <p:cNvPicPr preferRelativeResize="0"/>
          <p:nvPr/>
        </p:nvPicPr>
        <p:blipFill>
          <a:blip r:embed="rId4">
            <a:alphaModFix/>
          </a:blip>
          <a:stretch>
            <a:fillRect/>
          </a:stretch>
        </p:blipFill>
        <p:spPr>
          <a:xfrm>
            <a:off x="6887026" y="3505775"/>
            <a:ext cx="2069349" cy="2237930"/>
          </a:xfrm>
          <a:prstGeom prst="rect">
            <a:avLst/>
          </a:prstGeom>
          <a:noFill/>
          <a:ln w="9525" cap="flat" cmpd="sng">
            <a:solidFill>
              <a:srgbClr val="9900FF"/>
            </a:solidFill>
            <a:prstDash val="solid"/>
            <a:round/>
            <a:headEnd type="none" w="sm" len="sm"/>
            <a:tailEnd type="none" w="sm" len="sm"/>
          </a:ln>
        </p:spPr>
      </p:pic>
      <p:sp>
        <p:nvSpPr>
          <p:cNvPr id="289" name="Google Shape;289;p26"/>
          <p:cNvSpPr/>
          <p:nvPr/>
        </p:nvSpPr>
        <p:spPr>
          <a:xfrm>
            <a:off x="6102875" y="4555425"/>
            <a:ext cx="759600" cy="393600"/>
          </a:xfrm>
          <a:prstGeom prst="rightArrow">
            <a:avLst>
              <a:gd name="adj1" fmla="val 50000"/>
              <a:gd name="adj2" fmla="val 5991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GB">
                <a:latin typeface="Lato"/>
                <a:ea typeface="Lato"/>
                <a:cs typeface="Lato"/>
                <a:sym typeface="Lato"/>
              </a:rPr>
              <a:t>UR</a:t>
            </a:r>
            <a:endParaRPr>
              <a:latin typeface="Lato"/>
              <a:ea typeface="Lato"/>
              <a:cs typeface="Lato"/>
              <a:sym typeface="Lato"/>
            </a:endParaRPr>
          </a:p>
        </p:txBody>
      </p:sp>
      <p:pic>
        <p:nvPicPr>
          <p:cNvPr id="290" name="Google Shape;290;p26" descr="h_{0}= 4.85  \times 10^{-17} \sqrt{\frac{E_{\rm gw}}{M_{\odot}c^2}} \sqrt{\frac{0.1 {\rm sec}}{\tau_f}} \frac{1 \rm{kpc}}{d}\left(\frac{1 \rm{kHz}}{\nu&#10;_f}\right)"/>
          <p:cNvPicPr preferRelativeResize="0"/>
          <p:nvPr/>
        </p:nvPicPr>
        <p:blipFill>
          <a:blip r:embed="rId5">
            <a:alphaModFix/>
          </a:blip>
          <a:stretch>
            <a:fillRect/>
          </a:stretch>
        </p:blipFill>
        <p:spPr>
          <a:xfrm>
            <a:off x="5249365" y="1893384"/>
            <a:ext cx="2661704" cy="509027"/>
          </a:xfrm>
          <a:prstGeom prst="rect">
            <a:avLst/>
          </a:prstGeom>
          <a:noFill/>
          <a:ln>
            <a:noFill/>
          </a:ln>
        </p:spPr>
      </p:pic>
      <p:pic>
        <p:nvPicPr>
          <p:cNvPr id="291" name="Google Shape;291;p26" descr="&#10;h(t)=h_{0}\exp{(-t/ \tau_f)} \sin{(2\pi \nu_f t)}, \ t&gt;0&#10;"/>
          <p:cNvPicPr preferRelativeResize="0"/>
          <p:nvPr/>
        </p:nvPicPr>
        <p:blipFill>
          <a:blip r:embed="rId6">
            <a:alphaModFix/>
          </a:blip>
          <a:stretch>
            <a:fillRect/>
          </a:stretch>
        </p:blipFill>
        <p:spPr>
          <a:xfrm>
            <a:off x="5212580" y="1612782"/>
            <a:ext cx="2950535" cy="219090"/>
          </a:xfrm>
          <a:prstGeom prst="rect">
            <a:avLst/>
          </a:prstGeom>
          <a:noFill/>
          <a:ln>
            <a:noFill/>
          </a:ln>
        </p:spPr>
      </p:pic>
      <p:sp>
        <p:nvSpPr>
          <p:cNvPr id="292" name="Google Shape;292;p26"/>
          <p:cNvSpPr/>
          <p:nvPr/>
        </p:nvSpPr>
        <p:spPr>
          <a:xfrm>
            <a:off x="5029200" y="1445160"/>
            <a:ext cx="3275805" cy="1290142"/>
          </a:xfrm>
          <a:prstGeom prst="roundRect">
            <a:avLst>
              <a:gd name="adj" fmla="val 16667"/>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3" name="Google Shape;293;p26"/>
          <p:cNvSpPr txBox="1"/>
          <p:nvPr/>
        </p:nvSpPr>
        <p:spPr>
          <a:xfrm>
            <a:off x="557755" y="1350960"/>
            <a:ext cx="4053000" cy="1908184"/>
          </a:xfrm>
          <a:prstGeom prst="rect">
            <a:avLst/>
          </a:prstGeom>
          <a:noFill/>
          <a:ln>
            <a:noFill/>
          </a:ln>
        </p:spPr>
        <p:txBody>
          <a:bodyPr spcFirstLastPara="1" wrap="square" lIns="91425" tIns="91425" rIns="91425" bIns="91425" anchor="t" anchorCtr="0">
            <a:spAutoFit/>
          </a:bodyPr>
          <a:lstStyle/>
          <a:p>
            <a:pPr marL="457200" indent="-298450">
              <a:buSzPts val="1100"/>
              <a:buChar char="●"/>
            </a:pPr>
            <a:r>
              <a:rPr lang="en-GB" sz="1400" dirty="0"/>
              <a:t>Parameter Estimation for GW signal parameters are carried out using </a:t>
            </a:r>
            <a:r>
              <a:rPr lang="en-GB" sz="1400" b="1" dirty="0"/>
              <a:t>Bilby.</a:t>
            </a:r>
            <a:endParaRPr sz="1400" b="1" dirty="0"/>
          </a:p>
          <a:p>
            <a:pPr marL="457200"/>
            <a:endParaRPr sz="1400" b="1" dirty="0"/>
          </a:p>
          <a:p>
            <a:pPr marL="457200" indent="-298450">
              <a:buSzPts val="1100"/>
              <a:buChar char="●"/>
            </a:pPr>
            <a:r>
              <a:rPr lang="en-GB" sz="1400" dirty="0"/>
              <a:t>Priors are kept,</a:t>
            </a:r>
            <a:endParaRPr sz="1400" dirty="0"/>
          </a:p>
          <a:p>
            <a:pPr marL="914400" lvl="1" indent="-298450">
              <a:buSzPts val="1100"/>
              <a:buChar char="○"/>
            </a:pPr>
            <a:r>
              <a:rPr lang="en-GB" sz="1400" dirty="0" err="1"/>
              <a:t>logUniform</a:t>
            </a:r>
            <a:r>
              <a:rPr lang="en-GB" sz="1400" dirty="0"/>
              <a:t> in </a:t>
            </a:r>
            <a:r>
              <a:rPr lang="en-GB" sz="1400" dirty="0" err="1"/>
              <a:t>E</a:t>
            </a:r>
            <a:r>
              <a:rPr lang="en-GB" sz="1400" baseline="-25000" dirty="0" err="1"/>
              <a:t>gw</a:t>
            </a:r>
            <a:r>
              <a:rPr lang="en-GB" sz="1400" dirty="0"/>
              <a:t> .</a:t>
            </a:r>
            <a:endParaRPr sz="1400" dirty="0"/>
          </a:p>
          <a:p>
            <a:pPr marL="914400" lvl="1" indent="-298450">
              <a:buSzPts val="1100"/>
              <a:buChar char="○"/>
            </a:pPr>
            <a:r>
              <a:rPr lang="en-GB" sz="1400" dirty="0"/>
              <a:t>𝜈</a:t>
            </a:r>
            <a:r>
              <a:rPr lang="en-GB" sz="1400" baseline="-25000" dirty="0"/>
              <a:t>f</a:t>
            </a:r>
            <a:r>
              <a:rPr lang="en-GB" sz="1400" dirty="0"/>
              <a:t> 𝝐 U[800,3500] Hz.</a:t>
            </a:r>
            <a:endParaRPr sz="1400" dirty="0"/>
          </a:p>
          <a:p>
            <a:pPr marL="914400" lvl="1" indent="-298450">
              <a:buSzPts val="1100"/>
              <a:buChar char="○"/>
            </a:pPr>
            <a:r>
              <a:rPr lang="en-GB" sz="1400" dirty="0"/>
              <a:t>𝝉</a:t>
            </a:r>
            <a:r>
              <a:rPr lang="en-GB" sz="1400" baseline="-25000" dirty="0"/>
              <a:t>f </a:t>
            </a:r>
            <a:r>
              <a:rPr lang="en-GB" sz="1400" dirty="0"/>
              <a:t>𝝐 </a:t>
            </a:r>
            <a:r>
              <a:rPr lang="en-GB" sz="1400" baseline="-25000" dirty="0"/>
              <a:t> </a:t>
            </a:r>
            <a:r>
              <a:rPr lang="en-GB" sz="1400" dirty="0"/>
              <a:t>U[0.05,0.7] s.</a:t>
            </a:r>
            <a:endParaRPr sz="1400" dirty="0"/>
          </a:p>
          <a:p>
            <a:pPr marL="914400" lvl="1" indent="-298450">
              <a:buSzPts val="1100"/>
              <a:buChar char="○"/>
            </a:pPr>
            <a:r>
              <a:rPr lang="en-GB" sz="1400" dirty="0"/>
              <a:t>Distance is fixed.</a:t>
            </a:r>
            <a:endParaRPr sz="1400" dirty="0"/>
          </a:p>
        </p:txBody>
      </p:sp>
      <p:sp>
        <p:nvSpPr>
          <p:cNvPr id="294" name="Google Shape;294;p26"/>
          <p:cNvSpPr txBox="1"/>
          <p:nvPr/>
        </p:nvSpPr>
        <p:spPr>
          <a:xfrm>
            <a:off x="0" y="3473593"/>
            <a:ext cx="3880349" cy="2270111"/>
          </a:xfrm>
          <a:prstGeom prst="rect">
            <a:avLst/>
          </a:prstGeom>
          <a:noFill/>
          <a:ln w="9525" cap="flat" cmpd="sng">
            <a:solidFill>
              <a:srgbClr val="4BA173"/>
            </a:solidFill>
            <a:prstDash val="solid"/>
            <a:round/>
            <a:headEnd type="none" w="sm" len="sm"/>
            <a:tailEnd type="none" w="sm" len="sm"/>
          </a:ln>
        </p:spPr>
        <p:txBody>
          <a:bodyPr spcFirstLastPara="1" wrap="square" lIns="91425" tIns="91425" rIns="91425" bIns="91425" anchor="t" anchorCtr="0">
            <a:spAutoFit/>
          </a:bodyPr>
          <a:lstStyle/>
          <a:p>
            <a:pPr marL="457200" indent="-298450">
              <a:buSzPts val="1100"/>
              <a:buFont typeface="Lato"/>
              <a:buChar char="●"/>
            </a:pPr>
            <a:r>
              <a:rPr lang="en-GB" sz="1200" dirty="0">
                <a:latin typeface="Lato"/>
                <a:ea typeface="Lato"/>
                <a:cs typeface="Lato"/>
                <a:sym typeface="Lato"/>
              </a:rPr>
              <a:t>Frequency can be measured accurately in A+ and ET.</a:t>
            </a:r>
            <a:endParaRPr sz="1200" dirty="0">
              <a:latin typeface="Lato"/>
              <a:ea typeface="Lato"/>
              <a:cs typeface="Lato"/>
              <a:sym typeface="Lato"/>
            </a:endParaRPr>
          </a:p>
          <a:p>
            <a:pPr marL="457200" indent="-298450">
              <a:buSzPts val="1100"/>
              <a:buFont typeface="Lato"/>
              <a:buChar char="●"/>
            </a:pPr>
            <a:r>
              <a:rPr lang="en-GB" sz="1200" dirty="0">
                <a:latin typeface="Lato"/>
                <a:ea typeface="Lato"/>
                <a:cs typeface="Lato"/>
                <a:sym typeface="Lato"/>
              </a:rPr>
              <a:t>Damping time can have error ~20-50% in A+ and ~5-15% in ET.</a:t>
            </a:r>
            <a:endParaRPr sz="1200" dirty="0">
              <a:latin typeface="Lato"/>
              <a:ea typeface="Lato"/>
              <a:cs typeface="Lato"/>
              <a:sym typeface="Lato"/>
            </a:endParaRPr>
          </a:p>
          <a:p>
            <a:pPr marL="457200" indent="-298450">
              <a:buSzPts val="1100"/>
              <a:buFont typeface="Lato"/>
              <a:buChar char="●"/>
            </a:pPr>
            <a:r>
              <a:rPr lang="en-GB" sz="1200" dirty="0">
                <a:latin typeface="Lato"/>
                <a:ea typeface="Lato"/>
                <a:cs typeface="Lato"/>
                <a:sym typeface="Lato"/>
              </a:rPr>
              <a:t>M-R posterior is obtained using UR.</a:t>
            </a:r>
            <a:endParaRPr lang="en-PL" sz="1200" dirty="0">
              <a:latin typeface="Lato"/>
              <a:ea typeface="Lato"/>
              <a:cs typeface="Lato"/>
              <a:sym typeface="Lato"/>
            </a:endParaRPr>
          </a:p>
          <a:p>
            <a:pPr marL="457200" indent="-298450">
              <a:buSzPts val="1100"/>
              <a:buFont typeface="Lato"/>
              <a:buChar char="●"/>
            </a:pPr>
            <a:r>
              <a:rPr lang="en-GB" sz="1200" dirty="0">
                <a:latin typeface="Lato"/>
                <a:ea typeface="Lato"/>
                <a:cs typeface="Lato"/>
                <a:sym typeface="Lato"/>
              </a:rPr>
              <a:t>Within a 90% CI, M can be measured to ~6%  in ET.</a:t>
            </a:r>
            <a:endParaRPr sz="1200" dirty="0">
              <a:latin typeface="Lato"/>
              <a:ea typeface="Lato"/>
              <a:cs typeface="Lato"/>
              <a:sym typeface="Lato"/>
            </a:endParaRPr>
          </a:p>
          <a:p>
            <a:pPr marL="457200" indent="-298450">
              <a:buSzPts val="1100"/>
              <a:buFont typeface="Lato"/>
              <a:buChar char="●"/>
            </a:pPr>
            <a:r>
              <a:rPr lang="en-GB" sz="1200" dirty="0">
                <a:latin typeface="Lato"/>
                <a:ea typeface="Lato"/>
                <a:cs typeface="Lato"/>
                <a:sym typeface="Lato"/>
              </a:rPr>
              <a:t>Within a 90% CI, R can be measured to ~2%  in ET.</a:t>
            </a:r>
            <a:endParaRPr sz="1200" dirty="0">
              <a:latin typeface="Lato"/>
              <a:ea typeface="Lato"/>
              <a:cs typeface="Lato"/>
              <a:sym typeface="Lato"/>
            </a:endParaRPr>
          </a:p>
          <a:p>
            <a:pPr marL="457200" indent="-298450">
              <a:buSzPts val="1100"/>
              <a:buFont typeface="Lato"/>
              <a:buChar char="●"/>
            </a:pPr>
            <a:r>
              <a:rPr lang="en-GB" sz="1200" dirty="0">
                <a:latin typeface="Lato"/>
                <a:ea typeface="Lato"/>
                <a:cs typeface="Lato"/>
                <a:sym typeface="Lato"/>
              </a:rPr>
              <a:t>Error on M,R are large in A+.</a:t>
            </a:r>
            <a:endParaRPr sz="1200" dirty="0">
              <a:latin typeface="Lato"/>
              <a:ea typeface="Lato"/>
              <a:cs typeface="Lato"/>
              <a:sym typeface="Lato"/>
            </a:endParaRPr>
          </a:p>
          <a:p>
            <a:pPr marL="457200"/>
            <a:endParaRPr sz="1100" dirty="0">
              <a:latin typeface="Lato"/>
              <a:ea typeface="Lato"/>
              <a:cs typeface="Lato"/>
              <a:sym typeface="Lato"/>
            </a:endParaRPr>
          </a:p>
        </p:txBody>
      </p:sp>
      <p:sp>
        <p:nvSpPr>
          <p:cNvPr id="2" name="TextBox 1">
            <a:extLst>
              <a:ext uri="{FF2B5EF4-FFF2-40B4-BE49-F238E27FC236}">
                <a16:creationId xmlns:a16="http://schemas.microsoft.com/office/drawing/2014/main" id="{DC595F53-BB13-A6D4-600F-4970C800776B}"/>
              </a:ext>
            </a:extLst>
          </p:cNvPr>
          <p:cNvSpPr txBox="1"/>
          <p:nvPr/>
        </p:nvSpPr>
        <p:spPr>
          <a:xfrm>
            <a:off x="550989" y="6449108"/>
            <a:ext cx="8196346" cy="338554"/>
          </a:xfrm>
          <a:prstGeom prst="rect">
            <a:avLst/>
          </a:prstGeom>
          <a:noFill/>
        </p:spPr>
        <p:txBody>
          <a:bodyPr wrap="none" rtlCol="0">
            <a:spAutoFit/>
          </a:bodyPr>
          <a:lstStyle/>
          <a:p>
            <a:r>
              <a:rPr lang="en-US" sz="1600" u="sng" dirty="0"/>
              <a:t>David Alvarez-Castillo, Bikram </a:t>
            </a:r>
            <a:r>
              <a:rPr lang="en-US" sz="1600" u="sng" dirty="0" err="1"/>
              <a:t>Keshari</a:t>
            </a:r>
            <a:r>
              <a:rPr lang="en-US" sz="1600" u="sng" dirty="0"/>
              <a:t> Pradhan, </a:t>
            </a:r>
            <a:r>
              <a:rPr lang="en-US" sz="1600" u="sng" dirty="0" err="1"/>
              <a:t>Debarati</a:t>
            </a:r>
            <a:r>
              <a:rPr lang="en-US" sz="1600" u="sng" dirty="0"/>
              <a:t> Chatterjee - arXiv:2309.08775</a:t>
            </a:r>
          </a:p>
        </p:txBody>
      </p:sp>
      <p:sp>
        <p:nvSpPr>
          <p:cNvPr id="3" name="Google Shape;188;p19">
            <a:extLst>
              <a:ext uri="{FF2B5EF4-FFF2-40B4-BE49-F238E27FC236}">
                <a16:creationId xmlns:a16="http://schemas.microsoft.com/office/drawing/2014/main" id="{AE2B321E-BB9B-F482-45E2-1AE7A141F4AF}"/>
              </a:ext>
            </a:extLst>
          </p:cNvPr>
          <p:cNvSpPr txBox="1"/>
          <p:nvPr/>
        </p:nvSpPr>
        <p:spPr>
          <a:xfrm>
            <a:off x="239650" y="331413"/>
            <a:ext cx="8711267" cy="393600"/>
          </a:xfrm>
          <a:prstGeom prst="rect">
            <a:avLst/>
          </a:prstGeom>
          <a:noFill/>
          <a:ln>
            <a:noFill/>
          </a:ln>
        </p:spPr>
        <p:txBody>
          <a:bodyPr spcFirstLastPara="1" wrap="square" lIns="91425" tIns="91425" rIns="91425" bIns="91425" anchor="t" anchorCtr="0">
            <a:noAutofit/>
          </a:bodyPr>
          <a:lstStyle/>
          <a:p>
            <a:pPr algn="ctr"/>
            <a:r>
              <a:rPr lang="en-GB" sz="3600" b="1" dirty="0">
                <a:latin typeface="Lato"/>
                <a:ea typeface="Lato"/>
                <a:cs typeface="Lato"/>
                <a:sym typeface="Lato"/>
              </a:rPr>
              <a:t>Inclusion of Observational Uncertainties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1" name="Google Shape;301;p27"/>
          <p:cNvPicPr preferRelativeResize="0"/>
          <p:nvPr/>
        </p:nvPicPr>
        <p:blipFill>
          <a:blip r:embed="rId3">
            <a:alphaModFix/>
          </a:blip>
          <a:stretch>
            <a:fillRect/>
          </a:stretch>
        </p:blipFill>
        <p:spPr>
          <a:xfrm>
            <a:off x="5015958" y="2485900"/>
            <a:ext cx="3554172" cy="2904030"/>
          </a:xfrm>
          <a:prstGeom prst="rect">
            <a:avLst/>
          </a:prstGeom>
          <a:noFill/>
          <a:ln>
            <a:noFill/>
          </a:ln>
        </p:spPr>
      </p:pic>
      <p:sp>
        <p:nvSpPr>
          <p:cNvPr id="302" name="Google Shape;302;p27"/>
          <p:cNvSpPr txBox="1"/>
          <p:nvPr/>
        </p:nvSpPr>
        <p:spPr>
          <a:xfrm>
            <a:off x="411480" y="1178230"/>
            <a:ext cx="8321040" cy="1261854"/>
          </a:xfrm>
          <a:prstGeom prst="rect">
            <a:avLst/>
          </a:prstGeom>
          <a:noFill/>
          <a:ln>
            <a:noFill/>
          </a:ln>
        </p:spPr>
        <p:txBody>
          <a:bodyPr spcFirstLastPara="1" wrap="square" lIns="91425" tIns="91425" rIns="91425" bIns="91425" anchor="t" anchorCtr="0">
            <a:spAutoFit/>
          </a:bodyPr>
          <a:lstStyle/>
          <a:p>
            <a:pPr marL="457200" indent="-298450">
              <a:buSzPts val="1100"/>
              <a:buFont typeface="Lato"/>
              <a:buChar char="●"/>
            </a:pPr>
            <a:r>
              <a:rPr lang="en-GB" sz="1400" dirty="0">
                <a:latin typeface="Lato"/>
                <a:ea typeface="Lato"/>
                <a:cs typeface="Lato"/>
                <a:sym typeface="Lato"/>
              </a:rPr>
              <a:t>Glitching pulsars data taken  from the </a:t>
            </a:r>
            <a:r>
              <a:rPr lang="en-GB" sz="1400" u="sng" dirty="0">
                <a:solidFill>
                  <a:schemeClr val="hlink"/>
                </a:solidFill>
                <a:latin typeface="Lato"/>
                <a:ea typeface="Lato"/>
                <a:cs typeface="Lato"/>
                <a:sym typeface="Lato"/>
                <a:hlinkClick r:id="rId4"/>
              </a:rPr>
              <a:t>Jodrell Bank Glitch catalogue</a:t>
            </a:r>
            <a:r>
              <a:rPr lang="en-GB" sz="1400" dirty="0">
                <a:latin typeface="Lato"/>
                <a:ea typeface="Lato"/>
                <a:cs typeface="Lato"/>
                <a:sym typeface="Lato"/>
              </a:rPr>
              <a:t>.</a:t>
            </a:r>
            <a:endParaRPr sz="1400" dirty="0">
              <a:latin typeface="Lato"/>
              <a:ea typeface="Lato"/>
              <a:cs typeface="Lato"/>
              <a:sym typeface="Lato"/>
            </a:endParaRPr>
          </a:p>
          <a:p>
            <a:pPr marL="457200" indent="-298450">
              <a:buSzPts val="1100"/>
              <a:buFont typeface="Lato"/>
              <a:buChar char="●"/>
            </a:pPr>
            <a:r>
              <a:rPr lang="en-GB" sz="1400" dirty="0">
                <a:latin typeface="Lato"/>
                <a:ea typeface="Lato"/>
                <a:cs typeface="Lato"/>
                <a:sym typeface="Lato"/>
              </a:rPr>
              <a:t>Spin frequency, distance (d) and sky position to each pulsar are assign from </a:t>
            </a:r>
            <a:r>
              <a:rPr lang="en-GB" sz="1400" u="sng" dirty="0">
                <a:solidFill>
                  <a:schemeClr val="hlink"/>
                </a:solidFill>
                <a:latin typeface="Lato"/>
                <a:ea typeface="Lato"/>
                <a:cs typeface="Lato"/>
                <a:sym typeface="Lato"/>
                <a:hlinkClick r:id="rId5"/>
              </a:rPr>
              <a:t>ATNF Pulsar Catalogue</a:t>
            </a:r>
            <a:r>
              <a:rPr lang="en-GB" sz="1400" dirty="0">
                <a:latin typeface="Lato"/>
                <a:ea typeface="Lato"/>
                <a:cs typeface="Lato"/>
                <a:sym typeface="Lato"/>
              </a:rPr>
              <a:t>.</a:t>
            </a:r>
            <a:endParaRPr sz="1400" dirty="0">
              <a:latin typeface="Lato"/>
              <a:ea typeface="Lato"/>
              <a:cs typeface="Lato"/>
              <a:sym typeface="Lato"/>
            </a:endParaRPr>
          </a:p>
          <a:p>
            <a:pPr marL="457200" indent="-298450">
              <a:buSzPts val="1100"/>
              <a:buFont typeface="Lato"/>
              <a:buChar char="●"/>
            </a:pPr>
            <a:r>
              <a:rPr lang="en-GB" sz="1400" dirty="0">
                <a:latin typeface="Lato"/>
                <a:ea typeface="Lato"/>
                <a:cs typeface="Lato"/>
                <a:sym typeface="Lato"/>
              </a:rPr>
              <a:t>Consider few random mass configurations with an assumed EOS model .</a:t>
            </a:r>
            <a:endParaRPr sz="1400" dirty="0">
              <a:latin typeface="Lato"/>
              <a:ea typeface="Lato"/>
              <a:cs typeface="Lato"/>
              <a:sym typeface="Lato"/>
            </a:endParaRPr>
          </a:p>
          <a:p>
            <a:pPr marL="457200" indent="-298450">
              <a:buSzPts val="1100"/>
              <a:buFont typeface="Lato"/>
              <a:buChar char="●"/>
            </a:pPr>
            <a:r>
              <a:rPr lang="en-GB" sz="1400" dirty="0">
                <a:latin typeface="Lato"/>
                <a:ea typeface="Lato"/>
                <a:cs typeface="Lato"/>
                <a:sym typeface="Lato"/>
              </a:rPr>
              <a:t>Then  f-mode frequency, damping time, moment of inertia to pulsars from the assume </a:t>
            </a:r>
            <a:r>
              <a:rPr lang="en-GB" sz="1400" dirty="0" err="1">
                <a:latin typeface="Lato"/>
                <a:ea typeface="Lato"/>
                <a:cs typeface="Lato"/>
                <a:sym typeface="Lato"/>
              </a:rPr>
              <a:t>EoS</a:t>
            </a:r>
            <a:r>
              <a:rPr lang="en-GB" sz="1400" dirty="0">
                <a:latin typeface="Lato"/>
                <a:ea typeface="Lato"/>
                <a:cs typeface="Lato"/>
                <a:sym typeface="Lato"/>
              </a:rPr>
              <a:t> model.</a:t>
            </a:r>
            <a:endParaRPr sz="1400" dirty="0">
              <a:latin typeface="Lato"/>
              <a:ea typeface="Lato"/>
              <a:cs typeface="Lato"/>
              <a:sym typeface="Lato"/>
            </a:endParaRPr>
          </a:p>
        </p:txBody>
      </p:sp>
      <p:sp>
        <p:nvSpPr>
          <p:cNvPr id="303" name="Google Shape;303;p27"/>
          <p:cNvSpPr/>
          <p:nvPr/>
        </p:nvSpPr>
        <p:spPr>
          <a:xfrm>
            <a:off x="423559" y="3373414"/>
            <a:ext cx="1986520" cy="793414"/>
          </a:xfrm>
          <a:prstGeom prst="roundRect">
            <a:avLst>
              <a:gd name="adj" fmla="val 16667"/>
            </a:avLst>
          </a:prstGeom>
          <a:solidFill>
            <a:srgbClr val="073763"/>
          </a:solidFill>
          <a:ln w="9525" cap="flat" cmpd="sng">
            <a:solidFill>
              <a:srgbClr val="840D35"/>
            </a:solidFill>
            <a:prstDash val="solid"/>
            <a:round/>
            <a:headEnd type="none" w="sm" len="sm"/>
            <a:tailEnd type="none" w="sm" len="sm"/>
          </a:ln>
        </p:spPr>
        <p:txBody>
          <a:bodyPr spcFirstLastPara="1" wrap="square" lIns="91425" tIns="91425" rIns="91425" bIns="91425" anchor="ctr" anchorCtr="0">
            <a:noAutofit/>
          </a:bodyPr>
          <a:lstStyle/>
          <a:p>
            <a:pPr algn="ctr"/>
            <a:r>
              <a:rPr lang="en-GB" sz="1400" dirty="0">
                <a:solidFill>
                  <a:srgbClr val="FFFFFF"/>
                </a:solidFill>
                <a:latin typeface="Roboto"/>
                <a:ea typeface="Roboto"/>
                <a:cs typeface="Roboto"/>
                <a:sym typeface="Roboto"/>
              </a:rPr>
              <a:t>QNM-mode detection</a:t>
            </a:r>
            <a:endParaRPr sz="1400" dirty="0">
              <a:solidFill>
                <a:srgbClr val="FFFFFF"/>
              </a:solidFill>
              <a:latin typeface="Roboto"/>
              <a:ea typeface="Roboto"/>
              <a:cs typeface="Roboto"/>
              <a:sym typeface="Roboto"/>
            </a:endParaRPr>
          </a:p>
        </p:txBody>
      </p:sp>
      <p:sp>
        <p:nvSpPr>
          <p:cNvPr id="304" name="Google Shape;304;p27"/>
          <p:cNvSpPr/>
          <p:nvPr/>
        </p:nvSpPr>
        <p:spPr>
          <a:xfrm>
            <a:off x="3463447" y="3373414"/>
            <a:ext cx="1485562" cy="793414"/>
          </a:xfrm>
          <a:prstGeom prst="roundRect">
            <a:avLst>
              <a:gd name="adj" fmla="val 16667"/>
            </a:avLst>
          </a:prstGeom>
          <a:solidFill>
            <a:srgbClr val="0B5394"/>
          </a:solidFill>
          <a:ln w="9525" cap="flat" cmpd="sng">
            <a:solidFill>
              <a:srgbClr val="B61249"/>
            </a:solidFill>
            <a:prstDash val="solid"/>
            <a:round/>
            <a:headEnd type="none" w="sm" len="sm"/>
            <a:tailEnd type="none" w="sm" len="sm"/>
          </a:ln>
        </p:spPr>
        <p:txBody>
          <a:bodyPr spcFirstLastPara="1" wrap="square" lIns="91425" tIns="91425" rIns="91425" bIns="91425" anchor="ctr" anchorCtr="0">
            <a:noAutofit/>
          </a:bodyPr>
          <a:lstStyle/>
          <a:p>
            <a:pPr algn="ctr"/>
            <a:r>
              <a:rPr lang="en-GB" sz="1400" i="1" dirty="0">
                <a:solidFill>
                  <a:srgbClr val="FFFFFF"/>
                </a:solidFill>
                <a:latin typeface="Roboto"/>
                <a:ea typeface="Roboto"/>
                <a:cs typeface="Roboto"/>
                <a:sym typeface="Roboto"/>
              </a:rPr>
              <a:t>M,R,Λ</a:t>
            </a:r>
            <a:endParaRPr sz="1400" i="1" dirty="0">
              <a:solidFill>
                <a:srgbClr val="FFFFFF"/>
              </a:solidFill>
              <a:latin typeface="Roboto"/>
              <a:ea typeface="Roboto"/>
              <a:cs typeface="Roboto"/>
              <a:sym typeface="Roboto"/>
            </a:endParaRPr>
          </a:p>
        </p:txBody>
      </p:sp>
      <p:sp>
        <p:nvSpPr>
          <p:cNvPr id="305" name="Google Shape;305;p27"/>
          <p:cNvSpPr txBox="1"/>
          <p:nvPr/>
        </p:nvSpPr>
        <p:spPr>
          <a:xfrm>
            <a:off x="1032242" y="3784841"/>
            <a:ext cx="846300" cy="461635"/>
          </a:xfrm>
          <a:prstGeom prst="rect">
            <a:avLst/>
          </a:prstGeom>
          <a:noFill/>
          <a:ln>
            <a:noFill/>
          </a:ln>
        </p:spPr>
        <p:txBody>
          <a:bodyPr spcFirstLastPara="1" wrap="square" lIns="91425" tIns="91425" rIns="91425" bIns="91425" anchor="t" anchorCtr="0">
            <a:spAutoFit/>
          </a:bodyPr>
          <a:lstStyle/>
          <a:p>
            <a:r>
              <a:rPr lang="en-GB" dirty="0">
                <a:solidFill>
                  <a:schemeClr val="lt1"/>
                </a:solidFill>
                <a:latin typeface="Nunito"/>
                <a:ea typeface="Nunito"/>
                <a:cs typeface="Nunito"/>
                <a:sym typeface="Nunito"/>
              </a:rPr>
              <a:t>(</a:t>
            </a:r>
            <a:r>
              <a:rPr lang="en-GB" dirty="0" err="1">
                <a:solidFill>
                  <a:schemeClr val="lt1"/>
                </a:solidFill>
                <a:latin typeface="Nunito"/>
                <a:ea typeface="Nunito"/>
                <a:cs typeface="Nunito"/>
                <a:sym typeface="Nunito"/>
              </a:rPr>
              <a:t>f</a:t>
            </a:r>
            <a:r>
              <a:rPr lang="en-GB" i="1" dirty="0" err="1">
                <a:solidFill>
                  <a:schemeClr val="lt1"/>
                </a:solidFill>
                <a:latin typeface="Nunito"/>
                <a:ea typeface="Nunito"/>
                <a:cs typeface="Nunito"/>
                <a:sym typeface="Nunito"/>
              </a:rPr>
              <a:t>,τ</a:t>
            </a:r>
            <a:r>
              <a:rPr lang="en-GB" i="1" dirty="0">
                <a:solidFill>
                  <a:schemeClr val="lt1"/>
                </a:solidFill>
                <a:latin typeface="Nunito"/>
                <a:ea typeface="Nunito"/>
                <a:cs typeface="Nunito"/>
                <a:sym typeface="Nunito"/>
              </a:rPr>
              <a:t>,..</a:t>
            </a:r>
            <a:r>
              <a:rPr lang="en-GB" dirty="0">
                <a:solidFill>
                  <a:schemeClr val="lt1"/>
                </a:solidFill>
                <a:latin typeface="Nunito"/>
                <a:ea typeface="Nunito"/>
                <a:cs typeface="Nunito"/>
                <a:sym typeface="Nunito"/>
              </a:rPr>
              <a:t>)</a:t>
            </a:r>
            <a:endParaRPr dirty="0">
              <a:solidFill>
                <a:schemeClr val="lt1"/>
              </a:solidFill>
              <a:latin typeface="Nunito"/>
              <a:ea typeface="Nunito"/>
              <a:cs typeface="Nunito"/>
              <a:sym typeface="Nunito"/>
            </a:endParaRPr>
          </a:p>
        </p:txBody>
      </p:sp>
      <p:sp>
        <p:nvSpPr>
          <p:cNvPr id="306" name="Google Shape;306;p27"/>
          <p:cNvSpPr/>
          <p:nvPr/>
        </p:nvSpPr>
        <p:spPr>
          <a:xfrm>
            <a:off x="2531898" y="3583538"/>
            <a:ext cx="864600" cy="393600"/>
          </a:xfrm>
          <a:prstGeom prst="rightArrow">
            <a:avLst>
              <a:gd name="adj1" fmla="val 50000"/>
              <a:gd name="adj2" fmla="val 59915"/>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GB">
                <a:latin typeface="Lato"/>
                <a:ea typeface="Lato"/>
                <a:cs typeface="Lato"/>
                <a:sym typeface="Lato"/>
              </a:rPr>
              <a:t>UR</a:t>
            </a:r>
            <a:endParaRPr>
              <a:latin typeface="Lato"/>
              <a:ea typeface="Lato"/>
              <a:cs typeface="Lato"/>
              <a:sym typeface="Lato"/>
            </a:endParaRPr>
          </a:p>
        </p:txBody>
      </p:sp>
      <p:sp>
        <p:nvSpPr>
          <p:cNvPr id="308" name="Google Shape;308;p27"/>
          <p:cNvSpPr txBox="1"/>
          <p:nvPr/>
        </p:nvSpPr>
        <p:spPr>
          <a:xfrm>
            <a:off x="43225" y="5389930"/>
            <a:ext cx="7607100" cy="769800"/>
          </a:xfrm>
          <a:prstGeom prst="rect">
            <a:avLst/>
          </a:prstGeom>
          <a:noFill/>
          <a:ln>
            <a:noFill/>
          </a:ln>
        </p:spPr>
        <p:txBody>
          <a:bodyPr spcFirstLastPara="1" wrap="square" lIns="91425" tIns="91425" rIns="91425" bIns="91425" anchor="t" anchorCtr="0">
            <a:noAutofit/>
          </a:bodyPr>
          <a:lstStyle/>
          <a:p>
            <a:pPr marL="457200" indent="-298450">
              <a:buSzPts val="1100"/>
              <a:buFont typeface="Lato"/>
              <a:buChar char="●"/>
            </a:pPr>
            <a:r>
              <a:rPr lang="en-GB" sz="1400" dirty="0">
                <a:latin typeface="Lato"/>
                <a:ea typeface="Lato"/>
                <a:cs typeface="Lato"/>
                <a:sym typeface="Lato"/>
              </a:rPr>
              <a:t>The  measurement of </a:t>
            </a:r>
            <a:r>
              <a:rPr lang="en-GB" sz="1400" i="1" dirty="0">
                <a:latin typeface="Lato"/>
                <a:ea typeface="Lato"/>
                <a:cs typeface="Lato"/>
                <a:sym typeface="Lato"/>
              </a:rPr>
              <a:t>R </a:t>
            </a:r>
            <a:r>
              <a:rPr lang="en-GB" sz="1400" dirty="0">
                <a:latin typeface="Lato"/>
                <a:ea typeface="Lato"/>
                <a:cs typeface="Lato"/>
                <a:sym typeface="Lato"/>
              </a:rPr>
              <a:t> from f-mode observation may confirm the presence of twins.</a:t>
            </a:r>
            <a:endParaRPr sz="1400" dirty="0">
              <a:latin typeface="Lato"/>
              <a:ea typeface="Lato"/>
              <a:cs typeface="Lato"/>
              <a:sym typeface="Lato"/>
            </a:endParaRPr>
          </a:p>
          <a:p>
            <a:pPr marL="457200" indent="-298450">
              <a:buSzPts val="1100"/>
              <a:buFont typeface="Lato"/>
              <a:buChar char="●"/>
            </a:pPr>
            <a:r>
              <a:rPr lang="en-GB" sz="1400" dirty="0">
                <a:latin typeface="Lato"/>
                <a:ea typeface="Lato"/>
                <a:cs typeface="Lato"/>
                <a:sym typeface="Lato"/>
              </a:rPr>
              <a:t>More challenging for low mass twins. However, we have more observations at low masses.</a:t>
            </a:r>
            <a:endParaRPr sz="1400" dirty="0">
              <a:latin typeface="Lato"/>
              <a:ea typeface="Lato"/>
              <a:cs typeface="Lato"/>
              <a:sym typeface="Lato"/>
            </a:endParaRPr>
          </a:p>
          <a:p>
            <a:pPr marL="457200" indent="-298450">
              <a:buSzPts val="1100"/>
              <a:buFont typeface="Lato"/>
              <a:buChar char="●"/>
            </a:pPr>
            <a:r>
              <a:rPr lang="en-GB" sz="1400" dirty="0">
                <a:latin typeface="Lato"/>
                <a:ea typeface="Lato"/>
                <a:cs typeface="Lato"/>
                <a:sym typeface="Lato"/>
              </a:rPr>
              <a:t>Differentiating the nature of </a:t>
            </a:r>
            <a:r>
              <a:rPr lang="en-GB" sz="1400" dirty="0" err="1">
                <a:latin typeface="Lato"/>
                <a:ea typeface="Lato"/>
                <a:cs typeface="Lato"/>
                <a:sym typeface="Lato"/>
              </a:rPr>
              <a:t>Δp</a:t>
            </a:r>
            <a:r>
              <a:rPr lang="en-GB" sz="1400" dirty="0">
                <a:latin typeface="Lato"/>
                <a:ea typeface="Lato"/>
                <a:cs typeface="Lato"/>
                <a:sym typeface="Lato"/>
              </a:rPr>
              <a:t>  is more challenging.</a:t>
            </a:r>
            <a:endParaRPr sz="1400" dirty="0">
              <a:latin typeface="Lato"/>
              <a:ea typeface="Lato"/>
              <a:cs typeface="Lato"/>
              <a:sym typeface="Lato"/>
            </a:endParaRPr>
          </a:p>
        </p:txBody>
      </p:sp>
      <p:sp>
        <p:nvSpPr>
          <p:cNvPr id="2" name="TextBox 1">
            <a:extLst>
              <a:ext uri="{FF2B5EF4-FFF2-40B4-BE49-F238E27FC236}">
                <a16:creationId xmlns:a16="http://schemas.microsoft.com/office/drawing/2014/main" id="{6A918B39-763A-7BF8-6D1B-CDC8625E772F}"/>
              </a:ext>
            </a:extLst>
          </p:cNvPr>
          <p:cNvSpPr txBox="1"/>
          <p:nvPr/>
        </p:nvSpPr>
        <p:spPr>
          <a:xfrm>
            <a:off x="550989" y="6449108"/>
            <a:ext cx="8196346" cy="338554"/>
          </a:xfrm>
          <a:prstGeom prst="rect">
            <a:avLst/>
          </a:prstGeom>
          <a:noFill/>
        </p:spPr>
        <p:txBody>
          <a:bodyPr wrap="none" rtlCol="0">
            <a:spAutoFit/>
          </a:bodyPr>
          <a:lstStyle/>
          <a:p>
            <a:r>
              <a:rPr lang="en-US" sz="1600" u="sng" dirty="0"/>
              <a:t>David Alvarez-Castillo, Bikram </a:t>
            </a:r>
            <a:r>
              <a:rPr lang="en-US" sz="1600" u="sng" dirty="0" err="1"/>
              <a:t>Keshari</a:t>
            </a:r>
            <a:r>
              <a:rPr lang="en-US" sz="1600" u="sng" dirty="0"/>
              <a:t> Pradhan, </a:t>
            </a:r>
            <a:r>
              <a:rPr lang="en-US" sz="1600" u="sng" dirty="0" err="1"/>
              <a:t>Debarati</a:t>
            </a:r>
            <a:r>
              <a:rPr lang="en-US" sz="1600" u="sng" dirty="0"/>
              <a:t> Chatterjee - arXiv:2309.08775</a:t>
            </a:r>
          </a:p>
        </p:txBody>
      </p:sp>
      <p:sp>
        <p:nvSpPr>
          <p:cNvPr id="3" name="Google Shape;188;p19">
            <a:extLst>
              <a:ext uri="{FF2B5EF4-FFF2-40B4-BE49-F238E27FC236}">
                <a16:creationId xmlns:a16="http://schemas.microsoft.com/office/drawing/2014/main" id="{0038AC92-1E9F-2618-B60E-EDC0DE1B1EE3}"/>
              </a:ext>
            </a:extLst>
          </p:cNvPr>
          <p:cNvSpPr txBox="1"/>
          <p:nvPr/>
        </p:nvSpPr>
        <p:spPr>
          <a:xfrm>
            <a:off x="239650" y="331413"/>
            <a:ext cx="8711267" cy="393600"/>
          </a:xfrm>
          <a:prstGeom prst="rect">
            <a:avLst/>
          </a:prstGeom>
          <a:noFill/>
          <a:ln>
            <a:noFill/>
          </a:ln>
        </p:spPr>
        <p:txBody>
          <a:bodyPr spcFirstLastPara="1" wrap="square" lIns="91425" tIns="91425" rIns="91425" bIns="91425" anchor="t" anchorCtr="0">
            <a:noAutofit/>
          </a:bodyPr>
          <a:lstStyle/>
          <a:p>
            <a:pPr algn="ctr"/>
            <a:r>
              <a:rPr lang="en-GB" sz="3600" b="1" dirty="0">
                <a:latin typeface="Lato"/>
                <a:ea typeface="Lato"/>
                <a:cs typeface="Lato"/>
                <a:sym typeface="Lato"/>
              </a:rPr>
              <a:t>Inclusion of Observational Uncertainties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CustomShape 1"/>
          <p:cNvSpPr/>
          <p:nvPr/>
        </p:nvSpPr>
        <p:spPr>
          <a:xfrm>
            <a:off x="669600" y="7682"/>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dirty="0">
                <a:solidFill>
                  <a:srgbClr val="000000"/>
                </a:solidFill>
                <a:uFill>
                  <a:solidFill>
                    <a:srgbClr val="FFFFFF"/>
                  </a:solidFill>
                </a:uFill>
                <a:latin typeface="Helvetica Light"/>
                <a:ea typeface="Helvetica Light"/>
              </a:rPr>
              <a:t>Outlook</a:t>
            </a:r>
            <a:endParaRPr lang="en-US" sz="4800" b="0" strike="noStrike" spc="-1" dirty="0">
              <a:solidFill>
                <a:srgbClr val="000000"/>
              </a:solidFill>
              <a:uFill>
                <a:solidFill>
                  <a:srgbClr val="FFFFFF"/>
                </a:solidFill>
              </a:uFill>
              <a:latin typeface="Arial"/>
            </a:endParaRPr>
          </a:p>
        </p:txBody>
      </p:sp>
      <p:sp>
        <p:nvSpPr>
          <p:cNvPr id="668" name="CustomShape 2"/>
          <p:cNvSpPr/>
          <p:nvPr/>
        </p:nvSpPr>
        <p:spPr>
          <a:xfrm>
            <a:off x="402780" y="1930762"/>
            <a:ext cx="8268900" cy="23821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7200" algn="just">
              <a:lnSpc>
                <a:spcPct val="100000"/>
              </a:lnSpc>
              <a:buClr>
                <a:srgbClr val="000000"/>
              </a:buClr>
              <a:buSzPct val="45000"/>
            </a:pPr>
            <a:endParaRPr lang="en-US" spc="-1" dirty="0">
              <a:solidFill>
                <a:srgbClr val="000000"/>
              </a:solidFill>
              <a:uFill>
                <a:solidFill>
                  <a:srgbClr val="FFFFFF"/>
                </a:solidFill>
              </a:uFill>
              <a:latin typeface="Helvetica Light"/>
              <a:ea typeface="Helvetica Light"/>
            </a:endParaRPr>
          </a:p>
          <a:p>
            <a:pPr marL="350100" indent="-342900" algn="just">
              <a:lnSpc>
                <a:spcPct val="100000"/>
              </a:lnSpc>
              <a:buClr>
                <a:srgbClr val="000000"/>
              </a:buClr>
              <a:buSzPct val="45000"/>
              <a:buFont typeface="Arial" panose="020B0604020202020204" pitchFamily="34" charset="0"/>
              <a:buChar char="•"/>
            </a:pPr>
            <a:endParaRPr lang="en-US" spc="-1" dirty="0">
              <a:solidFill>
                <a:srgbClr val="000000"/>
              </a:solidFill>
              <a:uFill>
                <a:solidFill>
                  <a:srgbClr val="FFFFFF"/>
                </a:solidFill>
              </a:uFill>
              <a:latin typeface="Helvetica Light"/>
              <a:ea typeface="Helvetica Light"/>
            </a:endParaRPr>
          </a:p>
          <a:p>
            <a:pPr marL="350100" indent="-342900" algn="just">
              <a:lnSpc>
                <a:spcPct val="100000"/>
              </a:lnSpc>
              <a:buClr>
                <a:srgbClr val="000000"/>
              </a:buClr>
              <a:buSzPct val="45000"/>
              <a:buFont typeface="Arial" panose="020B0604020202020204" pitchFamily="34" charset="0"/>
              <a:buChar char="•"/>
            </a:pPr>
            <a:endParaRPr lang="en-US" spc="-1" dirty="0">
              <a:solidFill>
                <a:srgbClr val="000000"/>
              </a:solidFill>
              <a:uFill>
                <a:solidFill>
                  <a:srgbClr val="FFFFFF"/>
                </a:solidFill>
              </a:uFill>
              <a:latin typeface="Helvetica Light"/>
              <a:ea typeface="Helvetica Light"/>
            </a:endParaRPr>
          </a:p>
          <a:p>
            <a:pPr marL="7200" algn="just">
              <a:lnSpc>
                <a:spcPct val="100000"/>
              </a:lnSpc>
              <a:buClr>
                <a:srgbClr val="000000"/>
              </a:buClr>
              <a:buSzPct val="45000"/>
            </a:pPr>
            <a:endParaRPr lang="en-US" b="0" strike="noStrike" spc="-1" dirty="0">
              <a:solidFill>
                <a:srgbClr val="000000"/>
              </a:solidFill>
              <a:uFill>
                <a:solidFill>
                  <a:srgbClr val="FFFFFF"/>
                </a:solidFill>
              </a:uFill>
              <a:latin typeface="Helvetica Light"/>
              <a:ea typeface="Helvetica Light"/>
            </a:endParaRPr>
          </a:p>
          <a:p>
            <a:pPr marL="350100" indent="-342900" algn="just">
              <a:lnSpc>
                <a:spcPct val="100000"/>
              </a:lnSpc>
              <a:buClr>
                <a:srgbClr val="000000"/>
              </a:buClr>
              <a:buSzPct val="45000"/>
              <a:buFont typeface="Arial" panose="020B0604020202020204" pitchFamily="34" charset="0"/>
              <a:buChar char="•"/>
            </a:pPr>
            <a:r>
              <a:rPr lang="en-US" spc="-1" dirty="0">
                <a:solidFill>
                  <a:srgbClr val="000000"/>
                </a:solidFill>
                <a:uFill>
                  <a:solidFill>
                    <a:srgbClr val="FFFFFF"/>
                  </a:solidFill>
                </a:uFill>
                <a:latin typeface="Helvetica Light"/>
                <a:ea typeface="Helvetica Light"/>
              </a:rPr>
              <a:t>Multi-messenger astronomy and collider experiments will continue probing the properties of dense matter.</a:t>
            </a:r>
          </a:p>
          <a:p>
            <a:pPr marL="350100" indent="-342900" algn="just">
              <a:lnSpc>
                <a:spcPct val="100000"/>
              </a:lnSpc>
              <a:buClr>
                <a:srgbClr val="000000"/>
              </a:buClr>
              <a:buSzPct val="45000"/>
              <a:buFont typeface="Arial" panose="020B0604020202020204" pitchFamily="34" charset="0"/>
              <a:buChar char="•"/>
            </a:pPr>
            <a:endParaRPr lang="en-US" spc="-1" dirty="0">
              <a:solidFill>
                <a:srgbClr val="000000"/>
              </a:solidFill>
              <a:uFill>
                <a:solidFill>
                  <a:srgbClr val="FFFFFF"/>
                </a:solidFill>
              </a:uFill>
              <a:latin typeface="Helvetica Light"/>
              <a:ea typeface="Helvetica Light"/>
            </a:endParaRPr>
          </a:p>
          <a:p>
            <a:pPr marL="350100" indent="-342900" algn="just">
              <a:lnSpc>
                <a:spcPct val="100000"/>
              </a:lnSpc>
              <a:buClr>
                <a:srgbClr val="000000"/>
              </a:buClr>
              <a:buSzPct val="45000"/>
              <a:buFont typeface="Arial" panose="020B0604020202020204" pitchFamily="34" charset="0"/>
              <a:buChar char="•"/>
            </a:pPr>
            <a:r>
              <a:rPr lang="en-US" spc="-1" dirty="0">
                <a:solidFill>
                  <a:srgbClr val="000000"/>
                </a:solidFill>
                <a:uFill>
                  <a:solidFill>
                    <a:srgbClr val="FFFFFF"/>
                  </a:solidFill>
                </a:uFill>
                <a:latin typeface="Helvetica Light"/>
                <a:ea typeface="Helvetica Light"/>
              </a:rPr>
              <a:t>Bayesian Analysis and Machine Learning methods are useful for estimation of unknown physical parameters.</a:t>
            </a:r>
          </a:p>
          <a:p>
            <a:pPr marL="7200" algn="just">
              <a:lnSpc>
                <a:spcPct val="100000"/>
              </a:lnSpc>
              <a:buClr>
                <a:srgbClr val="000000"/>
              </a:buClr>
              <a:buSzPct val="45000"/>
            </a:pPr>
            <a:endParaRPr lang="en-US" spc="-1" dirty="0">
              <a:solidFill>
                <a:srgbClr val="000000"/>
              </a:solidFill>
              <a:uFill>
                <a:solidFill>
                  <a:srgbClr val="FFFFFF"/>
                </a:solidFill>
              </a:uFill>
              <a:latin typeface="Helvetica Light"/>
              <a:ea typeface="Helvetica Light"/>
            </a:endParaRPr>
          </a:p>
          <a:p>
            <a:pPr marL="350100" indent="-342900" algn="just">
              <a:lnSpc>
                <a:spcPct val="100000"/>
              </a:lnSpc>
              <a:buClr>
                <a:srgbClr val="000000"/>
              </a:buClr>
              <a:buSzPct val="45000"/>
              <a:buFont typeface="Arial" panose="020B0604020202020204" pitchFamily="34" charset="0"/>
              <a:buChar char="•"/>
            </a:pPr>
            <a:r>
              <a:rPr lang="en-US" spc="-1" dirty="0">
                <a:solidFill>
                  <a:srgbClr val="000000"/>
                </a:solidFill>
                <a:uFill>
                  <a:solidFill>
                    <a:srgbClr val="FFFFFF"/>
                  </a:solidFill>
                </a:uFill>
                <a:latin typeface="Helvetica Light"/>
                <a:ea typeface="Helvetica Light"/>
              </a:rPr>
              <a:t>f-mode oscillation of hybrid stars and twin stars involving the “pasta phase”  has been investigated.</a:t>
            </a:r>
          </a:p>
          <a:p>
            <a:pPr marL="350100" indent="-342900" algn="just">
              <a:lnSpc>
                <a:spcPct val="100000"/>
              </a:lnSpc>
              <a:buClr>
                <a:srgbClr val="000000"/>
              </a:buClr>
              <a:buSzPct val="45000"/>
              <a:buFont typeface="Arial" panose="020B0604020202020204" pitchFamily="34" charset="0"/>
              <a:buChar char="•"/>
            </a:pPr>
            <a:endParaRPr lang="en-US" spc="-1" dirty="0">
              <a:solidFill>
                <a:srgbClr val="000000"/>
              </a:solidFill>
              <a:uFill>
                <a:solidFill>
                  <a:srgbClr val="FFFFFF"/>
                </a:solidFill>
              </a:uFill>
              <a:latin typeface="Helvetica Light"/>
              <a:ea typeface="Helvetica Light"/>
            </a:endParaRPr>
          </a:p>
          <a:p>
            <a:pPr marL="350100" indent="-342900" algn="just">
              <a:lnSpc>
                <a:spcPct val="100000"/>
              </a:lnSpc>
              <a:buClr>
                <a:srgbClr val="000000"/>
              </a:buClr>
              <a:buSzPct val="45000"/>
              <a:buFont typeface="Arial" panose="020B0604020202020204" pitchFamily="34" charset="0"/>
              <a:buChar char="•"/>
            </a:pPr>
            <a:r>
              <a:rPr lang="en-US" spc="-1" dirty="0">
                <a:solidFill>
                  <a:srgbClr val="000000"/>
                </a:solidFill>
                <a:uFill>
                  <a:solidFill>
                    <a:srgbClr val="FFFFFF"/>
                  </a:solidFill>
                </a:uFill>
                <a:latin typeface="Helvetica Light"/>
                <a:ea typeface="Helvetica Light"/>
              </a:rPr>
              <a:t>Re-examination of the asteroseismology problem considering the twin stars.</a:t>
            </a:r>
          </a:p>
          <a:p>
            <a:pPr marL="350100" indent="-342900" algn="just">
              <a:lnSpc>
                <a:spcPct val="100000"/>
              </a:lnSpc>
              <a:buClr>
                <a:srgbClr val="000000"/>
              </a:buClr>
              <a:buSzPct val="45000"/>
              <a:buFont typeface="Arial" panose="020B0604020202020204" pitchFamily="34" charset="0"/>
              <a:buChar char="•"/>
            </a:pPr>
            <a:endParaRPr lang="en-US" spc="-1" dirty="0">
              <a:solidFill>
                <a:srgbClr val="000000"/>
              </a:solidFill>
              <a:uFill>
                <a:solidFill>
                  <a:srgbClr val="FFFFFF"/>
                </a:solidFill>
              </a:uFill>
              <a:latin typeface="Helvetica Light"/>
              <a:ea typeface="Helvetica Light"/>
            </a:endParaRPr>
          </a:p>
          <a:p>
            <a:pPr marL="350100" indent="-342900" algn="just">
              <a:lnSpc>
                <a:spcPct val="100000"/>
              </a:lnSpc>
              <a:buClr>
                <a:srgbClr val="000000"/>
              </a:buClr>
              <a:buSzPct val="45000"/>
              <a:buFont typeface="Arial" panose="020B0604020202020204" pitchFamily="34" charset="0"/>
              <a:buChar char="•"/>
            </a:pPr>
            <a:r>
              <a:rPr lang="en-US" spc="-1" dirty="0">
                <a:solidFill>
                  <a:srgbClr val="000000"/>
                </a:solidFill>
                <a:uFill>
                  <a:solidFill>
                    <a:srgbClr val="FFFFFF"/>
                  </a:solidFill>
                </a:uFill>
                <a:latin typeface="Helvetica Light"/>
                <a:ea typeface="Helvetica Light"/>
              </a:rPr>
              <a:t>Precise f-mode measurement  provides suitable scenario for twin star detection.</a:t>
            </a:r>
          </a:p>
        </p:txBody>
      </p:sp>
      <p:sp>
        <p:nvSpPr>
          <p:cNvPr id="669" name="CustomShape 3"/>
          <p:cNvSpPr/>
          <p:nvPr/>
        </p:nvSpPr>
        <p:spPr>
          <a:xfrm>
            <a:off x="4438080" y="6505200"/>
            <a:ext cx="243360" cy="3961800"/>
          </a:xfrm>
          <a:prstGeom prst="rect">
            <a:avLst/>
          </a:prstGeom>
          <a:noFill/>
          <a:ln w="12600">
            <a:noFill/>
          </a:ln>
        </p:spPr>
        <p:style>
          <a:lnRef idx="0">
            <a:scrgbClr r="0" g="0" b="0"/>
          </a:lnRef>
          <a:fillRef idx="0">
            <a:scrgbClr r="0" g="0" b="0"/>
          </a:fillRef>
          <a:effectRef idx="0">
            <a:scrgbClr r="0" g="0" b="0"/>
          </a:effectRef>
          <a:fontRef idx="minor"/>
        </p:style>
      </p:sp>
      <p:sp>
        <p:nvSpPr>
          <p:cNvPr id="670" name="CustomShape 4"/>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46269297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CustomShape 1"/>
          <p:cNvSpPr/>
          <p:nvPr/>
        </p:nvSpPr>
        <p:spPr>
          <a:xfrm>
            <a:off x="669600" y="7682"/>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dirty="0">
                <a:solidFill>
                  <a:srgbClr val="000000"/>
                </a:solidFill>
                <a:uFill>
                  <a:solidFill>
                    <a:srgbClr val="FFFFFF"/>
                  </a:solidFill>
                </a:uFill>
                <a:latin typeface="Helvetica Light"/>
                <a:ea typeface="Helvetica Light"/>
              </a:rPr>
              <a:t>Outlook</a:t>
            </a:r>
            <a:endParaRPr lang="en-US" sz="4800" b="0" strike="noStrike" spc="-1" dirty="0">
              <a:solidFill>
                <a:srgbClr val="000000"/>
              </a:solidFill>
              <a:uFill>
                <a:solidFill>
                  <a:srgbClr val="FFFFFF"/>
                </a:solidFill>
              </a:uFill>
              <a:latin typeface="Arial"/>
            </a:endParaRPr>
          </a:p>
        </p:txBody>
      </p:sp>
      <p:sp>
        <p:nvSpPr>
          <p:cNvPr id="668" name="CustomShape 2"/>
          <p:cNvSpPr/>
          <p:nvPr/>
        </p:nvSpPr>
        <p:spPr>
          <a:xfrm>
            <a:off x="402780" y="1713592"/>
            <a:ext cx="8268900" cy="23821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7200" algn="just">
              <a:lnSpc>
                <a:spcPct val="100000"/>
              </a:lnSpc>
              <a:buClr>
                <a:srgbClr val="000000"/>
              </a:buClr>
              <a:buSzPct val="45000"/>
            </a:pPr>
            <a:endParaRPr lang="en-US" spc="-1" dirty="0">
              <a:solidFill>
                <a:srgbClr val="000000"/>
              </a:solidFill>
              <a:uFill>
                <a:solidFill>
                  <a:srgbClr val="FFFFFF"/>
                </a:solidFill>
              </a:uFill>
              <a:latin typeface="Helvetica Light"/>
              <a:ea typeface="Helvetica Light"/>
            </a:endParaRPr>
          </a:p>
          <a:p>
            <a:pPr marL="350100" indent="-342900" algn="just">
              <a:lnSpc>
                <a:spcPct val="100000"/>
              </a:lnSpc>
              <a:buClr>
                <a:srgbClr val="000000"/>
              </a:buClr>
              <a:buSzPct val="45000"/>
              <a:buFont typeface="Arial" panose="020B0604020202020204" pitchFamily="34" charset="0"/>
              <a:buChar char="•"/>
            </a:pPr>
            <a:endParaRPr lang="en-US" spc="-1" dirty="0">
              <a:solidFill>
                <a:srgbClr val="000000"/>
              </a:solidFill>
              <a:uFill>
                <a:solidFill>
                  <a:srgbClr val="FFFFFF"/>
                </a:solidFill>
              </a:uFill>
              <a:latin typeface="Helvetica Light"/>
              <a:ea typeface="Helvetica Light"/>
            </a:endParaRPr>
          </a:p>
          <a:p>
            <a:pPr marL="350100" indent="-342900" algn="just">
              <a:lnSpc>
                <a:spcPct val="100000"/>
              </a:lnSpc>
              <a:buClr>
                <a:srgbClr val="000000"/>
              </a:buClr>
              <a:buSzPct val="45000"/>
              <a:buFont typeface="Arial" panose="020B0604020202020204" pitchFamily="34" charset="0"/>
              <a:buChar char="•"/>
            </a:pPr>
            <a:endParaRPr lang="en-US" spc="-1" dirty="0">
              <a:solidFill>
                <a:srgbClr val="000000"/>
              </a:solidFill>
              <a:uFill>
                <a:solidFill>
                  <a:srgbClr val="FFFFFF"/>
                </a:solidFill>
              </a:uFill>
              <a:latin typeface="Helvetica Light"/>
              <a:ea typeface="Helvetica Light"/>
            </a:endParaRPr>
          </a:p>
          <a:p>
            <a:pPr marL="7200" algn="just">
              <a:lnSpc>
                <a:spcPct val="100000"/>
              </a:lnSpc>
              <a:buClr>
                <a:srgbClr val="000000"/>
              </a:buClr>
              <a:buSzPct val="45000"/>
            </a:pPr>
            <a:endParaRPr lang="en-US" b="0" strike="noStrike" spc="-1" dirty="0">
              <a:solidFill>
                <a:srgbClr val="000000"/>
              </a:solidFill>
              <a:uFill>
                <a:solidFill>
                  <a:srgbClr val="FFFFFF"/>
                </a:solidFill>
              </a:uFill>
              <a:latin typeface="Helvetica Light"/>
              <a:ea typeface="Helvetica Light"/>
            </a:endParaRPr>
          </a:p>
          <a:p>
            <a:pPr marL="350100" indent="-342900" algn="just">
              <a:lnSpc>
                <a:spcPct val="100000"/>
              </a:lnSpc>
              <a:buClr>
                <a:srgbClr val="000000"/>
              </a:buClr>
              <a:buSzPct val="45000"/>
              <a:buFont typeface="Arial" panose="020B0604020202020204" pitchFamily="34" charset="0"/>
              <a:buChar char="•"/>
            </a:pPr>
            <a:r>
              <a:rPr lang="en-US" spc="-1" dirty="0">
                <a:solidFill>
                  <a:srgbClr val="000000"/>
                </a:solidFill>
                <a:uFill>
                  <a:solidFill>
                    <a:srgbClr val="FFFFFF"/>
                  </a:solidFill>
                </a:uFill>
                <a:latin typeface="Helvetica Light"/>
                <a:ea typeface="Helvetica Light"/>
              </a:rPr>
              <a:t>f-mode GW detection with next-generation GW offers a promising scenario for confirming the existence of the twin stars.</a:t>
            </a:r>
          </a:p>
          <a:p>
            <a:pPr marL="350100" indent="-342900" algn="just">
              <a:lnSpc>
                <a:spcPct val="100000"/>
              </a:lnSpc>
              <a:buClr>
                <a:srgbClr val="000000"/>
              </a:buClr>
              <a:buSzPct val="45000"/>
              <a:buFont typeface="Arial" panose="020B0604020202020204" pitchFamily="34" charset="0"/>
              <a:buChar char="•"/>
            </a:pPr>
            <a:endParaRPr lang="en-US" spc="-1" dirty="0">
              <a:solidFill>
                <a:srgbClr val="000000"/>
              </a:solidFill>
              <a:uFill>
                <a:solidFill>
                  <a:srgbClr val="FFFFFF"/>
                </a:solidFill>
              </a:uFill>
              <a:latin typeface="Helvetica Light"/>
              <a:ea typeface="Helvetica Light"/>
            </a:endParaRPr>
          </a:p>
          <a:p>
            <a:pPr marL="350100" indent="-342900" algn="just">
              <a:lnSpc>
                <a:spcPct val="100000"/>
              </a:lnSpc>
              <a:buClr>
                <a:srgbClr val="000000"/>
              </a:buClr>
              <a:buSzPct val="45000"/>
              <a:buFont typeface="Arial" panose="020B0604020202020204" pitchFamily="34" charset="0"/>
              <a:buChar char="•"/>
            </a:pPr>
            <a:r>
              <a:rPr lang="en-US" spc="-1" dirty="0">
                <a:solidFill>
                  <a:srgbClr val="000000"/>
                </a:solidFill>
                <a:uFill>
                  <a:solidFill>
                    <a:srgbClr val="FFFFFF"/>
                  </a:solidFill>
                </a:uFill>
                <a:latin typeface="Helvetica Light"/>
                <a:ea typeface="Helvetica Light"/>
              </a:rPr>
              <a:t>Distinguishing the nature of hadron-quark crossover phase transition requires a more advance study.  </a:t>
            </a:r>
          </a:p>
          <a:p>
            <a:pPr marL="350100" indent="-342900" algn="just">
              <a:lnSpc>
                <a:spcPct val="100000"/>
              </a:lnSpc>
              <a:buClr>
                <a:srgbClr val="000000"/>
              </a:buClr>
              <a:buSzPct val="45000"/>
              <a:buFont typeface="Arial" panose="020B0604020202020204" pitchFamily="34" charset="0"/>
              <a:buChar char="•"/>
            </a:pPr>
            <a:endParaRPr lang="en-US" spc="-1" dirty="0">
              <a:solidFill>
                <a:srgbClr val="000000"/>
              </a:solidFill>
              <a:uFill>
                <a:solidFill>
                  <a:srgbClr val="FFFFFF"/>
                </a:solidFill>
              </a:uFill>
              <a:latin typeface="Helvetica Light"/>
              <a:ea typeface="Helvetica Light"/>
            </a:endParaRPr>
          </a:p>
          <a:p>
            <a:pPr marL="350100" indent="-342900" algn="just">
              <a:lnSpc>
                <a:spcPct val="100000"/>
              </a:lnSpc>
              <a:buClr>
                <a:srgbClr val="000000"/>
              </a:buClr>
              <a:buSzPct val="45000"/>
              <a:buFont typeface="Arial" panose="020B0604020202020204" pitchFamily="34" charset="0"/>
              <a:buChar char="•"/>
            </a:pPr>
            <a:r>
              <a:rPr lang="en-US" spc="-1" dirty="0">
                <a:solidFill>
                  <a:srgbClr val="000000"/>
                </a:solidFill>
                <a:uFill>
                  <a:solidFill>
                    <a:srgbClr val="FFFFFF"/>
                  </a:solidFill>
                </a:uFill>
                <a:latin typeface="Helvetica Light"/>
                <a:ea typeface="Helvetica Light"/>
              </a:rPr>
              <a:t>Consideration of the effect of rotation and magnetic fields can potentially improve this study.</a:t>
            </a:r>
          </a:p>
          <a:p>
            <a:pPr marL="350100" indent="-342900" algn="just">
              <a:lnSpc>
                <a:spcPct val="100000"/>
              </a:lnSpc>
              <a:buClr>
                <a:srgbClr val="000000"/>
              </a:buClr>
              <a:buSzPct val="45000"/>
              <a:buFont typeface="Arial" panose="020B0604020202020204" pitchFamily="34" charset="0"/>
              <a:buChar char="•"/>
            </a:pPr>
            <a:endParaRPr lang="en-US" spc="-1" dirty="0">
              <a:solidFill>
                <a:srgbClr val="000000"/>
              </a:solidFill>
              <a:uFill>
                <a:solidFill>
                  <a:srgbClr val="FFFFFF"/>
                </a:solidFill>
              </a:uFill>
              <a:latin typeface="Helvetica Light"/>
              <a:ea typeface="Helvetica Light"/>
            </a:endParaRPr>
          </a:p>
          <a:p>
            <a:pPr marL="350100" indent="-342900" algn="just">
              <a:lnSpc>
                <a:spcPct val="100000"/>
              </a:lnSpc>
              <a:buClr>
                <a:srgbClr val="000000"/>
              </a:buClr>
              <a:buSzPct val="45000"/>
              <a:buFont typeface="Arial" panose="020B0604020202020204" pitchFamily="34" charset="0"/>
              <a:buChar char="•"/>
            </a:pPr>
            <a:r>
              <a:rPr lang="en-US" spc="-1" dirty="0">
                <a:solidFill>
                  <a:srgbClr val="000000"/>
                </a:solidFill>
                <a:uFill>
                  <a:solidFill>
                    <a:srgbClr val="FFFFFF"/>
                  </a:solidFill>
                </a:uFill>
                <a:latin typeface="Helvetica Light"/>
                <a:ea typeface="Helvetica Light"/>
              </a:rPr>
              <a:t>A detailed Bayesian study is in progress to constrain the pasta phase parameters from f-mode/binary observation.</a:t>
            </a:r>
          </a:p>
        </p:txBody>
      </p:sp>
      <p:sp>
        <p:nvSpPr>
          <p:cNvPr id="669" name="CustomShape 3"/>
          <p:cNvSpPr/>
          <p:nvPr/>
        </p:nvSpPr>
        <p:spPr>
          <a:xfrm>
            <a:off x="4438080" y="6505200"/>
            <a:ext cx="243360" cy="3961800"/>
          </a:xfrm>
          <a:prstGeom prst="rect">
            <a:avLst/>
          </a:prstGeom>
          <a:noFill/>
          <a:ln w="12600">
            <a:noFill/>
          </a:ln>
        </p:spPr>
        <p:style>
          <a:lnRef idx="0">
            <a:scrgbClr r="0" g="0" b="0"/>
          </a:lnRef>
          <a:fillRef idx="0">
            <a:scrgbClr r="0" g="0" b="0"/>
          </a:fillRef>
          <a:effectRef idx="0">
            <a:scrgbClr r="0" g="0" b="0"/>
          </a:effectRef>
          <a:fontRef idx="minor"/>
        </p:style>
      </p:sp>
      <p:sp>
        <p:nvSpPr>
          <p:cNvPr id="670" name="CustomShape 4"/>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400825899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669600" y="160081"/>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dirty="0">
                <a:solidFill>
                  <a:srgbClr val="000000"/>
                </a:solidFill>
                <a:uFill>
                  <a:solidFill>
                    <a:srgbClr val="FFFFFF"/>
                  </a:solidFill>
                </a:uFill>
                <a:latin typeface="Helvetica Light"/>
                <a:ea typeface="Helvetica Light"/>
              </a:rPr>
              <a:t>Outline</a:t>
            </a:r>
            <a:endParaRPr lang="en-US" sz="4800" b="0" strike="noStrike" spc="-1" dirty="0">
              <a:solidFill>
                <a:srgbClr val="000000"/>
              </a:solidFill>
              <a:uFill>
                <a:solidFill>
                  <a:srgbClr val="FFFFFF"/>
                </a:solidFill>
              </a:uFill>
              <a:latin typeface="Arial"/>
            </a:endParaRPr>
          </a:p>
        </p:txBody>
      </p:sp>
      <p:sp>
        <p:nvSpPr>
          <p:cNvPr id="400" name="CustomShape 2"/>
          <p:cNvSpPr/>
          <p:nvPr/>
        </p:nvSpPr>
        <p:spPr>
          <a:xfrm>
            <a:off x="683725" y="1866752"/>
            <a:ext cx="8040894" cy="4404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216000" indent="-208800" algn="just">
              <a:lnSpc>
                <a:spcPct val="100000"/>
              </a:lnSpc>
              <a:buClr>
                <a:srgbClr val="000000"/>
              </a:buClr>
              <a:buSzPct val="75000"/>
              <a:buFont typeface="Arial"/>
              <a:buChar char="•"/>
            </a:pPr>
            <a:r>
              <a:rPr lang="en-US" sz="2500" spc="-1" dirty="0">
                <a:solidFill>
                  <a:srgbClr val="000000"/>
                </a:solidFill>
                <a:uFill>
                  <a:solidFill>
                    <a:srgbClr val="FFFFFF"/>
                  </a:solidFill>
                </a:uFill>
                <a:latin typeface="Helvetica Light"/>
                <a:ea typeface="Helvetica Light"/>
              </a:rPr>
              <a:t>A brief introduction to the physics of compact stars.</a:t>
            </a:r>
          </a:p>
          <a:p>
            <a:pPr algn="just">
              <a:lnSpc>
                <a:spcPct val="100000"/>
              </a:lnSpc>
            </a:pPr>
            <a:endParaRPr lang="en-US" sz="2500" b="0" strike="noStrike" spc="-1" dirty="0">
              <a:solidFill>
                <a:srgbClr val="000000"/>
              </a:solidFill>
              <a:uFill>
                <a:solidFill>
                  <a:srgbClr val="FFFFFF"/>
                </a:solidFill>
              </a:uFill>
              <a:latin typeface="Arial"/>
            </a:endParaRPr>
          </a:p>
          <a:p>
            <a:pPr marL="216000" indent="-208800" algn="just">
              <a:lnSpc>
                <a:spcPct val="100000"/>
              </a:lnSpc>
              <a:buClr>
                <a:srgbClr val="000000"/>
              </a:buClr>
              <a:buSzPct val="75000"/>
              <a:buFont typeface="Arial"/>
              <a:buChar char="•"/>
            </a:pPr>
            <a:r>
              <a:rPr lang="en-US" sz="2500" spc="-1" dirty="0">
                <a:solidFill>
                  <a:srgbClr val="000000"/>
                </a:solidFill>
                <a:uFill>
                  <a:solidFill>
                    <a:srgbClr val="FFFFFF"/>
                  </a:solidFill>
                </a:uFill>
                <a:latin typeface="Helvetica Light"/>
                <a:ea typeface="Helvetica Light"/>
              </a:rPr>
              <a:t>The neutron star twins scenario and the role of pasta phases.</a:t>
            </a:r>
          </a:p>
          <a:p>
            <a:pPr marL="216000" indent="-208800" algn="just">
              <a:lnSpc>
                <a:spcPct val="100000"/>
              </a:lnSpc>
              <a:buClr>
                <a:srgbClr val="000000"/>
              </a:buClr>
              <a:buSzPct val="75000"/>
              <a:buFont typeface="Arial"/>
              <a:buChar char="•"/>
            </a:pPr>
            <a:endParaRPr lang="en-US" sz="2500" spc="-1" dirty="0">
              <a:solidFill>
                <a:srgbClr val="000000"/>
              </a:solidFill>
              <a:uFill>
                <a:solidFill>
                  <a:srgbClr val="FFFFFF"/>
                </a:solidFill>
              </a:uFill>
              <a:latin typeface="Helvetica Light"/>
              <a:ea typeface="Helvetica Light"/>
            </a:endParaRPr>
          </a:p>
          <a:p>
            <a:pPr marL="216000" indent="-208800" algn="just">
              <a:lnSpc>
                <a:spcPct val="100000"/>
              </a:lnSpc>
              <a:buClr>
                <a:srgbClr val="000000"/>
              </a:buClr>
              <a:buSzPct val="75000"/>
              <a:buFont typeface="Arial"/>
              <a:buChar char="•"/>
            </a:pPr>
            <a:r>
              <a:rPr lang="en-US" sz="2500" spc="-1" dirty="0">
                <a:solidFill>
                  <a:srgbClr val="000000"/>
                </a:solidFill>
                <a:uFill>
                  <a:solidFill>
                    <a:srgbClr val="FFFFFF"/>
                  </a:solidFill>
                </a:uFill>
                <a:latin typeface="Helvetica Light"/>
                <a:ea typeface="Helvetica Light"/>
              </a:rPr>
              <a:t>Study of f-modes in compact stars and their observation with third-generation gravitational wave detectors.</a:t>
            </a:r>
          </a:p>
          <a:p>
            <a:pPr marL="216000" indent="-208800">
              <a:lnSpc>
                <a:spcPct val="100000"/>
              </a:lnSpc>
              <a:buClr>
                <a:srgbClr val="000000"/>
              </a:buClr>
              <a:buSzPct val="75000"/>
              <a:buFont typeface="Arial"/>
              <a:buChar char="•"/>
            </a:pPr>
            <a:endParaRPr lang="en-US" sz="2500" b="0" strike="noStrike" spc="-1" dirty="0">
              <a:solidFill>
                <a:srgbClr val="000000"/>
              </a:solidFill>
              <a:uFill>
                <a:solidFill>
                  <a:srgbClr val="FFFFFF"/>
                </a:solidFill>
              </a:uFill>
              <a:latin typeface="Arial"/>
            </a:endParaRPr>
          </a:p>
        </p:txBody>
      </p:sp>
      <p:sp>
        <p:nvSpPr>
          <p:cNvPr id="401" name="CustomShape 3"/>
          <p:cNvSpPr/>
          <p:nvPr/>
        </p:nvSpPr>
        <p:spPr>
          <a:xfrm>
            <a:off x="4482720" y="6505200"/>
            <a:ext cx="154080" cy="3961800"/>
          </a:xfrm>
          <a:prstGeom prst="rect">
            <a:avLst/>
          </a:prstGeom>
          <a:noFill/>
          <a:ln w="12600">
            <a:noFill/>
          </a:ln>
        </p:spPr>
        <p:style>
          <a:lnRef idx="0">
            <a:scrgbClr r="0" g="0" b="0"/>
          </a:lnRef>
          <a:fillRef idx="0">
            <a:scrgbClr r="0" g="0" b="0"/>
          </a:fillRef>
          <a:effectRef idx="0">
            <a:scrgbClr r="0" g="0" b="0"/>
          </a:effectRef>
          <a:fontRef idx="minor"/>
        </p:style>
      </p:sp>
      <p:sp>
        <p:nvSpPr>
          <p:cNvPr id="402" name="CustomShape 4"/>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677700" y="312481"/>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dirty="0">
                <a:solidFill>
                  <a:srgbClr val="000000"/>
                </a:solidFill>
                <a:uFill>
                  <a:solidFill>
                    <a:srgbClr val="FFFFFF"/>
                  </a:solidFill>
                </a:uFill>
                <a:latin typeface="Helvetica Light"/>
                <a:ea typeface="Helvetica Light"/>
              </a:rPr>
              <a:t>Motivation</a:t>
            </a:r>
            <a:endParaRPr lang="en-US" sz="4800" b="0" strike="noStrike" spc="-1" dirty="0">
              <a:solidFill>
                <a:srgbClr val="000000"/>
              </a:solidFill>
              <a:uFill>
                <a:solidFill>
                  <a:srgbClr val="FFFFFF"/>
                </a:solidFill>
              </a:uFill>
              <a:latin typeface="Arial"/>
            </a:endParaRPr>
          </a:p>
        </p:txBody>
      </p:sp>
      <p:sp>
        <p:nvSpPr>
          <p:cNvPr id="400" name="CustomShape 2"/>
          <p:cNvSpPr/>
          <p:nvPr/>
        </p:nvSpPr>
        <p:spPr>
          <a:xfrm>
            <a:off x="551553" y="2417184"/>
            <a:ext cx="8040894" cy="4404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just">
              <a:lnSpc>
                <a:spcPct val="100000"/>
              </a:lnSpc>
            </a:pPr>
            <a:endParaRPr lang="en-US" sz="2000" b="0" strike="noStrike" spc="-1" dirty="0">
              <a:solidFill>
                <a:srgbClr val="000000"/>
              </a:solidFill>
              <a:uFill>
                <a:solidFill>
                  <a:srgbClr val="FFFFFF"/>
                </a:solidFill>
              </a:uFill>
              <a:latin typeface="Arial"/>
            </a:endParaRPr>
          </a:p>
          <a:p>
            <a:pPr marL="216000" indent="-208800" algn="just">
              <a:lnSpc>
                <a:spcPct val="100000"/>
              </a:lnSpc>
              <a:buClr>
                <a:srgbClr val="000000"/>
              </a:buClr>
              <a:buSzPct val="75000"/>
              <a:buFont typeface="Arial"/>
              <a:buChar char="•"/>
            </a:pPr>
            <a:r>
              <a:rPr lang="en-US" sz="2000" spc="-1" dirty="0">
                <a:solidFill>
                  <a:srgbClr val="000000"/>
                </a:solidFill>
                <a:uFill>
                  <a:solidFill>
                    <a:srgbClr val="FFFFFF"/>
                  </a:solidFill>
                </a:uFill>
                <a:latin typeface="Helvetica Light"/>
                <a:ea typeface="Helvetica Light"/>
              </a:rPr>
              <a:t>New channels of multi-­messenger observations like gravitational radiation from merger events of binary systems of compact stars or radio and X­-ray signals from isolated pulsars allow to study their most basic structural properties like mass, radius, compactness, cooling rates and compressibility of their matter.</a:t>
            </a:r>
          </a:p>
          <a:p>
            <a:pPr marL="216000" indent="-208800" algn="just">
              <a:lnSpc>
                <a:spcPct val="100000"/>
              </a:lnSpc>
              <a:buClr>
                <a:srgbClr val="000000"/>
              </a:buClr>
              <a:buSzPct val="75000"/>
              <a:buFont typeface="Arial"/>
              <a:buChar char="•"/>
            </a:pPr>
            <a:endParaRPr lang="en-US" sz="2000" spc="-1" dirty="0">
              <a:solidFill>
                <a:srgbClr val="000000"/>
              </a:solidFill>
              <a:uFill>
                <a:solidFill>
                  <a:srgbClr val="FFFFFF"/>
                </a:solidFill>
              </a:uFill>
              <a:latin typeface="Helvetica Light"/>
              <a:ea typeface="Helvetica Light"/>
            </a:endParaRPr>
          </a:p>
          <a:p>
            <a:pPr marL="216000" indent="-208800" algn="just">
              <a:lnSpc>
                <a:spcPct val="100000"/>
              </a:lnSpc>
              <a:buClr>
                <a:srgbClr val="000000"/>
              </a:buClr>
              <a:buSzPct val="75000"/>
              <a:buFont typeface="Arial"/>
              <a:buChar char="•"/>
            </a:pPr>
            <a:r>
              <a:rPr lang="en-US" sz="2000" spc="-1" dirty="0">
                <a:solidFill>
                  <a:srgbClr val="000000"/>
                </a:solidFill>
                <a:uFill>
                  <a:solidFill>
                    <a:srgbClr val="FFFFFF"/>
                  </a:solidFill>
                </a:uFill>
                <a:latin typeface="Helvetica Light"/>
                <a:ea typeface="Helvetica Light"/>
              </a:rPr>
              <a:t>Nuclear measurement and experiments have narrowed the Equation of State (</a:t>
            </a:r>
            <a:r>
              <a:rPr lang="en-US" sz="2000" spc="-1" dirty="0" err="1">
                <a:solidFill>
                  <a:srgbClr val="000000"/>
                </a:solidFill>
                <a:uFill>
                  <a:solidFill>
                    <a:srgbClr val="FFFFFF"/>
                  </a:solidFill>
                </a:uFill>
                <a:latin typeface="Helvetica Light"/>
                <a:ea typeface="Helvetica Light"/>
              </a:rPr>
              <a:t>EoS</a:t>
            </a:r>
            <a:r>
              <a:rPr lang="en-US" sz="2000" spc="-1" dirty="0">
                <a:solidFill>
                  <a:srgbClr val="000000"/>
                </a:solidFill>
                <a:uFill>
                  <a:solidFill>
                    <a:srgbClr val="FFFFFF"/>
                  </a:solidFill>
                </a:uFill>
                <a:latin typeface="Helvetica Light"/>
                <a:ea typeface="Helvetica Light"/>
              </a:rPr>
              <a:t>) uncertainty in the lowest to intermediate density range.</a:t>
            </a:r>
          </a:p>
          <a:p>
            <a:pPr marL="7200" algn="just">
              <a:lnSpc>
                <a:spcPct val="100000"/>
              </a:lnSpc>
              <a:buClr>
                <a:srgbClr val="000000"/>
              </a:buClr>
              <a:buSzPct val="75000"/>
            </a:pPr>
            <a:endParaRPr lang="en-US" sz="2000" spc="-1" dirty="0">
              <a:solidFill>
                <a:srgbClr val="000000"/>
              </a:solidFill>
              <a:uFill>
                <a:solidFill>
                  <a:srgbClr val="FFFFFF"/>
                </a:solidFill>
              </a:uFill>
              <a:latin typeface="Helvetica Light"/>
              <a:ea typeface="Helvetica Light"/>
            </a:endParaRPr>
          </a:p>
          <a:p>
            <a:pPr marL="216000" indent="-208800" algn="just">
              <a:lnSpc>
                <a:spcPct val="100000"/>
              </a:lnSpc>
              <a:buClr>
                <a:srgbClr val="000000"/>
              </a:buClr>
              <a:buSzPct val="75000"/>
              <a:buFont typeface="Arial"/>
              <a:buChar char="•"/>
            </a:pPr>
            <a:r>
              <a:rPr lang="en-US" sz="2000" spc="-1" dirty="0">
                <a:solidFill>
                  <a:srgbClr val="000000"/>
                </a:solidFill>
                <a:uFill>
                  <a:solidFill>
                    <a:srgbClr val="FFFFFF"/>
                  </a:solidFill>
                </a:uFill>
                <a:latin typeface="Helvetica Light"/>
                <a:ea typeface="Helvetica Light"/>
              </a:rPr>
              <a:t>Violent, transient energetic emissions are associated not only with the strong magnetic fields and extreme gravity in the proximity of NS but with explosive, evolutionary stages often triggered by mass accretion from companion stars. It is expected that are f-modes are excited in many of these astrophysical processes.</a:t>
            </a:r>
          </a:p>
          <a:p>
            <a:pPr marL="216000" indent="-208800" algn="just">
              <a:lnSpc>
                <a:spcPct val="100000"/>
              </a:lnSpc>
              <a:buClr>
                <a:srgbClr val="000000"/>
              </a:buClr>
              <a:buSzPct val="75000"/>
              <a:buFont typeface="Arial"/>
              <a:buChar char="•"/>
            </a:pPr>
            <a:endParaRPr lang="en-US" sz="2000" spc="-1" dirty="0">
              <a:solidFill>
                <a:srgbClr val="000000"/>
              </a:solidFill>
              <a:uFill>
                <a:solidFill>
                  <a:srgbClr val="FFFFFF"/>
                </a:solidFill>
              </a:uFill>
              <a:latin typeface="Helvetica Light"/>
              <a:ea typeface="Helvetica Light"/>
            </a:endParaRPr>
          </a:p>
          <a:p>
            <a:pPr marL="216000" indent="-208800" algn="just">
              <a:lnSpc>
                <a:spcPct val="100000"/>
              </a:lnSpc>
              <a:buClr>
                <a:srgbClr val="000000"/>
              </a:buClr>
              <a:buSzPct val="75000"/>
              <a:buFont typeface="Arial"/>
              <a:buChar char="•"/>
            </a:pPr>
            <a:endParaRPr lang="en-US" sz="2000" spc="-1" dirty="0">
              <a:solidFill>
                <a:srgbClr val="000000"/>
              </a:solidFill>
              <a:uFill>
                <a:solidFill>
                  <a:srgbClr val="FFFFFF"/>
                </a:solidFill>
              </a:uFill>
              <a:latin typeface="Helvetica Light"/>
              <a:ea typeface="Helvetica Light"/>
            </a:endParaRPr>
          </a:p>
          <a:p>
            <a:pPr marL="7200" algn="just">
              <a:lnSpc>
                <a:spcPct val="100000"/>
              </a:lnSpc>
              <a:buClr>
                <a:srgbClr val="000000"/>
              </a:buClr>
              <a:buSzPct val="75000"/>
            </a:pPr>
            <a:endParaRPr lang="en-US" sz="2000" spc="-1" dirty="0">
              <a:solidFill>
                <a:srgbClr val="000000"/>
              </a:solidFill>
              <a:uFill>
                <a:solidFill>
                  <a:srgbClr val="FFFFFF"/>
                </a:solidFill>
              </a:uFill>
              <a:latin typeface="Helvetica Light"/>
              <a:ea typeface="Helvetica Light"/>
            </a:endParaRPr>
          </a:p>
          <a:p>
            <a:pPr marL="216000" indent="-208800" algn="just">
              <a:lnSpc>
                <a:spcPct val="100000"/>
              </a:lnSpc>
              <a:buClr>
                <a:srgbClr val="000000"/>
              </a:buClr>
              <a:buSzPct val="75000"/>
              <a:buFont typeface="Arial"/>
              <a:buChar char="•"/>
            </a:pPr>
            <a:endParaRPr lang="en-US" sz="2500" b="0" strike="noStrike" spc="-1" dirty="0">
              <a:solidFill>
                <a:srgbClr val="000000"/>
              </a:solidFill>
              <a:uFill>
                <a:solidFill>
                  <a:srgbClr val="FFFFFF"/>
                </a:solidFill>
              </a:uFill>
              <a:latin typeface="Arial"/>
            </a:endParaRPr>
          </a:p>
        </p:txBody>
      </p:sp>
      <p:sp>
        <p:nvSpPr>
          <p:cNvPr id="401" name="CustomShape 3"/>
          <p:cNvSpPr/>
          <p:nvPr/>
        </p:nvSpPr>
        <p:spPr>
          <a:xfrm>
            <a:off x="4482720" y="6505200"/>
            <a:ext cx="154080" cy="3961800"/>
          </a:xfrm>
          <a:prstGeom prst="rect">
            <a:avLst/>
          </a:prstGeom>
          <a:noFill/>
          <a:ln w="12600">
            <a:noFill/>
          </a:ln>
        </p:spPr>
        <p:style>
          <a:lnRef idx="0">
            <a:scrgbClr r="0" g="0" b="0"/>
          </a:lnRef>
          <a:fillRef idx="0">
            <a:scrgbClr r="0" g="0" b="0"/>
          </a:fillRef>
          <a:effectRef idx="0">
            <a:scrgbClr r="0" g="0" b="0"/>
          </a:effectRef>
          <a:fontRef idx="minor"/>
        </p:style>
      </p:sp>
      <p:sp>
        <p:nvSpPr>
          <p:cNvPr id="402" name="CustomShape 4"/>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41255400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CustomShape 1"/>
          <p:cNvSpPr/>
          <p:nvPr/>
        </p:nvSpPr>
        <p:spPr>
          <a:xfrm>
            <a:off x="669600" y="312480"/>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a:solidFill>
                  <a:srgbClr val="000000"/>
                </a:solidFill>
                <a:uFill>
                  <a:solidFill>
                    <a:srgbClr val="FFFFFF"/>
                  </a:solidFill>
                </a:uFill>
                <a:latin typeface="Helvetica Light"/>
                <a:ea typeface="Helvetica Light"/>
              </a:rPr>
              <a:t>Critical Endpoint in QCD</a:t>
            </a:r>
            <a:endParaRPr lang="en-US" sz="4800" b="0" strike="noStrike" spc="-1">
              <a:solidFill>
                <a:srgbClr val="000000"/>
              </a:solidFill>
              <a:uFill>
                <a:solidFill>
                  <a:srgbClr val="FFFFFF"/>
                </a:solidFill>
              </a:uFill>
              <a:latin typeface="Arial"/>
            </a:endParaRPr>
          </a:p>
        </p:txBody>
      </p:sp>
      <p:pic>
        <p:nvPicPr>
          <p:cNvPr id="454" name="QCDPhaseDiagram.png"/>
          <p:cNvPicPr/>
          <p:nvPr/>
        </p:nvPicPr>
        <p:blipFill>
          <a:blip r:embed="rId2"/>
          <a:stretch/>
        </p:blipFill>
        <p:spPr>
          <a:xfrm>
            <a:off x="964440" y="1559160"/>
            <a:ext cx="7252920" cy="5164200"/>
          </a:xfrm>
          <a:prstGeom prst="rect">
            <a:avLst/>
          </a:prstGeom>
          <a:ln w="12600">
            <a:noFill/>
          </a:ln>
        </p:spPr>
      </p:pic>
      <p:sp>
        <p:nvSpPr>
          <p:cNvPr id="455" name="CustomShape 2"/>
          <p:cNvSpPr/>
          <p:nvPr/>
        </p:nvSpPr>
        <p:spPr>
          <a:xfrm>
            <a:off x="4482720" y="6505200"/>
            <a:ext cx="154080" cy="3961800"/>
          </a:xfrm>
          <a:prstGeom prst="rect">
            <a:avLst/>
          </a:prstGeom>
          <a:noFill/>
          <a:ln w="12600">
            <a:noFill/>
          </a:ln>
        </p:spPr>
        <p:style>
          <a:lnRef idx="0">
            <a:scrgbClr r="0" g="0" b="0"/>
          </a:lnRef>
          <a:fillRef idx="0">
            <a:scrgbClr r="0" g="0" b="0"/>
          </a:fillRef>
          <a:effectRef idx="0">
            <a:scrgbClr r="0" g="0" b="0"/>
          </a:effectRef>
          <a:fontRef idx="minor"/>
        </p:style>
      </p:sp>
      <p:sp>
        <p:nvSpPr>
          <p:cNvPr id="456" name="CustomShape 3"/>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54450101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1">
            <a:extLst>
              <a:ext uri="{FF2B5EF4-FFF2-40B4-BE49-F238E27FC236}">
                <a16:creationId xmlns:a16="http://schemas.microsoft.com/office/drawing/2014/main" id="{53F913A2-5DFE-4526-B695-64EEE810048C}"/>
              </a:ext>
            </a:extLst>
          </p:cNvPr>
          <p:cNvSpPr/>
          <p:nvPr/>
        </p:nvSpPr>
        <p:spPr>
          <a:xfrm>
            <a:off x="381955" y="314554"/>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600" b="0" strike="noStrike" spc="-1" dirty="0">
                <a:solidFill>
                  <a:srgbClr val="000000"/>
                </a:solidFill>
                <a:uFill>
                  <a:solidFill>
                    <a:srgbClr val="FFFFFF"/>
                  </a:solidFill>
                </a:uFill>
                <a:latin typeface="Helvetica Light"/>
                <a:ea typeface="Helvetica Light"/>
              </a:rPr>
              <a:t>Compact Star Mass Twins</a:t>
            </a:r>
            <a:endParaRPr lang="en-US" sz="3600" b="0" strike="noStrike" spc="-1" dirty="0">
              <a:solidFill>
                <a:srgbClr val="000000"/>
              </a:solidFill>
              <a:uFill>
                <a:solidFill>
                  <a:srgbClr val="FFFFFF"/>
                </a:solidFill>
              </a:uFill>
              <a:latin typeface="Arial"/>
            </a:endParaRPr>
          </a:p>
        </p:txBody>
      </p:sp>
      <p:sp>
        <p:nvSpPr>
          <p:cNvPr id="22" name="CustomShape 2">
            <a:extLst>
              <a:ext uri="{FF2B5EF4-FFF2-40B4-BE49-F238E27FC236}">
                <a16:creationId xmlns:a16="http://schemas.microsoft.com/office/drawing/2014/main" id="{4C0E9BA4-DE4D-EBEC-B7E8-8366880EB5FA}"/>
              </a:ext>
            </a:extLst>
          </p:cNvPr>
          <p:cNvSpPr/>
          <p:nvPr/>
        </p:nvSpPr>
        <p:spPr>
          <a:xfrm>
            <a:off x="165474" y="6417987"/>
            <a:ext cx="8427240" cy="31752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lnSpc>
                <a:spcPct val="100000"/>
              </a:lnSpc>
            </a:pPr>
            <a:endParaRPr lang="es-ES" sz="1400" b="1" dirty="0">
              <a:latin typeface="Helvetica Light" charset="0"/>
              <a:ea typeface="Helvetica Light" charset="0"/>
              <a:cs typeface="Helvetica Light" charset="0"/>
            </a:endParaRPr>
          </a:p>
          <a:p>
            <a:pPr algn="ctr">
              <a:lnSpc>
                <a:spcPct val="100000"/>
              </a:lnSpc>
            </a:pPr>
            <a:r>
              <a:rPr lang="en-US" sz="1500" b="1" spc="-1" dirty="0">
                <a:solidFill>
                  <a:srgbClr val="000000"/>
                </a:solidFill>
                <a:uFill>
                  <a:solidFill>
                    <a:srgbClr val="FFFFFF"/>
                  </a:solidFill>
                </a:uFill>
                <a:latin typeface="Helvetica Light" charset="0"/>
                <a:ea typeface="Helvetica Light" charset="0"/>
                <a:cs typeface="Helvetica Light" charset="0"/>
              </a:rPr>
              <a:t>D. Alvarez-Castillo - Astron. </a:t>
            </a:r>
            <a:r>
              <a:rPr lang="en-US" sz="1500" b="1" spc="-1" dirty="0" err="1">
                <a:solidFill>
                  <a:srgbClr val="000000"/>
                </a:solidFill>
                <a:uFill>
                  <a:solidFill>
                    <a:srgbClr val="FFFFFF"/>
                  </a:solidFill>
                </a:uFill>
                <a:latin typeface="Helvetica Light" charset="0"/>
                <a:ea typeface="Helvetica Light" charset="0"/>
                <a:cs typeface="Helvetica Light" charset="0"/>
              </a:rPr>
              <a:t>Nachr</a:t>
            </a:r>
            <a:r>
              <a:rPr lang="en-US" sz="1500" b="1" spc="-1" dirty="0">
                <a:solidFill>
                  <a:srgbClr val="000000"/>
                </a:solidFill>
                <a:uFill>
                  <a:solidFill>
                    <a:srgbClr val="FFFFFF"/>
                  </a:solidFill>
                </a:uFill>
                <a:latin typeface="Helvetica Light" charset="0"/>
                <a:ea typeface="Helvetica Light" charset="0"/>
                <a:cs typeface="Helvetica Light" charset="0"/>
              </a:rPr>
              <a:t>. 1–6 (2021)</a:t>
            </a:r>
            <a:endParaRPr lang="en-US" sz="1500" b="1" strike="noStrike" spc="-1" dirty="0">
              <a:solidFill>
                <a:srgbClr val="000000"/>
              </a:solidFill>
              <a:uFill>
                <a:solidFill>
                  <a:srgbClr val="FFFFFF"/>
                </a:solidFill>
              </a:uFill>
              <a:latin typeface="Helvetica Light" charset="0"/>
              <a:ea typeface="Helvetica Light" charset="0"/>
              <a:cs typeface="Helvetica Light" charset="0"/>
            </a:endParaRPr>
          </a:p>
        </p:txBody>
      </p:sp>
      <p:pic>
        <p:nvPicPr>
          <p:cNvPr id="8" name="Picture 7">
            <a:extLst>
              <a:ext uri="{FF2B5EF4-FFF2-40B4-BE49-F238E27FC236}">
                <a16:creationId xmlns:a16="http://schemas.microsoft.com/office/drawing/2014/main" id="{BB676D76-6F9A-BDBA-45D4-3AFA2AAEA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839" y="1569465"/>
            <a:ext cx="5994400" cy="876300"/>
          </a:xfrm>
          <a:prstGeom prst="rect">
            <a:avLst/>
          </a:prstGeom>
        </p:spPr>
      </p:pic>
      <p:pic>
        <p:nvPicPr>
          <p:cNvPr id="10" name="Picture 9">
            <a:extLst>
              <a:ext uri="{FF2B5EF4-FFF2-40B4-BE49-F238E27FC236}">
                <a16:creationId xmlns:a16="http://schemas.microsoft.com/office/drawing/2014/main" id="{7AA63A00-5C76-1A94-5CC0-DF491BF73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723" y="3525478"/>
            <a:ext cx="4752756" cy="3051269"/>
          </a:xfrm>
          <a:prstGeom prst="rect">
            <a:avLst/>
          </a:prstGeom>
        </p:spPr>
      </p:pic>
      <p:pic>
        <p:nvPicPr>
          <p:cNvPr id="18" name="Picture 17">
            <a:extLst>
              <a:ext uri="{FF2B5EF4-FFF2-40B4-BE49-F238E27FC236}">
                <a16:creationId xmlns:a16="http://schemas.microsoft.com/office/drawing/2014/main" id="{F677877A-8E76-DDF6-A0E5-8840317B3A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793" y="4638362"/>
            <a:ext cx="2476500" cy="825500"/>
          </a:xfrm>
          <a:prstGeom prst="rect">
            <a:avLst/>
          </a:prstGeom>
        </p:spPr>
      </p:pic>
      <p:pic>
        <p:nvPicPr>
          <p:cNvPr id="23" name="Picture 22">
            <a:extLst>
              <a:ext uri="{FF2B5EF4-FFF2-40B4-BE49-F238E27FC236}">
                <a16:creationId xmlns:a16="http://schemas.microsoft.com/office/drawing/2014/main" id="{C0E8B009-0426-8C3E-7260-6960981E35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2590096"/>
            <a:ext cx="7772400" cy="1047469"/>
          </a:xfrm>
          <a:prstGeom prst="rect">
            <a:avLst/>
          </a:prstGeom>
        </p:spPr>
      </p:pic>
    </p:spTree>
    <p:extLst>
      <p:ext uri="{BB962C8B-B14F-4D97-AF65-F5344CB8AC3E}">
        <p14:creationId xmlns:p14="http://schemas.microsoft.com/office/powerpoint/2010/main" val="429851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CustomShape 1"/>
          <p:cNvSpPr/>
          <p:nvPr/>
        </p:nvSpPr>
        <p:spPr>
          <a:xfrm>
            <a:off x="669600" y="78020"/>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en-US" sz="4800" b="0" strike="noStrike" spc="-1" dirty="0">
                <a:solidFill>
                  <a:srgbClr val="000000"/>
                </a:solidFill>
                <a:uFill>
                  <a:solidFill>
                    <a:srgbClr val="FFFFFF"/>
                  </a:solidFill>
                </a:uFill>
                <a:latin typeface="Helvetica Light"/>
                <a:ea typeface="Helvetica Light"/>
              </a:rPr>
              <a:t>Compact Star Sequences</a:t>
            </a:r>
            <a:endParaRPr lang="en-US" sz="4800" b="0" strike="noStrike" spc="-1" dirty="0">
              <a:solidFill>
                <a:srgbClr val="000000"/>
              </a:solidFill>
              <a:uFill>
                <a:solidFill>
                  <a:srgbClr val="FFFFFF"/>
                </a:solidFill>
              </a:uFill>
              <a:latin typeface="Arial"/>
            </a:endParaRPr>
          </a:p>
          <a:p>
            <a:pPr algn="ctr">
              <a:lnSpc>
                <a:spcPct val="100000"/>
              </a:lnSpc>
            </a:pPr>
            <a:r>
              <a:rPr lang="en-US" sz="3500" b="0" strike="noStrike" spc="-1" dirty="0">
                <a:solidFill>
                  <a:srgbClr val="000000"/>
                </a:solidFill>
                <a:uFill>
                  <a:solidFill>
                    <a:srgbClr val="FFFFFF"/>
                  </a:solidFill>
                </a:uFill>
                <a:latin typeface="Helvetica Light"/>
                <a:ea typeface="Helvetica Light"/>
              </a:rPr>
              <a:t>(M-R ⇔ </a:t>
            </a:r>
            <a:r>
              <a:rPr lang="en-US" sz="3500" b="0" strike="noStrike" spc="-1" dirty="0" err="1">
                <a:solidFill>
                  <a:srgbClr val="000000"/>
                </a:solidFill>
                <a:uFill>
                  <a:solidFill>
                    <a:srgbClr val="FFFFFF"/>
                  </a:solidFill>
                </a:uFill>
                <a:latin typeface="Helvetica Light"/>
                <a:ea typeface="Helvetica Light"/>
              </a:rPr>
              <a:t>EoS</a:t>
            </a:r>
            <a:r>
              <a:rPr lang="en-US" sz="3500" b="0" strike="noStrike" spc="-1" dirty="0">
                <a:solidFill>
                  <a:srgbClr val="000000"/>
                </a:solidFill>
                <a:uFill>
                  <a:solidFill>
                    <a:srgbClr val="FFFFFF"/>
                  </a:solidFill>
                </a:uFill>
                <a:latin typeface="Helvetica Light"/>
                <a:ea typeface="Helvetica Light"/>
              </a:rPr>
              <a:t>)</a:t>
            </a:r>
            <a:endParaRPr lang="en-US" sz="3500" b="0" strike="noStrike" spc="-1" dirty="0">
              <a:solidFill>
                <a:srgbClr val="000000"/>
              </a:solidFill>
              <a:uFill>
                <a:solidFill>
                  <a:srgbClr val="FFFFFF"/>
                </a:solidFill>
              </a:uFill>
              <a:latin typeface="Arial"/>
            </a:endParaRPr>
          </a:p>
        </p:txBody>
      </p:sp>
      <p:sp>
        <p:nvSpPr>
          <p:cNvPr id="442" name="CustomShape 2"/>
          <p:cNvSpPr/>
          <p:nvPr/>
        </p:nvSpPr>
        <p:spPr>
          <a:xfrm>
            <a:off x="197494" y="4060440"/>
            <a:ext cx="4305960" cy="29131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marL="216000" indent="-208800">
              <a:lnSpc>
                <a:spcPct val="100000"/>
              </a:lnSpc>
              <a:buClr>
                <a:srgbClr val="000000"/>
              </a:buClr>
              <a:buSzPct val="75000"/>
              <a:buFont typeface="Arial"/>
              <a:buChar char="•"/>
            </a:pPr>
            <a:r>
              <a:rPr lang="en-US" sz="2200" b="0" strike="noStrike" spc="-1" dirty="0">
                <a:solidFill>
                  <a:srgbClr val="000000"/>
                </a:solidFill>
                <a:uFill>
                  <a:solidFill>
                    <a:srgbClr val="FFFFFF"/>
                  </a:solidFill>
                </a:uFill>
                <a:latin typeface="Helvetica Light"/>
                <a:ea typeface="Helvetica Light"/>
              </a:rPr>
              <a:t>TOV Equations</a:t>
            </a:r>
            <a:endParaRPr lang="en-US" sz="2200" b="0" strike="noStrike" spc="-1" dirty="0">
              <a:solidFill>
                <a:srgbClr val="000000"/>
              </a:solidFill>
              <a:uFill>
                <a:solidFill>
                  <a:srgbClr val="FFFFFF"/>
                </a:solidFill>
              </a:uFill>
              <a:latin typeface="Arial"/>
            </a:endParaRPr>
          </a:p>
          <a:p>
            <a:pPr>
              <a:lnSpc>
                <a:spcPct val="100000"/>
              </a:lnSpc>
            </a:pPr>
            <a:endParaRPr lang="en-US" sz="2200" b="0" strike="noStrike" spc="-1" dirty="0">
              <a:solidFill>
                <a:srgbClr val="000000"/>
              </a:solidFill>
              <a:uFill>
                <a:solidFill>
                  <a:srgbClr val="FFFFFF"/>
                </a:solidFill>
              </a:uFill>
              <a:latin typeface="Arial"/>
            </a:endParaRPr>
          </a:p>
          <a:p>
            <a:pPr marL="216000" indent="-208800">
              <a:lnSpc>
                <a:spcPct val="100000"/>
              </a:lnSpc>
              <a:buClr>
                <a:srgbClr val="000000"/>
              </a:buClr>
              <a:buSzPct val="75000"/>
              <a:buFont typeface="Arial"/>
              <a:buChar char="•"/>
            </a:pPr>
            <a:r>
              <a:rPr lang="en-US" sz="2200" b="0" strike="noStrike" spc="-1" dirty="0">
                <a:solidFill>
                  <a:srgbClr val="000000"/>
                </a:solidFill>
                <a:uFill>
                  <a:solidFill>
                    <a:srgbClr val="FFFFFF"/>
                  </a:solidFill>
                </a:uFill>
                <a:latin typeface="Helvetica Light"/>
                <a:ea typeface="Helvetica Light"/>
              </a:rPr>
              <a:t>Equation of State (</a:t>
            </a:r>
            <a:r>
              <a:rPr lang="en-US" sz="2200" b="0" strike="noStrike" spc="-1" dirty="0" err="1">
                <a:solidFill>
                  <a:srgbClr val="000000"/>
                </a:solidFill>
                <a:uFill>
                  <a:solidFill>
                    <a:srgbClr val="FFFFFF"/>
                  </a:solidFill>
                </a:uFill>
                <a:latin typeface="Helvetica Light"/>
                <a:ea typeface="Helvetica Light"/>
              </a:rPr>
              <a:t>EoS</a:t>
            </a:r>
            <a:r>
              <a:rPr lang="en-US" sz="2200" b="0" strike="noStrike" spc="-1" dirty="0">
                <a:solidFill>
                  <a:srgbClr val="000000"/>
                </a:solidFill>
                <a:uFill>
                  <a:solidFill>
                    <a:srgbClr val="FFFFFF"/>
                  </a:solidFill>
                </a:uFill>
                <a:latin typeface="Helvetica Light"/>
                <a:ea typeface="Helvetica Light"/>
              </a:rPr>
              <a:t>)</a:t>
            </a:r>
            <a:endParaRPr lang="en-US" sz="2200" b="0" strike="noStrike" spc="-1" dirty="0">
              <a:solidFill>
                <a:srgbClr val="000000"/>
              </a:solidFill>
              <a:uFill>
                <a:solidFill>
                  <a:srgbClr val="FFFFFF"/>
                </a:solidFill>
              </a:uFill>
              <a:latin typeface="Arial"/>
            </a:endParaRPr>
          </a:p>
        </p:txBody>
      </p:sp>
      <p:pic>
        <p:nvPicPr>
          <p:cNvPr id="443" name="MvsR.png"/>
          <p:cNvPicPr/>
          <p:nvPr/>
        </p:nvPicPr>
        <p:blipFill>
          <a:blip r:embed="rId2"/>
          <a:stretch/>
        </p:blipFill>
        <p:spPr>
          <a:xfrm>
            <a:off x="2700420" y="1831320"/>
            <a:ext cx="4216196" cy="3244772"/>
          </a:xfrm>
          <a:prstGeom prst="rect">
            <a:avLst/>
          </a:prstGeom>
          <a:ln w="12600">
            <a:noFill/>
          </a:ln>
        </p:spPr>
      </p:pic>
      <p:pic>
        <p:nvPicPr>
          <p:cNvPr id="444" name="TOV.png"/>
          <p:cNvPicPr/>
          <p:nvPr/>
        </p:nvPicPr>
        <p:blipFill>
          <a:blip r:embed="rId3"/>
          <a:stretch/>
        </p:blipFill>
        <p:spPr>
          <a:xfrm>
            <a:off x="6008260" y="5333040"/>
            <a:ext cx="2938245" cy="1348919"/>
          </a:xfrm>
          <a:prstGeom prst="rect">
            <a:avLst/>
          </a:prstGeom>
          <a:ln w="12600">
            <a:noFill/>
          </a:ln>
        </p:spPr>
      </p:pic>
      <p:pic>
        <p:nvPicPr>
          <p:cNvPr id="445" name="EoS.png"/>
          <p:cNvPicPr/>
          <p:nvPr/>
        </p:nvPicPr>
        <p:blipFill>
          <a:blip r:embed="rId4"/>
          <a:stretch/>
        </p:blipFill>
        <p:spPr>
          <a:xfrm>
            <a:off x="7482529" y="6206686"/>
            <a:ext cx="564480" cy="314280"/>
          </a:xfrm>
          <a:prstGeom prst="rect">
            <a:avLst/>
          </a:prstGeom>
          <a:ln w="12600">
            <a:noFill/>
          </a:ln>
        </p:spPr>
      </p:pic>
      <p:sp>
        <p:nvSpPr>
          <p:cNvPr id="446" name="CustomShape 3"/>
          <p:cNvSpPr/>
          <p:nvPr/>
        </p:nvSpPr>
        <p:spPr>
          <a:xfrm>
            <a:off x="3372554" y="5111866"/>
            <a:ext cx="2502360" cy="912960"/>
          </a:xfrm>
          <a:prstGeom prst="rect">
            <a:avLst/>
          </a:prstGeom>
          <a:noFill/>
          <a:ln w="12600">
            <a:noFill/>
          </a:ln>
        </p:spPr>
        <p:style>
          <a:lnRef idx="0">
            <a:scrgbClr r="0" g="0" b="0"/>
          </a:lnRef>
          <a:fillRef idx="0">
            <a:scrgbClr r="0" g="0" b="0"/>
          </a:fillRef>
          <a:effectRef idx="0">
            <a:scrgbClr r="0" g="0" b="0"/>
          </a:effectRef>
          <a:fontRef idx="minor"/>
        </p:style>
        <p:txBody>
          <a:bodyPr lIns="35640" tIns="35640" rIns="35640" bIns="35640" anchor="ctr"/>
          <a:lstStyle/>
          <a:p>
            <a:pPr algn="ctr">
              <a:lnSpc>
                <a:spcPct val="100000"/>
              </a:lnSpc>
            </a:pPr>
            <a:r>
              <a:rPr lang="en-US" sz="1400" b="1" strike="noStrike" spc="-1" dirty="0">
                <a:solidFill>
                  <a:srgbClr val="000000"/>
                </a:solidFill>
                <a:uFill>
                  <a:solidFill>
                    <a:srgbClr val="FFFFFF"/>
                  </a:solidFill>
                </a:uFill>
                <a:latin typeface="Helvetica Light"/>
                <a:ea typeface="Helvetica Light"/>
              </a:rPr>
              <a:t>James </a:t>
            </a:r>
            <a:r>
              <a:rPr lang="en-US" sz="1400" b="1" strike="noStrike" spc="-1" dirty="0" err="1">
                <a:solidFill>
                  <a:srgbClr val="000000"/>
                </a:solidFill>
                <a:uFill>
                  <a:solidFill>
                    <a:srgbClr val="FFFFFF"/>
                  </a:solidFill>
                </a:uFill>
                <a:latin typeface="Helvetica Light"/>
                <a:ea typeface="Helvetica Light"/>
              </a:rPr>
              <a:t>Lattimer</a:t>
            </a:r>
            <a:r>
              <a:rPr lang="en-US" sz="1400" b="1" strike="noStrike" spc="-1" dirty="0">
                <a:solidFill>
                  <a:srgbClr val="000000"/>
                </a:solidFill>
                <a:uFill>
                  <a:solidFill>
                    <a:srgbClr val="FFFFFF"/>
                  </a:solidFill>
                </a:uFill>
                <a:latin typeface="Helvetica Light"/>
                <a:ea typeface="Helvetica Light"/>
              </a:rPr>
              <a:t>,</a:t>
            </a:r>
            <a:endParaRPr lang="en-US" sz="1400" b="0" strike="noStrike" spc="-1" dirty="0">
              <a:solidFill>
                <a:srgbClr val="000000"/>
              </a:solidFill>
              <a:uFill>
                <a:solidFill>
                  <a:srgbClr val="FFFFFF"/>
                </a:solidFill>
              </a:uFill>
              <a:latin typeface="Arial"/>
            </a:endParaRPr>
          </a:p>
          <a:p>
            <a:pPr algn="ctr">
              <a:lnSpc>
                <a:spcPct val="100000"/>
              </a:lnSpc>
            </a:pPr>
            <a:r>
              <a:rPr lang="en-US" sz="1400" b="1" strike="noStrike" spc="-1" dirty="0" err="1">
                <a:solidFill>
                  <a:srgbClr val="000000"/>
                </a:solidFill>
                <a:uFill>
                  <a:solidFill>
                    <a:srgbClr val="FFFFFF"/>
                  </a:solidFill>
                </a:uFill>
                <a:latin typeface="Helvetica Light"/>
                <a:ea typeface="Helvetica Light"/>
              </a:rPr>
              <a:t>Annu</a:t>
            </a:r>
            <a:r>
              <a:rPr lang="en-US" sz="1400" b="1" strike="noStrike" spc="-1" dirty="0">
                <a:solidFill>
                  <a:srgbClr val="000000"/>
                </a:solidFill>
                <a:uFill>
                  <a:solidFill>
                    <a:srgbClr val="FFFFFF"/>
                  </a:solidFill>
                </a:uFill>
                <a:latin typeface="Helvetica Light"/>
                <a:ea typeface="Helvetica Light"/>
              </a:rPr>
              <a:t>. Rev. </a:t>
            </a:r>
            <a:r>
              <a:rPr lang="en-US" sz="1400" b="1" strike="noStrike" spc="-1" dirty="0" err="1">
                <a:solidFill>
                  <a:srgbClr val="000000"/>
                </a:solidFill>
                <a:uFill>
                  <a:solidFill>
                    <a:srgbClr val="FFFFFF"/>
                  </a:solidFill>
                </a:uFill>
                <a:latin typeface="Helvetica Light"/>
                <a:ea typeface="Helvetica Light"/>
              </a:rPr>
              <a:t>Nucl</a:t>
            </a:r>
            <a:r>
              <a:rPr lang="en-US" sz="1400" b="1" strike="noStrike" spc="-1" dirty="0">
                <a:solidFill>
                  <a:srgbClr val="000000"/>
                </a:solidFill>
                <a:uFill>
                  <a:solidFill>
                    <a:srgbClr val="FFFFFF"/>
                  </a:solidFill>
                </a:uFill>
                <a:latin typeface="Helvetica Light"/>
                <a:ea typeface="Helvetica Light"/>
              </a:rPr>
              <a:t>. Part. Sci. 62, 485 (2012),</a:t>
            </a:r>
            <a:r>
              <a:rPr lang="en-US" sz="1400" spc="-1" dirty="0">
                <a:solidFill>
                  <a:srgbClr val="000000"/>
                </a:solidFill>
                <a:uFill>
                  <a:solidFill>
                    <a:srgbClr val="FFFFFF"/>
                  </a:solidFill>
                </a:uFill>
                <a:latin typeface="Arial"/>
              </a:rPr>
              <a:t> </a:t>
            </a:r>
            <a:r>
              <a:rPr lang="en-US" sz="1400" b="1" strike="noStrike" spc="-1" dirty="0">
                <a:solidFill>
                  <a:srgbClr val="000000"/>
                </a:solidFill>
                <a:uFill>
                  <a:solidFill>
                    <a:srgbClr val="FFFFFF"/>
                  </a:solidFill>
                </a:uFill>
                <a:latin typeface="Helvetica Light"/>
                <a:ea typeface="Helvetica Light"/>
              </a:rPr>
              <a:t>arXiv:1305.3510</a:t>
            </a:r>
            <a:endParaRPr lang="en-US" sz="1400" b="0" strike="noStrike" spc="-1" dirty="0">
              <a:solidFill>
                <a:srgbClr val="000000"/>
              </a:solidFill>
              <a:uFill>
                <a:solidFill>
                  <a:srgbClr val="FFFFFF"/>
                </a:solidFill>
              </a:uFill>
              <a:latin typeface="Arial"/>
            </a:endParaRPr>
          </a:p>
        </p:txBody>
      </p:sp>
      <p:sp>
        <p:nvSpPr>
          <p:cNvPr id="448" name="CustomShape 5"/>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pic>
        <p:nvPicPr>
          <p:cNvPr id="5" name="Picture 4">
            <a:extLst>
              <a:ext uri="{FF2B5EF4-FFF2-40B4-BE49-F238E27FC236}">
                <a16:creationId xmlns:a16="http://schemas.microsoft.com/office/drawing/2014/main" id="{A4901697-A345-5B3F-2F8D-3791A4BBA1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48" y="2909326"/>
            <a:ext cx="2536444" cy="1800187"/>
          </a:xfrm>
          <a:prstGeom prst="rect">
            <a:avLst/>
          </a:prstGeom>
        </p:spPr>
      </p:pic>
      <p:pic>
        <p:nvPicPr>
          <p:cNvPr id="7" name="Picture 6">
            <a:extLst>
              <a:ext uri="{FF2B5EF4-FFF2-40B4-BE49-F238E27FC236}">
                <a16:creationId xmlns:a16="http://schemas.microsoft.com/office/drawing/2014/main" id="{63E5A29C-07C2-3D44-41D4-6B17AB2CA1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9998" y="2861635"/>
            <a:ext cx="2084765" cy="1899742"/>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610435-B296-1B5E-CEF5-9596573D3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030" y="609685"/>
            <a:ext cx="6013939" cy="5909761"/>
          </a:xfrm>
          <a:prstGeom prst="rect">
            <a:avLst/>
          </a:prstGeom>
        </p:spPr>
      </p:pic>
      <p:sp>
        <p:nvSpPr>
          <p:cNvPr id="2" name="TextBox 1">
            <a:extLst>
              <a:ext uri="{FF2B5EF4-FFF2-40B4-BE49-F238E27FC236}">
                <a16:creationId xmlns:a16="http://schemas.microsoft.com/office/drawing/2014/main" id="{E7C7334C-3C1F-5F0B-F662-D995625D9026}"/>
              </a:ext>
            </a:extLst>
          </p:cNvPr>
          <p:cNvSpPr txBox="1"/>
          <p:nvPr/>
        </p:nvSpPr>
        <p:spPr>
          <a:xfrm>
            <a:off x="1699848" y="6519446"/>
            <a:ext cx="6214330" cy="338554"/>
          </a:xfrm>
          <a:prstGeom prst="rect">
            <a:avLst/>
          </a:prstGeom>
          <a:noFill/>
        </p:spPr>
        <p:txBody>
          <a:bodyPr wrap="none" rtlCol="0">
            <a:spAutoFit/>
          </a:bodyPr>
          <a:lstStyle/>
          <a:p>
            <a:r>
              <a:rPr lang="en-US" sz="1600" u="sng" dirty="0"/>
              <a:t>RMF models: arXiv:2307.02979, Phys. Rev. C 108, 054010 (2023)</a:t>
            </a:r>
          </a:p>
        </p:txBody>
      </p:sp>
    </p:spTree>
    <p:extLst>
      <p:ext uri="{BB962C8B-B14F-4D97-AF65-F5344CB8AC3E}">
        <p14:creationId xmlns:p14="http://schemas.microsoft.com/office/powerpoint/2010/main" val="146107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0F20-4F3F-874B-AEDB-D2C56990418D}"/>
              </a:ext>
            </a:extLst>
          </p:cNvPr>
          <p:cNvSpPr>
            <a:spLocks noGrp="1"/>
          </p:cNvSpPr>
          <p:nvPr>
            <p:ph type="title"/>
          </p:nvPr>
        </p:nvSpPr>
        <p:spPr>
          <a:xfrm>
            <a:off x="542129" y="591593"/>
            <a:ext cx="8229240" cy="1144800"/>
          </a:xfrm>
        </p:spPr>
        <p:txBody>
          <a:bodyPr/>
          <a:lstStyle/>
          <a:p>
            <a:pPr algn="ctr"/>
            <a:r>
              <a:rPr lang="en-US" dirty="0"/>
              <a:t>Mass Twins – Energy Released</a:t>
            </a:r>
          </a:p>
        </p:txBody>
      </p:sp>
      <p:pic>
        <p:nvPicPr>
          <p:cNvPr id="4" name="Picture 3">
            <a:extLst>
              <a:ext uri="{FF2B5EF4-FFF2-40B4-BE49-F238E27FC236}">
                <a16:creationId xmlns:a16="http://schemas.microsoft.com/office/drawing/2014/main" id="{3B086358-CA85-7043-8FA7-49476CD8A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6024"/>
            <a:ext cx="5332021" cy="4028084"/>
          </a:xfrm>
          <a:prstGeom prst="rect">
            <a:avLst/>
          </a:prstGeom>
        </p:spPr>
      </p:pic>
      <p:pic>
        <p:nvPicPr>
          <p:cNvPr id="7" name="Picture 6">
            <a:extLst>
              <a:ext uri="{FF2B5EF4-FFF2-40B4-BE49-F238E27FC236}">
                <a16:creationId xmlns:a16="http://schemas.microsoft.com/office/drawing/2014/main" id="{8014CB42-F805-D147-AB8A-81DF647DB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641" y="1936024"/>
            <a:ext cx="4133359" cy="4038041"/>
          </a:xfrm>
          <a:prstGeom prst="rect">
            <a:avLst/>
          </a:prstGeom>
        </p:spPr>
      </p:pic>
      <p:sp>
        <p:nvSpPr>
          <p:cNvPr id="8" name="CustomShape 2">
            <a:extLst>
              <a:ext uri="{FF2B5EF4-FFF2-40B4-BE49-F238E27FC236}">
                <a16:creationId xmlns:a16="http://schemas.microsoft.com/office/drawing/2014/main" id="{8B3226EC-99F6-7948-9687-F7DB4C82F37E}"/>
              </a:ext>
            </a:extLst>
          </p:cNvPr>
          <p:cNvSpPr/>
          <p:nvPr/>
        </p:nvSpPr>
        <p:spPr>
          <a:xfrm>
            <a:off x="443129" y="6363370"/>
            <a:ext cx="8427240" cy="31752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r>
              <a:rPr lang="es-ES" sz="1600" b="1" dirty="0">
                <a:latin typeface="Helvetica Light" charset="0"/>
                <a:ea typeface="Helvetica Light" charset="0"/>
                <a:cs typeface="Helvetica Light" charset="0"/>
              </a:rPr>
              <a:t>DD2MEV-CSS </a:t>
            </a:r>
            <a:r>
              <a:rPr lang="es-ES" sz="1600" b="1" dirty="0" err="1">
                <a:latin typeface="Helvetica Light" charset="0"/>
                <a:ea typeface="Helvetica Light" charset="0"/>
                <a:cs typeface="Helvetica Light" charset="0"/>
              </a:rPr>
              <a:t>EoS</a:t>
            </a:r>
            <a:r>
              <a:rPr lang="es-ES" sz="1600" b="1" dirty="0">
                <a:latin typeface="Helvetica Light" charset="0"/>
                <a:ea typeface="Helvetica Light" charset="0"/>
                <a:cs typeface="Helvetica Light" charset="0"/>
              </a:rPr>
              <a:t>, D. A-C, </a:t>
            </a:r>
            <a:r>
              <a:rPr lang="es-ES" sz="1600" b="1" dirty="0" err="1">
                <a:latin typeface="Helvetica Light" charset="0"/>
                <a:ea typeface="Helvetica Light" charset="0"/>
                <a:cs typeface="Helvetica Light" charset="0"/>
              </a:rPr>
              <a:t>Astronomischen</a:t>
            </a:r>
            <a:r>
              <a:rPr lang="es-ES" sz="1600" b="1" dirty="0">
                <a:latin typeface="Helvetica Light" charset="0"/>
                <a:ea typeface="Helvetica Light" charset="0"/>
                <a:cs typeface="Helvetica Light" charset="0"/>
              </a:rPr>
              <a:t> </a:t>
            </a:r>
            <a:r>
              <a:rPr lang="es-ES" sz="1600" b="1" dirty="0" err="1">
                <a:latin typeface="Helvetica Light" charset="0"/>
                <a:ea typeface="Helvetica Light" charset="0"/>
                <a:cs typeface="Helvetica Light" charset="0"/>
              </a:rPr>
              <a:t>Nachrichten</a:t>
            </a:r>
            <a:r>
              <a:rPr lang="es-ES" sz="1600" b="1" dirty="0">
                <a:latin typeface="Helvetica Light" charset="0"/>
                <a:ea typeface="Helvetica Light" charset="0"/>
                <a:cs typeface="Helvetica Light" charset="0"/>
              </a:rPr>
              <a:t> (2021) 1–6, </a:t>
            </a:r>
            <a:r>
              <a:rPr lang="es-ES" sz="1600" b="1" dirty="0" err="1">
                <a:latin typeface="Helvetica Light" charset="0"/>
                <a:ea typeface="Helvetica Light" charset="0"/>
                <a:cs typeface="Helvetica Light" charset="0"/>
              </a:rPr>
              <a:t>arXiv</a:t>
            </a:r>
            <a:r>
              <a:rPr lang="es-ES" sz="1600" b="1" dirty="0">
                <a:latin typeface="Helvetica Light" charset="0"/>
                <a:ea typeface="Helvetica Light" charset="0"/>
                <a:cs typeface="Helvetica Light" charset="0"/>
              </a:rPr>
              <a:t>: 2011.11145</a:t>
            </a:r>
          </a:p>
          <a:p>
            <a:pPr algn="ctr">
              <a:lnSpc>
                <a:spcPct val="100000"/>
              </a:lnSpc>
            </a:pPr>
            <a:endParaRPr lang="en-US" sz="1500" b="1" strike="noStrike" spc="-1" dirty="0">
              <a:solidFill>
                <a:srgbClr val="000000"/>
              </a:solidFill>
              <a:uFill>
                <a:solidFill>
                  <a:srgbClr val="FFFFFF"/>
                </a:solidFill>
              </a:uFill>
              <a:latin typeface="Helvetica Light" charset="0"/>
              <a:ea typeface="Helvetica Light" charset="0"/>
              <a:cs typeface="Helvetica Light" charset="0"/>
            </a:endParaRPr>
          </a:p>
        </p:txBody>
      </p:sp>
    </p:spTree>
    <p:extLst>
      <p:ext uri="{BB962C8B-B14F-4D97-AF65-F5344CB8AC3E}">
        <p14:creationId xmlns:p14="http://schemas.microsoft.com/office/powerpoint/2010/main" val="2689302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19"/>
          <p:cNvSpPr txBox="1"/>
          <p:nvPr/>
        </p:nvSpPr>
        <p:spPr>
          <a:xfrm>
            <a:off x="865485" y="554150"/>
            <a:ext cx="7164823" cy="393600"/>
          </a:xfrm>
          <a:prstGeom prst="rect">
            <a:avLst/>
          </a:prstGeom>
          <a:noFill/>
          <a:ln>
            <a:noFill/>
          </a:ln>
        </p:spPr>
        <p:txBody>
          <a:bodyPr spcFirstLastPara="1" wrap="square" lIns="91425" tIns="91425" rIns="91425" bIns="91425" anchor="t" anchorCtr="0">
            <a:noAutofit/>
          </a:bodyPr>
          <a:lstStyle/>
          <a:p>
            <a:r>
              <a:rPr lang="en-GB" sz="2400" b="1" dirty="0">
                <a:latin typeface="Lato"/>
                <a:ea typeface="Lato"/>
                <a:cs typeface="Lato"/>
                <a:sym typeface="Lato"/>
              </a:rPr>
              <a:t>The </a:t>
            </a:r>
            <a:r>
              <a:rPr lang="en-GB" sz="2400" b="1" dirty="0" err="1">
                <a:latin typeface="Lato"/>
                <a:ea typeface="Lato"/>
                <a:cs typeface="Lato"/>
                <a:sym typeface="Lato"/>
              </a:rPr>
              <a:t>EoS</a:t>
            </a:r>
            <a:r>
              <a:rPr lang="en-GB" sz="2400" b="1" dirty="0">
                <a:latin typeface="Lato"/>
                <a:ea typeface="Lato"/>
                <a:cs typeface="Lato"/>
                <a:sym typeface="Lato"/>
              </a:rPr>
              <a:t> Model : Phenomenological Description</a:t>
            </a:r>
            <a:endParaRPr sz="2400" b="1" dirty="0">
              <a:latin typeface="Lato"/>
              <a:ea typeface="Lato"/>
              <a:cs typeface="Lato"/>
              <a:sym typeface="Lato"/>
            </a:endParaRPr>
          </a:p>
        </p:txBody>
      </p:sp>
      <p:sp>
        <p:nvSpPr>
          <p:cNvPr id="189" name="Google Shape;189;p19"/>
          <p:cNvSpPr txBox="1"/>
          <p:nvPr/>
        </p:nvSpPr>
        <p:spPr>
          <a:xfrm>
            <a:off x="-62100" y="1857333"/>
            <a:ext cx="5554200" cy="504300"/>
          </a:xfrm>
          <a:prstGeom prst="rect">
            <a:avLst/>
          </a:prstGeom>
          <a:noFill/>
          <a:ln>
            <a:noFill/>
          </a:ln>
        </p:spPr>
        <p:txBody>
          <a:bodyPr spcFirstLastPara="1" wrap="square" lIns="91425" tIns="91425" rIns="91425" bIns="91425" anchor="t" anchorCtr="0">
            <a:noAutofit/>
          </a:bodyPr>
          <a:lstStyle/>
          <a:p>
            <a:pPr marL="457200" indent="-298450">
              <a:buSzPts val="1100"/>
              <a:buFont typeface="Lato"/>
              <a:buChar char="★"/>
            </a:pPr>
            <a:r>
              <a:rPr lang="en-GB" sz="1400" dirty="0">
                <a:latin typeface="Lato"/>
                <a:ea typeface="Lato"/>
                <a:cs typeface="Lato"/>
                <a:sym typeface="Lato"/>
              </a:rPr>
              <a:t>Surface tension effect leads to existence of pasta phases.</a:t>
            </a:r>
            <a:endParaRPr sz="1400" dirty="0">
              <a:latin typeface="Lato"/>
              <a:ea typeface="Lato"/>
              <a:cs typeface="Lato"/>
              <a:sym typeface="Lato"/>
            </a:endParaRPr>
          </a:p>
          <a:p>
            <a:pPr marL="457200" indent="-298450">
              <a:buSzPts val="1100"/>
              <a:buFont typeface="Lato"/>
              <a:buChar char="★"/>
            </a:pPr>
            <a:r>
              <a:rPr lang="en-GB" sz="1400" dirty="0">
                <a:latin typeface="Lato"/>
                <a:ea typeface="Lato"/>
                <a:cs typeface="Lato"/>
                <a:sym typeface="Lato"/>
              </a:rPr>
              <a:t>A parabolic interpolation method used to construct the mix phase.</a:t>
            </a:r>
            <a:endParaRPr sz="1400" dirty="0">
              <a:latin typeface="Lato"/>
              <a:ea typeface="Lato"/>
              <a:cs typeface="Lato"/>
              <a:sym typeface="Lato"/>
            </a:endParaRPr>
          </a:p>
        </p:txBody>
      </p:sp>
      <p:pic>
        <p:nvPicPr>
          <p:cNvPr id="190" name="Google Shape;190;p19"/>
          <p:cNvPicPr preferRelativeResize="0"/>
          <p:nvPr/>
        </p:nvPicPr>
        <p:blipFill>
          <a:blip r:embed="rId3">
            <a:alphaModFix/>
          </a:blip>
          <a:stretch>
            <a:fillRect/>
          </a:stretch>
        </p:blipFill>
        <p:spPr>
          <a:xfrm>
            <a:off x="5886577" y="1205367"/>
            <a:ext cx="3175362" cy="1964108"/>
          </a:xfrm>
          <a:prstGeom prst="rect">
            <a:avLst/>
          </a:prstGeom>
          <a:noFill/>
          <a:ln>
            <a:noFill/>
          </a:ln>
        </p:spPr>
      </p:pic>
      <p:sp>
        <p:nvSpPr>
          <p:cNvPr id="191" name="Google Shape;191;p19"/>
          <p:cNvSpPr txBox="1"/>
          <p:nvPr/>
        </p:nvSpPr>
        <p:spPr>
          <a:xfrm>
            <a:off x="-56750" y="3481113"/>
            <a:ext cx="4467900" cy="615523"/>
          </a:xfrm>
          <a:prstGeom prst="rect">
            <a:avLst/>
          </a:prstGeom>
          <a:noFill/>
          <a:ln>
            <a:noFill/>
          </a:ln>
        </p:spPr>
        <p:txBody>
          <a:bodyPr spcFirstLastPara="1" wrap="square" lIns="91425" tIns="91425" rIns="91425" bIns="91425" anchor="t" anchorCtr="0">
            <a:spAutoFit/>
          </a:bodyPr>
          <a:lstStyle/>
          <a:p>
            <a:pPr marL="457200" indent="-298450">
              <a:buSzPts val="1100"/>
              <a:buFont typeface="Lato"/>
              <a:buChar char="★"/>
            </a:pPr>
            <a:r>
              <a:rPr lang="en-GB" sz="1400" dirty="0">
                <a:latin typeface="Lato"/>
                <a:ea typeface="Lato"/>
                <a:cs typeface="Lato"/>
                <a:sym typeface="Lato"/>
              </a:rPr>
              <a:t>Mix Phase is parametrized by </a:t>
            </a:r>
            <a:r>
              <a:rPr lang="en-GB" sz="1400" dirty="0" err="1">
                <a:latin typeface="Lato"/>
                <a:ea typeface="Lato"/>
                <a:cs typeface="Lato"/>
                <a:sym typeface="Lato"/>
              </a:rPr>
              <a:t>Δp</a:t>
            </a:r>
            <a:r>
              <a:rPr lang="en-GB" sz="1400" dirty="0">
                <a:latin typeface="Lato"/>
                <a:ea typeface="Lato"/>
                <a:cs typeface="Lato"/>
                <a:sym typeface="Lato"/>
              </a:rPr>
              <a:t> = ΔP/P</a:t>
            </a:r>
            <a:r>
              <a:rPr lang="en-GB" sz="1400" baseline="-25000" dirty="0">
                <a:latin typeface="Lato"/>
                <a:ea typeface="Lato"/>
                <a:cs typeface="Lato"/>
                <a:sym typeface="Lato"/>
              </a:rPr>
              <a:t>c</a:t>
            </a:r>
            <a:r>
              <a:rPr lang="en-GB" sz="1400" dirty="0">
                <a:latin typeface="Lato"/>
                <a:ea typeface="Lato"/>
                <a:cs typeface="Lato"/>
                <a:sym typeface="Lato"/>
              </a:rPr>
              <a:t>.</a:t>
            </a:r>
            <a:endParaRPr sz="1400" dirty="0">
              <a:latin typeface="Lato"/>
              <a:ea typeface="Lato"/>
              <a:cs typeface="Lato"/>
              <a:sym typeface="Lato"/>
            </a:endParaRPr>
          </a:p>
          <a:p>
            <a:pPr marL="457200" indent="-298450">
              <a:buSzPts val="1100"/>
              <a:buFont typeface="Lato"/>
              <a:buChar char="★"/>
            </a:pPr>
            <a:r>
              <a:rPr lang="en-GB" sz="1400" dirty="0">
                <a:latin typeface="Lato"/>
                <a:ea typeface="Lato"/>
                <a:cs typeface="Lato"/>
                <a:sym typeface="Lato"/>
              </a:rPr>
              <a:t> </a:t>
            </a:r>
            <a:r>
              <a:rPr lang="en-GB" sz="1400" dirty="0" err="1">
                <a:latin typeface="Lato"/>
                <a:ea typeface="Lato"/>
                <a:cs typeface="Lato"/>
                <a:sym typeface="Lato"/>
              </a:rPr>
              <a:t>Δp</a:t>
            </a:r>
            <a:r>
              <a:rPr lang="en-GB" sz="1400" dirty="0">
                <a:latin typeface="Lato"/>
                <a:ea typeface="Lato"/>
                <a:cs typeface="Lato"/>
                <a:sym typeface="Lato"/>
              </a:rPr>
              <a:t> =0 : Maxwell Construction</a:t>
            </a:r>
            <a:r>
              <a:rPr lang="en-GB" sz="1100" dirty="0">
                <a:latin typeface="Lato"/>
                <a:ea typeface="Lato"/>
                <a:cs typeface="Lato"/>
                <a:sym typeface="Lato"/>
              </a:rPr>
              <a:t>. </a:t>
            </a:r>
            <a:endParaRPr sz="1100" dirty="0">
              <a:latin typeface="Lato"/>
              <a:ea typeface="Lato"/>
              <a:cs typeface="Lato"/>
              <a:sym typeface="Lato"/>
            </a:endParaRPr>
          </a:p>
        </p:txBody>
      </p:sp>
      <p:pic>
        <p:nvPicPr>
          <p:cNvPr id="192" name="Google Shape;192;p19"/>
          <p:cNvPicPr preferRelativeResize="0"/>
          <p:nvPr/>
        </p:nvPicPr>
        <p:blipFill>
          <a:blip r:embed="rId4">
            <a:alphaModFix/>
          </a:blip>
          <a:stretch>
            <a:fillRect/>
          </a:stretch>
        </p:blipFill>
        <p:spPr>
          <a:xfrm>
            <a:off x="221725" y="3228875"/>
            <a:ext cx="1287520" cy="162850"/>
          </a:xfrm>
          <a:prstGeom prst="rect">
            <a:avLst/>
          </a:prstGeom>
          <a:noFill/>
          <a:ln w="9525" cap="flat" cmpd="sng">
            <a:solidFill>
              <a:srgbClr val="8E7CC3"/>
            </a:solidFill>
            <a:prstDash val="solid"/>
            <a:round/>
            <a:headEnd type="none" w="sm" len="sm"/>
            <a:tailEnd type="none" w="sm" len="sm"/>
          </a:ln>
        </p:spPr>
      </p:pic>
      <p:sp>
        <p:nvSpPr>
          <p:cNvPr id="193" name="Google Shape;193;p19"/>
          <p:cNvSpPr txBox="1"/>
          <p:nvPr/>
        </p:nvSpPr>
        <p:spPr>
          <a:xfrm>
            <a:off x="2138725" y="3169475"/>
            <a:ext cx="4467900" cy="338700"/>
          </a:xfrm>
          <a:prstGeom prst="rect">
            <a:avLst/>
          </a:prstGeom>
          <a:noFill/>
          <a:ln w="9525" cap="flat" cmpd="sng">
            <a:solidFill>
              <a:srgbClr val="D5A6BD"/>
            </a:solidFill>
            <a:prstDash val="solid"/>
            <a:round/>
            <a:headEnd type="none" w="sm" len="sm"/>
            <a:tailEnd type="none" w="sm" len="sm"/>
          </a:ln>
        </p:spPr>
        <p:txBody>
          <a:bodyPr spcFirstLastPara="1" wrap="square" lIns="91425" tIns="91425" rIns="91425" bIns="91425" anchor="t" anchorCtr="0">
            <a:noAutofit/>
          </a:bodyPr>
          <a:lstStyle/>
          <a:p>
            <a:r>
              <a:rPr lang="en-GB" sz="1200" dirty="0">
                <a:latin typeface="Lato"/>
                <a:ea typeface="Lato"/>
                <a:cs typeface="Lato"/>
                <a:sym typeface="Lato"/>
              </a:rPr>
              <a:t>Determined from the continuity of pressure and its derivative.</a:t>
            </a:r>
            <a:endParaRPr sz="1200" dirty="0">
              <a:latin typeface="Lato"/>
              <a:ea typeface="Lato"/>
              <a:cs typeface="Lato"/>
              <a:sym typeface="Lato"/>
            </a:endParaRPr>
          </a:p>
        </p:txBody>
      </p:sp>
      <p:cxnSp>
        <p:nvCxnSpPr>
          <p:cNvPr id="194" name="Google Shape;194;p19"/>
          <p:cNvCxnSpPr>
            <a:cxnSpLocks/>
            <a:stCxn id="192" idx="3"/>
            <a:endCxn id="193" idx="1"/>
          </p:cNvCxnSpPr>
          <p:nvPr/>
        </p:nvCxnSpPr>
        <p:spPr>
          <a:xfrm>
            <a:off x="1509245" y="3310300"/>
            <a:ext cx="629480" cy="28525"/>
          </a:xfrm>
          <a:prstGeom prst="straightConnector1">
            <a:avLst/>
          </a:prstGeom>
          <a:noFill/>
          <a:ln w="9525" cap="flat" cmpd="sng">
            <a:solidFill>
              <a:schemeClr val="dk2"/>
            </a:solidFill>
            <a:prstDash val="solid"/>
            <a:round/>
            <a:headEnd type="none" w="med" len="med"/>
            <a:tailEnd type="triangle" w="med" len="med"/>
          </a:ln>
        </p:spPr>
      </p:cxnSp>
      <p:pic>
        <p:nvPicPr>
          <p:cNvPr id="195" name="Google Shape;195;p19"/>
          <p:cNvPicPr preferRelativeResize="0"/>
          <p:nvPr/>
        </p:nvPicPr>
        <p:blipFill>
          <a:blip r:embed="rId5">
            <a:alphaModFix/>
          </a:blip>
          <a:stretch>
            <a:fillRect/>
          </a:stretch>
        </p:blipFill>
        <p:spPr>
          <a:xfrm>
            <a:off x="2573046" y="5477025"/>
            <a:ext cx="2444776" cy="1127393"/>
          </a:xfrm>
          <a:prstGeom prst="rect">
            <a:avLst/>
          </a:prstGeom>
          <a:noFill/>
          <a:ln w="9525" cap="flat" cmpd="sng">
            <a:solidFill>
              <a:srgbClr val="A64D79"/>
            </a:solidFill>
            <a:prstDash val="solid"/>
            <a:round/>
            <a:headEnd type="none" w="sm" len="sm"/>
            <a:tailEnd type="none" w="sm" len="sm"/>
          </a:ln>
        </p:spPr>
      </p:pic>
      <p:pic>
        <p:nvPicPr>
          <p:cNvPr id="196" name="Google Shape;196;p19"/>
          <p:cNvPicPr preferRelativeResize="0"/>
          <p:nvPr/>
        </p:nvPicPr>
        <p:blipFill>
          <a:blip r:embed="rId6">
            <a:alphaModFix/>
          </a:blip>
          <a:stretch>
            <a:fillRect/>
          </a:stretch>
        </p:blipFill>
        <p:spPr>
          <a:xfrm>
            <a:off x="273474" y="5263025"/>
            <a:ext cx="1993526" cy="428000"/>
          </a:xfrm>
          <a:prstGeom prst="rect">
            <a:avLst/>
          </a:prstGeom>
          <a:noFill/>
          <a:ln>
            <a:noFill/>
          </a:ln>
        </p:spPr>
      </p:pic>
      <p:pic>
        <p:nvPicPr>
          <p:cNvPr id="197" name="Google Shape;197;p19"/>
          <p:cNvPicPr preferRelativeResize="0"/>
          <p:nvPr/>
        </p:nvPicPr>
        <p:blipFill>
          <a:blip r:embed="rId7">
            <a:alphaModFix/>
          </a:blip>
          <a:stretch>
            <a:fillRect/>
          </a:stretch>
        </p:blipFill>
        <p:spPr>
          <a:xfrm>
            <a:off x="1542325" y="4949875"/>
            <a:ext cx="1623850" cy="162850"/>
          </a:xfrm>
          <a:prstGeom prst="rect">
            <a:avLst/>
          </a:prstGeom>
          <a:noFill/>
          <a:ln>
            <a:noFill/>
          </a:ln>
        </p:spPr>
      </p:pic>
      <p:pic>
        <p:nvPicPr>
          <p:cNvPr id="198" name="Google Shape;198;p19"/>
          <p:cNvPicPr preferRelativeResize="0"/>
          <p:nvPr/>
        </p:nvPicPr>
        <p:blipFill>
          <a:blip r:embed="rId8">
            <a:alphaModFix/>
          </a:blip>
          <a:stretch>
            <a:fillRect/>
          </a:stretch>
        </p:blipFill>
        <p:spPr>
          <a:xfrm>
            <a:off x="273465" y="4754573"/>
            <a:ext cx="1184051" cy="428000"/>
          </a:xfrm>
          <a:prstGeom prst="rect">
            <a:avLst/>
          </a:prstGeom>
          <a:noFill/>
          <a:ln>
            <a:noFill/>
          </a:ln>
        </p:spPr>
      </p:pic>
      <p:sp>
        <p:nvSpPr>
          <p:cNvPr id="199" name="Google Shape;199;p19"/>
          <p:cNvSpPr txBox="1"/>
          <p:nvPr/>
        </p:nvSpPr>
        <p:spPr>
          <a:xfrm>
            <a:off x="0" y="3930500"/>
            <a:ext cx="1926900" cy="285300"/>
          </a:xfrm>
          <a:prstGeom prst="rect">
            <a:avLst/>
          </a:prstGeom>
          <a:noFill/>
          <a:ln>
            <a:noFill/>
          </a:ln>
        </p:spPr>
        <p:txBody>
          <a:bodyPr spcFirstLastPara="1" wrap="square" lIns="91425" tIns="91425" rIns="91425" bIns="91425" anchor="t" anchorCtr="0">
            <a:noAutofit/>
          </a:bodyPr>
          <a:lstStyle/>
          <a:p>
            <a:r>
              <a:rPr lang="en-GB" sz="1200" b="1" u="sng">
                <a:solidFill>
                  <a:srgbClr val="351C75"/>
                </a:solidFill>
                <a:latin typeface="Lato"/>
                <a:ea typeface="Lato"/>
                <a:cs typeface="Lato"/>
                <a:sym typeface="Lato"/>
              </a:rPr>
              <a:t>ACB4 Parametrization:</a:t>
            </a:r>
            <a:endParaRPr sz="1200" b="1" u="sng">
              <a:solidFill>
                <a:srgbClr val="351C75"/>
              </a:solidFill>
              <a:latin typeface="Lato"/>
              <a:ea typeface="Lato"/>
              <a:cs typeface="Lato"/>
              <a:sym typeface="Lato"/>
            </a:endParaRPr>
          </a:p>
        </p:txBody>
      </p:sp>
      <p:pic>
        <p:nvPicPr>
          <p:cNvPr id="200" name="Google Shape;200;p19"/>
          <p:cNvPicPr preferRelativeResize="0"/>
          <p:nvPr/>
        </p:nvPicPr>
        <p:blipFill>
          <a:blip r:embed="rId9">
            <a:alphaModFix/>
          </a:blip>
          <a:stretch>
            <a:fillRect/>
          </a:stretch>
        </p:blipFill>
        <p:spPr>
          <a:xfrm>
            <a:off x="5605709" y="4013977"/>
            <a:ext cx="3175362" cy="2799579"/>
          </a:xfrm>
          <a:prstGeom prst="rect">
            <a:avLst/>
          </a:prstGeom>
          <a:noFill/>
          <a:ln>
            <a:noFill/>
          </a:ln>
        </p:spPr>
      </p:pic>
      <p:sp>
        <p:nvSpPr>
          <p:cNvPr id="201" name="Google Shape;201;p19"/>
          <p:cNvSpPr txBox="1"/>
          <p:nvPr/>
        </p:nvSpPr>
        <p:spPr>
          <a:xfrm>
            <a:off x="-12" y="1284575"/>
            <a:ext cx="9144000" cy="600300"/>
          </a:xfrm>
          <a:prstGeom prst="rect">
            <a:avLst/>
          </a:prstGeom>
          <a:noFill/>
          <a:ln>
            <a:noFill/>
          </a:ln>
        </p:spPr>
        <p:txBody>
          <a:bodyPr spcFirstLastPara="1" wrap="square" lIns="91425" tIns="91425" rIns="91425" bIns="91425" anchor="t" anchorCtr="0">
            <a:spAutoFit/>
          </a:bodyPr>
          <a:lstStyle/>
          <a:p>
            <a:pPr marL="457200" indent="-285750">
              <a:buClr>
                <a:schemeClr val="dk2"/>
              </a:buClr>
              <a:buSzPts val="900"/>
              <a:buFont typeface="Lato"/>
              <a:buChar char="➢"/>
            </a:pPr>
            <a:r>
              <a:rPr lang="en-GB" sz="900" u="sng">
                <a:solidFill>
                  <a:srgbClr val="0B5394"/>
                </a:solidFill>
                <a:latin typeface="Lato"/>
                <a:ea typeface="Lato"/>
                <a:cs typeface="Lato"/>
                <a:sym typeface="Lato"/>
              </a:rPr>
              <a:t>A. Ayriyan , H. Grigorian,  </a:t>
            </a:r>
            <a:r>
              <a:rPr lang="en-GB" sz="900" u="sng">
                <a:solidFill>
                  <a:srgbClr val="0000FF"/>
                </a:solidFill>
                <a:latin typeface="Lato"/>
                <a:ea typeface="Lato"/>
                <a:cs typeface="Lato"/>
                <a:sym typeface="Lato"/>
                <a:hlinkClick r:id="rId10">
                  <a:extLst>
                    <a:ext uri="{A12FA001-AC4F-418D-AE19-62706E023703}">
                      <ahyp:hlinkClr xmlns:ahyp="http://schemas.microsoft.com/office/drawing/2018/hyperlinkcolor" val="tx"/>
                    </a:ext>
                  </a:extLst>
                </a:hlinkClick>
              </a:rPr>
              <a:t>EPJ Web of Conferences. p. 03003,(2018)</a:t>
            </a:r>
            <a:r>
              <a:rPr lang="en-GB" sz="900" u="sng">
                <a:solidFill>
                  <a:srgbClr val="0000FF"/>
                </a:solidFill>
                <a:latin typeface="Lato"/>
                <a:ea typeface="Lato"/>
                <a:cs typeface="Lato"/>
                <a:sym typeface="Lato"/>
              </a:rPr>
              <a:t>, </a:t>
            </a:r>
            <a:endParaRPr sz="900" u="sng">
              <a:solidFill>
                <a:srgbClr val="0000FF"/>
              </a:solidFill>
              <a:latin typeface="Lato"/>
              <a:ea typeface="Lato"/>
              <a:cs typeface="Lato"/>
              <a:sym typeface="Lato"/>
            </a:endParaRPr>
          </a:p>
          <a:p>
            <a:pPr marL="457200" indent="-285750">
              <a:buClr>
                <a:schemeClr val="dk2"/>
              </a:buClr>
              <a:buSzPts val="900"/>
              <a:buFont typeface="Lato"/>
              <a:buChar char="➢"/>
            </a:pPr>
            <a:r>
              <a:rPr lang="en-GB" sz="900" u="sng">
                <a:solidFill>
                  <a:srgbClr val="0B5394"/>
                </a:solidFill>
                <a:latin typeface="Lato"/>
                <a:ea typeface="Lato"/>
                <a:cs typeface="Lato"/>
                <a:sym typeface="Lato"/>
              </a:rPr>
              <a:t> A. Ayriyan, N.  Bastian, D. Blaschke, H. Grigorian, K. Maslov, D. N. Voskresensky, </a:t>
            </a:r>
            <a:r>
              <a:rPr lang="en-GB" sz="900" u="sng">
                <a:solidFill>
                  <a:srgbClr val="0000FF"/>
                </a:solidFill>
                <a:latin typeface="Lato"/>
                <a:ea typeface="Lato"/>
                <a:cs typeface="Lato"/>
                <a:sym typeface="Lato"/>
                <a:hlinkClick r:id="rId11">
                  <a:extLst>
                    <a:ext uri="{A12FA001-AC4F-418D-AE19-62706E023703}">
                      <ahyp:hlinkClr xmlns:ahyp="http://schemas.microsoft.com/office/drawing/2018/hyperlinkcolor" val="tx"/>
                    </a:ext>
                  </a:extLst>
                </a:hlinkClick>
              </a:rPr>
              <a:t>PRC 97, 045802 (2018),</a:t>
            </a:r>
            <a:r>
              <a:rPr lang="en-GB" sz="900" u="sng">
                <a:solidFill>
                  <a:srgbClr val="0000FF"/>
                </a:solidFill>
                <a:latin typeface="Lato"/>
                <a:ea typeface="Lato"/>
                <a:cs typeface="Lato"/>
                <a:sym typeface="Lato"/>
              </a:rPr>
              <a:t> ,</a:t>
            </a:r>
            <a:r>
              <a:rPr lang="en-GB" sz="900" u="sng">
                <a:solidFill>
                  <a:srgbClr val="0B5394"/>
                </a:solidFill>
                <a:latin typeface="Lato"/>
                <a:ea typeface="Lato"/>
                <a:cs typeface="Lato"/>
                <a:sym typeface="Lato"/>
              </a:rPr>
              <a:t>  </a:t>
            </a:r>
            <a:endParaRPr sz="900" u="sng">
              <a:solidFill>
                <a:srgbClr val="0B5394"/>
              </a:solidFill>
              <a:latin typeface="Lato"/>
              <a:ea typeface="Lato"/>
              <a:cs typeface="Lato"/>
              <a:sym typeface="Lato"/>
            </a:endParaRPr>
          </a:p>
          <a:p>
            <a:pPr marL="457200" indent="-285750">
              <a:buClr>
                <a:schemeClr val="dk2"/>
              </a:buClr>
              <a:buSzPts val="900"/>
              <a:buFont typeface="Lato"/>
              <a:buChar char="➢"/>
            </a:pPr>
            <a:r>
              <a:rPr lang="en-GB" sz="900" u="sng">
                <a:solidFill>
                  <a:srgbClr val="0B5394"/>
                </a:solidFill>
                <a:latin typeface="Lato"/>
                <a:ea typeface="Lato"/>
                <a:cs typeface="Lato"/>
                <a:sym typeface="Lato"/>
              </a:rPr>
              <a:t>V. Abgaryan,D.  Alvarez-Castillo, A. Ayriyan, D. Blaschke,H. Grigorian, </a:t>
            </a:r>
            <a:r>
              <a:rPr lang="en-GB" sz="900" u="sng">
                <a:solidFill>
                  <a:srgbClr val="0000FF"/>
                </a:solidFill>
                <a:latin typeface="Lato"/>
                <a:ea typeface="Lato"/>
                <a:cs typeface="Lato"/>
                <a:sym typeface="Lato"/>
                <a:hlinkClick r:id="rId12">
                  <a:extLst>
                    <a:ext uri="{A12FA001-AC4F-418D-AE19-62706E023703}">
                      <ahyp:hlinkClr xmlns:ahyp="http://schemas.microsoft.com/office/drawing/2018/hyperlinkcolor" val="tx"/>
                    </a:ext>
                  </a:extLst>
                </a:hlinkClick>
              </a:rPr>
              <a:t>Universe, 4, 94 (2018)</a:t>
            </a:r>
            <a:r>
              <a:rPr lang="en-GB" sz="900" u="sng">
                <a:solidFill>
                  <a:srgbClr val="0000FF"/>
                </a:solidFill>
                <a:latin typeface="Lato"/>
                <a:ea typeface="Lato"/>
                <a:cs typeface="Lato"/>
                <a:sym typeface="Lato"/>
              </a:rPr>
              <a:t>.</a:t>
            </a:r>
            <a:endParaRPr sz="900" u="sng">
              <a:solidFill>
                <a:srgbClr val="0000FF"/>
              </a:solidFill>
              <a:latin typeface="Lato"/>
              <a:ea typeface="Lato"/>
              <a:cs typeface="Lato"/>
              <a:sym typeface="Lato"/>
            </a:endParaRPr>
          </a:p>
        </p:txBody>
      </p:sp>
      <p:sp>
        <p:nvSpPr>
          <p:cNvPr id="202" name="Google Shape;202;p19"/>
          <p:cNvSpPr txBox="1"/>
          <p:nvPr/>
        </p:nvSpPr>
        <p:spPr>
          <a:xfrm>
            <a:off x="-90900" y="4208125"/>
            <a:ext cx="5611800" cy="461700"/>
          </a:xfrm>
          <a:prstGeom prst="rect">
            <a:avLst/>
          </a:prstGeom>
          <a:noFill/>
          <a:ln>
            <a:noFill/>
          </a:ln>
        </p:spPr>
        <p:txBody>
          <a:bodyPr spcFirstLastPara="1" wrap="square" lIns="91425" tIns="91425" rIns="91425" bIns="91425" anchor="t" anchorCtr="0">
            <a:spAutoFit/>
          </a:bodyPr>
          <a:lstStyle/>
          <a:p>
            <a:pPr marL="457200" indent="-285750">
              <a:buSzPts val="900"/>
              <a:buFont typeface="Lato"/>
              <a:buChar char="➢"/>
            </a:pPr>
            <a:r>
              <a:rPr lang="en-GB" sz="900" u="sng">
                <a:solidFill>
                  <a:schemeClr val="accent5"/>
                </a:solidFill>
                <a:latin typeface="Lato"/>
                <a:ea typeface="Lato"/>
                <a:cs typeface="Lato"/>
                <a:sym typeface="Lato"/>
                <a:hlinkClick r:id="rId13">
                  <a:extLst>
                    <a:ext uri="{A12FA001-AC4F-418D-AE19-62706E023703}">
                      <ahyp:hlinkClr xmlns:ahyp="http://schemas.microsoft.com/office/drawing/2018/hyperlinkcolor" val="tx"/>
                    </a:ext>
                  </a:extLst>
                </a:hlinkClick>
              </a:rPr>
              <a:t>D. E. Alvarez-Castillo., D. Blaschke, </a:t>
            </a:r>
            <a:r>
              <a:rPr lang="en-GB" sz="900" u="sng">
                <a:solidFill>
                  <a:srgbClr val="0000FF"/>
                </a:solidFill>
                <a:latin typeface="Lato"/>
                <a:ea typeface="Lato"/>
                <a:cs typeface="Lato"/>
                <a:sym typeface="Lato"/>
                <a:hlinkClick r:id="rId13">
                  <a:extLst>
                    <a:ext uri="{A12FA001-AC4F-418D-AE19-62706E023703}">
                      <ahyp:hlinkClr xmlns:ahyp="http://schemas.microsoft.com/office/drawing/2018/hyperlinkcolor" val="tx"/>
                    </a:ext>
                  </a:extLst>
                </a:hlinkClick>
              </a:rPr>
              <a:t>PRC, 96, 045809,(2017)</a:t>
            </a:r>
            <a:r>
              <a:rPr lang="en-GB" sz="900">
                <a:solidFill>
                  <a:srgbClr val="0000FF"/>
                </a:solidFill>
                <a:latin typeface="Lato"/>
                <a:ea typeface="Lato"/>
                <a:cs typeface="Lato"/>
                <a:sym typeface="Lato"/>
              </a:rPr>
              <a:t> </a:t>
            </a:r>
            <a:r>
              <a:rPr lang="en-GB" sz="900">
                <a:latin typeface="Lato"/>
                <a:ea typeface="Lato"/>
                <a:cs typeface="Lato"/>
                <a:sym typeface="Lato"/>
              </a:rPr>
              <a:t>, </a:t>
            </a:r>
            <a:endParaRPr sz="900">
              <a:latin typeface="Lato"/>
              <a:ea typeface="Lato"/>
              <a:cs typeface="Lato"/>
              <a:sym typeface="Lato"/>
            </a:endParaRPr>
          </a:p>
          <a:p>
            <a:pPr marL="457200" indent="-285750">
              <a:buSzPts val="900"/>
              <a:buFont typeface="Lato"/>
              <a:buChar char="➢"/>
            </a:pPr>
            <a:r>
              <a:rPr lang="en-GB" sz="900" u="sng">
                <a:solidFill>
                  <a:schemeClr val="hlink"/>
                </a:solidFill>
                <a:latin typeface="Lato"/>
                <a:ea typeface="Lato"/>
                <a:cs typeface="Lato"/>
                <a:sym typeface="Lato"/>
                <a:hlinkClick r:id="rId14"/>
              </a:rPr>
              <a:t>V. Paschalidis, K. Yagi, D. Alvarez-Castillo, D  Blaschke, A Sedrakian, </a:t>
            </a:r>
            <a:r>
              <a:rPr lang="en-GB" sz="900" u="sng">
                <a:solidFill>
                  <a:srgbClr val="0000FF"/>
                </a:solidFill>
                <a:latin typeface="Lato"/>
                <a:ea typeface="Lato"/>
                <a:cs typeface="Lato"/>
                <a:sym typeface="Lato"/>
                <a:hlinkClick r:id="rId14">
                  <a:extLst>
                    <a:ext uri="{A12FA001-AC4F-418D-AE19-62706E023703}">
                      <ahyp:hlinkClr xmlns:ahyp="http://schemas.microsoft.com/office/drawing/2018/hyperlinkcolor" val="tx"/>
                    </a:ext>
                  </a:extLst>
                </a:hlinkClick>
              </a:rPr>
              <a:t>PRD, 97, 084038, (2018)</a:t>
            </a:r>
            <a:r>
              <a:rPr lang="en-GB" sz="900">
                <a:solidFill>
                  <a:srgbClr val="0000FF"/>
                </a:solidFill>
                <a:latin typeface="Lato"/>
                <a:ea typeface="Lato"/>
                <a:cs typeface="Lato"/>
                <a:sym typeface="Lato"/>
              </a:rPr>
              <a:t>.</a:t>
            </a:r>
            <a:endParaRPr sz="900">
              <a:solidFill>
                <a:srgbClr val="0000FF"/>
              </a:solidFill>
              <a:latin typeface="Lato"/>
              <a:ea typeface="Lato"/>
              <a:cs typeface="Lato"/>
              <a:sym typeface="Lato"/>
            </a:endParaRPr>
          </a:p>
        </p:txBody>
      </p:sp>
      <p:pic>
        <p:nvPicPr>
          <p:cNvPr id="203" name="Google Shape;203;p19"/>
          <p:cNvPicPr preferRelativeResize="0"/>
          <p:nvPr/>
        </p:nvPicPr>
        <p:blipFill>
          <a:blip r:embed="rId15">
            <a:alphaModFix/>
          </a:blip>
          <a:stretch>
            <a:fillRect/>
          </a:stretch>
        </p:blipFill>
        <p:spPr>
          <a:xfrm>
            <a:off x="684252" y="2420476"/>
            <a:ext cx="5011949" cy="6991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34972</TotalTime>
  <Words>1511</Words>
  <Application>Microsoft Macintosh PowerPoint</Application>
  <PresentationFormat>On-screen Show (4:3)</PresentationFormat>
  <Paragraphs>172</Paragraphs>
  <Slides>19</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Helvetica Light</vt:lpstr>
      <vt:lpstr>Lato</vt:lpstr>
      <vt:lpstr>Nunito</vt:lpstr>
      <vt:lpstr>Roboto</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Mass Twins – Energy Released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sculkaputz</dc:creator>
  <dc:description/>
  <cp:lastModifiedBy>David Edwin Alvarez Castillo</cp:lastModifiedBy>
  <cp:revision>462</cp:revision>
  <cp:lastPrinted>2019-12-04T19:21:04Z</cp:lastPrinted>
  <dcterms:created xsi:type="dcterms:W3CDTF">2015-07-06T09:27:00Z</dcterms:created>
  <dcterms:modified xsi:type="dcterms:W3CDTF">2023-12-04T11:22:36Z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4</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36</vt:i4>
  </property>
</Properties>
</file>